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7"/>
  </p:notesMasterIdLst>
  <p:handoutMasterIdLst>
    <p:handoutMasterId r:id="rId38"/>
  </p:handoutMasterIdLst>
  <p:sldIdLst>
    <p:sldId id="1044" r:id="rId2"/>
    <p:sldId id="1045" r:id="rId3"/>
    <p:sldId id="1046" r:id="rId4"/>
    <p:sldId id="1047" r:id="rId5"/>
    <p:sldId id="1048" r:id="rId6"/>
    <p:sldId id="1049"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1064" r:id="rId22"/>
    <p:sldId id="1065" r:id="rId23"/>
    <p:sldId id="1066" r:id="rId24"/>
    <p:sldId id="1067" r:id="rId25"/>
    <p:sldId id="1068" r:id="rId26"/>
    <p:sldId id="1069" r:id="rId27"/>
    <p:sldId id="1070" r:id="rId28"/>
    <p:sldId id="1071" r:id="rId29"/>
    <p:sldId id="1072" r:id="rId30"/>
    <p:sldId id="1073" r:id="rId31"/>
    <p:sldId id="1074" r:id="rId32"/>
    <p:sldId id="1075" r:id="rId33"/>
    <p:sldId id="1076" r:id="rId34"/>
    <p:sldId id="1077" r:id="rId35"/>
    <p:sldId id="273" r:id="rId36"/>
  </p:sldIdLst>
  <p:sldSz cx="12192000" cy="6858000"/>
  <p:notesSz cx="6858000" cy="9144000"/>
  <p:custDataLst>
    <p:tags r:id="rId3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273"/>
          </p14:sldIdLst>
        </p14:section>
      </p14:sectionLst>
    </p:ext>
    <p:ext uri="{EFAFB233-063F-42B5-8137-9DF3F51BA10A}">
      <p15:sldGuideLst xmlns:p15="http://schemas.microsoft.com/office/powerpoint/2012/main">
        <p15:guide id="5" orient="horz" pos="3657"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79076" autoAdjust="0"/>
  </p:normalViewPr>
  <p:slideViewPr>
    <p:cSldViewPr>
      <p:cViewPr varScale="1">
        <p:scale>
          <a:sx n="52" d="100"/>
          <a:sy n="52" d="100"/>
        </p:scale>
        <p:origin x="336" y="52"/>
      </p:cViewPr>
      <p:guideLst>
        <p:guide orient="horz" pos="3657"/>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25/02/2020</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Rot="1" noChangeArrowheads="1" noTextEdit="1"/>
          </p:cNvSpPr>
          <p:nvPr>
            <p:ph type="sldImg"/>
          </p:nvPr>
        </p:nvSpPr>
        <p:spPr>
          <a:xfrm>
            <a:off x="393700" y="692150"/>
            <a:ext cx="6070600" cy="3416300"/>
          </a:xfrm>
          <a:ln cap="flat"/>
        </p:spPr>
      </p:sp>
      <p:sp>
        <p:nvSpPr>
          <p:cNvPr id="16387" name="Rectangle 3"/>
          <p:cNvSpPr>
            <a:spLocks noGrp="1" noChangeArrowheads="1"/>
          </p:cNvSpPr>
          <p:nvPr>
            <p:ph type="body" idx="1"/>
          </p:nvPr>
        </p:nvSpPr>
        <p:spPr>
          <a:noFill/>
        </p:spPr>
        <p:txBody>
          <a:bodyPr/>
          <a:lstStyle/>
          <a:p>
            <a:r>
              <a:rPr lang="en-US" altLang="en-US" smtClean="0"/>
              <a:t>This In-house course was developed to meet the needs of SAP R/3 Consultants working at Capgemini. This course is designed to present a high level view of Asset Accounting Overview and to provide the Consultants with basic information about how to use this Functionality.</a:t>
            </a:r>
          </a:p>
          <a:p>
            <a:endParaRPr lang="en-US" altLang="en-US" smtClean="0"/>
          </a:p>
          <a:p>
            <a:r>
              <a:rPr lang="en-US" altLang="en-US" smtClean="0"/>
              <a:t>More in-depth courses have been developed to train Consultants in specific areas discussed during this course.</a:t>
            </a:r>
          </a:p>
          <a:p>
            <a:endParaRPr lang="en-US" altLang="en-US" smtClean="0"/>
          </a:p>
          <a:p>
            <a:r>
              <a:rPr lang="en-US" altLang="en-US" smtClean="0"/>
              <a:t>Your comments at the conclusion of this training session are appreciated and will help us better tailor future courses to meet your training needs.</a:t>
            </a:r>
          </a:p>
          <a:p>
            <a:r>
              <a:rPr lang="en-US" altLang="en-US" smtClean="0"/>
              <a:t> </a:t>
            </a:r>
          </a:p>
        </p:txBody>
      </p:sp>
    </p:spTree>
    <p:extLst>
      <p:ext uri="{BB962C8B-B14F-4D97-AF65-F5344CB8AC3E}">
        <p14:creationId xmlns:p14="http://schemas.microsoft.com/office/powerpoint/2010/main" val="3212698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Rot="1" noChangeArrowheads="1" noTextEdit="1"/>
          </p:cNvSpPr>
          <p:nvPr>
            <p:ph type="sldImg"/>
          </p:nvPr>
        </p:nvSpPr>
        <p:spPr>
          <a:xfrm>
            <a:off x="-207963" y="741363"/>
            <a:ext cx="7265988" cy="4087812"/>
          </a:xfrm>
          <a:ln/>
        </p:spPr>
      </p:sp>
      <p:sp>
        <p:nvSpPr>
          <p:cNvPr id="35843" name="Rectangle 3"/>
          <p:cNvSpPr>
            <a:spLocks noGrp="1" noChangeArrowheads="1"/>
          </p:cNvSpPr>
          <p:nvPr>
            <p:ph type="body" idx="1"/>
          </p:nvPr>
        </p:nvSpPr>
        <p:spPr>
          <a:xfrm>
            <a:off x="695325" y="4991100"/>
            <a:ext cx="5429250" cy="3505200"/>
          </a:xfrm>
          <a:noFill/>
        </p:spPr>
        <p:txBody>
          <a:bodyPr/>
          <a:lstStyle/>
          <a:p>
            <a:r>
              <a:rPr lang="en-US" altLang="en-US" smtClean="0"/>
              <a:t>The Asset Accounting is a sub-module which can manage fixed assets of an organization.  </a:t>
            </a:r>
          </a:p>
          <a:p>
            <a:r>
              <a:rPr lang="en-US" altLang="en-US" smtClean="0"/>
              <a:t>In Financial Accounting system, asset accounting serves as a sub-ledger to the General Ledger, providing detailed information on asset-related transactions (acquisitions, transfers and retirements).</a:t>
            </a:r>
          </a:p>
          <a:p>
            <a:r>
              <a:rPr lang="en-US" altLang="en-US" smtClean="0"/>
              <a:t>Depreciation, interest and replacement values are periodical postings.</a:t>
            </a:r>
          </a:p>
          <a:p>
            <a:r>
              <a:rPr lang="en-US" altLang="en-US" smtClean="0"/>
              <a:t>Asset accounting deals with normal assets, assets under construction (AuC), leased assets, low value assets, etc..</a:t>
            </a:r>
          </a:p>
          <a:p>
            <a:r>
              <a:rPr lang="en-US" altLang="en-US" smtClean="0"/>
              <a:t>As a result of the integration in the R/3 System, FI-AA transfers data directly to and from other systems.  </a:t>
            </a:r>
          </a:p>
          <a:p>
            <a:r>
              <a:rPr lang="en-US" altLang="en-US" smtClean="0"/>
              <a:t>For example, in Materials Management (MM) or Production Planning (PP) components can post directly to FI-AA.  When an asset is purchased or produced in-house, </a:t>
            </a:r>
          </a:p>
          <a:p>
            <a:r>
              <a:rPr lang="en-US" altLang="en-US" smtClean="0"/>
              <a:t>The Plant Maintenance (PM) component can settle maintenance activities that require capitalization to assets.</a:t>
            </a:r>
          </a:p>
          <a:p>
            <a:pPr lvl="1"/>
            <a:endParaRPr lang="en-US" altLang="en-US" smtClean="0"/>
          </a:p>
          <a:p>
            <a:pPr lvl="1"/>
            <a:endParaRPr lang="en-US" altLang="en-US" smtClean="0"/>
          </a:p>
        </p:txBody>
      </p:sp>
    </p:spTree>
    <p:extLst>
      <p:ext uri="{BB962C8B-B14F-4D97-AF65-F5344CB8AC3E}">
        <p14:creationId xmlns:p14="http://schemas.microsoft.com/office/powerpoint/2010/main" val="271115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Rot="1" noChangeArrowheads="1" noTextEdit="1"/>
          </p:cNvSpPr>
          <p:nvPr>
            <p:ph type="sldImg"/>
          </p:nvPr>
        </p:nvSpPr>
        <p:spPr>
          <a:xfrm>
            <a:off x="393700" y="692150"/>
            <a:ext cx="6070600" cy="3416300"/>
          </a:xfrm>
          <a:ln/>
        </p:spPr>
      </p:sp>
      <p:sp>
        <p:nvSpPr>
          <p:cNvPr id="3789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22892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F8080462-3BBA-4A1F-9541-96D79538199D}"/>
              </a:ext>
            </a:extLst>
          </p:cNvPr>
          <p:cNvSpPr>
            <a:spLocks noGrp="1"/>
          </p:cNvSpPr>
          <p:nvPr>
            <p:ph type="body" idx="1"/>
          </p:nvPr>
        </p:nvSpPr>
        <p:spPr/>
        <p:txBody>
          <a:bodyPr>
            <a:normAutofit/>
          </a:bodyPr>
          <a:lstStyle/>
          <a:p>
            <a:pPr>
              <a:defRPr/>
            </a:pPr>
            <a:r>
              <a:rPr lang="en-US" dirty="0">
                <a:latin typeface="+mn-lt"/>
              </a:rPr>
              <a:t>Asset Accounting (FI-AA) works with the chart of accounts assigned to the</a:t>
            </a:r>
          </a:p>
          <a:p>
            <a:pPr>
              <a:defRPr/>
            </a:pPr>
            <a:r>
              <a:rPr lang="en-US" dirty="0">
                <a:latin typeface="+mn-lt"/>
              </a:rPr>
              <a:t>company code in Financial Accounting (FI). You can modify the chart of</a:t>
            </a:r>
          </a:p>
          <a:p>
            <a:pPr>
              <a:defRPr/>
            </a:pPr>
            <a:r>
              <a:rPr lang="en-US" dirty="0">
                <a:latin typeface="+mn-lt"/>
              </a:rPr>
              <a:t>accounts to fit your requirements (for example, global, industry-specific, or</a:t>
            </a:r>
          </a:p>
          <a:p>
            <a:pPr>
              <a:defRPr/>
            </a:pPr>
            <a:r>
              <a:rPr lang="en-US" dirty="0">
                <a:latin typeface="+mn-lt"/>
              </a:rPr>
              <a:t>country-specific)</a:t>
            </a:r>
          </a:p>
          <a:p>
            <a:pPr>
              <a:defRPr/>
            </a:pPr>
            <a:endParaRPr lang="en-US" dirty="0">
              <a:latin typeface="+mn-lt"/>
            </a:endParaRPr>
          </a:p>
          <a:p>
            <a:pPr>
              <a:defRPr/>
            </a:pPr>
            <a:r>
              <a:rPr lang="en-US" dirty="0">
                <a:latin typeface="+mn-lt"/>
              </a:rPr>
              <a:t>The chart of depreciation is always country-specific. SAP provides model charts</a:t>
            </a:r>
          </a:p>
          <a:p>
            <a:pPr>
              <a:defRPr/>
            </a:pPr>
            <a:r>
              <a:rPr lang="en-US" dirty="0">
                <a:latin typeface="+mn-lt"/>
              </a:rPr>
              <a:t>of depreciation for many countries. These contain predefined depreciation areas,</a:t>
            </a:r>
          </a:p>
          <a:p>
            <a:pPr>
              <a:defRPr/>
            </a:pPr>
            <a:r>
              <a:rPr lang="en-US" dirty="0">
                <a:latin typeface="+mn-lt"/>
              </a:rPr>
              <a:t>but you can also define your own chart of depreciation (by copying and changing).</a:t>
            </a:r>
          </a:p>
          <a:p>
            <a:pPr>
              <a:defRPr/>
            </a:pPr>
            <a:endParaRPr lang="en-US" dirty="0">
              <a:latin typeface="+mn-lt"/>
            </a:endParaRPr>
          </a:p>
          <a:p>
            <a:pPr>
              <a:defRPr/>
            </a:pPr>
            <a:r>
              <a:rPr lang="en-US" dirty="0">
                <a:latin typeface="+mn-lt"/>
              </a:rPr>
              <a:t>Each company code uses one chart of accounts and one chart of depreciation.</a:t>
            </a:r>
          </a:p>
          <a:p>
            <a:pPr>
              <a:defRPr/>
            </a:pPr>
            <a:r>
              <a:rPr lang="en-US" dirty="0">
                <a:latin typeface="+mn-lt"/>
              </a:rPr>
              <a:t>All or several company codes can work with the same chart of accounts and the</a:t>
            </a:r>
          </a:p>
          <a:p>
            <a:pPr>
              <a:defRPr/>
            </a:pPr>
            <a:r>
              <a:rPr lang="en-US" dirty="0">
                <a:latin typeface="+mn-lt"/>
              </a:rPr>
              <a:t>same chart of depreciation.</a:t>
            </a:r>
            <a:endParaRPr lang="en-US" dirty="0"/>
          </a:p>
        </p:txBody>
      </p:sp>
      <p:sp>
        <p:nvSpPr>
          <p:cNvPr id="39940"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FD76BA41-AA70-4B79-A3D4-92F0F9F5978E}" type="slidenum">
              <a:rPr lang="en-US" altLang="en-US"/>
              <a:pPr/>
              <a:t>13</a:t>
            </a:fld>
            <a:endParaRPr lang="en-US" altLang="en-US"/>
          </a:p>
        </p:txBody>
      </p:sp>
    </p:spTree>
    <p:extLst>
      <p:ext uri="{BB962C8B-B14F-4D97-AF65-F5344CB8AC3E}">
        <p14:creationId xmlns:p14="http://schemas.microsoft.com/office/powerpoint/2010/main" val="203791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1485F615-DC2B-4984-8B5E-4CB8033FAA25}"/>
              </a:ext>
            </a:extLst>
          </p:cNvPr>
          <p:cNvSpPr>
            <a:spLocks noGrp="1"/>
          </p:cNvSpPr>
          <p:nvPr>
            <p:ph type="body" idx="1"/>
          </p:nvPr>
        </p:nvSpPr>
        <p:spPr/>
        <p:txBody>
          <a:bodyPr>
            <a:normAutofit/>
          </a:bodyPr>
          <a:lstStyle/>
          <a:p>
            <a:pPr>
              <a:defRPr/>
            </a:pPr>
            <a:r>
              <a:rPr lang="en-US" dirty="0">
                <a:latin typeface="+mn-lt"/>
              </a:rPr>
              <a:t>Each depreciation area represents a specific type of valuation (for example, book</a:t>
            </a:r>
          </a:p>
          <a:p>
            <a:pPr>
              <a:defRPr/>
            </a:pPr>
            <a:r>
              <a:rPr lang="en-US" dirty="0">
                <a:latin typeface="+mn-lt"/>
              </a:rPr>
              <a:t>depreciation or tax depreciation). You can also define your own depreciation</a:t>
            </a:r>
          </a:p>
          <a:p>
            <a:pPr>
              <a:defRPr/>
            </a:pPr>
            <a:r>
              <a:rPr lang="en-US" dirty="0">
                <a:latin typeface="+mn-lt"/>
              </a:rPr>
              <a:t>areas in the chart of depreciation.</a:t>
            </a:r>
          </a:p>
          <a:p>
            <a:pPr>
              <a:defRPr/>
            </a:pPr>
            <a:endParaRPr lang="en-US" dirty="0">
              <a:latin typeface="+mn-lt"/>
            </a:endParaRPr>
          </a:p>
          <a:p>
            <a:pPr>
              <a:defRPr/>
            </a:pPr>
            <a:r>
              <a:rPr lang="en-US" dirty="0">
                <a:latin typeface="+mn-lt"/>
              </a:rPr>
              <a:t>The depreciation areas are defined with a two-digit numeric key. The numeric</a:t>
            </a:r>
          </a:p>
          <a:p>
            <a:pPr>
              <a:defRPr/>
            </a:pPr>
            <a:r>
              <a:rPr lang="en-US" dirty="0">
                <a:latin typeface="+mn-lt"/>
              </a:rPr>
              <a:t>keys represent depreciation terms that you can enter in the asset master record or</a:t>
            </a:r>
          </a:p>
          <a:p>
            <a:pPr>
              <a:defRPr/>
            </a:pPr>
            <a:r>
              <a:rPr lang="en-US" dirty="0">
                <a:latin typeface="+mn-lt"/>
              </a:rPr>
              <a:t>in the asset classes. Values and depreciation are posted to the general ledger.</a:t>
            </a:r>
          </a:p>
          <a:p>
            <a:pPr>
              <a:defRPr/>
            </a:pPr>
            <a:r>
              <a:rPr lang="en-US" dirty="0">
                <a:latin typeface="+mn-lt"/>
              </a:rPr>
              <a:t>Depreciation area 01 is the leading depreciation area. Values and depreciation are</a:t>
            </a:r>
          </a:p>
          <a:p>
            <a:pPr>
              <a:defRPr/>
            </a:pPr>
            <a:r>
              <a:rPr lang="en-US" dirty="0">
                <a:latin typeface="+mn-lt"/>
              </a:rPr>
              <a:t>posted to the general ledger.</a:t>
            </a:r>
            <a:endParaRPr lang="en-US" dirty="0"/>
          </a:p>
        </p:txBody>
      </p:sp>
      <p:sp>
        <p:nvSpPr>
          <p:cNvPr id="41988"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9AC59852-7E59-42AB-B499-036789369B7E}" type="slidenum">
              <a:rPr lang="en-US" altLang="en-US"/>
              <a:pPr/>
              <a:t>14</a:t>
            </a:fld>
            <a:endParaRPr lang="en-US" altLang="en-US"/>
          </a:p>
        </p:txBody>
      </p:sp>
    </p:spTree>
    <p:extLst>
      <p:ext uri="{BB962C8B-B14F-4D97-AF65-F5344CB8AC3E}">
        <p14:creationId xmlns:p14="http://schemas.microsoft.com/office/powerpoint/2010/main" val="193176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ChangeArrowheads="1" noTextEdit="1"/>
          </p:cNvSpPr>
          <p:nvPr>
            <p:ph type="sldImg"/>
          </p:nvPr>
        </p:nvSpPr>
        <p:spPr>
          <a:xfrm>
            <a:off x="393700" y="692150"/>
            <a:ext cx="6070600" cy="3416300"/>
          </a:xfrm>
          <a:ln/>
        </p:spPr>
      </p:sp>
      <p:sp>
        <p:nvSpPr>
          <p:cNvPr id="44035" name="Notes Placeholder 2"/>
          <p:cNvSpPr>
            <a:spLocks noGrp="1" noChangeArrowheads="1"/>
          </p:cNvSpPr>
          <p:nvPr>
            <p:ph type="body" idx="1"/>
          </p:nvPr>
        </p:nvSpPr>
        <p:spPr>
          <a:noFill/>
        </p:spPr>
        <p:txBody>
          <a:bodyPr/>
          <a:lstStyle/>
          <a:p>
            <a:endParaRPr lang="en-US" altLang="en-US" smtClean="0"/>
          </a:p>
        </p:txBody>
      </p:sp>
      <p:sp>
        <p:nvSpPr>
          <p:cNvPr id="44036"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A05300EE-290C-4B37-B42E-1D4E6D7A2576}" type="slidenum">
              <a:rPr lang="en-US" altLang="en-US"/>
              <a:pPr/>
              <a:t>15</a:t>
            </a:fld>
            <a:endParaRPr lang="en-US" altLang="en-US"/>
          </a:p>
        </p:txBody>
      </p:sp>
    </p:spTree>
    <p:extLst>
      <p:ext uri="{BB962C8B-B14F-4D97-AF65-F5344CB8AC3E}">
        <p14:creationId xmlns:p14="http://schemas.microsoft.com/office/powerpoint/2010/main" val="2135271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207963" y="741363"/>
            <a:ext cx="7265988" cy="4087812"/>
          </a:xfrm>
          <a:ln/>
        </p:spPr>
      </p:sp>
      <p:sp>
        <p:nvSpPr>
          <p:cNvPr id="46083" name="Rectangle 3"/>
          <p:cNvSpPr>
            <a:spLocks noGrp="1" noChangeArrowheads="1"/>
          </p:cNvSpPr>
          <p:nvPr>
            <p:ph type="body" idx="1"/>
          </p:nvPr>
        </p:nvSpPr>
        <p:spPr>
          <a:xfrm>
            <a:off x="695325" y="4991100"/>
            <a:ext cx="5429250" cy="3505200"/>
          </a:xfrm>
          <a:noFill/>
        </p:spPr>
        <p:txBody>
          <a:bodyPr/>
          <a:lstStyle/>
          <a:p>
            <a:r>
              <a:rPr lang="en-US" altLang="en-US" smtClean="0"/>
              <a:t>The chart of depreciation is a catalog of country-specific depreciation areas. </a:t>
            </a:r>
            <a:r>
              <a:rPr lang="en-CA" altLang="en-US" smtClean="0"/>
              <a:t>Chart of depreciation is a list of depreciation areas which are all useful for business, legal requirements and statutory requirements.</a:t>
            </a:r>
            <a:endParaRPr lang="en-US" altLang="en-US" smtClean="0"/>
          </a:p>
          <a:p>
            <a:r>
              <a:rPr lang="en-US" altLang="en-US" smtClean="0"/>
              <a:t>SAP supplies charts of depreciation as references that are based on the requirements of each country. You can create a new chart of depreciation by copying one of the reference charts of depreciation</a:t>
            </a:r>
          </a:p>
          <a:p>
            <a:r>
              <a:rPr lang="en-US" altLang="en-US" smtClean="0"/>
              <a:t>In your chart of depreciation you can delete the depreciation areas those you  not required. This deletion must be done before creation of any asset</a:t>
            </a:r>
          </a:p>
          <a:p>
            <a:r>
              <a:rPr lang="en-US" altLang="en-US" smtClean="0"/>
              <a:t>The depreciation areas are identified in the system by a two-character numeric key.</a:t>
            </a:r>
          </a:p>
          <a:p>
            <a:pPr>
              <a:spcBef>
                <a:spcPct val="0"/>
              </a:spcBef>
            </a:pPr>
            <a:r>
              <a:rPr lang="en-US" altLang="en-US" smtClean="0"/>
              <a:t>They contain depreciation terms that you can enter in the asset master record or in the asset classes.</a:t>
            </a:r>
          </a:p>
          <a:p>
            <a:endParaRPr lang="en-US" altLang="en-US" smtClean="0"/>
          </a:p>
        </p:txBody>
      </p:sp>
    </p:spTree>
    <p:extLst>
      <p:ext uri="{BB962C8B-B14F-4D97-AF65-F5344CB8AC3E}">
        <p14:creationId xmlns:p14="http://schemas.microsoft.com/office/powerpoint/2010/main" val="3774790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396299C8-6EF8-4EC5-ADC8-1F2BBA24C0D7}"/>
              </a:ext>
            </a:extLst>
          </p:cNvPr>
          <p:cNvSpPr>
            <a:spLocks noGrp="1"/>
          </p:cNvSpPr>
          <p:nvPr>
            <p:ph type="body" idx="1"/>
          </p:nvPr>
        </p:nvSpPr>
        <p:spPr/>
        <p:txBody>
          <a:bodyPr>
            <a:normAutofit/>
          </a:bodyPr>
          <a:lstStyle/>
          <a:p>
            <a:pPr>
              <a:defRPr/>
            </a:pPr>
            <a:r>
              <a:rPr lang="en-US" dirty="0">
                <a:latin typeface="+mn-lt"/>
              </a:rPr>
              <a:t>Depreciation area 01 is the leading depreciation area. Values and depreciation are</a:t>
            </a:r>
          </a:p>
          <a:p>
            <a:pPr>
              <a:defRPr/>
            </a:pPr>
            <a:r>
              <a:rPr lang="en-US" dirty="0">
                <a:latin typeface="+mn-lt"/>
              </a:rPr>
              <a:t>posted to the general ledger.</a:t>
            </a:r>
          </a:p>
          <a:p>
            <a:pPr>
              <a:defRPr/>
            </a:pPr>
            <a:r>
              <a:rPr lang="en-US" dirty="0">
                <a:latin typeface="+mn-lt"/>
              </a:rPr>
              <a:t>Other depreciation areas may show:</a:t>
            </a:r>
          </a:p>
          <a:p>
            <a:pPr>
              <a:defRPr/>
            </a:pPr>
            <a:r>
              <a:rPr lang="en-US" dirty="0">
                <a:latin typeface="+mn-lt"/>
              </a:rPr>
              <a:t>. Country-specific valuation (for example, net-worth tax, state calculation),</a:t>
            </a:r>
          </a:p>
          <a:p>
            <a:pPr>
              <a:defRPr/>
            </a:pPr>
            <a:r>
              <a:rPr lang="en-US" dirty="0">
                <a:latin typeface="+mn-lt"/>
              </a:rPr>
              <a:t>. Values or depreciation that differ from area 01 (for cost-accounting reasons,</a:t>
            </a:r>
          </a:p>
          <a:p>
            <a:pPr>
              <a:defRPr/>
            </a:pPr>
            <a:r>
              <a:rPr lang="en-US" dirty="0">
                <a:latin typeface="+mn-lt"/>
              </a:rPr>
              <a:t>for example)</a:t>
            </a:r>
          </a:p>
          <a:p>
            <a:pPr>
              <a:defRPr/>
            </a:pPr>
            <a:r>
              <a:rPr lang="en-US" dirty="0">
                <a:latin typeface="+mn-lt"/>
              </a:rPr>
              <a:t>. Consolidated versions in company code or group currency</a:t>
            </a:r>
          </a:p>
          <a:p>
            <a:pPr>
              <a:defRPr/>
            </a:pPr>
            <a:r>
              <a:rPr lang="en-US" dirty="0">
                <a:latin typeface="+mn-lt"/>
              </a:rPr>
              <a:t>. Book depreciation in group currency</a:t>
            </a:r>
          </a:p>
          <a:p>
            <a:pPr>
              <a:defRPr/>
            </a:pPr>
            <a:r>
              <a:rPr lang="en-US" dirty="0">
                <a:latin typeface="+mn-lt"/>
              </a:rPr>
              <a:t>. Difference between book and country-specific tax-based depreciation</a:t>
            </a:r>
          </a:p>
          <a:p>
            <a:pPr>
              <a:defRPr/>
            </a:pPr>
            <a:r>
              <a:rPr lang="en-US" dirty="0">
                <a:latin typeface="+mn-lt"/>
              </a:rPr>
              <a:t>Different depreciation areas can have the same values and depreciation terms, but</a:t>
            </a:r>
          </a:p>
          <a:p>
            <a:pPr>
              <a:defRPr/>
            </a:pPr>
            <a:r>
              <a:rPr lang="en-US" dirty="0">
                <a:latin typeface="+mn-lt"/>
              </a:rPr>
              <a:t>can be displayed in different currencies (for example, areas 01 and 32 or areas 30</a:t>
            </a:r>
          </a:p>
          <a:p>
            <a:pPr>
              <a:defRPr/>
            </a:pPr>
            <a:r>
              <a:rPr lang="en-US" dirty="0">
                <a:latin typeface="+mn-lt"/>
              </a:rPr>
              <a:t>and 31).</a:t>
            </a:r>
          </a:p>
          <a:p>
            <a:pPr>
              <a:defRPr/>
            </a:pPr>
            <a:r>
              <a:rPr lang="en-US" dirty="0">
                <a:latin typeface="+mn-lt"/>
              </a:rPr>
              <a:t>You have to specify which depreciation types and special valuations (such as</a:t>
            </a:r>
          </a:p>
          <a:p>
            <a:pPr>
              <a:defRPr/>
            </a:pPr>
            <a:r>
              <a:rPr lang="en-US" dirty="0">
                <a:latin typeface="+mn-lt"/>
              </a:rPr>
              <a:t>interest) are allowed in your depreciation areas. The standard depreciation areas</a:t>
            </a:r>
          </a:p>
          <a:p>
            <a:pPr>
              <a:defRPr/>
            </a:pPr>
            <a:r>
              <a:rPr lang="en-US" dirty="0">
                <a:latin typeface="+mn-lt"/>
              </a:rPr>
              <a:t>already have the necessary settings.</a:t>
            </a:r>
          </a:p>
          <a:p>
            <a:pPr>
              <a:defRPr/>
            </a:pPr>
            <a:r>
              <a:rPr lang="en-US" b="1" dirty="0">
                <a:latin typeface="+mn-lt"/>
              </a:rPr>
              <a:t>4</a:t>
            </a:r>
            <a:endParaRPr lang="en-US" dirty="0"/>
          </a:p>
        </p:txBody>
      </p:sp>
      <p:sp>
        <p:nvSpPr>
          <p:cNvPr id="48132"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1192048D-2F68-431A-B3E9-676091272ADF}" type="slidenum">
              <a:rPr lang="en-US" altLang="en-US"/>
              <a:pPr/>
              <a:t>17</a:t>
            </a:fld>
            <a:endParaRPr lang="en-US" altLang="en-US"/>
          </a:p>
        </p:txBody>
      </p:sp>
    </p:spTree>
    <p:extLst>
      <p:ext uri="{BB962C8B-B14F-4D97-AF65-F5344CB8AC3E}">
        <p14:creationId xmlns:p14="http://schemas.microsoft.com/office/powerpoint/2010/main" val="1521044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noTextEdit="1"/>
          </p:cNvSpPr>
          <p:nvPr>
            <p:ph type="sldImg"/>
          </p:nvPr>
        </p:nvSpPr>
        <p:spPr>
          <a:xfrm>
            <a:off x="393700" y="692150"/>
            <a:ext cx="6070600" cy="3416300"/>
          </a:xfrm>
          <a:ln/>
        </p:spPr>
      </p:sp>
      <p:sp>
        <p:nvSpPr>
          <p:cNvPr id="501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95854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Rot="1" noChangeArrowheads="1" noTextEdit="1"/>
          </p:cNvSpPr>
          <p:nvPr>
            <p:ph type="sldImg"/>
          </p:nvPr>
        </p:nvSpPr>
        <p:spPr>
          <a:xfrm>
            <a:off x="393700" y="692150"/>
            <a:ext cx="6070600" cy="3416300"/>
          </a:xfrm>
          <a:ln/>
        </p:spPr>
      </p:sp>
      <p:sp>
        <p:nvSpPr>
          <p:cNvPr id="52227" name="Rectangle 3"/>
          <p:cNvSpPr>
            <a:spLocks noGrp="1" noChangeArrowheads="1"/>
          </p:cNvSpPr>
          <p:nvPr>
            <p:ph type="body" idx="1"/>
          </p:nvPr>
        </p:nvSpPr>
        <p:spPr>
          <a:noFill/>
        </p:spPr>
        <p:txBody>
          <a:bodyPr/>
          <a:lstStyle/>
          <a:p>
            <a:pPr>
              <a:lnSpc>
                <a:spcPct val="80000"/>
              </a:lnSpc>
            </a:pPr>
            <a:r>
              <a:rPr lang="en-US" altLang="en-US" sz="1000" smtClean="0"/>
              <a:t>The  roles of different calculation methods in a depreciation key:</a:t>
            </a:r>
          </a:p>
          <a:p>
            <a:pPr>
              <a:lnSpc>
                <a:spcPct val="80000"/>
              </a:lnSpc>
            </a:pPr>
            <a:endParaRPr lang="en-US" altLang="en-US" sz="1000" smtClean="0"/>
          </a:p>
          <a:p>
            <a:pPr>
              <a:lnSpc>
                <a:spcPct val="80000"/>
              </a:lnSpc>
            </a:pPr>
            <a:r>
              <a:rPr lang="en-US" altLang="en-US" sz="1000" u="sng" smtClean="0"/>
              <a:t>Base Method:</a:t>
            </a:r>
          </a:p>
          <a:p>
            <a:pPr>
              <a:lnSpc>
                <a:spcPct val="80000"/>
              </a:lnSpc>
            </a:pPr>
            <a:r>
              <a:rPr lang="en-US" altLang="en-US" sz="1000" smtClean="0"/>
              <a:t>Type of depreciation : Ordinary depreciation,         Dep. Method : Stated percentage</a:t>
            </a:r>
          </a:p>
          <a:p>
            <a:pPr>
              <a:lnSpc>
                <a:spcPct val="80000"/>
              </a:lnSpc>
            </a:pPr>
            <a:endParaRPr lang="en-US" altLang="en-US" sz="1000" smtClean="0"/>
          </a:p>
          <a:p>
            <a:pPr>
              <a:lnSpc>
                <a:spcPct val="80000"/>
              </a:lnSpc>
            </a:pPr>
            <a:r>
              <a:rPr lang="en-US" altLang="en-US" sz="1000" u="sng" smtClean="0"/>
              <a:t>Declining balance method:</a:t>
            </a:r>
          </a:p>
          <a:p>
            <a:pPr>
              <a:lnSpc>
                <a:spcPct val="80000"/>
              </a:lnSpc>
            </a:pPr>
            <a:r>
              <a:rPr lang="en-US" altLang="en-US" sz="1000" smtClean="0"/>
              <a:t> For each declining-balance method, specify:</a:t>
            </a:r>
          </a:p>
          <a:p>
            <a:pPr lvl="1">
              <a:lnSpc>
                <a:spcPct val="80000"/>
              </a:lnSpc>
            </a:pPr>
            <a:r>
              <a:rPr lang="en-US" altLang="en-US" sz="1000" smtClean="0"/>
              <a:t>A multiplication factor for determining the depreciation percentage rate</a:t>
            </a:r>
          </a:p>
          <a:p>
            <a:pPr lvl="1">
              <a:lnSpc>
                <a:spcPct val="80000"/>
              </a:lnSpc>
            </a:pPr>
            <a:r>
              <a:rPr lang="en-US" altLang="en-US" sz="1000" smtClean="0"/>
              <a:t>An upper limit for the depreciation percentage rate</a:t>
            </a:r>
          </a:p>
          <a:p>
            <a:pPr lvl="1">
              <a:lnSpc>
                <a:spcPct val="80000"/>
              </a:lnSpc>
            </a:pPr>
            <a:r>
              <a:rPr lang="en-US" altLang="en-US" sz="1000" smtClean="0"/>
              <a:t>A lower limit for the depreciation percentage rate</a:t>
            </a:r>
          </a:p>
          <a:p>
            <a:pPr lvl="1">
              <a:lnSpc>
                <a:spcPct val="80000"/>
              </a:lnSpc>
            </a:pPr>
            <a:endParaRPr lang="en-US" altLang="en-US" sz="1000" u="sng" smtClean="0"/>
          </a:p>
          <a:p>
            <a:pPr lvl="1">
              <a:lnSpc>
                <a:spcPct val="80000"/>
              </a:lnSpc>
            </a:pPr>
            <a:r>
              <a:rPr lang="en-US" altLang="en-US" sz="1000" u="sng" smtClean="0"/>
              <a:t>Maximum amount method:</a:t>
            </a:r>
          </a:p>
          <a:p>
            <a:pPr lvl="1">
              <a:lnSpc>
                <a:spcPct val="80000"/>
              </a:lnSpc>
            </a:pPr>
            <a:r>
              <a:rPr lang="en-US" altLang="en-US" sz="1000" smtClean="0"/>
              <a:t>The calculation method contains a maximum depreciation amount that is not allowed to be exceeded before a certain calendar date. If the depreciation calculated by the system exceeds this maximum amount, then the system reduces depreciation to this maximum amount.</a:t>
            </a:r>
          </a:p>
          <a:p>
            <a:pPr lvl="1">
              <a:lnSpc>
                <a:spcPct val="80000"/>
              </a:lnSpc>
            </a:pPr>
            <a:endParaRPr lang="en-US" altLang="en-US" sz="1000" smtClean="0"/>
          </a:p>
          <a:p>
            <a:pPr lvl="1">
              <a:lnSpc>
                <a:spcPct val="80000"/>
              </a:lnSpc>
            </a:pPr>
            <a:r>
              <a:rPr lang="en-US" altLang="en-US" sz="1000" u="sng" smtClean="0"/>
              <a:t>Multi level method:  </a:t>
            </a:r>
            <a:r>
              <a:rPr lang="en-US" altLang="en-US" sz="1000" smtClean="0"/>
              <a:t>Each level represents a validity period for a given percentage rate. </a:t>
            </a:r>
          </a:p>
          <a:p>
            <a:pPr lvl="1">
              <a:lnSpc>
                <a:spcPct val="80000"/>
              </a:lnSpc>
            </a:pPr>
            <a:endParaRPr lang="en-US" altLang="en-US" sz="1000" smtClean="0"/>
          </a:p>
          <a:p>
            <a:pPr lvl="1">
              <a:lnSpc>
                <a:spcPct val="80000"/>
              </a:lnSpc>
            </a:pPr>
            <a:r>
              <a:rPr lang="en-US" altLang="en-US" sz="1000" u="sng" smtClean="0"/>
              <a:t>Period control method:</a:t>
            </a:r>
          </a:p>
          <a:p>
            <a:pPr lvl="1">
              <a:lnSpc>
                <a:spcPct val="80000"/>
              </a:lnSpc>
            </a:pPr>
            <a:r>
              <a:rPr lang="en-US" altLang="en-US" sz="1000" smtClean="0"/>
              <a:t>Assign period control keys to the period control methods for:</a:t>
            </a:r>
          </a:p>
          <a:p>
            <a:pPr lvl="2">
              <a:lnSpc>
                <a:spcPct val="80000"/>
              </a:lnSpc>
            </a:pPr>
            <a:r>
              <a:rPr lang="en-US" altLang="en-US" sz="1000" smtClean="0"/>
              <a:t>Acquisition transactions, Subsequent acquisitions, Retirements and transfers</a:t>
            </a:r>
          </a:p>
          <a:p>
            <a:pPr lvl="2">
              <a:lnSpc>
                <a:spcPct val="80000"/>
              </a:lnSpc>
            </a:pPr>
            <a:endParaRPr lang="en-US" altLang="en-US" sz="1000" smtClean="0"/>
          </a:p>
          <a:p>
            <a:pPr lvl="2">
              <a:lnSpc>
                <a:spcPct val="80000"/>
              </a:lnSpc>
            </a:pPr>
            <a:r>
              <a:rPr lang="en-US" altLang="en-US" sz="1000" u="sng" smtClean="0"/>
              <a:t>Other important in puts:</a:t>
            </a:r>
          </a:p>
          <a:p>
            <a:pPr lvl="2">
              <a:lnSpc>
                <a:spcPct val="80000"/>
              </a:lnSpc>
            </a:pPr>
            <a:r>
              <a:rPr lang="en-US" altLang="en-US" sz="1000" smtClean="0"/>
              <a:t>Depreciation class:  Straight line or Declining balance method</a:t>
            </a:r>
          </a:p>
          <a:p>
            <a:pPr lvl="2">
              <a:lnSpc>
                <a:spcPct val="80000"/>
              </a:lnSpc>
            </a:pPr>
            <a:r>
              <a:rPr lang="en-US" altLang="en-US" sz="1000" smtClean="0"/>
              <a:t>Change over method:</a:t>
            </a:r>
          </a:p>
          <a:p>
            <a:pPr lvl="2">
              <a:lnSpc>
                <a:spcPct val="80000"/>
              </a:lnSpc>
            </a:pPr>
            <a:r>
              <a:rPr lang="en-US" altLang="en-US" sz="1000" smtClean="0"/>
              <a:t>Specifies when the changeover to a different phase of the depreciation key takes place. </a:t>
            </a:r>
          </a:p>
          <a:p>
            <a:pPr lvl="2">
              <a:lnSpc>
                <a:spcPct val="80000"/>
              </a:lnSpc>
            </a:pPr>
            <a:r>
              <a:rPr lang="en-US" altLang="en-US" sz="1000" smtClean="0"/>
              <a:t>Cut off value key: Scrap value </a:t>
            </a:r>
          </a:p>
          <a:p>
            <a:pPr lvl="2">
              <a:lnSpc>
                <a:spcPct val="80000"/>
              </a:lnSpc>
            </a:pPr>
            <a:endParaRPr lang="en-US" altLang="en-US" sz="1000" smtClean="0"/>
          </a:p>
          <a:p>
            <a:pPr lvl="1">
              <a:lnSpc>
                <a:spcPct val="80000"/>
              </a:lnSpc>
            </a:pPr>
            <a:endParaRPr lang="en-US" altLang="en-US" sz="800" smtClean="0"/>
          </a:p>
          <a:p>
            <a:pPr>
              <a:lnSpc>
                <a:spcPct val="80000"/>
              </a:lnSpc>
            </a:pPr>
            <a:endParaRPr lang="en-US" altLang="en-US" sz="800" smtClean="0"/>
          </a:p>
        </p:txBody>
      </p:sp>
    </p:spTree>
    <p:extLst>
      <p:ext uri="{BB962C8B-B14F-4D97-AF65-F5344CB8AC3E}">
        <p14:creationId xmlns:p14="http://schemas.microsoft.com/office/powerpoint/2010/main" val="4150425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Rot="1" noChangeArrowheads="1" noTextEdit="1"/>
          </p:cNvSpPr>
          <p:nvPr>
            <p:ph type="sldImg"/>
          </p:nvPr>
        </p:nvSpPr>
        <p:spPr>
          <a:xfrm>
            <a:off x="393700" y="692150"/>
            <a:ext cx="6070600" cy="3416300"/>
          </a:xfrm>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625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noTextEdit="1"/>
          </p:cNvSpPr>
          <p:nvPr>
            <p:ph type="sldImg"/>
          </p:nvPr>
        </p:nvSpPr>
        <p:spPr>
          <a:xfrm>
            <a:off x="393700" y="692150"/>
            <a:ext cx="6070600" cy="3416300"/>
          </a:xfrm>
          <a:ln/>
        </p:spPr>
      </p:sp>
      <p:sp>
        <p:nvSpPr>
          <p:cNvPr id="194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67603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Rot="1" noChangeArrowheads="1" noTextEdit="1"/>
          </p:cNvSpPr>
          <p:nvPr>
            <p:ph type="sldImg"/>
          </p:nvPr>
        </p:nvSpPr>
        <p:spPr>
          <a:xfrm>
            <a:off x="-207963" y="741363"/>
            <a:ext cx="7265988" cy="4087812"/>
          </a:xfrm>
          <a:ln/>
        </p:spPr>
      </p:sp>
      <p:sp>
        <p:nvSpPr>
          <p:cNvPr id="56323" name="Rectangle 3"/>
          <p:cNvSpPr>
            <a:spLocks noGrp="1" noChangeArrowheads="1"/>
          </p:cNvSpPr>
          <p:nvPr>
            <p:ph type="body" idx="1"/>
          </p:nvPr>
        </p:nvSpPr>
        <p:spPr>
          <a:xfrm>
            <a:off x="695325" y="4840288"/>
            <a:ext cx="5429250" cy="3922712"/>
          </a:xfrm>
          <a:noFill/>
        </p:spPr>
        <p:txBody>
          <a:bodyPr/>
          <a:lstStyle/>
          <a:p>
            <a:r>
              <a:rPr lang="en-US" altLang="en-US" sz="1000" dirty="0" smtClean="0"/>
              <a:t>The asset master record contains the depreciation terms.</a:t>
            </a:r>
          </a:p>
          <a:p>
            <a:r>
              <a:rPr lang="en-US" altLang="en-US" sz="1000" dirty="0" smtClean="0"/>
              <a:t>In the above example, the system calculates the annual depreciation from the depreciation key and the useful life.  </a:t>
            </a:r>
          </a:p>
          <a:p>
            <a:r>
              <a:rPr lang="en-US" altLang="en-US" sz="1000" dirty="0" smtClean="0"/>
              <a:t>According to the purpose of the depreciation area, other terms, like revaluation or imputed interest, are also calculated.</a:t>
            </a:r>
          </a:p>
          <a:p>
            <a:r>
              <a:rPr lang="en-US" altLang="en-US" sz="1000" dirty="0" smtClean="0"/>
              <a:t>As a general rule, the system determines the depreciation start date from the asset value date of the first acquisition posting. </a:t>
            </a:r>
          </a:p>
          <a:p>
            <a:r>
              <a:rPr lang="en-US" altLang="en-US" sz="1000" dirty="0" smtClean="0"/>
              <a:t>The asset value display shows the values and the depreciation for every transaction and each area.  </a:t>
            </a:r>
          </a:p>
          <a:p>
            <a:r>
              <a:rPr lang="en-US" altLang="en-US" sz="1000" dirty="0" smtClean="0"/>
              <a:t>The planned values contain the values and the different value adjustments for each area.</a:t>
            </a:r>
          </a:p>
          <a:p>
            <a:r>
              <a:rPr lang="en-US" altLang="en-US" sz="1000" dirty="0" smtClean="0"/>
              <a:t>From Menu, you can display the calculation of the depreciation values. </a:t>
            </a:r>
          </a:p>
          <a:p>
            <a:r>
              <a:rPr lang="en-US" altLang="en-US" sz="1000" dirty="0" smtClean="0"/>
              <a:t>It is to be noted that changing the Customizing definition of the depreciation keys does not automatically lead to a correction of depreciation values that have already been calculated for individual assets. </a:t>
            </a:r>
          </a:p>
          <a:p>
            <a:r>
              <a:rPr lang="en-US" altLang="en-US" sz="1000" dirty="0" smtClean="0"/>
              <a:t>If you change the depreciation terms in an asset, the system will recalculate the asset values accordingly.</a:t>
            </a:r>
          </a:p>
          <a:p>
            <a:r>
              <a:rPr lang="en-US" altLang="en-US" sz="1000" dirty="0" smtClean="0"/>
              <a:t>For corrections, you have to execute a recalculation of depreciation.</a:t>
            </a:r>
          </a:p>
          <a:p>
            <a:r>
              <a:rPr lang="en-US" altLang="en-US" sz="1000" dirty="0" smtClean="0"/>
              <a:t>Periodic processing comprises those tasks in Asset Accounting that must be performed at periodic intervals. </a:t>
            </a:r>
          </a:p>
          <a:p>
            <a:r>
              <a:rPr lang="en-US" altLang="en-US" sz="1000" dirty="0" smtClean="0"/>
              <a:t>At present, only the values of one depreciation area can be automatically posted online in Financial Accounting;  therefore, the changes to asset values (transactions) from other areas with automatic posting have to be posted periodically to the appropriate reconciliation accounts.  </a:t>
            </a:r>
          </a:p>
          <a:p>
            <a:r>
              <a:rPr lang="en-US" altLang="en-US" sz="1000" dirty="0" smtClean="0"/>
              <a:t>The posting session also posts the different depreciation types, interest and revaluation, in addition to the writing-off and allocating special reserves.  The system does not create individual documents, only summarized posting documents (per business area and per account determination</a:t>
            </a:r>
            <a:r>
              <a:rPr lang="en-US" altLang="en-US" sz="1000" dirty="0" smtClean="0"/>
              <a:t>).</a:t>
            </a:r>
            <a:endParaRPr lang="en-US" altLang="en-US" sz="1000" dirty="0" smtClean="0"/>
          </a:p>
        </p:txBody>
      </p:sp>
    </p:spTree>
    <p:extLst>
      <p:ext uri="{BB962C8B-B14F-4D97-AF65-F5344CB8AC3E}">
        <p14:creationId xmlns:p14="http://schemas.microsoft.com/office/powerpoint/2010/main" val="3344425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47625" y="741363"/>
            <a:ext cx="6945313" cy="3906837"/>
          </a:xfrm>
          <a:ln>
            <a:solidFill>
              <a:schemeClr val="tx1"/>
            </a:solidFill>
          </a:ln>
        </p:spPr>
      </p:sp>
      <p:sp>
        <p:nvSpPr>
          <p:cNvPr id="60419" name="Rectangle 3"/>
          <p:cNvSpPr>
            <a:spLocks noGrp="1" noChangeArrowheads="1"/>
          </p:cNvSpPr>
          <p:nvPr>
            <p:ph type="body" idx="1"/>
          </p:nvPr>
        </p:nvSpPr>
        <p:spPr>
          <a:xfrm>
            <a:off x="609600" y="4724400"/>
            <a:ext cx="5505450" cy="4114800"/>
          </a:xfrm>
          <a:noFill/>
        </p:spPr>
        <p:txBody>
          <a:bodyPr/>
          <a:lstStyle/>
          <a:p>
            <a:r>
              <a:rPr lang="en-US" altLang="en-US" sz="1300" smtClean="0"/>
              <a:t>Asset classes are the most important means of structuring fixed assets according to the requirements of an Organization. The definitions of the asset class apply to all company codes in a client.  Typical asset classes include: </a:t>
            </a:r>
          </a:p>
          <a:p>
            <a:r>
              <a:rPr lang="en-US" altLang="en-US" sz="1300" smtClean="0"/>
              <a:t>Land &amp; Buildings, Machinery and Equipment, Furniture and Fixtures, AUC assets, LVA assets, Intangible assets </a:t>
            </a:r>
          </a:p>
          <a:p>
            <a:r>
              <a:rPr lang="en-US" altLang="en-US" sz="1300" smtClean="0"/>
              <a:t>An asset class consists of two main sections:</a:t>
            </a:r>
          </a:p>
          <a:p>
            <a:r>
              <a:rPr lang="en-US" altLang="en-US" sz="1300" smtClean="0"/>
              <a:t>a master data section with default values for the administrative data in the asset master record,</a:t>
            </a:r>
          </a:p>
          <a:p>
            <a:r>
              <a:rPr lang="en-US" altLang="en-US" sz="1300" smtClean="0"/>
              <a:t>a valuation section (Depreciation Areas) with control parameters for valuation and depreciation terms.</a:t>
            </a:r>
          </a:p>
          <a:p>
            <a:r>
              <a:rPr lang="en-US" altLang="en-US" sz="1300" smtClean="0"/>
              <a:t>The asset class is a selection criteria in all standard reports in FI-AA.</a:t>
            </a:r>
          </a:p>
          <a:p>
            <a:r>
              <a:rPr lang="en-US" altLang="en-US" sz="1300" smtClean="0"/>
              <a:t>Basic configuration elements include:</a:t>
            </a:r>
          </a:p>
          <a:p>
            <a:r>
              <a:rPr lang="en-US" altLang="en-US" sz="1300" smtClean="0"/>
              <a:t>1) Account determination (assignment of G/L Accounts) 2) Number range 3) Screen layout for Master data screens </a:t>
            </a:r>
          </a:p>
          <a:p>
            <a:r>
              <a:rPr lang="en-US" altLang="en-US" sz="1300" smtClean="0">
                <a:solidFill>
                  <a:srgbClr val="000000"/>
                </a:solidFill>
              </a:rPr>
              <a:t>An essential function of the asset class is to establish the link between the asset master records in Asset accounting and the relevant G/Ls in FI (for APC, sale,  profit/ loss on sale of asset, Accumulated dep., depreciation, Interest accounts, etc.)</a:t>
            </a:r>
          </a:p>
          <a:p>
            <a:endParaRPr lang="en-US" altLang="en-US" sz="1300" smtClean="0"/>
          </a:p>
        </p:txBody>
      </p:sp>
    </p:spTree>
    <p:extLst>
      <p:ext uri="{BB962C8B-B14F-4D97-AF65-F5344CB8AC3E}">
        <p14:creationId xmlns:p14="http://schemas.microsoft.com/office/powerpoint/2010/main" val="3399361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39864D65-6811-4FC3-9CBC-A8A937E8672B}"/>
              </a:ext>
            </a:extLst>
          </p:cNvPr>
          <p:cNvSpPr>
            <a:spLocks noGrp="1"/>
          </p:cNvSpPr>
          <p:nvPr>
            <p:ph type="body" idx="1"/>
          </p:nvPr>
        </p:nvSpPr>
        <p:spPr/>
        <p:txBody>
          <a:bodyPr>
            <a:normAutofit/>
          </a:bodyPr>
          <a:lstStyle/>
          <a:p>
            <a:pPr>
              <a:defRPr/>
            </a:pPr>
            <a:endParaRPr lang="en-US" dirty="0">
              <a:latin typeface="+mn-lt"/>
            </a:endParaRPr>
          </a:p>
        </p:txBody>
      </p:sp>
      <p:sp>
        <p:nvSpPr>
          <p:cNvPr id="62468"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5DDB42B8-AA6F-48CD-9980-EE64DA98C250}" type="slidenum">
              <a:rPr lang="en-US" altLang="en-US"/>
              <a:pPr/>
              <a:t>25</a:t>
            </a:fld>
            <a:endParaRPr lang="en-US" altLang="en-US"/>
          </a:p>
        </p:txBody>
      </p:sp>
    </p:spTree>
    <p:extLst>
      <p:ext uri="{BB962C8B-B14F-4D97-AF65-F5344CB8AC3E}">
        <p14:creationId xmlns:p14="http://schemas.microsoft.com/office/powerpoint/2010/main" val="4198509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61103245-41C0-4F5E-9840-08EF1F4F79CC}"/>
              </a:ext>
            </a:extLst>
          </p:cNvPr>
          <p:cNvSpPr>
            <a:spLocks noGrp="1"/>
          </p:cNvSpPr>
          <p:nvPr>
            <p:ph type="body" idx="1"/>
          </p:nvPr>
        </p:nvSpPr>
        <p:spPr/>
        <p:txBody>
          <a:bodyPr>
            <a:normAutofit/>
          </a:bodyPr>
          <a:lstStyle/>
          <a:p>
            <a:pPr>
              <a:defRPr/>
            </a:pPr>
            <a:endParaRPr lang="en-US" dirty="0">
              <a:latin typeface="+mn-lt"/>
            </a:endParaRPr>
          </a:p>
        </p:txBody>
      </p:sp>
      <p:sp>
        <p:nvSpPr>
          <p:cNvPr id="64516"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373692B8-B5A8-4CA2-B752-0EE8471C79D4}" type="slidenum">
              <a:rPr lang="en-US" altLang="en-US"/>
              <a:pPr/>
              <a:t>26</a:t>
            </a:fld>
            <a:endParaRPr lang="en-US" altLang="en-US"/>
          </a:p>
        </p:txBody>
      </p:sp>
    </p:spTree>
    <p:extLst>
      <p:ext uri="{BB962C8B-B14F-4D97-AF65-F5344CB8AC3E}">
        <p14:creationId xmlns:p14="http://schemas.microsoft.com/office/powerpoint/2010/main" val="1589762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FA4AB989-7E22-47EF-90A7-E2874A6AFDE0}"/>
              </a:ext>
            </a:extLst>
          </p:cNvPr>
          <p:cNvSpPr>
            <a:spLocks noGrp="1"/>
          </p:cNvSpPr>
          <p:nvPr>
            <p:ph type="body" idx="1"/>
          </p:nvPr>
        </p:nvSpPr>
        <p:spPr/>
        <p:txBody>
          <a:bodyPr>
            <a:normAutofit/>
          </a:bodyPr>
          <a:lstStyle/>
          <a:p>
            <a:pPr>
              <a:defRPr/>
            </a:pPr>
            <a:endParaRPr lang="en-US" dirty="0">
              <a:latin typeface="+mn-lt"/>
            </a:endParaRPr>
          </a:p>
        </p:txBody>
      </p:sp>
      <p:sp>
        <p:nvSpPr>
          <p:cNvPr id="66564"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156F8F89-AF9A-47C9-A949-0B3D0748C125}" type="slidenum">
              <a:rPr lang="en-US" altLang="en-US"/>
              <a:pPr/>
              <a:t>27</a:t>
            </a:fld>
            <a:endParaRPr lang="en-US" altLang="en-US"/>
          </a:p>
        </p:txBody>
      </p:sp>
    </p:spTree>
    <p:extLst>
      <p:ext uri="{BB962C8B-B14F-4D97-AF65-F5344CB8AC3E}">
        <p14:creationId xmlns:p14="http://schemas.microsoft.com/office/powerpoint/2010/main" val="2022962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31FDBFEB-0F0A-4C24-845B-2EF3408489A7}"/>
              </a:ext>
            </a:extLst>
          </p:cNvPr>
          <p:cNvSpPr>
            <a:spLocks noGrp="1"/>
          </p:cNvSpPr>
          <p:nvPr>
            <p:ph type="body" idx="1"/>
          </p:nvPr>
        </p:nvSpPr>
        <p:spPr/>
        <p:txBody>
          <a:bodyPr>
            <a:normAutofit/>
          </a:bodyPr>
          <a:lstStyle/>
          <a:p>
            <a:pPr>
              <a:defRPr/>
            </a:pPr>
            <a:endParaRPr lang="en-US" dirty="0">
              <a:latin typeface="+mn-lt"/>
            </a:endParaRPr>
          </a:p>
        </p:txBody>
      </p:sp>
      <p:sp>
        <p:nvSpPr>
          <p:cNvPr id="68612"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0AF4D5C3-0B4F-4BF3-8D97-565576C911FF}" type="slidenum">
              <a:rPr lang="en-US" altLang="en-US"/>
              <a:pPr/>
              <a:t>28</a:t>
            </a:fld>
            <a:endParaRPr lang="en-US" altLang="en-US"/>
          </a:p>
        </p:txBody>
      </p:sp>
    </p:spTree>
    <p:extLst>
      <p:ext uri="{BB962C8B-B14F-4D97-AF65-F5344CB8AC3E}">
        <p14:creationId xmlns:p14="http://schemas.microsoft.com/office/powerpoint/2010/main" val="3396255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669B3162-93D2-4B40-AC92-3D46DA3A1B01}"/>
              </a:ext>
            </a:extLst>
          </p:cNvPr>
          <p:cNvSpPr>
            <a:spLocks noGrp="1"/>
          </p:cNvSpPr>
          <p:nvPr>
            <p:ph type="body" idx="1"/>
          </p:nvPr>
        </p:nvSpPr>
        <p:spPr/>
        <p:txBody>
          <a:bodyPr>
            <a:normAutofit/>
          </a:bodyPr>
          <a:lstStyle/>
          <a:p>
            <a:pPr>
              <a:defRPr/>
            </a:pPr>
            <a:endParaRPr lang="en-US" dirty="0">
              <a:latin typeface="+mn-lt"/>
            </a:endParaRPr>
          </a:p>
        </p:txBody>
      </p:sp>
      <p:sp>
        <p:nvSpPr>
          <p:cNvPr id="70660"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534D7DF5-077A-4F37-B914-954322FECC70}" type="slidenum">
              <a:rPr lang="en-US" altLang="en-US"/>
              <a:pPr/>
              <a:t>29</a:t>
            </a:fld>
            <a:endParaRPr lang="en-US" altLang="en-US"/>
          </a:p>
        </p:txBody>
      </p:sp>
    </p:spTree>
    <p:extLst>
      <p:ext uri="{BB962C8B-B14F-4D97-AF65-F5344CB8AC3E}">
        <p14:creationId xmlns:p14="http://schemas.microsoft.com/office/powerpoint/2010/main" val="4171766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DE647FE3-B274-4234-8317-2332EB63B08E}"/>
              </a:ext>
            </a:extLst>
          </p:cNvPr>
          <p:cNvSpPr>
            <a:spLocks noGrp="1"/>
          </p:cNvSpPr>
          <p:nvPr>
            <p:ph type="body" idx="1"/>
          </p:nvPr>
        </p:nvSpPr>
        <p:spPr/>
        <p:txBody>
          <a:bodyPr>
            <a:normAutofit/>
          </a:bodyPr>
          <a:lstStyle/>
          <a:p>
            <a:pPr>
              <a:defRPr/>
            </a:pPr>
            <a:endParaRPr lang="en-US" dirty="0">
              <a:latin typeface="+mn-lt"/>
            </a:endParaRPr>
          </a:p>
        </p:txBody>
      </p:sp>
      <p:sp>
        <p:nvSpPr>
          <p:cNvPr id="72708"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C30AE162-6DF5-4871-8F92-DFB3E4CDAE70}" type="slidenum">
              <a:rPr lang="en-US" altLang="en-US"/>
              <a:pPr/>
              <a:t>30</a:t>
            </a:fld>
            <a:endParaRPr lang="en-US" altLang="en-US"/>
          </a:p>
        </p:txBody>
      </p:sp>
    </p:spTree>
    <p:extLst>
      <p:ext uri="{BB962C8B-B14F-4D97-AF65-F5344CB8AC3E}">
        <p14:creationId xmlns:p14="http://schemas.microsoft.com/office/powerpoint/2010/main" val="2820684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5D8F9D09-414A-438B-B6B3-F7B0535F4219}"/>
              </a:ext>
            </a:extLst>
          </p:cNvPr>
          <p:cNvSpPr>
            <a:spLocks noGrp="1"/>
          </p:cNvSpPr>
          <p:nvPr>
            <p:ph type="body" idx="1"/>
          </p:nvPr>
        </p:nvSpPr>
        <p:spPr/>
        <p:txBody>
          <a:bodyPr>
            <a:normAutofit/>
          </a:bodyPr>
          <a:lstStyle/>
          <a:p>
            <a:pPr>
              <a:defRPr/>
            </a:pPr>
            <a:endParaRPr lang="en-US" dirty="0">
              <a:latin typeface="+mn-lt"/>
            </a:endParaRPr>
          </a:p>
        </p:txBody>
      </p:sp>
      <p:sp>
        <p:nvSpPr>
          <p:cNvPr id="74756"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4D6B4330-9D6C-462C-B813-C1D08D5BDC42}" type="slidenum">
              <a:rPr lang="en-US" altLang="en-US"/>
              <a:pPr/>
              <a:t>31</a:t>
            </a:fld>
            <a:endParaRPr lang="en-US" altLang="en-US"/>
          </a:p>
        </p:txBody>
      </p:sp>
    </p:spTree>
    <p:extLst>
      <p:ext uri="{BB962C8B-B14F-4D97-AF65-F5344CB8AC3E}">
        <p14:creationId xmlns:p14="http://schemas.microsoft.com/office/powerpoint/2010/main" val="67084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Rot="1" noChangeArrowheads="1" noTextEdit="1"/>
          </p:cNvSpPr>
          <p:nvPr>
            <p:ph type="sldImg"/>
          </p:nvPr>
        </p:nvSpPr>
        <p:spPr>
          <a:xfrm>
            <a:off x="-207963" y="741363"/>
            <a:ext cx="7265988" cy="4087812"/>
          </a:xfrm>
          <a:ln/>
        </p:spPr>
      </p:sp>
      <p:sp>
        <p:nvSpPr>
          <p:cNvPr id="76803" name="Rectangle 3"/>
          <p:cNvSpPr>
            <a:spLocks noGrp="1" noChangeArrowheads="1"/>
          </p:cNvSpPr>
          <p:nvPr>
            <p:ph type="body" idx="1"/>
          </p:nvPr>
        </p:nvSpPr>
        <p:spPr>
          <a:xfrm>
            <a:off x="695325" y="4991100"/>
            <a:ext cx="5429250" cy="3505200"/>
          </a:xfrm>
          <a:noFill/>
        </p:spPr>
        <p:txBody>
          <a:bodyPr/>
          <a:lstStyle/>
          <a:p>
            <a:r>
              <a:rPr lang="en-US" altLang="en-US" sz="1300" smtClean="0">
                <a:solidFill>
                  <a:srgbClr val="000000"/>
                </a:solidFill>
                <a:latin typeface="Arial" panose="020B0604020202020204" pitchFamily="34" charset="0"/>
                <a:cs typeface="Arial" panose="020B0604020202020204" pitchFamily="34" charset="0"/>
              </a:rPr>
              <a:t>In general, low value assets are fully depreciated in the year of purchase or in the period of acquisition.  This depreciation can be achieved by using the standard depreciation key GWG </a:t>
            </a:r>
          </a:p>
          <a:p>
            <a:r>
              <a:rPr lang="en-US" altLang="en-US" sz="1300" smtClean="0">
                <a:solidFill>
                  <a:srgbClr val="000000"/>
                </a:solidFill>
                <a:latin typeface="Arial" panose="020B0604020202020204" pitchFamily="34" charset="0"/>
                <a:cs typeface="Arial" panose="020B0604020202020204" pitchFamily="34" charset="0"/>
              </a:rPr>
              <a:t>The use of low value assets allow you to track assets in the asset register.</a:t>
            </a:r>
          </a:p>
          <a:p>
            <a:r>
              <a:rPr lang="en-US" altLang="en-US" sz="1300" smtClean="0">
                <a:solidFill>
                  <a:srgbClr val="000000"/>
                </a:solidFill>
                <a:latin typeface="Arial" panose="020B0604020202020204" pitchFamily="34" charset="0"/>
                <a:cs typeface="Arial" panose="020B0604020202020204" pitchFamily="34" charset="0"/>
              </a:rPr>
              <a:t>Other considerations:</a:t>
            </a:r>
          </a:p>
          <a:p>
            <a:pPr lvl="1"/>
            <a:r>
              <a:rPr lang="en-US" altLang="en-US" sz="1300" smtClean="0">
                <a:solidFill>
                  <a:srgbClr val="000000"/>
                </a:solidFill>
              </a:rPr>
              <a:t>You can choose whether to manage low value assets (LVAs) using individually or collectively.</a:t>
            </a:r>
          </a:p>
          <a:p>
            <a:pPr lvl="1"/>
            <a:r>
              <a:rPr lang="en-US" altLang="en-US" sz="1300" smtClean="0">
                <a:solidFill>
                  <a:srgbClr val="000000"/>
                </a:solidFill>
              </a:rPr>
              <a:t>For each type, you need to have a separate asset class.</a:t>
            </a:r>
          </a:p>
          <a:p>
            <a:pPr lvl="1"/>
            <a:r>
              <a:rPr lang="en-US" altLang="en-US" sz="1300" smtClean="0">
                <a:solidFill>
                  <a:srgbClr val="000000"/>
                </a:solidFill>
              </a:rPr>
              <a:t>If we choose collective management of LVAs, you have to enter a base unit of quantity in the asset class.</a:t>
            </a:r>
          </a:p>
          <a:p>
            <a:pPr lvl="1"/>
            <a:r>
              <a:rPr lang="en-US" altLang="en-US" sz="1300" smtClean="0">
                <a:solidFill>
                  <a:srgbClr val="000000"/>
                </a:solidFill>
              </a:rPr>
              <a:t>We need to define the maximum amount check in the depreciation areas in the asset class.  </a:t>
            </a:r>
          </a:p>
          <a:p>
            <a:pPr lvl="1"/>
            <a:r>
              <a:rPr lang="en-US" altLang="en-US" sz="1300" smtClean="0">
                <a:solidFill>
                  <a:srgbClr val="000000"/>
                </a:solidFill>
              </a:rPr>
              <a:t>We enter the maximum allowed amount in the IMG under ”Valuation, Amount specifications” at the level of the company code.</a:t>
            </a:r>
          </a:p>
          <a:p>
            <a:pPr lvl="1"/>
            <a:endParaRPr lang="en-US" altLang="en-US" sz="1300" smtClean="0">
              <a:solidFill>
                <a:srgbClr val="000000"/>
              </a:solidFill>
            </a:endParaRPr>
          </a:p>
        </p:txBody>
      </p:sp>
    </p:spTree>
    <p:extLst>
      <p:ext uri="{BB962C8B-B14F-4D97-AF65-F5344CB8AC3E}">
        <p14:creationId xmlns:p14="http://schemas.microsoft.com/office/powerpoint/2010/main" val="200373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Rot="1" noChangeArrowheads="1" noTextEdit="1"/>
          </p:cNvSpPr>
          <p:nvPr>
            <p:ph type="sldImg"/>
          </p:nvPr>
        </p:nvSpPr>
        <p:spPr>
          <a:xfrm>
            <a:off x="393700" y="692150"/>
            <a:ext cx="6070600" cy="3416300"/>
          </a:xfrm>
          <a:ln/>
        </p:spPr>
      </p:sp>
      <p:sp>
        <p:nvSpPr>
          <p:cNvPr id="215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09038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xmlns="" id="{8CAAB1E5-6E85-469B-B6B2-8B65CCA245D6}"/>
              </a:ext>
            </a:extLst>
          </p:cNvPr>
          <p:cNvSpPr>
            <a:spLocks noGrp="1"/>
          </p:cNvSpPr>
          <p:nvPr>
            <p:ph type="body" idx="1"/>
          </p:nvPr>
        </p:nvSpPr>
        <p:spPr/>
        <p:txBody>
          <a:bodyPr>
            <a:normAutofit/>
          </a:bodyPr>
          <a:lstStyle/>
          <a:p>
            <a:pPr>
              <a:defRPr/>
            </a:pPr>
            <a:endParaRPr lang="en-US" dirty="0">
              <a:latin typeface="+mn-lt"/>
            </a:endParaRPr>
          </a:p>
        </p:txBody>
      </p:sp>
      <p:sp>
        <p:nvSpPr>
          <p:cNvPr id="78852" name="Slide Number Placeholder 3"/>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panose="020B0604020202020204" pitchFamily="34" charset="0"/>
              </a:defRPr>
            </a:lvl1pPr>
            <a:lvl2pPr marL="742950" indent="-285750">
              <a:defRPr sz="3000">
                <a:solidFill>
                  <a:schemeClr val="tx1"/>
                </a:solidFill>
                <a:latin typeface="Arial" panose="020B0604020202020204" pitchFamily="34" charset="0"/>
              </a:defRPr>
            </a:lvl2pPr>
            <a:lvl3pPr marL="1143000" indent="-228600">
              <a:defRPr sz="3000">
                <a:solidFill>
                  <a:schemeClr val="tx1"/>
                </a:solidFill>
                <a:latin typeface="Arial" panose="020B0604020202020204" pitchFamily="34" charset="0"/>
              </a:defRPr>
            </a:lvl3pPr>
            <a:lvl4pPr marL="1600200" indent="-228600">
              <a:defRPr sz="3000">
                <a:solidFill>
                  <a:schemeClr val="tx1"/>
                </a:solidFill>
                <a:latin typeface="Arial" panose="020B0604020202020204" pitchFamily="34" charset="0"/>
              </a:defRPr>
            </a:lvl4pPr>
            <a:lvl5pPr marL="2057400" indent="-22860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fld id="{A26C4B20-3D04-466B-983F-DB02FE5C8C39}" type="slidenum">
              <a:rPr lang="en-US" altLang="en-US"/>
              <a:pPr/>
              <a:t>33</a:t>
            </a:fld>
            <a:endParaRPr lang="en-US" altLang="en-US"/>
          </a:p>
        </p:txBody>
      </p:sp>
    </p:spTree>
    <p:extLst>
      <p:ext uri="{BB962C8B-B14F-4D97-AF65-F5344CB8AC3E}">
        <p14:creationId xmlns:p14="http://schemas.microsoft.com/office/powerpoint/2010/main" val="3016990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Rot="1" noChangeArrowheads="1" noTextEdit="1"/>
          </p:cNvSpPr>
          <p:nvPr>
            <p:ph type="sldImg"/>
          </p:nvPr>
        </p:nvSpPr>
        <p:spPr>
          <a:xfrm>
            <a:off x="-207963" y="741363"/>
            <a:ext cx="7265988" cy="4087812"/>
          </a:xfrm>
          <a:ln>
            <a:solidFill>
              <a:schemeClr val="tx1"/>
            </a:solidFill>
          </a:ln>
        </p:spPr>
      </p:sp>
      <p:sp>
        <p:nvSpPr>
          <p:cNvPr id="81923" name="Rectangle 3"/>
          <p:cNvSpPr>
            <a:spLocks noGrp="1" noChangeArrowheads="1"/>
          </p:cNvSpPr>
          <p:nvPr>
            <p:ph type="body" idx="1"/>
          </p:nvPr>
        </p:nvSpPr>
        <p:spPr>
          <a:xfrm>
            <a:off x="695325" y="4991100"/>
            <a:ext cx="5429250" cy="3505200"/>
          </a:xfrm>
          <a:noFill/>
        </p:spPr>
        <p:txBody>
          <a:bodyPr/>
          <a:lstStyle/>
          <a:p>
            <a:r>
              <a:rPr lang="en-US" altLang="en-US" sz="1300" smtClean="0">
                <a:solidFill>
                  <a:srgbClr val="000000"/>
                </a:solidFill>
              </a:rPr>
              <a:t>Assets under construction require a separate asset class with their own respective G/L accounts.</a:t>
            </a:r>
          </a:p>
          <a:p>
            <a:r>
              <a:rPr lang="en-US" altLang="en-US" sz="1300" smtClean="0">
                <a:solidFill>
                  <a:srgbClr val="000000"/>
                </a:solidFill>
              </a:rPr>
              <a:t>Choosing the depreciation key ‘0000' ensures that depreciation is not calculated for the asset under construction in the depreciation areas. </a:t>
            </a:r>
          </a:p>
          <a:p>
            <a:r>
              <a:rPr lang="en-US" altLang="en-US" sz="1300" smtClean="0">
                <a:solidFill>
                  <a:srgbClr val="000000"/>
                </a:solidFill>
              </a:rPr>
              <a:t>However, special tax depreciation and investment support are possible even on assets under construction.</a:t>
            </a:r>
          </a:p>
          <a:p>
            <a:r>
              <a:rPr lang="en-US" altLang="en-US" sz="1300" smtClean="0">
                <a:solidFill>
                  <a:srgbClr val="000000"/>
                </a:solidFill>
              </a:rPr>
              <a:t>It is possible to post down payments on assets under construction.</a:t>
            </a:r>
          </a:p>
          <a:p>
            <a:r>
              <a:rPr lang="en-US" altLang="en-US" sz="1300" smtClean="0">
                <a:solidFill>
                  <a:srgbClr val="000000"/>
                </a:solidFill>
              </a:rPr>
              <a:t>We can manage more extensive asset investments in the IM (Investment Measures) module.</a:t>
            </a:r>
          </a:p>
          <a:p>
            <a:r>
              <a:rPr lang="en-US" altLang="en-US" sz="1300" smtClean="0">
                <a:solidFill>
                  <a:srgbClr val="000000"/>
                </a:solidFill>
              </a:rPr>
              <a:t>We can integrate internal orders and projects with assets under construction. </a:t>
            </a:r>
          </a:p>
          <a:p>
            <a:endParaRPr lang="en-US" altLang="en-US" sz="1300" smtClean="0">
              <a:solidFill>
                <a:srgbClr val="000000"/>
              </a:solidFill>
            </a:endParaRPr>
          </a:p>
        </p:txBody>
      </p:sp>
    </p:spTree>
    <p:extLst>
      <p:ext uri="{BB962C8B-B14F-4D97-AF65-F5344CB8AC3E}">
        <p14:creationId xmlns:p14="http://schemas.microsoft.com/office/powerpoint/2010/main" val="193118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Rot="1" noChangeArrowheads="1" noTextEdit="1"/>
          </p:cNvSpPr>
          <p:nvPr>
            <p:ph type="sldImg"/>
          </p:nvPr>
        </p:nvSpPr>
        <p:spPr>
          <a:xfrm>
            <a:off x="393700" y="692150"/>
            <a:ext cx="6070600" cy="3416300"/>
          </a:xfrm>
          <a:ln/>
        </p:spPr>
      </p:sp>
      <p:sp>
        <p:nvSpPr>
          <p:cNvPr id="235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3926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Rot="1" noChangeArrowheads="1" noTextEdit="1"/>
          </p:cNvSpPr>
          <p:nvPr>
            <p:ph type="sldImg"/>
          </p:nvPr>
        </p:nvSpPr>
        <p:spPr>
          <a:xfrm>
            <a:off x="393700" y="692150"/>
            <a:ext cx="6070600" cy="3416300"/>
          </a:xfrm>
          <a:ln/>
        </p:spPr>
      </p:sp>
      <p:sp>
        <p:nvSpPr>
          <p:cNvPr id="256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03618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Rot="1" noChangeArrowheads="1" noTextEdit="1"/>
          </p:cNvSpPr>
          <p:nvPr>
            <p:ph type="sldImg"/>
          </p:nvPr>
        </p:nvSpPr>
        <p:spPr>
          <a:xfrm>
            <a:off x="393700" y="692150"/>
            <a:ext cx="6070600" cy="3416300"/>
          </a:xfrm>
          <a:ln/>
        </p:spPr>
      </p:sp>
      <p:sp>
        <p:nvSpPr>
          <p:cNvPr id="276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3152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Rot="1" noChangeArrowheads="1" noTextEdit="1"/>
          </p:cNvSpPr>
          <p:nvPr>
            <p:ph type="sldImg"/>
          </p:nvPr>
        </p:nvSpPr>
        <p:spPr>
          <a:xfrm>
            <a:off x="393700" y="692150"/>
            <a:ext cx="6070600" cy="3416300"/>
          </a:xfrm>
          <a:ln/>
        </p:spPr>
      </p:sp>
      <p:sp>
        <p:nvSpPr>
          <p:cNvPr id="296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88883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Rot="1" noChangeArrowheads="1" noTextEdit="1"/>
          </p:cNvSpPr>
          <p:nvPr>
            <p:ph type="sldImg"/>
          </p:nvPr>
        </p:nvSpPr>
        <p:spPr>
          <a:xfrm>
            <a:off x="393700" y="692150"/>
            <a:ext cx="6070600" cy="3416300"/>
          </a:xfrm>
          <a:ln/>
        </p:spPr>
      </p:sp>
      <p:sp>
        <p:nvSpPr>
          <p:cNvPr id="317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60912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Rot="1" noChangeArrowheads="1" noTextEdit="1"/>
          </p:cNvSpPr>
          <p:nvPr>
            <p:ph type="sldImg"/>
          </p:nvPr>
        </p:nvSpPr>
        <p:spPr>
          <a:xfrm>
            <a:off x="393700" y="692150"/>
            <a:ext cx="6070600" cy="3416300"/>
          </a:xfrm>
          <a:ln/>
        </p:spPr>
      </p:sp>
      <p:sp>
        <p:nvSpPr>
          <p:cNvPr id="337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49646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6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xmlns=""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xmlns=""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xmlns=""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795"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2950947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2/25/2020</a:t>
            </a:fld>
            <a:endParaRPr lang="en-US"/>
          </a:p>
        </p:txBody>
      </p:sp>
      <p:sp>
        <p:nvSpPr>
          <p:cNvPr id="3" name="Footer Placeholder 4">
            <a:extLst>
              <a:ext uri="{FF2B5EF4-FFF2-40B4-BE49-F238E27FC236}">
                <a16:creationId xmlns:a16="http://schemas.microsoft.com/office/drawing/2014/main" xmlns=""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07" name="think-cell Slide" r:id="rId15" imgW="270" imgH="270" progId="TCLayout.ActiveDocument.1">
                  <p:embed/>
                </p:oleObj>
              </mc:Choice>
              <mc:Fallback>
                <p:oleObj name="think-cell Slide" r:id="rId15" imgW="270" imgH="270" progId="TCLayout.ActiveDocument.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 id="2147483900"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wmf"/><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wmf"/><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8.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altLang="en-US" dirty="0"/>
              <a:t>Day 4 – Asset Accounting overview</a:t>
            </a:r>
            <a:endParaRPr lang="en-US" dirty="0"/>
          </a:p>
        </p:txBody>
      </p:sp>
    </p:spTree>
    <p:extLst>
      <p:ext uri="{BB962C8B-B14F-4D97-AF65-F5344CB8AC3E}">
        <p14:creationId xmlns:p14="http://schemas.microsoft.com/office/powerpoint/2010/main" val="3327080995"/>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descr="pe01561_"/>
          <p:cNvPicPr>
            <a:picLocks noChangeAspect="1" noChangeArrowheads="1"/>
          </p:cNvPicPr>
          <p:nvPr/>
        </p:nvPicPr>
        <p:blipFill>
          <a:blip r:embed="rId3" cstate="print">
            <a:lum bright="-30000"/>
            <a:extLst>
              <a:ext uri="{28A0092B-C50C-407E-A947-70E740481C1C}">
                <a14:useLocalDpi xmlns:a14="http://schemas.microsoft.com/office/drawing/2010/main" val="0"/>
              </a:ext>
            </a:extLst>
          </a:blip>
          <a:srcRect/>
          <a:stretch>
            <a:fillRect/>
          </a:stretch>
        </p:blipFill>
        <p:spPr bwMode="auto">
          <a:xfrm>
            <a:off x="1828800" y="749300"/>
            <a:ext cx="21336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4"/>
          <p:cNvSpPr txBox="1">
            <a:spLocks noChangeArrowheads="1"/>
          </p:cNvSpPr>
          <p:nvPr/>
        </p:nvSpPr>
        <p:spPr bwMode="auto">
          <a:xfrm>
            <a:off x="4267200" y="838200"/>
            <a:ext cx="5410200" cy="1384995"/>
          </a:xfrm>
          <a:prstGeom prst="rect">
            <a:avLst/>
          </a:prstGeom>
          <a:solidFill>
            <a:srgbClr val="E6CD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b="0" dirty="0">
                <a:latin typeface="+mj-lt"/>
              </a:rPr>
              <a:t>Depreciation needs to be computed under various laws for the same period for the same asset.</a:t>
            </a:r>
          </a:p>
          <a:p>
            <a:pPr>
              <a:spcBef>
                <a:spcPct val="0"/>
              </a:spcBef>
              <a:buSzTx/>
              <a:buFontTx/>
              <a:buNone/>
            </a:pPr>
            <a:r>
              <a:rPr lang="en-US" altLang="en-US" sz="1400" b="0" dirty="0">
                <a:latin typeface="+mj-lt"/>
              </a:rPr>
              <a:t>How many computation methods (depreciation keys) needs to be defined?</a:t>
            </a:r>
          </a:p>
          <a:p>
            <a:pPr>
              <a:spcBef>
                <a:spcPct val="0"/>
              </a:spcBef>
              <a:buSzTx/>
              <a:buFontTx/>
              <a:buNone/>
            </a:pPr>
            <a:r>
              <a:rPr lang="en-US" altLang="en-US" sz="1400" b="0" dirty="0">
                <a:latin typeface="+mj-lt"/>
              </a:rPr>
              <a:t>How to change over the depreciation methods?</a:t>
            </a:r>
          </a:p>
          <a:p>
            <a:pPr>
              <a:spcBef>
                <a:spcPct val="0"/>
              </a:spcBef>
              <a:buSzTx/>
              <a:buFontTx/>
              <a:buNone/>
            </a:pPr>
            <a:r>
              <a:rPr lang="en-US" altLang="en-US" sz="1400" b="0" dirty="0">
                <a:latin typeface="+mj-lt"/>
              </a:rPr>
              <a:t>How to account for Break down costs</a:t>
            </a:r>
            <a:r>
              <a:rPr lang="en-US" altLang="en-US" sz="1400" b="0" dirty="0" smtClean="0">
                <a:latin typeface="+mj-lt"/>
              </a:rPr>
              <a:t>?</a:t>
            </a:r>
            <a:endParaRPr lang="en-US" altLang="en-US" sz="1400" b="0" dirty="0">
              <a:latin typeface="+mj-lt"/>
            </a:endParaRPr>
          </a:p>
        </p:txBody>
      </p:sp>
      <p:sp>
        <p:nvSpPr>
          <p:cNvPr id="32773" name="Text Box 5"/>
          <p:cNvSpPr txBox="1">
            <a:spLocks noChangeArrowheads="1"/>
          </p:cNvSpPr>
          <p:nvPr/>
        </p:nvSpPr>
        <p:spPr bwMode="auto">
          <a:xfrm>
            <a:off x="1415480" y="3048000"/>
            <a:ext cx="5728556" cy="738664"/>
          </a:xfrm>
          <a:prstGeom prst="rect">
            <a:avLst/>
          </a:prstGeom>
          <a:solidFill>
            <a:srgbClr val="E6CD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b="0" dirty="0">
                <a:latin typeface="+mj-lt"/>
              </a:rPr>
              <a:t>How to </a:t>
            </a:r>
            <a:r>
              <a:rPr lang="en-US" altLang="en-US" sz="1400" b="0" dirty="0" smtClean="0">
                <a:latin typeface="+mj-lt"/>
              </a:rPr>
              <a:t>capitalize  </a:t>
            </a:r>
            <a:r>
              <a:rPr lang="en-US" altLang="en-US" sz="1400" b="0" dirty="0">
                <a:latin typeface="+mj-lt"/>
              </a:rPr>
              <a:t>for Asset under construction (AUC) assets?</a:t>
            </a:r>
          </a:p>
          <a:p>
            <a:pPr>
              <a:spcBef>
                <a:spcPct val="0"/>
              </a:spcBef>
              <a:buSzTx/>
              <a:buFontTx/>
              <a:buNone/>
            </a:pPr>
            <a:r>
              <a:rPr lang="en-US" altLang="en-US" sz="1400" b="0" dirty="0">
                <a:latin typeface="+mj-lt"/>
              </a:rPr>
              <a:t>How to made settlements to AUC assets?</a:t>
            </a:r>
          </a:p>
          <a:p>
            <a:pPr>
              <a:spcBef>
                <a:spcPct val="0"/>
              </a:spcBef>
              <a:buSzTx/>
              <a:buFontTx/>
              <a:buNone/>
            </a:pPr>
            <a:r>
              <a:rPr lang="en-US" altLang="en-US" sz="1400" b="0" dirty="0">
                <a:latin typeface="+mj-lt"/>
              </a:rPr>
              <a:t>How to maintain settlement and distribution rules?</a:t>
            </a:r>
          </a:p>
        </p:txBody>
      </p:sp>
      <p:sp>
        <p:nvSpPr>
          <p:cNvPr id="32774" name="Text Box 6"/>
          <p:cNvSpPr txBox="1">
            <a:spLocks noChangeArrowheads="1"/>
          </p:cNvSpPr>
          <p:nvPr/>
        </p:nvSpPr>
        <p:spPr bwMode="auto">
          <a:xfrm>
            <a:off x="3429000" y="5334000"/>
            <a:ext cx="5334000" cy="523220"/>
          </a:xfrm>
          <a:prstGeom prst="rect">
            <a:avLst/>
          </a:prstGeom>
          <a:solidFill>
            <a:srgbClr val="E6CD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b="0" dirty="0">
                <a:latin typeface="+mj-lt"/>
              </a:rPr>
              <a:t>How to procure assets through material management? </a:t>
            </a:r>
          </a:p>
          <a:p>
            <a:pPr>
              <a:spcBef>
                <a:spcPct val="0"/>
              </a:spcBef>
              <a:buSzTx/>
              <a:buFontTx/>
              <a:buNone/>
            </a:pPr>
            <a:r>
              <a:rPr lang="en-US" altLang="en-US" sz="1400" b="0" dirty="0">
                <a:latin typeface="+mj-lt"/>
              </a:rPr>
              <a:t>How to maintain assets through Inventory management</a:t>
            </a:r>
            <a:r>
              <a:rPr lang="en-US" altLang="en-US" sz="1400" b="0" dirty="0" smtClean="0">
                <a:latin typeface="+mj-lt"/>
              </a:rPr>
              <a:t>?</a:t>
            </a:r>
            <a:endParaRPr lang="en-US" altLang="en-US" sz="1400" b="0" dirty="0">
              <a:latin typeface="+mj-lt"/>
            </a:endParaRPr>
          </a:p>
        </p:txBody>
      </p:sp>
      <p:pic>
        <p:nvPicPr>
          <p:cNvPr id="32776" name="Picture 8" descr="j030337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2971800"/>
            <a:ext cx="1524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9" descr="j031949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6600" y="2438400"/>
            <a:ext cx="1728788"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7013" y="9248"/>
            <a:ext cx="11125236" cy="720000"/>
          </a:xfrm>
        </p:spPr>
        <p:txBody>
          <a:bodyPr/>
          <a:lstStyle/>
          <a:p>
            <a:r>
              <a:rPr lang="en-US" altLang="en-US" sz="3200" dirty="0"/>
              <a:t>Challenges</a:t>
            </a:r>
            <a:endParaRPr lang="en-US" dirty="0"/>
          </a:p>
        </p:txBody>
      </p:sp>
    </p:spTree>
    <p:extLst>
      <p:ext uri="{BB962C8B-B14F-4D97-AF65-F5344CB8AC3E}">
        <p14:creationId xmlns:p14="http://schemas.microsoft.com/office/powerpoint/2010/main" val="1318818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2286000" y="1524001"/>
            <a:ext cx="8045450" cy="4722813"/>
            <a:chOff x="546" y="1123"/>
            <a:chExt cx="5068" cy="2975"/>
          </a:xfrm>
        </p:grpSpPr>
        <p:sp>
          <p:nvSpPr>
            <p:cNvPr id="34821" name="Rectangle 3"/>
            <p:cNvSpPr>
              <a:spLocks noChangeArrowheads="1"/>
            </p:cNvSpPr>
            <p:nvPr/>
          </p:nvSpPr>
          <p:spPr bwMode="auto">
            <a:xfrm>
              <a:off x="2266" y="2525"/>
              <a:ext cx="1018" cy="8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34822" name="Rectangle 4"/>
            <p:cNvSpPr>
              <a:spLocks noChangeArrowheads="1"/>
            </p:cNvSpPr>
            <p:nvPr/>
          </p:nvSpPr>
          <p:spPr bwMode="auto">
            <a:xfrm>
              <a:off x="2264" y="2341"/>
              <a:ext cx="1022" cy="203"/>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rgbClr val="FFFFFF"/>
                  </a:solidFill>
                  <a:latin typeface="+mj-lt"/>
                </a:rPr>
                <a:t>Asset</a:t>
              </a:r>
              <a:endParaRPr lang="en-US" altLang="en-US" sz="2400" b="0">
                <a:solidFill>
                  <a:srgbClr val="FFFFFF"/>
                </a:solidFill>
                <a:latin typeface="+mj-lt"/>
              </a:endParaRPr>
            </a:p>
          </p:txBody>
        </p:sp>
        <p:sp>
          <p:nvSpPr>
            <p:cNvPr id="34823" name="Rectangle 5"/>
            <p:cNvSpPr>
              <a:spLocks noChangeArrowheads="1"/>
            </p:cNvSpPr>
            <p:nvPr/>
          </p:nvSpPr>
          <p:spPr bwMode="auto">
            <a:xfrm>
              <a:off x="2399" y="3033"/>
              <a:ext cx="797" cy="14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APC</a:t>
              </a:r>
              <a:endParaRPr lang="en-US" altLang="en-US" sz="2400" b="0">
                <a:solidFill>
                  <a:schemeClr val="tx2"/>
                </a:solidFill>
                <a:latin typeface="+mj-lt"/>
              </a:endParaRPr>
            </a:p>
          </p:txBody>
        </p:sp>
        <p:sp>
          <p:nvSpPr>
            <p:cNvPr id="34824" name="Rectangle 6"/>
            <p:cNvSpPr>
              <a:spLocks noChangeArrowheads="1"/>
            </p:cNvSpPr>
            <p:nvPr/>
          </p:nvSpPr>
          <p:spPr bwMode="auto">
            <a:xfrm>
              <a:off x="2395" y="3224"/>
              <a:ext cx="823" cy="14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dirty="0">
                  <a:solidFill>
                    <a:schemeClr val="tx2"/>
                  </a:solidFill>
                  <a:latin typeface="+mj-lt"/>
                </a:rPr>
                <a:t>Depreciation</a:t>
              </a:r>
              <a:endParaRPr lang="en-US" altLang="en-US" sz="2400" b="0" dirty="0">
                <a:solidFill>
                  <a:schemeClr val="tx2"/>
                </a:solidFill>
                <a:latin typeface="+mj-lt"/>
              </a:endParaRPr>
            </a:p>
          </p:txBody>
        </p:sp>
        <p:sp>
          <p:nvSpPr>
            <p:cNvPr id="34825" name="Rectangle 7"/>
            <p:cNvSpPr>
              <a:spLocks noChangeArrowheads="1"/>
            </p:cNvSpPr>
            <p:nvPr/>
          </p:nvSpPr>
          <p:spPr bwMode="auto">
            <a:xfrm rot="-3200450">
              <a:off x="3220" y="2197"/>
              <a:ext cx="200" cy="220"/>
            </a:xfrm>
            <a:prstGeom prst="rect">
              <a:avLst/>
            </a:prstGeom>
            <a:solidFill>
              <a:srgbClr val="1747B8"/>
            </a:solidFill>
            <a:ln w="9525">
              <a:solidFill>
                <a:schemeClr val="tx1"/>
              </a:solidFill>
              <a:miter lim="800000"/>
              <a:headEnd/>
              <a:tailEnd/>
            </a:ln>
            <a:effectLst/>
            <a:extLst>
              <a:ext uri="{AF507438-7753-43E0-B8FC-AC1667EBCBE1}">
                <a14:hiddenEffects xmlns:a14="http://schemas.microsoft.com/office/drawing/2010/main">
                  <a:effectLst>
                    <a:outerShdw dist="56796" dir="3806097" algn="ctr" rotWithShape="0">
                      <a:schemeClr val="bg2"/>
                    </a:outerShdw>
                  </a:effectLst>
                </a14:hiddenEffects>
              </a:ext>
            </a:extLst>
          </p:spPr>
          <p:txBody>
            <a:bodyPr vert="eaVert"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26" name="Text Box 8"/>
            <p:cNvSpPr txBox="1">
              <a:spLocks noChangeArrowheads="1"/>
            </p:cNvSpPr>
            <p:nvPr/>
          </p:nvSpPr>
          <p:spPr bwMode="auto">
            <a:xfrm>
              <a:off x="3186" y="2230"/>
              <a:ext cx="2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a:solidFill>
                    <a:srgbClr val="FFFFFF"/>
                  </a:solidFill>
                  <a:latin typeface="+mj-lt"/>
                </a:rPr>
                <a:t>AA</a:t>
              </a:r>
              <a:endParaRPr lang="en-US" altLang="en-US" sz="2400" b="0">
                <a:solidFill>
                  <a:srgbClr val="FFFFFF"/>
                </a:solidFill>
                <a:latin typeface="+mj-lt"/>
              </a:endParaRPr>
            </a:p>
          </p:txBody>
        </p:sp>
        <p:sp>
          <p:nvSpPr>
            <p:cNvPr id="34827" name="Rectangle 9"/>
            <p:cNvSpPr>
              <a:spLocks noChangeArrowheads="1"/>
            </p:cNvSpPr>
            <p:nvPr/>
          </p:nvSpPr>
          <p:spPr bwMode="auto">
            <a:xfrm>
              <a:off x="724" y="2509"/>
              <a:ext cx="1085" cy="31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dirty="0">
                  <a:solidFill>
                    <a:schemeClr val="tx2"/>
                  </a:solidFill>
                  <a:latin typeface="+mj-lt"/>
                </a:rPr>
                <a:t>Investment</a:t>
              </a:r>
            </a:p>
            <a:p>
              <a:pPr algn="ctr">
                <a:spcBef>
                  <a:spcPct val="0"/>
                </a:spcBef>
                <a:buSzTx/>
                <a:buFontTx/>
                <a:buNone/>
              </a:pPr>
              <a:r>
                <a:rPr lang="en-US" altLang="en-US" sz="1600" b="0" dirty="0">
                  <a:solidFill>
                    <a:schemeClr val="tx2"/>
                  </a:solidFill>
                  <a:latin typeface="+mj-lt"/>
                </a:rPr>
                <a:t>measure</a:t>
              </a:r>
              <a:endParaRPr lang="en-US" altLang="en-US" sz="2400" b="0" dirty="0">
                <a:solidFill>
                  <a:schemeClr val="tx2"/>
                </a:solidFill>
                <a:latin typeface="+mj-lt"/>
              </a:endParaRPr>
            </a:p>
          </p:txBody>
        </p:sp>
        <p:sp>
          <p:nvSpPr>
            <p:cNvPr id="34828" name="Rectangle 10"/>
            <p:cNvSpPr>
              <a:spLocks noChangeArrowheads="1"/>
            </p:cNvSpPr>
            <p:nvPr/>
          </p:nvSpPr>
          <p:spPr bwMode="auto">
            <a:xfrm>
              <a:off x="734" y="2937"/>
              <a:ext cx="1259" cy="31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Purchasing</a:t>
              </a:r>
            </a:p>
            <a:p>
              <a:pPr algn="ctr">
                <a:spcBef>
                  <a:spcPct val="0"/>
                </a:spcBef>
                <a:buSzTx/>
                <a:buFontTx/>
                <a:buNone/>
              </a:pPr>
              <a:r>
                <a:rPr lang="en-US" altLang="en-US" sz="1600" b="0">
                  <a:solidFill>
                    <a:schemeClr val="tx2"/>
                  </a:solidFill>
                  <a:latin typeface="+mj-lt"/>
                </a:rPr>
                <a:t>Goods rec. / Whse</a:t>
              </a:r>
              <a:endParaRPr lang="en-US" altLang="en-US" sz="2400" b="0">
                <a:solidFill>
                  <a:schemeClr val="tx2"/>
                </a:solidFill>
                <a:latin typeface="+mj-lt"/>
              </a:endParaRPr>
            </a:p>
          </p:txBody>
        </p:sp>
        <p:sp>
          <p:nvSpPr>
            <p:cNvPr id="34829" name="Rectangle 11"/>
            <p:cNvSpPr>
              <a:spLocks noChangeArrowheads="1"/>
            </p:cNvSpPr>
            <p:nvPr/>
          </p:nvSpPr>
          <p:spPr bwMode="auto">
            <a:xfrm>
              <a:off x="745" y="3380"/>
              <a:ext cx="1085" cy="31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Production</a:t>
              </a:r>
            </a:p>
            <a:p>
              <a:pPr algn="ctr">
                <a:spcBef>
                  <a:spcPct val="0"/>
                </a:spcBef>
                <a:buSzTx/>
                <a:buFontTx/>
                <a:buNone/>
              </a:pPr>
              <a:r>
                <a:rPr lang="en-US" altLang="en-US" sz="1600" b="0">
                  <a:solidFill>
                    <a:srgbClr val="FFFFFF"/>
                  </a:solidFill>
                  <a:latin typeface="+mj-lt"/>
                </a:rPr>
                <a:t>(</a:t>
              </a:r>
              <a:r>
                <a:rPr lang="en-US" altLang="en-US" sz="1600" b="0">
                  <a:solidFill>
                    <a:schemeClr val="tx2"/>
                  </a:solidFill>
                  <a:latin typeface="+mj-lt"/>
                </a:rPr>
                <a:t>order</a:t>
              </a:r>
              <a:r>
                <a:rPr lang="en-US" altLang="en-US" sz="1600" b="0">
                  <a:solidFill>
                    <a:srgbClr val="FFFFFF"/>
                  </a:solidFill>
                  <a:latin typeface="+mj-lt"/>
                </a:rPr>
                <a:t>)</a:t>
              </a:r>
              <a:endParaRPr lang="en-US" altLang="en-US" sz="2400" b="0">
                <a:solidFill>
                  <a:srgbClr val="FFFFFF"/>
                </a:solidFill>
                <a:latin typeface="+mj-lt"/>
              </a:endParaRPr>
            </a:p>
          </p:txBody>
        </p:sp>
        <p:grpSp>
          <p:nvGrpSpPr>
            <p:cNvPr id="34830" name="Group 12"/>
            <p:cNvGrpSpPr>
              <a:grpSpLocks/>
            </p:cNvGrpSpPr>
            <p:nvPr/>
          </p:nvGrpSpPr>
          <p:grpSpPr bwMode="auto">
            <a:xfrm>
              <a:off x="581" y="2422"/>
              <a:ext cx="283" cy="209"/>
              <a:chOff x="575" y="3249"/>
              <a:chExt cx="274" cy="223"/>
            </a:xfrm>
          </p:grpSpPr>
          <p:sp>
            <p:nvSpPr>
              <p:cNvPr id="34883" name="Rectangle 13"/>
              <p:cNvSpPr>
                <a:spLocks noChangeArrowheads="1"/>
              </p:cNvSpPr>
              <p:nvPr/>
            </p:nvSpPr>
            <p:spPr bwMode="auto">
              <a:xfrm rot="-3200450">
                <a:off x="588" y="3249"/>
                <a:ext cx="213" cy="213"/>
              </a:xfrm>
              <a:prstGeom prst="rect">
                <a:avLst/>
              </a:prstGeom>
              <a:solidFill>
                <a:srgbClr val="1747B8"/>
              </a:solidFill>
              <a:ln w="9525">
                <a:solidFill>
                  <a:schemeClr val="tx1"/>
                </a:solidFill>
                <a:miter lim="800000"/>
                <a:headEnd/>
                <a:tailEnd/>
              </a:ln>
              <a:effectLst/>
              <a:extLst>
                <a:ext uri="{AF507438-7753-43E0-B8FC-AC1667EBCBE1}">
                  <a14:hiddenEffects xmlns:a14="http://schemas.microsoft.com/office/drawing/2010/main">
                    <a:effectLst>
                      <a:outerShdw dist="64758" dir="4721404" algn="ctr" rotWithShape="0">
                        <a:schemeClr val="bg2"/>
                      </a:outerShdw>
                    </a:effectLst>
                  </a14:hiddenEffects>
                </a:ext>
              </a:extLst>
            </p:spPr>
            <p:txBody>
              <a:bodyPr vert="eaVert"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84" name="Text Box 14"/>
              <p:cNvSpPr txBox="1">
                <a:spLocks noChangeArrowheads="1"/>
              </p:cNvSpPr>
              <p:nvPr/>
            </p:nvSpPr>
            <p:spPr bwMode="auto">
              <a:xfrm>
                <a:off x="575" y="3267"/>
                <a:ext cx="27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a:solidFill>
                      <a:srgbClr val="FFFFFF"/>
                    </a:solidFill>
                    <a:latin typeface="+mj-lt"/>
                  </a:rPr>
                  <a:t>IM</a:t>
                </a:r>
                <a:endParaRPr lang="en-US" altLang="en-US" sz="2400" b="0">
                  <a:solidFill>
                    <a:srgbClr val="FFFFFF"/>
                  </a:solidFill>
                  <a:latin typeface="+mj-lt"/>
                </a:endParaRPr>
              </a:p>
            </p:txBody>
          </p:sp>
        </p:grpSp>
        <p:sp>
          <p:nvSpPr>
            <p:cNvPr id="34831" name="Rectangle 15"/>
            <p:cNvSpPr>
              <a:spLocks noChangeArrowheads="1"/>
            </p:cNvSpPr>
            <p:nvPr/>
          </p:nvSpPr>
          <p:spPr bwMode="auto">
            <a:xfrm rot="-3200450">
              <a:off x="607" y="2848"/>
              <a:ext cx="199" cy="220"/>
            </a:xfrm>
            <a:prstGeom prst="rect">
              <a:avLst/>
            </a:prstGeom>
            <a:solidFill>
              <a:srgbClr val="1747B8"/>
            </a:solidFill>
            <a:ln w="9525">
              <a:solidFill>
                <a:schemeClr val="tx1"/>
              </a:solidFill>
              <a:miter lim="800000"/>
              <a:headEnd/>
              <a:tailEnd/>
            </a:ln>
            <a:effectLst/>
            <a:extLst>
              <a:ext uri="{AF507438-7753-43E0-B8FC-AC1667EBCBE1}">
                <a14:hiddenEffects xmlns:a14="http://schemas.microsoft.com/office/drawing/2010/main">
                  <a:effectLst>
                    <a:outerShdw dist="64758" dir="4721404" algn="ctr" rotWithShape="0">
                      <a:schemeClr val="bg2"/>
                    </a:outerShdw>
                  </a:effectLst>
                </a14:hiddenEffects>
              </a:ext>
            </a:extLst>
          </p:spPr>
          <p:txBody>
            <a:bodyPr vert="eaVert"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32" name="Text Box 16"/>
            <p:cNvSpPr txBox="1">
              <a:spLocks noChangeArrowheads="1"/>
            </p:cNvSpPr>
            <p:nvPr/>
          </p:nvSpPr>
          <p:spPr bwMode="auto">
            <a:xfrm>
              <a:off x="546" y="2874"/>
              <a:ext cx="4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a:solidFill>
                    <a:srgbClr val="FFFFFF"/>
                  </a:solidFill>
                  <a:latin typeface="+mj-lt"/>
                </a:rPr>
                <a:t>MM</a:t>
              </a:r>
              <a:endParaRPr lang="en-US" altLang="en-US" sz="2400" b="0">
                <a:solidFill>
                  <a:srgbClr val="FFFFFF"/>
                </a:solidFill>
                <a:latin typeface="+mj-lt"/>
              </a:endParaRPr>
            </a:p>
          </p:txBody>
        </p:sp>
        <p:sp>
          <p:nvSpPr>
            <p:cNvPr id="34833" name="Rectangle 17"/>
            <p:cNvSpPr>
              <a:spLocks noChangeArrowheads="1"/>
            </p:cNvSpPr>
            <p:nvPr/>
          </p:nvSpPr>
          <p:spPr bwMode="auto">
            <a:xfrm rot="-3200450">
              <a:off x="597" y="3289"/>
              <a:ext cx="200" cy="220"/>
            </a:xfrm>
            <a:prstGeom prst="rect">
              <a:avLst/>
            </a:prstGeom>
            <a:solidFill>
              <a:srgbClr val="1747B8"/>
            </a:solidFill>
            <a:ln w="9525">
              <a:solidFill>
                <a:schemeClr val="tx1"/>
              </a:solidFill>
              <a:miter lim="800000"/>
              <a:headEnd/>
              <a:tailEnd/>
            </a:ln>
            <a:effectLst/>
            <a:extLst>
              <a:ext uri="{AF507438-7753-43E0-B8FC-AC1667EBCBE1}">
                <a14:hiddenEffects xmlns:a14="http://schemas.microsoft.com/office/drawing/2010/main">
                  <a:effectLst>
                    <a:outerShdw dist="64758" dir="4721404" algn="ctr" rotWithShape="0">
                      <a:schemeClr val="bg2"/>
                    </a:outerShdw>
                  </a:effectLst>
                </a14:hiddenEffects>
              </a:ext>
            </a:extLst>
          </p:spPr>
          <p:txBody>
            <a:bodyPr vert="eaVert"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34" name="Text Box 18"/>
            <p:cNvSpPr txBox="1">
              <a:spLocks noChangeArrowheads="1"/>
            </p:cNvSpPr>
            <p:nvPr/>
          </p:nvSpPr>
          <p:spPr bwMode="auto">
            <a:xfrm>
              <a:off x="583" y="3129"/>
              <a:ext cx="36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endParaRPr lang="en-US" altLang="en-US" sz="1400" b="0">
                <a:solidFill>
                  <a:srgbClr val="FFFFFF"/>
                </a:solidFill>
                <a:latin typeface="+mj-lt"/>
              </a:endParaRPr>
            </a:p>
            <a:p>
              <a:pPr>
                <a:spcBef>
                  <a:spcPct val="50000"/>
                </a:spcBef>
                <a:buSzTx/>
                <a:buFontTx/>
                <a:buNone/>
              </a:pPr>
              <a:r>
                <a:rPr lang="en-US" altLang="en-US" sz="1400" b="0">
                  <a:solidFill>
                    <a:srgbClr val="FFFFFF"/>
                  </a:solidFill>
                  <a:latin typeface="+mj-lt"/>
                </a:rPr>
                <a:t>PP</a:t>
              </a:r>
              <a:endParaRPr lang="en-US" altLang="en-US" sz="2400" b="0">
                <a:solidFill>
                  <a:srgbClr val="FFFFFF"/>
                </a:solidFill>
                <a:latin typeface="+mj-lt"/>
              </a:endParaRPr>
            </a:p>
          </p:txBody>
        </p:sp>
        <p:sp>
          <p:nvSpPr>
            <p:cNvPr id="34835" name="Line 19"/>
            <p:cNvSpPr>
              <a:spLocks noChangeShapeType="1"/>
            </p:cNvSpPr>
            <p:nvPr/>
          </p:nvSpPr>
          <p:spPr bwMode="auto">
            <a:xfrm>
              <a:off x="1993" y="3094"/>
              <a:ext cx="386" cy="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36" name="Line 20"/>
            <p:cNvSpPr>
              <a:spLocks noChangeShapeType="1"/>
            </p:cNvSpPr>
            <p:nvPr/>
          </p:nvSpPr>
          <p:spPr bwMode="auto">
            <a:xfrm>
              <a:off x="1812" y="2663"/>
              <a:ext cx="2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37" name="Line 21"/>
            <p:cNvSpPr>
              <a:spLocks noChangeShapeType="1"/>
            </p:cNvSpPr>
            <p:nvPr/>
          </p:nvSpPr>
          <p:spPr bwMode="auto">
            <a:xfrm>
              <a:off x="1841" y="3549"/>
              <a:ext cx="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38" name="Line 22"/>
            <p:cNvSpPr>
              <a:spLocks noChangeShapeType="1"/>
            </p:cNvSpPr>
            <p:nvPr/>
          </p:nvSpPr>
          <p:spPr bwMode="auto">
            <a:xfrm>
              <a:off x="2077" y="2655"/>
              <a:ext cx="0" cy="8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39" name="Rectangle 23"/>
            <p:cNvSpPr>
              <a:spLocks noChangeArrowheads="1"/>
            </p:cNvSpPr>
            <p:nvPr/>
          </p:nvSpPr>
          <p:spPr bwMode="auto">
            <a:xfrm>
              <a:off x="2266" y="1556"/>
              <a:ext cx="1034" cy="4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34840" name="Rectangle 24"/>
            <p:cNvSpPr>
              <a:spLocks noChangeArrowheads="1"/>
            </p:cNvSpPr>
            <p:nvPr/>
          </p:nvSpPr>
          <p:spPr bwMode="auto">
            <a:xfrm>
              <a:off x="2266" y="1355"/>
              <a:ext cx="1036" cy="19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dirty="0">
                  <a:solidFill>
                    <a:schemeClr val="tx2"/>
                  </a:solidFill>
                  <a:latin typeface="+mj-lt"/>
                </a:rPr>
                <a:t>General Ledger</a:t>
              </a:r>
              <a:endParaRPr lang="en-US" altLang="en-US" sz="2400" b="0" dirty="0">
                <a:solidFill>
                  <a:schemeClr val="tx2"/>
                </a:solidFill>
                <a:latin typeface="+mj-lt"/>
              </a:endParaRPr>
            </a:p>
          </p:txBody>
        </p:sp>
        <p:sp>
          <p:nvSpPr>
            <p:cNvPr id="34841" name="Rectangle 25"/>
            <p:cNvSpPr>
              <a:spLocks noChangeArrowheads="1"/>
            </p:cNvSpPr>
            <p:nvPr/>
          </p:nvSpPr>
          <p:spPr bwMode="auto">
            <a:xfrm>
              <a:off x="2414" y="1605"/>
              <a:ext cx="798" cy="14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Bal. Sheet</a:t>
              </a:r>
              <a:endParaRPr lang="en-US" altLang="en-US" sz="2400" b="0">
                <a:solidFill>
                  <a:schemeClr val="tx2"/>
                </a:solidFill>
                <a:latin typeface="+mj-lt"/>
              </a:endParaRPr>
            </a:p>
          </p:txBody>
        </p:sp>
        <p:sp>
          <p:nvSpPr>
            <p:cNvPr id="34842" name="Rectangle 26"/>
            <p:cNvSpPr>
              <a:spLocks noChangeArrowheads="1"/>
            </p:cNvSpPr>
            <p:nvPr/>
          </p:nvSpPr>
          <p:spPr bwMode="auto">
            <a:xfrm>
              <a:off x="2411" y="1796"/>
              <a:ext cx="798" cy="14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P&amp;L</a:t>
              </a:r>
              <a:endParaRPr lang="en-US" altLang="en-US" sz="2400" b="0">
                <a:solidFill>
                  <a:schemeClr val="tx2"/>
                </a:solidFill>
                <a:latin typeface="+mj-lt"/>
              </a:endParaRPr>
            </a:p>
          </p:txBody>
        </p:sp>
        <p:sp>
          <p:nvSpPr>
            <p:cNvPr id="34843" name="Rectangle 27"/>
            <p:cNvSpPr>
              <a:spLocks noChangeArrowheads="1"/>
            </p:cNvSpPr>
            <p:nvPr/>
          </p:nvSpPr>
          <p:spPr bwMode="auto">
            <a:xfrm rot="-3200450">
              <a:off x="3235" y="1211"/>
              <a:ext cx="199" cy="220"/>
            </a:xfrm>
            <a:prstGeom prst="rect">
              <a:avLst/>
            </a:prstGeom>
            <a:solidFill>
              <a:srgbClr val="1747B8"/>
            </a:solidFill>
            <a:ln w="9525">
              <a:solidFill>
                <a:schemeClr val="tx1"/>
              </a:solidFill>
              <a:miter lim="800000"/>
              <a:headEnd/>
              <a:tailEnd/>
            </a:ln>
            <a:effectLst/>
            <a:extLst>
              <a:ext uri="{AF507438-7753-43E0-B8FC-AC1667EBCBE1}">
                <a14:hiddenEffects xmlns:a14="http://schemas.microsoft.com/office/drawing/2010/main">
                  <a:effectLst>
                    <a:outerShdw dist="56796" dir="3806097" algn="ctr" rotWithShape="0">
                      <a:schemeClr val="bg2"/>
                    </a:outerShdw>
                  </a:effectLst>
                </a14:hiddenEffects>
              </a:ext>
            </a:extLst>
          </p:spPr>
          <p:txBody>
            <a:bodyPr vert="eaVert"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44" name="Text Box 28"/>
            <p:cNvSpPr txBox="1">
              <a:spLocks noChangeArrowheads="1"/>
            </p:cNvSpPr>
            <p:nvPr/>
          </p:nvSpPr>
          <p:spPr bwMode="auto">
            <a:xfrm>
              <a:off x="3239" y="1244"/>
              <a:ext cx="2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dirty="0">
                  <a:solidFill>
                    <a:srgbClr val="FFFFFF"/>
                  </a:solidFill>
                  <a:latin typeface="+mj-lt"/>
                </a:rPr>
                <a:t>FI</a:t>
              </a:r>
              <a:endParaRPr lang="en-US" altLang="en-US" sz="2400" b="0" dirty="0">
                <a:solidFill>
                  <a:srgbClr val="FFFFFF"/>
                </a:solidFill>
                <a:latin typeface="+mj-lt"/>
              </a:endParaRPr>
            </a:p>
          </p:txBody>
        </p:sp>
        <p:sp>
          <p:nvSpPr>
            <p:cNvPr id="34845" name="Rectangle 29"/>
            <p:cNvSpPr>
              <a:spLocks noChangeArrowheads="1"/>
            </p:cNvSpPr>
            <p:nvPr/>
          </p:nvSpPr>
          <p:spPr bwMode="auto">
            <a:xfrm>
              <a:off x="3614" y="1459"/>
              <a:ext cx="965" cy="4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34846" name="Rectangle 30"/>
            <p:cNvSpPr>
              <a:spLocks noChangeArrowheads="1"/>
            </p:cNvSpPr>
            <p:nvPr/>
          </p:nvSpPr>
          <p:spPr bwMode="auto">
            <a:xfrm>
              <a:off x="3612" y="1257"/>
              <a:ext cx="961" cy="20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Consolid</a:t>
              </a:r>
              <a:r>
                <a:rPr lang="en-US" altLang="en-US" sz="1600" b="0">
                  <a:solidFill>
                    <a:srgbClr val="FFFFFF"/>
                  </a:solidFill>
                  <a:latin typeface="+mj-lt"/>
                </a:rPr>
                <a:t>.</a:t>
              </a:r>
              <a:endParaRPr lang="en-US" altLang="en-US" sz="2400" b="0">
                <a:solidFill>
                  <a:srgbClr val="FFFFFF"/>
                </a:solidFill>
                <a:latin typeface="+mj-lt"/>
              </a:endParaRPr>
            </a:p>
          </p:txBody>
        </p:sp>
        <p:sp>
          <p:nvSpPr>
            <p:cNvPr id="34847" name="Rectangle 31"/>
            <p:cNvSpPr>
              <a:spLocks noChangeArrowheads="1"/>
            </p:cNvSpPr>
            <p:nvPr/>
          </p:nvSpPr>
          <p:spPr bwMode="auto">
            <a:xfrm>
              <a:off x="3693" y="1507"/>
              <a:ext cx="798" cy="14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Corp. val.</a:t>
              </a:r>
              <a:endParaRPr lang="en-US" altLang="en-US" sz="2400" b="0">
                <a:solidFill>
                  <a:schemeClr val="tx2"/>
                </a:solidFill>
                <a:latin typeface="+mj-lt"/>
              </a:endParaRPr>
            </a:p>
          </p:txBody>
        </p:sp>
        <p:sp>
          <p:nvSpPr>
            <p:cNvPr id="34848" name="Rectangle 32"/>
            <p:cNvSpPr>
              <a:spLocks noChangeArrowheads="1"/>
            </p:cNvSpPr>
            <p:nvPr/>
          </p:nvSpPr>
          <p:spPr bwMode="auto">
            <a:xfrm>
              <a:off x="3690" y="1699"/>
              <a:ext cx="798" cy="14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Local</a:t>
              </a:r>
              <a:r>
                <a:rPr lang="en-US" altLang="en-US" sz="1600" b="0">
                  <a:solidFill>
                    <a:srgbClr val="FFFFFF"/>
                  </a:solidFill>
                  <a:latin typeface="+mj-lt"/>
                </a:rPr>
                <a:t> </a:t>
              </a:r>
              <a:r>
                <a:rPr lang="en-US" altLang="en-US" sz="1600" b="0">
                  <a:solidFill>
                    <a:schemeClr val="tx2"/>
                  </a:solidFill>
                  <a:latin typeface="+mj-lt"/>
                </a:rPr>
                <a:t>val.</a:t>
              </a:r>
              <a:endParaRPr lang="en-US" altLang="en-US" sz="2400" b="0">
                <a:solidFill>
                  <a:schemeClr val="tx2"/>
                </a:solidFill>
                <a:latin typeface="+mj-lt"/>
              </a:endParaRPr>
            </a:p>
          </p:txBody>
        </p:sp>
        <p:sp>
          <p:nvSpPr>
            <p:cNvPr id="34849" name="Rectangle 33"/>
            <p:cNvSpPr>
              <a:spLocks noChangeArrowheads="1"/>
            </p:cNvSpPr>
            <p:nvPr/>
          </p:nvSpPr>
          <p:spPr bwMode="auto">
            <a:xfrm rot="-3200450">
              <a:off x="4514" y="1113"/>
              <a:ext cx="200" cy="220"/>
            </a:xfrm>
            <a:prstGeom prst="rect">
              <a:avLst/>
            </a:prstGeom>
            <a:solidFill>
              <a:srgbClr val="1747B8"/>
            </a:solidFill>
            <a:ln w="9525">
              <a:solidFill>
                <a:schemeClr val="tx1"/>
              </a:solidFill>
              <a:miter lim="800000"/>
              <a:headEnd/>
              <a:tailEnd/>
            </a:ln>
            <a:effectLst/>
            <a:extLst>
              <a:ext uri="{AF507438-7753-43E0-B8FC-AC1667EBCBE1}">
                <a14:hiddenEffects xmlns:a14="http://schemas.microsoft.com/office/drawing/2010/main">
                  <a:effectLst>
                    <a:outerShdw dist="56796" dir="3806097" algn="ctr" rotWithShape="0">
                      <a:schemeClr val="bg2"/>
                    </a:outerShdw>
                  </a:effectLst>
                </a14:hiddenEffects>
              </a:ext>
            </a:extLst>
          </p:spPr>
          <p:txBody>
            <a:bodyPr vert="eaVert"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50" name="Text Box 34"/>
            <p:cNvSpPr txBox="1">
              <a:spLocks noChangeArrowheads="1"/>
            </p:cNvSpPr>
            <p:nvPr/>
          </p:nvSpPr>
          <p:spPr bwMode="auto">
            <a:xfrm>
              <a:off x="4481" y="1146"/>
              <a:ext cx="2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a:solidFill>
                    <a:srgbClr val="FFFFFF"/>
                  </a:solidFill>
                  <a:latin typeface="+mj-lt"/>
                </a:rPr>
                <a:t>LC</a:t>
              </a:r>
              <a:endParaRPr lang="en-US" altLang="en-US" sz="2400" b="0">
                <a:solidFill>
                  <a:srgbClr val="FFFFFF"/>
                </a:solidFill>
                <a:latin typeface="+mj-lt"/>
              </a:endParaRPr>
            </a:p>
          </p:txBody>
        </p:sp>
        <p:sp>
          <p:nvSpPr>
            <p:cNvPr id="34851" name="Rectangle 35"/>
            <p:cNvSpPr>
              <a:spLocks noChangeArrowheads="1"/>
            </p:cNvSpPr>
            <p:nvPr/>
          </p:nvSpPr>
          <p:spPr bwMode="auto">
            <a:xfrm>
              <a:off x="4373" y="2253"/>
              <a:ext cx="965" cy="4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34852" name="Rectangle 36"/>
            <p:cNvSpPr>
              <a:spLocks noChangeArrowheads="1"/>
            </p:cNvSpPr>
            <p:nvPr/>
          </p:nvSpPr>
          <p:spPr bwMode="auto">
            <a:xfrm>
              <a:off x="4371" y="2051"/>
              <a:ext cx="969" cy="20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Profit Center</a:t>
              </a:r>
              <a:endParaRPr lang="en-US" altLang="en-US" sz="2400" b="0">
                <a:solidFill>
                  <a:schemeClr val="tx2"/>
                </a:solidFill>
                <a:latin typeface="+mj-lt"/>
              </a:endParaRPr>
            </a:p>
          </p:txBody>
        </p:sp>
        <p:sp>
          <p:nvSpPr>
            <p:cNvPr id="34853" name="Rectangle 37"/>
            <p:cNvSpPr>
              <a:spLocks noChangeArrowheads="1"/>
            </p:cNvSpPr>
            <p:nvPr/>
          </p:nvSpPr>
          <p:spPr bwMode="auto">
            <a:xfrm>
              <a:off x="4453" y="2302"/>
              <a:ext cx="797" cy="14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Bal</a:t>
              </a:r>
              <a:r>
                <a:rPr lang="en-US" altLang="en-US" sz="1600" b="0">
                  <a:solidFill>
                    <a:srgbClr val="FFFFFF"/>
                  </a:solidFill>
                  <a:latin typeface="+mj-lt"/>
                </a:rPr>
                <a:t>. </a:t>
              </a:r>
              <a:r>
                <a:rPr lang="en-US" altLang="en-US" sz="1600" b="0">
                  <a:solidFill>
                    <a:schemeClr val="tx2"/>
                  </a:solidFill>
                  <a:latin typeface="+mj-lt"/>
                </a:rPr>
                <a:t>Sheet</a:t>
              </a:r>
              <a:endParaRPr lang="en-US" altLang="en-US" sz="2400" b="0">
                <a:solidFill>
                  <a:schemeClr val="tx2"/>
                </a:solidFill>
                <a:latin typeface="+mj-lt"/>
              </a:endParaRPr>
            </a:p>
          </p:txBody>
        </p:sp>
        <p:sp>
          <p:nvSpPr>
            <p:cNvPr id="34854" name="Rectangle 38"/>
            <p:cNvSpPr>
              <a:spLocks noChangeArrowheads="1"/>
            </p:cNvSpPr>
            <p:nvPr/>
          </p:nvSpPr>
          <p:spPr bwMode="auto">
            <a:xfrm>
              <a:off x="4450" y="2493"/>
              <a:ext cx="797" cy="14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P&amp;L</a:t>
              </a:r>
              <a:endParaRPr lang="en-US" altLang="en-US" sz="2400" b="0">
                <a:solidFill>
                  <a:schemeClr val="tx2"/>
                </a:solidFill>
                <a:latin typeface="+mj-lt"/>
              </a:endParaRPr>
            </a:p>
          </p:txBody>
        </p:sp>
        <p:sp>
          <p:nvSpPr>
            <p:cNvPr id="34855" name="Rectangle 39"/>
            <p:cNvSpPr>
              <a:spLocks noChangeArrowheads="1"/>
            </p:cNvSpPr>
            <p:nvPr/>
          </p:nvSpPr>
          <p:spPr bwMode="auto">
            <a:xfrm rot="-3200450">
              <a:off x="5274" y="1907"/>
              <a:ext cx="200" cy="220"/>
            </a:xfrm>
            <a:prstGeom prst="rect">
              <a:avLst/>
            </a:prstGeom>
            <a:solidFill>
              <a:srgbClr val="1747B8"/>
            </a:solidFill>
            <a:ln w="9525">
              <a:solidFill>
                <a:schemeClr val="tx1"/>
              </a:solidFill>
              <a:miter lim="800000"/>
              <a:headEnd/>
              <a:tailEnd/>
            </a:ln>
            <a:effectLst/>
            <a:extLst>
              <a:ext uri="{AF507438-7753-43E0-B8FC-AC1667EBCBE1}">
                <a14:hiddenEffects xmlns:a14="http://schemas.microsoft.com/office/drawing/2010/main">
                  <a:effectLst>
                    <a:outerShdw dist="56796" dir="3806097" algn="ctr" rotWithShape="0">
                      <a:schemeClr val="bg2"/>
                    </a:outerShdw>
                  </a:effectLst>
                </a14:hiddenEffects>
              </a:ext>
            </a:extLst>
          </p:spPr>
          <p:txBody>
            <a:bodyPr vert="eaVert"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56" name="Text Box 40"/>
            <p:cNvSpPr txBox="1">
              <a:spLocks noChangeArrowheads="1"/>
            </p:cNvSpPr>
            <p:nvPr/>
          </p:nvSpPr>
          <p:spPr bwMode="auto">
            <a:xfrm>
              <a:off x="5240" y="1932"/>
              <a:ext cx="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a:solidFill>
                    <a:srgbClr val="FFFFFF"/>
                  </a:solidFill>
                  <a:latin typeface="+mj-lt"/>
                </a:rPr>
                <a:t>CO</a:t>
              </a:r>
              <a:endParaRPr lang="en-US" altLang="en-US" sz="2400" b="0">
                <a:solidFill>
                  <a:srgbClr val="FFFFFF"/>
                </a:solidFill>
                <a:latin typeface="+mj-lt"/>
              </a:endParaRPr>
            </a:p>
          </p:txBody>
        </p:sp>
        <p:sp>
          <p:nvSpPr>
            <p:cNvPr id="34857" name="Rectangle 41"/>
            <p:cNvSpPr>
              <a:spLocks noChangeArrowheads="1"/>
            </p:cNvSpPr>
            <p:nvPr/>
          </p:nvSpPr>
          <p:spPr bwMode="auto">
            <a:xfrm>
              <a:off x="4384" y="3106"/>
              <a:ext cx="1011" cy="4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34858" name="Rectangle 42"/>
            <p:cNvSpPr>
              <a:spLocks noChangeArrowheads="1"/>
            </p:cNvSpPr>
            <p:nvPr/>
          </p:nvSpPr>
          <p:spPr bwMode="auto">
            <a:xfrm>
              <a:off x="4382" y="2913"/>
              <a:ext cx="1013" cy="19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Cost</a:t>
              </a:r>
              <a:r>
                <a:rPr lang="en-US" altLang="en-US" sz="1600" b="0">
                  <a:solidFill>
                    <a:srgbClr val="FFFFFF"/>
                  </a:solidFill>
                  <a:latin typeface="+mj-lt"/>
                </a:rPr>
                <a:t> </a:t>
              </a:r>
              <a:r>
                <a:rPr lang="en-US" altLang="en-US" sz="1600" b="0">
                  <a:solidFill>
                    <a:schemeClr val="tx2"/>
                  </a:solidFill>
                  <a:latin typeface="+mj-lt"/>
                </a:rPr>
                <a:t>Center</a:t>
              </a:r>
              <a:endParaRPr lang="en-US" altLang="en-US" sz="2400" b="0">
                <a:solidFill>
                  <a:schemeClr val="tx2"/>
                </a:solidFill>
                <a:latin typeface="+mj-lt"/>
              </a:endParaRPr>
            </a:p>
          </p:txBody>
        </p:sp>
        <p:sp>
          <p:nvSpPr>
            <p:cNvPr id="34859" name="Rectangle 43"/>
            <p:cNvSpPr>
              <a:spLocks noChangeArrowheads="1"/>
            </p:cNvSpPr>
            <p:nvPr/>
          </p:nvSpPr>
          <p:spPr bwMode="auto">
            <a:xfrm>
              <a:off x="4464" y="3155"/>
              <a:ext cx="886" cy="16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500" b="0" dirty="0">
                  <a:solidFill>
                    <a:schemeClr val="tx2"/>
                  </a:solidFill>
                  <a:latin typeface="+mj-lt"/>
                </a:rPr>
                <a:t>Planned</a:t>
              </a:r>
              <a:r>
                <a:rPr lang="en-US" altLang="en-US" sz="1500" b="0" dirty="0">
                  <a:solidFill>
                    <a:srgbClr val="FFFFFF"/>
                  </a:solidFill>
                  <a:latin typeface="+mj-lt"/>
                </a:rPr>
                <a:t> </a:t>
              </a:r>
              <a:r>
                <a:rPr lang="en-US" altLang="en-US" sz="1500" b="0" dirty="0">
                  <a:solidFill>
                    <a:schemeClr val="tx2"/>
                  </a:solidFill>
                  <a:latin typeface="+mj-lt"/>
                </a:rPr>
                <a:t>Costs</a:t>
              </a:r>
              <a:endParaRPr lang="en-US" altLang="en-US" sz="2400" b="0" dirty="0">
                <a:solidFill>
                  <a:schemeClr val="tx2"/>
                </a:solidFill>
                <a:latin typeface="+mj-lt"/>
              </a:endParaRPr>
            </a:p>
          </p:txBody>
        </p:sp>
        <p:sp>
          <p:nvSpPr>
            <p:cNvPr id="34860" name="Rectangle 44"/>
            <p:cNvSpPr>
              <a:spLocks noChangeArrowheads="1"/>
            </p:cNvSpPr>
            <p:nvPr/>
          </p:nvSpPr>
          <p:spPr bwMode="auto">
            <a:xfrm>
              <a:off x="4461" y="3346"/>
              <a:ext cx="889" cy="15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dirty="0">
                  <a:solidFill>
                    <a:schemeClr val="tx2"/>
                  </a:solidFill>
                  <a:latin typeface="+mj-lt"/>
                </a:rPr>
                <a:t>Actual</a:t>
              </a:r>
              <a:r>
                <a:rPr lang="en-US" altLang="en-US" sz="1600" b="0" dirty="0">
                  <a:solidFill>
                    <a:srgbClr val="FFFFFF"/>
                  </a:solidFill>
                  <a:latin typeface="+mj-lt"/>
                </a:rPr>
                <a:t> </a:t>
              </a:r>
              <a:r>
                <a:rPr lang="en-US" altLang="en-US" sz="1600" b="0" dirty="0">
                  <a:solidFill>
                    <a:schemeClr val="tx2"/>
                  </a:solidFill>
                  <a:latin typeface="+mj-lt"/>
                </a:rPr>
                <a:t>Costs</a:t>
              </a:r>
              <a:endParaRPr lang="en-US" altLang="en-US" sz="2400" b="0" dirty="0">
                <a:solidFill>
                  <a:schemeClr val="tx2"/>
                </a:solidFill>
                <a:latin typeface="+mj-lt"/>
              </a:endParaRPr>
            </a:p>
          </p:txBody>
        </p:sp>
        <p:sp>
          <p:nvSpPr>
            <p:cNvPr id="34861" name="Line 45"/>
            <p:cNvSpPr>
              <a:spLocks noChangeShapeType="1"/>
            </p:cNvSpPr>
            <p:nvPr/>
          </p:nvSpPr>
          <p:spPr bwMode="auto">
            <a:xfrm rot="-5400000">
              <a:off x="2637" y="2172"/>
              <a:ext cx="338" cy="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62" name="Line 46"/>
            <p:cNvSpPr>
              <a:spLocks noChangeShapeType="1"/>
            </p:cNvSpPr>
            <p:nvPr/>
          </p:nvSpPr>
          <p:spPr bwMode="auto">
            <a:xfrm>
              <a:off x="2807" y="2139"/>
              <a:ext cx="1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63" name="Line 47"/>
            <p:cNvSpPr>
              <a:spLocks noChangeShapeType="1"/>
            </p:cNvSpPr>
            <p:nvPr/>
          </p:nvSpPr>
          <p:spPr bwMode="auto">
            <a:xfrm rot="-5400000">
              <a:off x="4011" y="2023"/>
              <a:ext cx="239" cy="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64" name="Line 48"/>
            <p:cNvSpPr>
              <a:spLocks noChangeShapeType="1"/>
            </p:cNvSpPr>
            <p:nvPr/>
          </p:nvSpPr>
          <p:spPr bwMode="auto">
            <a:xfrm>
              <a:off x="2318" y="3811"/>
              <a:ext cx="2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65" name="Rectangle 49"/>
            <p:cNvSpPr>
              <a:spLocks noChangeArrowheads="1"/>
            </p:cNvSpPr>
            <p:nvPr/>
          </p:nvSpPr>
          <p:spPr bwMode="auto">
            <a:xfrm>
              <a:off x="2542" y="3655"/>
              <a:ext cx="969" cy="44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66" name="Text Box 50"/>
            <p:cNvSpPr txBox="1">
              <a:spLocks noChangeArrowheads="1"/>
            </p:cNvSpPr>
            <p:nvPr/>
          </p:nvSpPr>
          <p:spPr bwMode="auto">
            <a:xfrm>
              <a:off x="2643" y="3649"/>
              <a:ext cx="81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b="0">
                  <a:solidFill>
                    <a:schemeClr val="tx2"/>
                  </a:solidFill>
                  <a:latin typeface="+mj-lt"/>
                </a:rPr>
                <a:t>Equipment</a:t>
              </a:r>
            </a:p>
          </p:txBody>
        </p:sp>
        <p:sp>
          <p:nvSpPr>
            <p:cNvPr id="34867" name="Rectangle 51"/>
            <p:cNvSpPr>
              <a:spLocks noChangeArrowheads="1"/>
            </p:cNvSpPr>
            <p:nvPr/>
          </p:nvSpPr>
          <p:spPr bwMode="auto">
            <a:xfrm>
              <a:off x="2630" y="3870"/>
              <a:ext cx="798" cy="14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b="0">
                  <a:solidFill>
                    <a:schemeClr val="tx2"/>
                  </a:solidFill>
                  <a:latin typeface="+mj-lt"/>
                </a:rPr>
                <a:t>Actual costs</a:t>
              </a:r>
              <a:endParaRPr lang="en-US" altLang="en-US" sz="2400" b="0">
                <a:solidFill>
                  <a:schemeClr val="tx2"/>
                </a:solidFill>
                <a:latin typeface="+mj-lt"/>
              </a:endParaRPr>
            </a:p>
          </p:txBody>
        </p:sp>
        <p:sp>
          <p:nvSpPr>
            <p:cNvPr id="34868" name="Line 52"/>
            <p:cNvSpPr>
              <a:spLocks noChangeShapeType="1"/>
            </p:cNvSpPr>
            <p:nvPr/>
          </p:nvSpPr>
          <p:spPr bwMode="auto">
            <a:xfrm rot="-5400000">
              <a:off x="2006" y="3485"/>
              <a:ext cx="643" cy="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69" name="Line 53"/>
            <p:cNvSpPr>
              <a:spLocks noChangeShapeType="1"/>
            </p:cNvSpPr>
            <p:nvPr/>
          </p:nvSpPr>
          <p:spPr bwMode="auto">
            <a:xfrm>
              <a:off x="3294" y="3315"/>
              <a:ext cx="107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70" name="Line 54"/>
            <p:cNvSpPr>
              <a:spLocks noChangeShapeType="1"/>
            </p:cNvSpPr>
            <p:nvPr/>
          </p:nvSpPr>
          <p:spPr bwMode="auto">
            <a:xfrm>
              <a:off x="3917" y="2592"/>
              <a:ext cx="0" cy="7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71" name="Line 55"/>
            <p:cNvSpPr>
              <a:spLocks noChangeShapeType="1"/>
            </p:cNvSpPr>
            <p:nvPr/>
          </p:nvSpPr>
          <p:spPr bwMode="auto">
            <a:xfrm>
              <a:off x="3932" y="2584"/>
              <a:ext cx="43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72" name="Line 56"/>
            <p:cNvSpPr>
              <a:spLocks noChangeShapeType="1"/>
            </p:cNvSpPr>
            <p:nvPr/>
          </p:nvSpPr>
          <p:spPr bwMode="auto">
            <a:xfrm>
              <a:off x="3685" y="2359"/>
              <a:ext cx="68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73" name="Line 57"/>
            <p:cNvSpPr>
              <a:spLocks noChangeShapeType="1"/>
            </p:cNvSpPr>
            <p:nvPr/>
          </p:nvSpPr>
          <p:spPr bwMode="auto">
            <a:xfrm>
              <a:off x="3694" y="2353"/>
              <a:ext cx="0" cy="7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74" name="Line 58"/>
            <p:cNvSpPr>
              <a:spLocks noChangeShapeType="1"/>
            </p:cNvSpPr>
            <p:nvPr/>
          </p:nvSpPr>
          <p:spPr bwMode="auto">
            <a:xfrm>
              <a:off x="3302" y="3090"/>
              <a:ext cx="3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4875" name="Rectangle 59"/>
            <p:cNvSpPr>
              <a:spLocks noChangeArrowheads="1"/>
            </p:cNvSpPr>
            <p:nvPr/>
          </p:nvSpPr>
          <p:spPr bwMode="auto">
            <a:xfrm rot="-3200450">
              <a:off x="3417" y="3526"/>
              <a:ext cx="199" cy="220"/>
            </a:xfrm>
            <a:prstGeom prst="rect">
              <a:avLst/>
            </a:prstGeom>
            <a:solidFill>
              <a:srgbClr val="1747B8"/>
            </a:solidFill>
            <a:ln w="9525">
              <a:solidFill>
                <a:schemeClr val="tx1"/>
              </a:solidFill>
              <a:miter lim="800000"/>
              <a:headEnd/>
              <a:tailEnd/>
            </a:ln>
            <a:effectLst/>
            <a:extLst>
              <a:ext uri="{AF507438-7753-43E0-B8FC-AC1667EBCBE1}">
                <a14:hiddenEffects xmlns:a14="http://schemas.microsoft.com/office/drawing/2010/main">
                  <a:effectLst>
                    <a:outerShdw dist="56796" dir="3806097" algn="ctr" rotWithShape="0">
                      <a:schemeClr val="bg2"/>
                    </a:outerShdw>
                  </a:effectLst>
                </a14:hiddenEffects>
              </a:ext>
            </a:extLst>
          </p:spPr>
          <p:txBody>
            <a:bodyPr vert="eaVert"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76" name="Text Box 60"/>
            <p:cNvSpPr txBox="1">
              <a:spLocks noChangeArrowheads="1"/>
            </p:cNvSpPr>
            <p:nvPr/>
          </p:nvSpPr>
          <p:spPr bwMode="auto">
            <a:xfrm>
              <a:off x="3383" y="3551"/>
              <a:ext cx="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a:solidFill>
                    <a:srgbClr val="FFFFFF"/>
                  </a:solidFill>
                  <a:latin typeface="+mj-lt"/>
                </a:rPr>
                <a:t>PM</a:t>
              </a:r>
              <a:endParaRPr lang="en-US" altLang="en-US" sz="2400" b="0">
                <a:solidFill>
                  <a:srgbClr val="FFFFFF"/>
                </a:solidFill>
                <a:latin typeface="+mj-lt"/>
              </a:endParaRPr>
            </a:p>
          </p:txBody>
        </p:sp>
        <p:pic>
          <p:nvPicPr>
            <p:cNvPr id="34877" name="Picture 61" descr="SYMB0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 y="2606"/>
              <a:ext cx="585"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78" name="Picture 62" descr="BOOK00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1" y="1889"/>
              <a:ext cx="467"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79" name="Picture 63" descr="BOOK00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7" y="1778"/>
              <a:ext cx="46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80" name="Picture 64" descr="GROUPOF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8" y="2379"/>
              <a:ext cx="487"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81" name="Rectangle 65"/>
            <p:cNvSpPr>
              <a:spLocks noChangeArrowheads="1"/>
            </p:cNvSpPr>
            <p:nvPr/>
          </p:nvSpPr>
          <p:spPr bwMode="auto">
            <a:xfrm rot="-3200450">
              <a:off x="5285" y="2761"/>
              <a:ext cx="199" cy="220"/>
            </a:xfrm>
            <a:prstGeom prst="rect">
              <a:avLst/>
            </a:prstGeom>
            <a:solidFill>
              <a:srgbClr val="1747B8"/>
            </a:solidFill>
            <a:ln w="9525">
              <a:solidFill>
                <a:schemeClr val="tx1"/>
              </a:solidFill>
              <a:miter lim="800000"/>
              <a:headEnd/>
              <a:tailEnd/>
            </a:ln>
            <a:effectLst/>
            <a:extLst>
              <a:ext uri="{AF507438-7753-43E0-B8FC-AC1667EBCBE1}">
                <a14:hiddenEffects xmlns:a14="http://schemas.microsoft.com/office/drawing/2010/main">
                  <a:effectLst>
                    <a:outerShdw dist="56796" dir="3806097" algn="ctr" rotWithShape="0">
                      <a:schemeClr val="bg2"/>
                    </a:outerShdw>
                  </a:effectLst>
                </a14:hiddenEffects>
              </a:ext>
            </a:extLst>
          </p:spPr>
          <p:txBody>
            <a:bodyPr vert="eaVert"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2400" b="0">
                <a:solidFill>
                  <a:srgbClr val="FFFFFF"/>
                </a:solidFill>
                <a:latin typeface="+mj-lt"/>
              </a:endParaRPr>
            </a:p>
          </p:txBody>
        </p:sp>
        <p:sp>
          <p:nvSpPr>
            <p:cNvPr id="34882" name="Text Box 66"/>
            <p:cNvSpPr txBox="1">
              <a:spLocks noChangeArrowheads="1"/>
            </p:cNvSpPr>
            <p:nvPr/>
          </p:nvSpPr>
          <p:spPr bwMode="auto">
            <a:xfrm>
              <a:off x="5251" y="2786"/>
              <a:ext cx="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dirty="0">
                  <a:solidFill>
                    <a:srgbClr val="FFFFFF"/>
                  </a:solidFill>
                  <a:latin typeface="+mj-lt"/>
                </a:rPr>
                <a:t>CO</a:t>
              </a:r>
              <a:endParaRPr lang="en-US" altLang="en-US" sz="2400" b="0" dirty="0">
                <a:solidFill>
                  <a:srgbClr val="FFFFFF"/>
                </a:solidFill>
                <a:latin typeface="+mj-lt"/>
              </a:endParaRPr>
            </a:p>
          </p:txBody>
        </p:sp>
      </p:grpSp>
      <p:sp>
        <p:nvSpPr>
          <p:cNvPr id="469059" name="Rectangle 67">
            <a:extLst>
              <a:ext uri="{FF2B5EF4-FFF2-40B4-BE49-F238E27FC236}">
                <a16:creationId xmlns:a16="http://schemas.microsoft.com/office/drawing/2014/main" xmlns="" id="{5DBAFC5E-B3B4-4F92-92E2-4DAEE1F39ABB}"/>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Autofit/>
          </a:bodyPr>
          <a:lstStyle/>
          <a:p>
            <a:pPr>
              <a:defRPr/>
            </a:pPr>
            <a:r>
              <a:rPr lang="en-US" altLang="en-US" dirty="0"/>
              <a:t>FI-AA Integration in S/4 Hana</a:t>
            </a:r>
          </a:p>
        </p:txBody>
      </p:sp>
      <p:pic>
        <p:nvPicPr>
          <p:cNvPr id="34820" name="Picture 68" descr="j04286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0" y="1492250"/>
            <a:ext cx="1295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6594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209800" y="2209800"/>
            <a:ext cx="7620000" cy="3581400"/>
          </a:xfrm>
          <a:prstGeom prst="rect">
            <a:avLst/>
          </a:prstGeom>
          <a:solidFill>
            <a:srgbClr val="C0C0C0"/>
          </a:solidFill>
          <a:ln w="2857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36867" name="Rectangle 3"/>
          <p:cNvSpPr>
            <a:spLocks noChangeArrowheads="1"/>
          </p:cNvSpPr>
          <p:nvPr/>
        </p:nvSpPr>
        <p:spPr bwMode="auto">
          <a:xfrm>
            <a:off x="2133600" y="1268413"/>
            <a:ext cx="7696200" cy="7493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dirty="0">
                <a:solidFill>
                  <a:srgbClr val="CC0000"/>
                </a:solidFill>
                <a:latin typeface="+mj-lt"/>
              </a:rPr>
              <a:t>Posting to Subsidiary ledger in AA - Automatic posting to General Ledger in FI</a:t>
            </a:r>
            <a:endParaRPr lang="en-US" altLang="en-US" sz="1800" b="0" dirty="0">
              <a:latin typeface="+mj-lt"/>
            </a:endParaRPr>
          </a:p>
        </p:txBody>
      </p:sp>
      <p:sp>
        <p:nvSpPr>
          <p:cNvPr id="473092" name="Rectangle 4">
            <a:extLst>
              <a:ext uri="{FF2B5EF4-FFF2-40B4-BE49-F238E27FC236}">
                <a16:creationId xmlns:a16="http://schemas.microsoft.com/office/drawing/2014/main" xmlns="" id="{3478F51B-4363-4433-9350-F755F16253EA}"/>
              </a:ext>
            </a:extLst>
          </p:cNvPr>
          <p:cNvSpPr>
            <a:spLocks noGrp="1" noChangeArrowheads="1"/>
          </p:cNvSpPr>
          <p:nvPr>
            <p:ph type="title"/>
          </p:nvPr>
        </p:nvSpPr>
        <p:spPr/>
        <p:txBody>
          <a:bodyPr/>
          <a:lstStyle/>
          <a:p>
            <a:pPr>
              <a:defRPr/>
            </a:pPr>
            <a:r>
              <a:rPr lang="en-US" altLang="en-US" sz="2800" dirty="0" smtClean="0"/>
              <a:t>Posting</a:t>
            </a:r>
            <a:endParaRPr lang="en-US" altLang="en-US" sz="2800" dirty="0"/>
          </a:p>
        </p:txBody>
      </p:sp>
      <p:sp>
        <p:nvSpPr>
          <p:cNvPr id="36869" name="Text Box 5"/>
          <p:cNvSpPr txBox="1">
            <a:spLocks noChangeArrowheads="1"/>
          </p:cNvSpPr>
          <p:nvPr/>
        </p:nvSpPr>
        <p:spPr bwMode="auto">
          <a:xfrm>
            <a:off x="2209801" y="2209801"/>
            <a:ext cx="25900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dirty="0">
                <a:solidFill>
                  <a:srgbClr val="CC0000"/>
                </a:solidFill>
                <a:latin typeface="+mj-lt"/>
              </a:rPr>
              <a:t>Subsidiary Ledgers :</a:t>
            </a:r>
          </a:p>
        </p:txBody>
      </p:sp>
      <p:sp>
        <p:nvSpPr>
          <p:cNvPr id="36870" name="Text Box 6"/>
          <p:cNvSpPr txBox="1">
            <a:spLocks noChangeArrowheads="1"/>
          </p:cNvSpPr>
          <p:nvPr/>
        </p:nvSpPr>
        <p:spPr bwMode="auto">
          <a:xfrm>
            <a:off x="2209800" y="2990279"/>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Asset-machine A/c</a:t>
            </a:r>
          </a:p>
        </p:txBody>
      </p:sp>
      <p:sp>
        <p:nvSpPr>
          <p:cNvPr id="36871" name="Text Box 7"/>
          <p:cNvSpPr txBox="1">
            <a:spLocks noChangeArrowheads="1"/>
          </p:cNvSpPr>
          <p:nvPr/>
        </p:nvSpPr>
        <p:spPr bwMode="auto">
          <a:xfrm>
            <a:off x="2514600" y="4267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Vendor A/c</a:t>
            </a:r>
          </a:p>
        </p:txBody>
      </p:sp>
      <p:sp>
        <p:nvSpPr>
          <p:cNvPr id="36872" name="Line 8"/>
          <p:cNvSpPr>
            <a:spLocks noChangeShapeType="1"/>
          </p:cNvSpPr>
          <p:nvPr/>
        </p:nvSpPr>
        <p:spPr bwMode="auto">
          <a:xfrm>
            <a:off x="2743200" y="34290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73" name="Line 9"/>
          <p:cNvSpPr>
            <a:spLocks noChangeShapeType="1"/>
          </p:cNvSpPr>
          <p:nvPr/>
        </p:nvSpPr>
        <p:spPr bwMode="auto">
          <a:xfrm flipV="1">
            <a:off x="2514600" y="3429000"/>
            <a:ext cx="16764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74" name="Line 10"/>
          <p:cNvSpPr>
            <a:spLocks noChangeShapeType="1"/>
          </p:cNvSpPr>
          <p:nvPr/>
        </p:nvSpPr>
        <p:spPr bwMode="auto">
          <a:xfrm>
            <a:off x="3429000" y="3352800"/>
            <a:ext cx="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76" name="Line 12"/>
          <p:cNvSpPr>
            <a:spLocks noChangeShapeType="1"/>
          </p:cNvSpPr>
          <p:nvPr/>
        </p:nvSpPr>
        <p:spPr bwMode="auto">
          <a:xfrm>
            <a:off x="3429000" y="3429000"/>
            <a:ext cx="2704" cy="3600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77" name="Text Box 13"/>
          <p:cNvSpPr txBox="1">
            <a:spLocks noChangeArrowheads="1"/>
          </p:cNvSpPr>
          <p:nvPr/>
        </p:nvSpPr>
        <p:spPr bwMode="auto">
          <a:xfrm>
            <a:off x="2514600" y="36576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smtClean="0">
                <a:latin typeface="+mj-lt"/>
              </a:rPr>
              <a:t>9000</a:t>
            </a:r>
            <a:endParaRPr lang="en-US" altLang="en-US" sz="1800" b="0" dirty="0">
              <a:latin typeface="+mj-lt"/>
            </a:endParaRPr>
          </a:p>
        </p:txBody>
      </p:sp>
      <p:sp>
        <p:nvSpPr>
          <p:cNvPr id="36878" name="Line 14"/>
          <p:cNvSpPr>
            <a:spLocks noChangeShapeType="1"/>
          </p:cNvSpPr>
          <p:nvPr/>
        </p:nvSpPr>
        <p:spPr bwMode="auto">
          <a:xfrm flipV="1">
            <a:off x="2438400" y="4572000"/>
            <a:ext cx="19050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79" name="Line 15"/>
          <p:cNvSpPr>
            <a:spLocks noChangeShapeType="1"/>
          </p:cNvSpPr>
          <p:nvPr/>
        </p:nvSpPr>
        <p:spPr bwMode="auto">
          <a:xfrm>
            <a:off x="3429000" y="4648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80" name="Text Box 16"/>
          <p:cNvSpPr txBox="1">
            <a:spLocks noChangeArrowheads="1"/>
          </p:cNvSpPr>
          <p:nvPr/>
        </p:nvSpPr>
        <p:spPr bwMode="auto">
          <a:xfrm>
            <a:off x="3505200" y="4648201"/>
            <a:ext cx="862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dirty="0">
                <a:latin typeface="+mj-lt"/>
              </a:rPr>
              <a:t>9000</a:t>
            </a:r>
          </a:p>
        </p:txBody>
      </p:sp>
      <p:sp>
        <p:nvSpPr>
          <p:cNvPr id="36881" name="Text Box 17"/>
          <p:cNvSpPr txBox="1">
            <a:spLocks noChangeArrowheads="1"/>
          </p:cNvSpPr>
          <p:nvPr/>
        </p:nvSpPr>
        <p:spPr bwMode="auto">
          <a:xfrm>
            <a:off x="6461125" y="2022476"/>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800" b="0">
              <a:latin typeface="+mj-lt"/>
            </a:endParaRPr>
          </a:p>
        </p:txBody>
      </p:sp>
      <p:sp>
        <p:nvSpPr>
          <p:cNvPr id="36882" name="Text Box 18"/>
          <p:cNvSpPr txBox="1">
            <a:spLocks noChangeArrowheads="1"/>
          </p:cNvSpPr>
          <p:nvPr/>
        </p:nvSpPr>
        <p:spPr bwMode="auto">
          <a:xfrm>
            <a:off x="6629401" y="2209801"/>
            <a:ext cx="22029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dirty="0">
                <a:solidFill>
                  <a:srgbClr val="CC0000"/>
                </a:solidFill>
                <a:latin typeface="+mj-lt"/>
              </a:rPr>
              <a:t>General Ledgers:</a:t>
            </a:r>
          </a:p>
        </p:txBody>
      </p:sp>
      <p:sp>
        <p:nvSpPr>
          <p:cNvPr id="36883" name="Text Box 19"/>
          <p:cNvSpPr txBox="1">
            <a:spLocks noChangeArrowheads="1"/>
          </p:cNvSpPr>
          <p:nvPr/>
        </p:nvSpPr>
        <p:spPr bwMode="auto">
          <a:xfrm>
            <a:off x="6312024" y="2971801"/>
            <a:ext cx="357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Fixed Assets A/c (Recon A/c)</a:t>
            </a:r>
          </a:p>
        </p:txBody>
      </p:sp>
      <p:sp>
        <p:nvSpPr>
          <p:cNvPr id="36884" name="Line 20"/>
          <p:cNvSpPr>
            <a:spLocks noChangeShapeType="1"/>
          </p:cNvSpPr>
          <p:nvPr/>
        </p:nvSpPr>
        <p:spPr bwMode="auto">
          <a:xfrm>
            <a:off x="6705600" y="3352800"/>
            <a:ext cx="3048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85" name="Line 21"/>
          <p:cNvSpPr>
            <a:spLocks noChangeShapeType="1"/>
          </p:cNvSpPr>
          <p:nvPr/>
        </p:nvSpPr>
        <p:spPr bwMode="auto">
          <a:xfrm>
            <a:off x="8153400" y="33528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86" name="Text Box 22"/>
          <p:cNvSpPr txBox="1">
            <a:spLocks noChangeArrowheads="1"/>
          </p:cNvSpPr>
          <p:nvPr/>
        </p:nvSpPr>
        <p:spPr bwMode="auto">
          <a:xfrm>
            <a:off x="7162800" y="35052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mj-lt"/>
              </a:rPr>
              <a:t>9000</a:t>
            </a:r>
          </a:p>
        </p:txBody>
      </p:sp>
      <p:sp>
        <p:nvSpPr>
          <p:cNvPr id="36887" name="Text Box 23"/>
          <p:cNvSpPr txBox="1">
            <a:spLocks noChangeArrowheads="1"/>
          </p:cNvSpPr>
          <p:nvPr/>
        </p:nvSpPr>
        <p:spPr bwMode="auto">
          <a:xfrm>
            <a:off x="6705600" y="4114801"/>
            <a:ext cx="313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Payables A/c (Recon A/c)</a:t>
            </a:r>
          </a:p>
        </p:txBody>
      </p:sp>
      <p:sp>
        <p:nvSpPr>
          <p:cNvPr id="36888" name="Line 24"/>
          <p:cNvSpPr>
            <a:spLocks noChangeShapeType="1"/>
          </p:cNvSpPr>
          <p:nvPr/>
        </p:nvSpPr>
        <p:spPr bwMode="auto">
          <a:xfrm>
            <a:off x="6705600" y="4495800"/>
            <a:ext cx="2819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89" name="Line 25"/>
          <p:cNvSpPr>
            <a:spLocks noChangeShapeType="1"/>
          </p:cNvSpPr>
          <p:nvPr/>
        </p:nvSpPr>
        <p:spPr bwMode="auto">
          <a:xfrm>
            <a:off x="8229600" y="44958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6890" name="Text Box 26"/>
          <p:cNvSpPr txBox="1">
            <a:spLocks noChangeArrowheads="1"/>
          </p:cNvSpPr>
          <p:nvPr/>
        </p:nvSpPr>
        <p:spPr bwMode="auto">
          <a:xfrm>
            <a:off x="8534400" y="4648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800" b="0">
              <a:latin typeface="+mj-lt"/>
            </a:endParaRPr>
          </a:p>
        </p:txBody>
      </p:sp>
      <p:sp>
        <p:nvSpPr>
          <p:cNvPr id="36891" name="Text Box 27"/>
          <p:cNvSpPr txBox="1">
            <a:spLocks noChangeArrowheads="1"/>
          </p:cNvSpPr>
          <p:nvPr/>
        </p:nvSpPr>
        <p:spPr bwMode="auto">
          <a:xfrm>
            <a:off x="8458200" y="4572001"/>
            <a:ext cx="806152" cy="36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dirty="0">
                <a:latin typeface="+mj-lt"/>
              </a:rPr>
              <a:t>9000</a:t>
            </a:r>
          </a:p>
        </p:txBody>
      </p:sp>
    </p:spTree>
    <p:extLst>
      <p:ext uri="{BB962C8B-B14F-4D97-AF65-F5344CB8AC3E}">
        <p14:creationId xmlns:p14="http://schemas.microsoft.com/office/powerpoint/2010/main" val="3984501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F1E02-062D-4351-B43A-FCF62CBCB68F}"/>
              </a:ext>
            </a:extLst>
          </p:cNvPr>
          <p:cNvSpPr>
            <a:spLocks noGrp="1"/>
          </p:cNvSpPr>
          <p:nvPr>
            <p:ph type="title"/>
          </p:nvPr>
        </p:nvSpPr>
        <p:spPr/>
        <p:txBody>
          <a:bodyPr/>
          <a:lstStyle/>
          <a:p>
            <a:pPr>
              <a:defRPr/>
            </a:pPr>
            <a:r>
              <a:rPr lang="en-US" dirty="0" smtClean="0"/>
              <a:t>Organization </a:t>
            </a:r>
            <a:r>
              <a:rPr lang="en-US" dirty="0"/>
              <a:t>structure</a:t>
            </a:r>
          </a:p>
        </p:txBody>
      </p:sp>
      <p:sp>
        <p:nvSpPr>
          <p:cNvPr id="6" name="Content Placeholder 5">
            <a:extLst>
              <a:ext uri="{FF2B5EF4-FFF2-40B4-BE49-F238E27FC236}">
                <a16:creationId xmlns:a16="http://schemas.microsoft.com/office/drawing/2014/main" xmlns="" id="{13708391-7885-4DF9-BEF1-8DFDD8CCCE13}"/>
              </a:ext>
            </a:extLst>
          </p:cNvPr>
          <p:cNvSpPr>
            <a:spLocks noGrp="1"/>
          </p:cNvSpPr>
          <p:nvPr>
            <p:ph idx="4294967295"/>
          </p:nvPr>
        </p:nvSpPr>
        <p:spPr>
          <a:xfrm>
            <a:off x="214510" y="1035323"/>
            <a:ext cx="11701265" cy="1025525"/>
          </a:xfrm>
        </p:spPr>
        <p:txBody>
          <a:bodyPr/>
          <a:lstStyle/>
          <a:p>
            <a:pPr algn="just">
              <a:spcBef>
                <a:spcPts val="1200"/>
              </a:spcBef>
              <a:spcAft>
                <a:spcPts val="1200"/>
              </a:spcAft>
              <a:buFontTx/>
              <a:buNone/>
              <a:defRPr/>
            </a:pPr>
            <a:r>
              <a:rPr lang="en-US" sz="1800" dirty="0" smtClean="0"/>
              <a:t>Each company code uses one chart of accounts and one chart of depreciation.</a:t>
            </a:r>
          </a:p>
          <a:p>
            <a:pPr algn="just">
              <a:spcBef>
                <a:spcPts val="1200"/>
              </a:spcBef>
              <a:spcAft>
                <a:spcPts val="1200"/>
              </a:spcAft>
              <a:buFontTx/>
              <a:buNone/>
              <a:defRPr/>
            </a:pPr>
            <a:r>
              <a:rPr lang="en-US" sz="1800" dirty="0" smtClean="0"/>
              <a:t>All or several company codes can work with the same chart of accounts and the same chart of depreciation. The chart of depreciation is always country-specific. </a:t>
            </a:r>
            <a:endParaRPr lang="en-US" sz="1800" dirty="0"/>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2348880"/>
            <a:ext cx="6705600"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643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206D4-97F7-4AD9-82F2-566F0C78B589}"/>
              </a:ext>
            </a:extLst>
          </p:cNvPr>
          <p:cNvSpPr>
            <a:spLocks noGrp="1"/>
          </p:cNvSpPr>
          <p:nvPr>
            <p:ph type="title"/>
          </p:nvPr>
        </p:nvSpPr>
        <p:spPr/>
        <p:txBody>
          <a:bodyPr/>
          <a:lstStyle/>
          <a:p>
            <a:pPr>
              <a:defRPr/>
            </a:pPr>
            <a:r>
              <a:rPr lang="en-US" dirty="0" smtClean="0"/>
              <a:t>Organization </a:t>
            </a:r>
            <a:r>
              <a:rPr lang="en-US" dirty="0"/>
              <a:t>structure</a:t>
            </a:r>
          </a:p>
        </p:txBody>
      </p:sp>
      <p:sp>
        <p:nvSpPr>
          <p:cNvPr id="3" name="Content Placeholder 2">
            <a:extLst>
              <a:ext uri="{FF2B5EF4-FFF2-40B4-BE49-F238E27FC236}">
                <a16:creationId xmlns:a16="http://schemas.microsoft.com/office/drawing/2014/main" xmlns="" id="{84F5BFE4-7F1B-471C-BF6C-C82500C95F9F}"/>
              </a:ext>
            </a:extLst>
          </p:cNvPr>
          <p:cNvSpPr>
            <a:spLocks noGrp="1"/>
          </p:cNvSpPr>
          <p:nvPr>
            <p:ph idx="4294967295"/>
          </p:nvPr>
        </p:nvSpPr>
        <p:spPr>
          <a:xfrm>
            <a:off x="228898" y="1052736"/>
            <a:ext cx="11686878" cy="1024781"/>
          </a:xfrm>
        </p:spPr>
        <p:txBody>
          <a:bodyPr/>
          <a:lstStyle/>
          <a:p>
            <a:pPr algn="just">
              <a:spcBef>
                <a:spcPts val="1200"/>
              </a:spcBef>
              <a:defRPr/>
            </a:pPr>
            <a:r>
              <a:rPr lang="en-US" sz="1800" dirty="0" smtClean="0"/>
              <a:t>Each </a:t>
            </a:r>
            <a:r>
              <a:rPr lang="en-US" sz="1800" dirty="0"/>
              <a:t>depreciation area represents a specific type of valuation</a:t>
            </a:r>
          </a:p>
          <a:p>
            <a:pPr algn="just">
              <a:spcBef>
                <a:spcPts val="1200"/>
              </a:spcBef>
              <a:defRPr/>
            </a:pPr>
            <a:r>
              <a:rPr lang="en-US" sz="1800" dirty="0" smtClean="0"/>
              <a:t>The </a:t>
            </a:r>
            <a:r>
              <a:rPr lang="en-US" sz="1800" dirty="0"/>
              <a:t>depreciation areas are defined with a two-digit numeric key. </a:t>
            </a:r>
            <a:r>
              <a:rPr lang="en-US" sz="1800" dirty="0"/>
              <a:t>The numeric keys represent depreciation terms that you can enter in the asset master record or in the asset classes</a:t>
            </a: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2276873"/>
            <a:ext cx="8884095" cy="410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76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5C494-45CB-4F13-AD43-F5793163C7B0}"/>
              </a:ext>
            </a:extLst>
          </p:cNvPr>
          <p:cNvSpPr>
            <a:spLocks noGrp="1"/>
          </p:cNvSpPr>
          <p:nvPr>
            <p:ph type="title"/>
          </p:nvPr>
        </p:nvSpPr>
        <p:spPr/>
        <p:txBody>
          <a:bodyPr/>
          <a:lstStyle/>
          <a:p>
            <a:pPr>
              <a:defRPr/>
            </a:pPr>
            <a:r>
              <a:rPr lang="en-US" dirty="0" smtClean="0"/>
              <a:t>Organization </a:t>
            </a:r>
            <a:r>
              <a:rPr lang="en-US" dirty="0"/>
              <a:t>structure</a:t>
            </a:r>
          </a:p>
        </p:txBody>
      </p:sp>
      <p:sp>
        <p:nvSpPr>
          <p:cNvPr id="4" name="Content Placeholder 3">
            <a:extLst>
              <a:ext uri="{FF2B5EF4-FFF2-40B4-BE49-F238E27FC236}">
                <a16:creationId xmlns:a16="http://schemas.microsoft.com/office/drawing/2014/main" xmlns="" id="{0D01CBCE-EA59-4CCE-AA83-1933D9453530}"/>
              </a:ext>
            </a:extLst>
          </p:cNvPr>
          <p:cNvSpPr>
            <a:spLocks noGrp="1"/>
          </p:cNvSpPr>
          <p:nvPr>
            <p:ph idx="4294967295"/>
          </p:nvPr>
        </p:nvSpPr>
        <p:spPr>
          <a:xfrm>
            <a:off x="227013" y="981075"/>
            <a:ext cx="8533283" cy="1806575"/>
          </a:xfrm>
        </p:spPr>
        <p:txBody>
          <a:bodyPr/>
          <a:lstStyle/>
          <a:p>
            <a:pPr>
              <a:defRPr/>
            </a:pPr>
            <a:r>
              <a:rPr lang="en-US" sz="1800" dirty="0"/>
              <a:t>Company code is created in Financial Accounting.</a:t>
            </a:r>
          </a:p>
          <a:p>
            <a:pPr>
              <a:defRPr/>
            </a:pPr>
            <a:r>
              <a:rPr lang="en-US" sz="1800" dirty="0"/>
              <a:t>Assign the chart of depreciation to the company code.</a:t>
            </a:r>
          </a:p>
          <a:p>
            <a:pPr>
              <a:defRPr/>
            </a:pPr>
            <a:r>
              <a:rPr lang="en-US" sz="1800" dirty="0"/>
              <a:t>The necessary data for asset accounting is added to the company code.</a:t>
            </a:r>
          </a:p>
          <a:p>
            <a:pPr>
              <a:defRPr/>
            </a:pPr>
            <a:r>
              <a:rPr lang="en-US" sz="1800" dirty="0"/>
              <a:t>The company code is now available for use by Asset Accounting.</a:t>
            </a:r>
          </a:p>
        </p:txBody>
      </p:sp>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52" y="3212976"/>
            <a:ext cx="7020271" cy="317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74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7" descr="j04061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3717033"/>
            <a:ext cx="2152600" cy="156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52" y="1268413"/>
            <a:ext cx="4392488" cy="410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5139" name="Rectangle 3">
            <a:extLst>
              <a:ext uri="{FF2B5EF4-FFF2-40B4-BE49-F238E27FC236}">
                <a16:creationId xmlns:a16="http://schemas.microsoft.com/office/drawing/2014/main" xmlns="" id="{114558F3-A281-4057-954C-C1C0FB4D332D}"/>
              </a:ext>
            </a:extLst>
          </p:cNvPr>
          <p:cNvSpPr>
            <a:spLocks noGrp="1" noChangeArrowheads="1"/>
          </p:cNvSpPr>
          <p:nvPr>
            <p:ph type="title"/>
          </p:nvPr>
        </p:nvSpPr>
        <p:spPr/>
        <p:txBody>
          <a:bodyPr/>
          <a:lstStyle/>
          <a:p>
            <a:pPr>
              <a:defRPr/>
            </a:pPr>
            <a:r>
              <a:rPr lang="en-US" altLang="en-US" dirty="0"/>
              <a:t>The Chart of Depreciation</a:t>
            </a:r>
          </a:p>
        </p:txBody>
      </p:sp>
      <p:sp>
        <p:nvSpPr>
          <p:cNvPr id="45061" name="Oval 4"/>
          <p:cNvSpPr>
            <a:spLocks noChangeArrowheads="1"/>
          </p:cNvSpPr>
          <p:nvPr/>
        </p:nvSpPr>
        <p:spPr bwMode="auto">
          <a:xfrm>
            <a:off x="8310564" y="4447580"/>
            <a:ext cx="159589" cy="122833"/>
          </a:xfrm>
          <a:prstGeom prst="ellipse">
            <a:avLst/>
          </a:prstGeom>
          <a:solidFill>
            <a:srgbClr val="DDDDDD"/>
          </a:solidFill>
          <a:ln w="8255">
            <a:solidFill>
              <a:srgbClr val="000000"/>
            </a:solidFill>
            <a:round/>
            <a:headEnd/>
            <a:tailEnd/>
          </a:ln>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62" name="Rectangle 5"/>
          <p:cNvSpPr>
            <a:spLocks noChangeArrowheads="1"/>
          </p:cNvSpPr>
          <p:nvPr/>
        </p:nvSpPr>
        <p:spPr bwMode="auto">
          <a:xfrm>
            <a:off x="3778250" y="3014664"/>
            <a:ext cx="16017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63" name="Rectangle 6"/>
          <p:cNvSpPr>
            <a:spLocks noChangeArrowheads="1"/>
          </p:cNvSpPr>
          <p:nvPr/>
        </p:nvSpPr>
        <p:spPr bwMode="auto">
          <a:xfrm>
            <a:off x="3429001" y="3581400"/>
            <a:ext cx="1006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64" name="Rectangle 7"/>
          <p:cNvSpPr>
            <a:spLocks noChangeArrowheads="1"/>
          </p:cNvSpPr>
          <p:nvPr/>
        </p:nvSpPr>
        <p:spPr bwMode="auto">
          <a:xfrm>
            <a:off x="3452814" y="4254500"/>
            <a:ext cx="1006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65" name="Rectangle 8"/>
          <p:cNvSpPr>
            <a:spLocks noChangeArrowheads="1"/>
          </p:cNvSpPr>
          <p:nvPr/>
        </p:nvSpPr>
        <p:spPr bwMode="auto">
          <a:xfrm>
            <a:off x="4935539" y="3532188"/>
            <a:ext cx="6619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66" name="Rectangle 9"/>
          <p:cNvSpPr>
            <a:spLocks noChangeArrowheads="1"/>
          </p:cNvSpPr>
          <p:nvPr/>
        </p:nvSpPr>
        <p:spPr bwMode="auto">
          <a:xfrm>
            <a:off x="4935539" y="4254500"/>
            <a:ext cx="733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67" name="Rectangle 10"/>
          <p:cNvSpPr>
            <a:spLocks noChangeArrowheads="1"/>
          </p:cNvSpPr>
          <p:nvPr/>
        </p:nvSpPr>
        <p:spPr bwMode="auto">
          <a:xfrm>
            <a:off x="4946650" y="4622800"/>
            <a:ext cx="7874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68" name="Rectangle 11"/>
          <p:cNvSpPr>
            <a:spLocks noChangeArrowheads="1"/>
          </p:cNvSpPr>
          <p:nvPr/>
        </p:nvSpPr>
        <p:spPr bwMode="auto">
          <a:xfrm>
            <a:off x="5426075" y="5003800"/>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200">
                <a:solidFill>
                  <a:srgbClr val="000000"/>
                </a:solidFill>
              </a:rPr>
              <a:t> </a:t>
            </a:r>
            <a:endParaRPr lang="en-US" altLang="en-US" sz="2000" b="0">
              <a:solidFill>
                <a:srgbClr val="000000"/>
              </a:solidFill>
              <a:latin typeface="Times New Roman" panose="02020603050405020304" pitchFamily="18" charset="0"/>
            </a:endParaRPr>
          </a:p>
        </p:txBody>
      </p:sp>
      <p:sp>
        <p:nvSpPr>
          <p:cNvPr id="45069" name="Rectangle 12"/>
          <p:cNvSpPr>
            <a:spLocks noChangeArrowheads="1"/>
          </p:cNvSpPr>
          <p:nvPr/>
        </p:nvSpPr>
        <p:spPr bwMode="auto">
          <a:xfrm>
            <a:off x="5413375" y="4994275"/>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200">
                <a:solidFill>
                  <a:srgbClr val="000000"/>
                </a:solidFill>
              </a:rPr>
              <a:t> </a:t>
            </a:r>
            <a:endParaRPr lang="en-US" altLang="en-US" sz="2000" b="0">
              <a:solidFill>
                <a:srgbClr val="000000"/>
              </a:solidFill>
              <a:latin typeface="Times New Roman" panose="02020603050405020304" pitchFamily="18" charset="0"/>
            </a:endParaRPr>
          </a:p>
        </p:txBody>
      </p:sp>
      <p:grpSp>
        <p:nvGrpSpPr>
          <p:cNvPr id="45070" name="Group 17"/>
          <p:cNvGrpSpPr>
            <a:grpSpLocks/>
          </p:cNvGrpSpPr>
          <p:nvPr/>
        </p:nvGrpSpPr>
        <p:grpSpPr bwMode="auto">
          <a:xfrm>
            <a:off x="7854950" y="4011380"/>
            <a:ext cx="1232178" cy="295509"/>
            <a:chOff x="11918" y="10046"/>
            <a:chExt cx="1175" cy="291"/>
          </a:xfrm>
        </p:grpSpPr>
        <p:sp>
          <p:nvSpPr>
            <p:cNvPr id="45099" name="Rectangle 18"/>
            <p:cNvSpPr>
              <a:spLocks noChangeArrowheads="1"/>
            </p:cNvSpPr>
            <p:nvPr/>
          </p:nvSpPr>
          <p:spPr bwMode="auto">
            <a:xfrm>
              <a:off x="11918" y="10046"/>
              <a:ext cx="1150" cy="27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100" name="Rectangle 19"/>
            <p:cNvSpPr>
              <a:spLocks noChangeArrowheads="1"/>
            </p:cNvSpPr>
            <p:nvPr/>
          </p:nvSpPr>
          <p:spPr bwMode="auto">
            <a:xfrm>
              <a:off x="11943" y="10067"/>
              <a:ext cx="1150" cy="27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101" name="Rectangle 20"/>
            <p:cNvSpPr>
              <a:spLocks noChangeArrowheads="1"/>
            </p:cNvSpPr>
            <p:nvPr/>
          </p:nvSpPr>
          <p:spPr bwMode="auto">
            <a:xfrm>
              <a:off x="11930" y="10057"/>
              <a:ext cx="1151" cy="269"/>
            </a:xfrm>
            <a:prstGeom prst="rect">
              <a:avLst/>
            </a:prstGeom>
            <a:solidFill>
              <a:srgbClr val="66FF33"/>
            </a:solidFill>
            <a:ln w="9525">
              <a:solidFill>
                <a:srgbClr val="000000"/>
              </a:solidFill>
              <a:miter lim="800000"/>
              <a:headEnd/>
              <a:tailEnd/>
            </a:ln>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grpSp>
      <p:grpSp>
        <p:nvGrpSpPr>
          <p:cNvPr id="45071" name="Group 21"/>
          <p:cNvGrpSpPr>
            <a:grpSpLocks/>
          </p:cNvGrpSpPr>
          <p:nvPr/>
        </p:nvGrpSpPr>
        <p:grpSpPr bwMode="auto">
          <a:xfrm>
            <a:off x="7392144" y="1700808"/>
            <a:ext cx="2283768" cy="504056"/>
            <a:chOff x="12708" y="8076"/>
            <a:chExt cx="1741" cy="457"/>
          </a:xfrm>
        </p:grpSpPr>
        <p:sp>
          <p:nvSpPr>
            <p:cNvPr id="45096" name="Rectangle 22"/>
            <p:cNvSpPr>
              <a:spLocks noChangeArrowheads="1"/>
            </p:cNvSpPr>
            <p:nvPr/>
          </p:nvSpPr>
          <p:spPr bwMode="auto">
            <a:xfrm>
              <a:off x="12708" y="8076"/>
              <a:ext cx="1716" cy="437"/>
            </a:xfrm>
            <a:prstGeom prst="rect">
              <a:avLst/>
            </a:prstGeom>
            <a:solidFill>
              <a:srgbClr val="71D1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97" name="Rectangle 23"/>
            <p:cNvSpPr>
              <a:spLocks noChangeArrowheads="1"/>
            </p:cNvSpPr>
            <p:nvPr/>
          </p:nvSpPr>
          <p:spPr bwMode="auto">
            <a:xfrm>
              <a:off x="12734" y="8096"/>
              <a:ext cx="1715" cy="437"/>
            </a:xfrm>
            <a:prstGeom prst="rect">
              <a:avLst/>
            </a:prstGeom>
            <a:solidFill>
              <a:srgbClr val="0B6B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98" name="Rectangle 24"/>
            <p:cNvSpPr>
              <a:spLocks noChangeArrowheads="1"/>
            </p:cNvSpPr>
            <p:nvPr/>
          </p:nvSpPr>
          <p:spPr bwMode="auto">
            <a:xfrm>
              <a:off x="12721" y="8086"/>
              <a:ext cx="1715" cy="437"/>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grpSp>
      <p:sp>
        <p:nvSpPr>
          <p:cNvPr id="45072" name="Rectangle 25"/>
          <p:cNvSpPr>
            <a:spLocks noChangeArrowheads="1"/>
          </p:cNvSpPr>
          <p:nvPr/>
        </p:nvSpPr>
        <p:spPr bwMode="auto">
          <a:xfrm>
            <a:off x="7464152" y="1844824"/>
            <a:ext cx="20935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None/>
            </a:pPr>
            <a:r>
              <a:rPr lang="en-US" altLang="en-US" sz="1600" dirty="0">
                <a:solidFill>
                  <a:schemeClr val="tx2"/>
                </a:solidFill>
                <a:latin typeface="+mj-lt"/>
              </a:rPr>
              <a:t>Chart</a:t>
            </a:r>
            <a:r>
              <a:rPr lang="en-US" altLang="en-US" sz="1600" dirty="0">
                <a:solidFill>
                  <a:srgbClr val="000000"/>
                </a:solidFill>
                <a:latin typeface="+mj-lt"/>
              </a:rPr>
              <a:t>  </a:t>
            </a:r>
            <a:r>
              <a:rPr lang="en-US" altLang="en-US" sz="1600" dirty="0" smtClean="0">
                <a:solidFill>
                  <a:schemeClr val="tx2"/>
                </a:solidFill>
                <a:latin typeface="+mj-lt"/>
              </a:rPr>
              <a:t>of accounts</a:t>
            </a:r>
            <a:endParaRPr lang="en-US" altLang="en-US" sz="1600" dirty="0">
              <a:solidFill>
                <a:schemeClr val="tx2"/>
              </a:solidFill>
              <a:latin typeface="+mj-lt"/>
            </a:endParaRPr>
          </a:p>
        </p:txBody>
      </p:sp>
      <p:sp>
        <p:nvSpPr>
          <p:cNvPr id="45074" name="Rectangle 27"/>
          <p:cNvSpPr>
            <a:spLocks noChangeArrowheads="1"/>
          </p:cNvSpPr>
          <p:nvPr/>
        </p:nvSpPr>
        <p:spPr bwMode="auto">
          <a:xfrm>
            <a:off x="7847012" y="4240073"/>
            <a:ext cx="1239601" cy="323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75" name="Rectangle 28"/>
          <p:cNvSpPr>
            <a:spLocks noChangeArrowheads="1"/>
          </p:cNvSpPr>
          <p:nvPr/>
        </p:nvSpPr>
        <p:spPr bwMode="auto">
          <a:xfrm>
            <a:off x="8308976" y="4314826"/>
            <a:ext cx="13917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a:solidFill>
                  <a:srgbClr val="FF0000"/>
                </a:solidFill>
              </a:rPr>
              <a:t>+</a:t>
            </a:r>
            <a:endParaRPr lang="en-US" altLang="en-US" sz="1600" b="0">
              <a:latin typeface="Times New Roman" panose="02020603050405020304" pitchFamily="18" charset="0"/>
            </a:endParaRPr>
          </a:p>
        </p:txBody>
      </p:sp>
      <p:sp>
        <p:nvSpPr>
          <p:cNvPr id="45076" name="Rectangle 29"/>
          <p:cNvSpPr>
            <a:spLocks noChangeArrowheads="1"/>
          </p:cNvSpPr>
          <p:nvPr/>
        </p:nvSpPr>
        <p:spPr bwMode="auto">
          <a:xfrm>
            <a:off x="7847014" y="4600626"/>
            <a:ext cx="1241456" cy="32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77" name="Rectangle 30"/>
          <p:cNvSpPr>
            <a:spLocks noChangeArrowheads="1"/>
          </p:cNvSpPr>
          <p:nvPr/>
        </p:nvSpPr>
        <p:spPr bwMode="auto">
          <a:xfrm>
            <a:off x="8320087" y="4681539"/>
            <a:ext cx="140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a:solidFill>
                  <a:srgbClr val="C0C0C0"/>
                </a:solidFill>
              </a:rPr>
              <a:t>=</a:t>
            </a:r>
            <a:endParaRPr lang="en-US" altLang="en-US" sz="1600" b="0">
              <a:latin typeface="Times New Roman" panose="02020603050405020304" pitchFamily="18" charset="0"/>
            </a:endParaRPr>
          </a:p>
        </p:txBody>
      </p:sp>
      <p:sp>
        <p:nvSpPr>
          <p:cNvPr id="475167" name="Rectangle 31">
            <a:extLst>
              <a:ext uri="{FF2B5EF4-FFF2-40B4-BE49-F238E27FC236}">
                <a16:creationId xmlns:a16="http://schemas.microsoft.com/office/drawing/2014/main" xmlns="" id="{6513AD6D-26F5-40E9-8D67-F909F2D9DA99}"/>
              </a:ext>
            </a:extLst>
          </p:cNvPr>
          <p:cNvSpPr>
            <a:spLocks noChangeArrowheads="1"/>
          </p:cNvSpPr>
          <p:nvPr/>
        </p:nvSpPr>
        <p:spPr bwMode="auto">
          <a:xfrm>
            <a:off x="8310563" y="4673601"/>
            <a:ext cx="207994" cy="246221"/>
          </a:xfrm>
          <a:prstGeom prst="rect">
            <a:avLst/>
          </a:prstGeom>
          <a:solidFill>
            <a:srgbClr val="FA1A4F"/>
          </a:solidFill>
          <a:ln w="9525">
            <a:solidFill>
              <a:srgbClr val="F65C1E"/>
            </a:solidFill>
            <a:miter lim="800000"/>
            <a:headEnd/>
            <a:tailEnd/>
          </a:ln>
        </p:spPr>
        <p:txBody>
          <a:bodyPr wrap="square" lIns="0" tIns="0" rIns="0" bIns="0">
            <a:spAutoFit/>
          </a:bodyPr>
          <a:lstStyle/>
          <a:p>
            <a:pPr>
              <a:defRPr/>
            </a:pPr>
            <a:r>
              <a:rPr lang="en-US" altLang="en-US" sz="1600" b="1">
                <a:solidFill>
                  <a:srgbClr val="FFFFFF"/>
                </a:solidFill>
                <a:effectLst>
                  <a:outerShdw blurRad="38100" dist="38100" dir="2700000" algn="tl">
                    <a:srgbClr val="000000"/>
                  </a:outerShdw>
                </a:effectLst>
              </a:rPr>
              <a:t>=</a:t>
            </a:r>
            <a:endParaRPr lang="en-US" altLang="en-US" sz="1600">
              <a:effectLst>
                <a:outerShdw blurRad="38100" dist="38100" dir="2700000" algn="tl">
                  <a:srgbClr val="FFFFFF"/>
                </a:outerShdw>
              </a:effectLst>
              <a:latin typeface="Times New Roman" panose="02020603050405020304" pitchFamily="18" charset="0"/>
            </a:endParaRPr>
          </a:p>
        </p:txBody>
      </p:sp>
      <p:grpSp>
        <p:nvGrpSpPr>
          <p:cNvPr id="45079" name="Group 32"/>
          <p:cNvGrpSpPr>
            <a:grpSpLocks/>
          </p:cNvGrpSpPr>
          <p:nvPr/>
        </p:nvGrpSpPr>
        <p:grpSpPr bwMode="auto">
          <a:xfrm>
            <a:off x="7927974" y="4876135"/>
            <a:ext cx="1048465" cy="284828"/>
            <a:chOff x="11998" y="11007"/>
            <a:chExt cx="999" cy="283"/>
          </a:xfrm>
        </p:grpSpPr>
        <p:sp>
          <p:nvSpPr>
            <p:cNvPr id="45093" name="Rectangle 33"/>
            <p:cNvSpPr>
              <a:spLocks noChangeArrowheads="1"/>
            </p:cNvSpPr>
            <p:nvPr/>
          </p:nvSpPr>
          <p:spPr bwMode="auto">
            <a:xfrm>
              <a:off x="11998" y="11007"/>
              <a:ext cx="973" cy="262"/>
            </a:xfrm>
            <a:prstGeom prst="rect">
              <a:avLst/>
            </a:prstGeom>
            <a:solidFill>
              <a:srgbClr val="A3C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94" name="Rectangle 34"/>
            <p:cNvSpPr>
              <a:spLocks noChangeArrowheads="1"/>
            </p:cNvSpPr>
            <p:nvPr/>
          </p:nvSpPr>
          <p:spPr bwMode="auto">
            <a:xfrm>
              <a:off x="12024" y="11028"/>
              <a:ext cx="973" cy="262"/>
            </a:xfrm>
            <a:prstGeom prst="rect">
              <a:avLst/>
            </a:prstGeom>
            <a:solidFill>
              <a:srgbClr val="3D5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95" name="Rectangle 35"/>
            <p:cNvSpPr>
              <a:spLocks noChangeArrowheads="1"/>
            </p:cNvSpPr>
            <p:nvPr/>
          </p:nvSpPr>
          <p:spPr bwMode="auto">
            <a:xfrm>
              <a:off x="12011" y="11018"/>
              <a:ext cx="973" cy="262"/>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grpSp>
      <p:sp>
        <p:nvSpPr>
          <p:cNvPr id="475172" name="Rectangle 36">
            <a:extLst>
              <a:ext uri="{FF2B5EF4-FFF2-40B4-BE49-F238E27FC236}">
                <a16:creationId xmlns:a16="http://schemas.microsoft.com/office/drawing/2014/main" xmlns="" id="{5A0FF4D7-2017-4139-93A4-349C27D2567B}"/>
              </a:ext>
            </a:extLst>
          </p:cNvPr>
          <p:cNvSpPr>
            <a:spLocks noChangeArrowheads="1"/>
          </p:cNvSpPr>
          <p:nvPr/>
        </p:nvSpPr>
        <p:spPr bwMode="auto">
          <a:xfrm>
            <a:off x="8054976" y="4948238"/>
            <a:ext cx="7195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en-US" altLang="en-US" sz="1400" b="1">
                <a:solidFill>
                  <a:srgbClr val="FFFFFF"/>
                </a:solidFill>
                <a:effectLst>
                  <a:outerShdw blurRad="38100" dist="38100" dir="2700000" algn="tl">
                    <a:srgbClr val="C0C0C0"/>
                  </a:outerShdw>
                </a:effectLst>
              </a:rPr>
              <a:t>FI  AA</a:t>
            </a:r>
            <a:endParaRPr lang="en-US" altLang="en-US" sz="1600">
              <a:solidFill>
                <a:srgbClr val="FFFFFF"/>
              </a:solidFill>
              <a:effectLst>
                <a:outerShdw blurRad="38100" dist="38100" dir="2700000" algn="tl">
                  <a:srgbClr val="C0C0C0"/>
                </a:outerShdw>
              </a:effectLst>
              <a:latin typeface="Times New Roman" panose="02020603050405020304" pitchFamily="18" charset="0"/>
            </a:endParaRPr>
          </a:p>
        </p:txBody>
      </p:sp>
      <p:sp>
        <p:nvSpPr>
          <p:cNvPr id="45081" name="Rectangle 37"/>
          <p:cNvSpPr>
            <a:spLocks noChangeArrowheads="1"/>
          </p:cNvSpPr>
          <p:nvPr/>
        </p:nvSpPr>
        <p:spPr bwMode="auto">
          <a:xfrm>
            <a:off x="7904163" y="4872813"/>
            <a:ext cx="1135682" cy="30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82" name="Rectangle 38"/>
          <p:cNvSpPr>
            <a:spLocks noChangeArrowheads="1"/>
          </p:cNvSpPr>
          <p:nvPr/>
        </p:nvSpPr>
        <p:spPr bwMode="auto">
          <a:xfrm>
            <a:off x="7893050" y="4863097"/>
            <a:ext cx="1135682" cy="30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83" name="Rectangle 39"/>
          <p:cNvSpPr>
            <a:spLocks noChangeArrowheads="1"/>
          </p:cNvSpPr>
          <p:nvPr/>
        </p:nvSpPr>
        <p:spPr bwMode="auto">
          <a:xfrm>
            <a:off x="8210551" y="4027787"/>
            <a:ext cx="389695" cy="27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84" name="Rectangle 40"/>
          <p:cNvSpPr>
            <a:spLocks noChangeArrowheads="1"/>
          </p:cNvSpPr>
          <p:nvPr/>
        </p:nvSpPr>
        <p:spPr bwMode="auto">
          <a:xfrm>
            <a:off x="8294688" y="4083051"/>
            <a:ext cx="3215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solidFill>
                  <a:srgbClr val="000000"/>
                </a:solidFill>
                <a:latin typeface="+mj-lt"/>
              </a:rPr>
              <a:t>FI</a:t>
            </a:r>
            <a:endParaRPr lang="en-US" altLang="en-US" sz="1800" b="0" dirty="0">
              <a:latin typeface="+mj-lt"/>
            </a:endParaRPr>
          </a:p>
        </p:txBody>
      </p:sp>
      <p:sp>
        <p:nvSpPr>
          <p:cNvPr id="45085" name="Rectangle 41"/>
          <p:cNvSpPr>
            <a:spLocks noChangeArrowheads="1"/>
          </p:cNvSpPr>
          <p:nvPr/>
        </p:nvSpPr>
        <p:spPr bwMode="auto">
          <a:xfrm>
            <a:off x="7696201" y="4386847"/>
            <a:ext cx="1534656" cy="30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86" name="Rectangle 42"/>
          <p:cNvSpPr>
            <a:spLocks noChangeArrowheads="1"/>
          </p:cNvSpPr>
          <p:nvPr/>
        </p:nvSpPr>
        <p:spPr bwMode="auto">
          <a:xfrm>
            <a:off x="7805739" y="4494213"/>
            <a:ext cx="848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a:solidFill>
                  <a:srgbClr val="FA1A4F"/>
                </a:solidFill>
              </a:rPr>
              <a:t>Data </a:t>
            </a:r>
            <a:r>
              <a:rPr lang="en-US" altLang="en-US" sz="1400">
                <a:solidFill>
                  <a:srgbClr val="FC1828"/>
                </a:solidFill>
              </a:rPr>
              <a:t>for</a:t>
            </a:r>
            <a:r>
              <a:rPr lang="en-US" altLang="en-US" sz="1400">
                <a:solidFill>
                  <a:srgbClr val="FA1A4F"/>
                </a:solidFill>
              </a:rPr>
              <a:t> </a:t>
            </a:r>
            <a:endParaRPr lang="en-US" altLang="en-US" sz="1600" b="0">
              <a:solidFill>
                <a:srgbClr val="FA1A4F"/>
              </a:solidFill>
              <a:latin typeface="Times New Roman" panose="02020603050405020304" pitchFamily="18" charset="0"/>
            </a:endParaRPr>
          </a:p>
        </p:txBody>
      </p:sp>
      <p:sp>
        <p:nvSpPr>
          <p:cNvPr id="45087" name="Rectangle 43"/>
          <p:cNvSpPr>
            <a:spLocks noChangeArrowheads="1"/>
          </p:cNvSpPr>
          <p:nvPr/>
        </p:nvSpPr>
        <p:spPr bwMode="auto">
          <a:xfrm>
            <a:off x="8561387" y="4494213"/>
            <a:ext cx="3035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a:solidFill>
                  <a:srgbClr val="FC1828"/>
                </a:solidFill>
              </a:rPr>
              <a:t>AA</a:t>
            </a:r>
            <a:endParaRPr lang="en-US" altLang="en-US" sz="1600" b="0">
              <a:solidFill>
                <a:srgbClr val="FC1828"/>
              </a:solidFill>
              <a:latin typeface="Times New Roman" panose="02020603050405020304" pitchFamily="18" charset="0"/>
            </a:endParaRPr>
          </a:p>
        </p:txBody>
      </p:sp>
      <p:sp>
        <p:nvSpPr>
          <p:cNvPr id="45088" name="AutoShape 44"/>
          <p:cNvSpPr>
            <a:spLocks noChangeArrowheads="1"/>
          </p:cNvSpPr>
          <p:nvPr/>
        </p:nvSpPr>
        <p:spPr bwMode="auto">
          <a:xfrm>
            <a:off x="4332108" y="4437112"/>
            <a:ext cx="2788334" cy="404940"/>
          </a:xfrm>
          <a:prstGeom prst="rightArrow">
            <a:avLst>
              <a:gd name="adj1" fmla="val 50000"/>
              <a:gd name="adj2" fmla="val 112500"/>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89" name="AutoShape 45"/>
          <p:cNvSpPr>
            <a:spLocks noChangeArrowheads="1"/>
          </p:cNvSpPr>
          <p:nvPr/>
        </p:nvSpPr>
        <p:spPr bwMode="auto">
          <a:xfrm>
            <a:off x="8229600" y="2204864"/>
            <a:ext cx="381000" cy="1524000"/>
          </a:xfrm>
          <a:prstGeom prst="downArrow">
            <a:avLst>
              <a:gd name="adj1" fmla="val 50000"/>
              <a:gd name="adj2" fmla="val 100000"/>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90" name="Text Box 46"/>
          <p:cNvSpPr txBox="1">
            <a:spLocks noChangeArrowheads="1"/>
          </p:cNvSpPr>
          <p:nvPr/>
        </p:nvSpPr>
        <p:spPr bwMode="auto">
          <a:xfrm>
            <a:off x="695400" y="5589240"/>
            <a:ext cx="110172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solidFill>
                  <a:srgbClr val="CC0000"/>
                </a:solidFill>
                <a:latin typeface="+mj-lt"/>
              </a:rPr>
              <a:t>The depreciation areas show the valuation of assets for  given purposes (such as book or tax depreciation or depreciation for cost accounting).</a:t>
            </a:r>
          </a:p>
        </p:txBody>
      </p:sp>
      <p:sp>
        <p:nvSpPr>
          <p:cNvPr id="45091" name="Rectangle 48"/>
          <p:cNvSpPr>
            <a:spLocks noChangeArrowheads="1"/>
          </p:cNvSpPr>
          <p:nvPr/>
        </p:nvSpPr>
        <p:spPr bwMode="auto">
          <a:xfrm>
            <a:off x="7680176" y="4468055"/>
            <a:ext cx="1512168" cy="329097"/>
          </a:xfrm>
          <a:prstGeom prst="rect">
            <a:avLst/>
          </a:prstGeom>
          <a:solidFill>
            <a:srgbClr val="66FF33"/>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092" name="Text Box 49"/>
          <p:cNvSpPr txBox="1">
            <a:spLocks noChangeArrowheads="1"/>
          </p:cNvSpPr>
          <p:nvPr/>
        </p:nvSpPr>
        <p:spPr bwMode="auto">
          <a:xfrm>
            <a:off x="7608168" y="4509120"/>
            <a:ext cx="1728192" cy="30777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400" dirty="0">
                <a:latin typeface="+mj-lt"/>
              </a:rPr>
              <a:t>DATA  for  AA</a:t>
            </a:r>
          </a:p>
        </p:txBody>
      </p:sp>
    </p:spTree>
    <p:extLst>
      <p:ext uri="{BB962C8B-B14F-4D97-AF65-F5344CB8AC3E}">
        <p14:creationId xmlns:p14="http://schemas.microsoft.com/office/powerpoint/2010/main" val="223532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9A4BD-89C0-4668-A275-EDAF45B3AB6D}"/>
              </a:ext>
            </a:extLst>
          </p:cNvPr>
          <p:cNvSpPr>
            <a:spLocks noGrp="1"/>
          </p:cNvSpPr>
          <p:nvPr>
            <p:ph type="title"/>
          </p:nvPr>
        </p:nvSpPr>
        <p:spPr/>
        <p:txBody>
          <a:bodyPr/>
          <a:lstStyle/>
          <a:p>
            <a:pPr>
              <a:defRPr/>
            </a:pPr>
            <a:r>
              <a:rPr lang="en-US" dirty="0"/>
              <a:t>    </a:t>
            </a:r>
            <a:endParaRPr lang="en-US" sz="2400" dirty="0"/>
          </a:p>
        </p:txBody>
      </p:sp>
      <p:sp>
        <p:nvSpPr>
          <p:cNvPr id="3" name="Content Placeholder 2">
            <a:extLst>
              <a:ext uri="{FF2B5EF4-FFF2-40B4-BE49-F238E27FC236}">
                <a16:creationId xmlns:a16="http://schemas.microsoft.com/office/drawing/2014/main" xmlns="" id="{B6BCE663-A008-44E7-9BE8-F17935C31FAA}"/>
              </a:ext>
            </a:extLst>
          </p:cNvPr>
          <p:cNvSpPr>
            <a:spLocks noGrp="1"/>
          </p:cNvSpPr>
          <p:nvPr>
            <p:ph idx="4294967295"/>
          </p:nvPr>
        </p:nvSpPr>
        <p:spPr>
          <a:xfrm>
            <a:off x="211122" y="1268413"/>
            <a:ext cx="11686878" cy="4248472"/>
          </a:xfrm>
        </p:spPr>
        <p:txBody>
          <a:bodyPr/>
          <a:lstStyle/>
          <a:p>
            <a:pPr marL="285750" indent="-285750" algn="just">
              <a:buClr>
                <a:schemeClr val="accent1"/>
              </a:buClr>
              <a:buFont typeface="Wingdings" panose="05000000000000000000" pitchFamily="2" charset="2"/>
              <a:buChar char="§"/>
              <a:defRPr/>
            </a:pPr>
            <a:r>
              <a:rPr lang="en-US" sz="1800" dirty="0"/>
              <a:t>Depreciation area 01 is the leading depreciation area. Values and depreciation are posted to the general ledger.</a:t>
            </a:r>
          </a:p>
          <a:p>
            <a:pPr algn="just">
              <a:buFontTx/>
              <a:buNone/>
              <a:defRPr/>
            </a:pPr>
            <a:endParaRPr lang="en-US" sz="1800" dirty="0"/>
          </a:p>
          <a:p>
            <a:pPr marL="285750" indent="-285750" algn="just">
              <a:buClr>
                <a:schemeClr val="accent1"/>
              </a:buClr>
              <a:buFont typeface="Wingdings" panose="05000000000000000000" pitchFamily="2" charset="2"/>
              <a:buChar char="§"/>
              <a:defRPr/>
            </a:pPr>
            <a:r>
              <a:rPr lang="en-US" sz="1800" dirty="0"/>
              <a:t>Other depreciation areas may show:</a:t>
            </a:r>
          </a:p>
          <a:p>
            <a:pPr marL="568325" indent="-284163" algn="just">
              <a:buClr>
                <a:schemeClr val="accent2"/>
              </a:buClr>
              <a:buFont typeface="Arial" panose="020B0604020202020204" pitchFamily="34" charset="0"/>
              <a:buChar char="•"/>
              <a:defRPr/>
            </a:pPr>
            <a:r>
              <a:rPr lang="en-US" sz="1600" dirty="0" smtClean="0"/>
              <a:t>Country-specific </a:t>
            </a:r>
            <a:r>
              <a:rPr lang="en-US" sz="1600" dirty="0"/>
              <a:t>valuation (for example, net-worth tax, state calculation)</a:t>
            </a:r>
          </a:p>
          <a:p>
            <a:pPr marL="568325" indent="-284163" algn="just">
              <a:buClr>
                <a:schemeClr val="accent2"/>
              </a:buClr>
              <a:buFont typeface="Arial" panose="020B0604020202020204" pitchFamily="34" charset="0"/>
              <a:buChar char="•"/>
              <a:defRPr/>
            </a:pPr>
            <a:r>
              <a:rPr lang="en-US" sz="1600" dirty="0" smtClean="0"/>
              <a:t>Values </a:t>
            </a:r>
            <a:r>
              <a:rPr lang="en-US" sz="1600" dirty="0"/>
              <a:t>or depreciation that differ from area 01 (for cost-accounting reasons ,for example)</a:t>
            </a:r>
          </a:p>
          <a:p>
            <a:pPr marL="568325" indent="-284163" algn="just">
              <a:buClr>
                <a:schemeClr val="accent2"/>
              </a:buClr>
              <a:buFont typeface="Arial" panose="020B0604020202020204" pitchFamily="34" charset="0"/>
              <a:buChar char="•"/>
              <a:defRPr/>
            </a:pPr>
            <a:r>
              <a:rPr lang="en-US" sz="1600" dirty="0" smtClean="0"/>
              <a:t>Consolidated </a:t>
            </a:r>
            <a:r>
              <a:rPr lang="en-US" sz="1600" dirty="0"/>
              <a:t>versions in company code or group currency</a:t>
            </a:r>
          </a:p>
          <a:p>
            <a:pPr marL="568325" indent="-284163" algn="just">
              <a:buClr>
                <a:schemeClr val="accent2"/>
              </a:buClr>
              <a:buFont typeface="Arial" panose="020B0604020202020204" pitchFamily="34" charset="0"/>
              <a:buChar char="•"/>
              <a:defRPr/>
            </a:pPr>
            <a:r>
              <a:rPr lang="en-US" sz="1600" dirty="0" smtClean="0"/>
              <a:t>Book </a:t>
            </a:r>
            <a:r>
              <a:rPr lang="en-US" sz="1600" dirty="0"/>
              <a:t>depreciation in group </a:t>
            </a:r>
            <a:r>
              <a:rPr lang="en-US" sz="1600" dirty="0" smtClean="0"/>
              <a:t>currency</a:t>
            </a:r>
          </a:p>
          <a:p>
            <a:pPr marL="568325" indent="-284163" algn="just">
              <a:buClr>
                <a:schemeClr val="accent2"/>
              </a:buClr>
              <a:buFont typeface="Arial" panose="020B0604020202020204" pitchFamily="34" charset="0"/>
              <a:buChar char="•"/>
              <a:defRPr/>
            </a:pPr>
            <a:r>
              <a:rPr lang="en-US" sz="1600" dirty="0" smtClean="0"/>
              <a:t>Difference between book and country-specific tax-based depreciation</a:t>
            </a:r>
          </a:p>
          <a:p>
            <a:pPr algn="just">
              <a:buFontTx/>
              <a:buNone/>
              <a:defRPr/>
            </a:pPr>
            <a:endParaRPr lang="en-US" sz="1800" dirty="0"/>
          </a:p>
          <a:p>
            <a:pPr marL="285750" indent="-285750" algn="just">
              <a:buClr>
                <a:schemeClr val="accent1"/>
              </a:buClr>
              <a:buFont typeface="Wingdings" panose="05000000000000000000" pitchFamily="2" charset="2"/>
              <a:buChar char="§"/>
              <a:defRPr/>
            </a:pPr>
            <a:r>
              <a:rPr lang="en-US" sz="1800" dirty="0"/>
              <a:t>Different depreciation areas can have the same values and depreciation terms, but can be displayed in different currencies (for example, areas 01 and 32 or areas 30 and 31</a:t>
            </a:r>
            <a:r>
              <a:rPr lang="en-US" sz="1800" dirty="0" smtClean="0"/>
              <a:t>).</a:t>
            </a:r>
            <a:endParaRPr lang="en-US" sz="1800" dirty="0"/>
          </a:p>
        </p:txBody>
      </p:sp>
    </p:spTree>
    <p:extLst>
      <p:ext uri="{BB962C8B-B14F-4D97-AF65-F5344CB8AC3E}">
        <p14:creationId xmlns:p14="http://schemas.microsoft.com/office/powerpoint/2010/main" val="877354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xmlns="" id="{DBD0F1F2-869A-4557-A435-AD68D5916216}"/>
              </a:ext>
            </a:extLst>
          </p:cNvPr>
          <p:cNvSpPr>
            <a:spLocks noGrp="1" noChangeArrowheads="1"/>
          </p:cNvSpPr>
          <p:nvPr>
            <p:ph type="title"/>
          </p:nvPr>
        </p:nvSpPr>
        <p:spPr/>
        <p:txBody>
          <a:bodyPr/>
          <a:lstStyle/>
          <a:p>
            <a:pPr>
              <a:defRPr/>
            </a:pPr>
            <a:r>
              <a:rPr lang="en-US" altLang="en-US" dirty="0"/>
              <a:t>Depreciation</a:t>
            </a:r>
            <a:endParaRPr lang="en-US" altLang="en-US" dirty="0"/>
          </a:p>
        </p:txBody>
      </p:sp>
      <p:sp>
        <p:nvSpPr>
          <p:cNvPr id="49155" name="Text Box 3"/>
          <p:cNvSpPr txBox="1">
            <a:spLocks noChangeArrowheads="1"/>
          </p:cNvSpPr>
          <p:nvPr/>
        </p:nvSpPr>
        <p:spPr bwMode="auto">
          <a:xfrm>
            <a:off x="263352" y="980728"/>
            <a:ext cx="1144927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dirty="0" smtClean="0">
                <a:latin typeface="+mj-lt"/>
              </a:rPr>
              <a:t>In </a:t>
            </a:r>
            <a:r>
              <a:rPr lang="en-US" altLang="en-US" sz="1800" b="0" dirty="0">
                <a:latin typeface="+mj-lt"/>
              </a:rPr>
              <a:t>each depreciation area, you can specify the type of depreciation and the transaction types you want to manage.  </a:t>
            </a:r>
          </a:p>
          <a:p>
            <a:pPr>
              <a:spcBef>
                <a:spcPct val="0"/>
              </a:spcBef>
              <a:buSzTx/>
              <a:buFontTx/>
              <a:buNone/>
            </a:pPr>
            <a:endParaRPr lang="en-US" altLang="en-US" sz="1800" b="0" dirty="0">
              <a:latin typeface="+mj-lt"/>
            </a:endParaRPr>
          </a:p>
          <a:p>
            <a:pPr>
              <a:spcBef>
                <a:spcPct val="0"/>
              </a:spcBef>
              <a:buSzTx/>
              <a:buFontTx/>
              <a:buNone/>
            </a:pPr>
            <a:r>
              <a:rPr lang="en-US" altLang="en-US" sz="1800" b="0" dirty="0">
                <a:latin typeface="+mj-lt"/>
              </a:rPr>
              <a:t>It does mean different types of depreciation could be computed  at a time for an asset, such as -</a:t>
            </a:r>
          </a:p>
          <a:p>
            <a:pPr>
              <a:spcBef>
                <a:spcPct val="0"/>
              </a:spcBef>
              <a:buSzTx/>
              <a:buFontTx/>
              <a:buNone/>
            </a:pPr>
            <a:endParaRPr lang="en-US" altLang="en-US" sz="1800" b="0" dirty="0">
              <a:latin typeface="+mj-lt"/>
            </a:endParaRPr>
          </a:p>
          <a:p>
            <a:pPr>
              <a:spcBef>
                <a:spcPct val="0"/>
              </a:spcBef>
              <a:buSzTx/>
              <a:buFontTx/>
              <a:buNone/>
            </a:pPr>
            <a:r>
              <a:rPr lang="en-US" altLang="en-US" sz="1800" u="sng" dirty="0">
                <a:solidFill>
                  <a:schemeClr val="tx2"/>
                </a:solidFill>
                <a:latin typeface="+mj-lt"/>
              </a:rPr>
              <a:t>Ordinary depreciation:</a:t>
            </a:r>
            <a:r>
              <a:rPr lang="en-US" altLang="en-US" sz="1800" dirty="0">
                <a:latin typeface="+mj-lt"/>
              </a:rPr>
              <a:t> </a:t>
            </a:r>
          </a:p>
          <a:p>
            <a:pPr>
              <a:spcBef>
                <a:spcPct val="0"/>
              </a:spcBef>
              <a:buSzTx/>
              <a:buFontTx/>
              <a:buNone/>
            </a:pPr>
            <a:r>
              <a:rPr lang="en-US" altLang="en-US" sz="1800" b="0" dirty="0">
                <a:latin typeface="+mj-lt"/>
              </a:rPr>
              <a:t>Ordinary depreciation is the planned reduction in asset value due to normal wear and tear.</a:t>
            </a:r>
          </a:p>
          <a:p>
            <a:pPr>
              <a:spcBef>
                <a:spcPct val="0"/>
              </a:spcBef>
              <a:buSzTx/>
              <a:buFontTx/>
              <a:buNone/>
            </a:pPr>
            <a:endParaRPr lang="en-US" altLang="en-US" sz="1800" b="0" dirty="0">
              <a:latin typeface="+mj-lt"/>
            </a:endParaRPr>
          </a:p>
          <a:p>
            <a:pPr>
              <a:spcBef>
                <a:spcPct val="0"/>
              </a:spcBef>
              <a:buSzTx/>
              <a:buFontTx/>
              <a:buNone/>
            </a:pPr>
            <a:r>
              <a:rPr lang="en-US" altLang="en-US" sz="1800" u="sng" dirty="0">
                <a:solidFill>
                  <a:schemeClr val="tx2"/>
                </a:solidFill>
                <a:latin typeface="+mj-lt"/>
              </a:rPr>
              <a:t>Special depreciation:</a:t>
            </a:r>
            <a:r>
              <a:rPr lang="en-US" altLang="en-US" sz="1800" dirty="0">
                <a:latin typeface="+mj-lt"/>
              </a:rPr>
              <a:t> </a:t>
            </a:r>
          </a:p>
          <a:p>
            <a:pPr>
              <a:spcBef>
                <a:spcPct val="0"/>
              </a:spcBef>
              <a:buSzTx/>
              <a:buFontTx/>
              <a:buNone/>
            </a:pPr>
            <a:r>
              <a:rPr lang="en-US" altLang="en-US" sz="1800" b="0" dirty="0">
                <a:latin typeface="+mj-lt"/>
              </a:rPr>
              <a:t>Special depreciation represents depreciation that is solely based on tax regulations</a:t>
            </a:r>
            <a:r>
              <a:rPr lang="en-US" altLang="en-US" sz="1800" b="0" dirty="0" smtClean="0">
                <a:latin typeface="+mj-lt"/>
              </a:rPr>
              <a:t>.</a:t>
            </a:r>
          </a:p>
          <a:p>
            <a:pPr>
              <a:spcBef>
                <a:spcPct val="0"/>
              </a:spcBef>
              <a:buSzTx/>
              <a:buFontTx/>
              <a:buNone/>
            </a:pPr>
            <a:endParaRPr lang="en-US" altLang="en-US" sz="1800" b="0" dirty="0">
              <a:latin typeface="+mj-lt"/>
            </a:endParaRPr>
          </a:p>
          <a:p>
            <a:pPr>
              <a:spcBef>
                <a:spcPct val="0"/>
              </a:spcBef>
              <a:buSzTx/>
              <a:buFontTx/>
              <a:buNone/>
            </a:pPr>
            <a:r>
              <a:rPr lang="en-US" altLang="en-US" sz="1800" u="sng" dirty="0">
                <a:solidFill>
                  <a:schemeClr val="tx2"/>
                </a:solidFill>
                <a:latin typeface="+mj-lt"/>
              </a:rPr>
              <a:t>Unplanned depreciation:</a:t>
            </a:r>
          </a:p>
          <a:p>
            <a:pPr>
              <a:spcBef>
                <a:spcPct val="0"/>
              </a:spcBef>
              <a:buSzTx/>
              <a:buFontTx/>
              <a:buNone/>
            </a:pPr>
            <a:r>
              <a:rPr lang="en-US" altLang="en-US" sz="1800" b="0" dirty="0">
                <a:latin typeface="+mj-lt"/>
              </a:rPr>
              <a:t>Unplanned depreciation is concerned with unusual circumstances, such as damage to the asset, that leads to a permanent reduction in its value</a:t>
            </a:r>
            <a:r>
              <a:rPr lang="en-US" altLang="en-US" sz="1800" b="0" dirty="0" smtClean="0">
                <a:latin typeface="+mj-lt"/>
              </a:rPr>
              <a:t>.</a:t>
            </a:r>
            <a:endParaRPr lang="en-US" altLang="en-US" sz="1800" b="0" dirty="0">
              <a:latin typeface="+mj-lt"/>
            </a:endParaRPr>
          </a:p>
        </p:txBody>
      </p:sp>
    </p:spTree>
    <p:extLst>
      <p:ext uri="{BB962C8B-B14F-4D97-AF65-F5344CB8AC3E}">
        <p14:creationId xmlns:p14="http://schemas.microsoft.com/office/powerpoint/2010/main" val="4066646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a:extLst>
              <a:ext uri="{FF2B5EF4-FFF2-40B4-BE49-F238E27FC236}">
                <a16:creationId xmlns:a16="http://schemas.microsoft.com/office/drawing/2014/main" xmlns="" id="{432AE568-2A2A-41B0-80F2-67EFE3C9C691}"/>
              </a:ext>
            </a:extLst>
          </p:cNvPr>
          <p:cNvSpPr>
            <a:spLocks noGrp="1" noChangeArrowheads="1"/>
          </p:cNvSpPr>
          <p:nvPr>
            <p:ph type="title"/>
          </p:nvPr>
        </p:nvSpPr>
        <p:spPr/>
        <p:txBody>
          <a:bodyPr/>
          <a:lstStyle/>
          <a:p>
            <a:pPr>
              <a:defRPr/>
            </a:pPr>
            <a:r>
              <a:rPr lang="en-US" altLang="en-US" dirty="0"/>
              <a:t>Depreciation Calculation</a:t>
            </a:r>
          </a:p>
        </p:txBody>
      </p:sp>
      <p:sp>
        <p:nvSpPr>
          <p:cNvPr id="51204" name="Rectangle 4"/>
          <p:cNvSpPr>
            <a:spLocks noChangeArrowheads="1"/>
          </p:cNvSpPr>
          <p:nvPr/>
        </p:nvSpPr>
        <p:spPr bwMode="auto">
          <a:xfrm>
            <a:off x="4079776" y="980728"/>
            <a:ext cx="2667000" cy="762000"/>
          </a:xfrm>
          <a:prstGeom prst="rect">
            <a:avLst/>
          </a:prstGeom>
          <a:solidFill>
            <a:srgbClr val="99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b="0" dirty="0">
                <a:latin typeface="+mj-lt"/>
              </a:rPr>
              <a:t>Depreciation key</a:t>
            </a:r>
          </a:p>
        </p:txBody>
      </p:sp>
      <p:sp>
        <p:nvSpPr>
          <p:cNvPr id="51205" name="AutoShape 5"/>
          <p:cNvSpPr>
            <a:spLocks noChangeArrowheads="1"/>
          </p:cNvSpPr>
          <p:nvPr/>
        </p:nvSpPr>
        <p:spPr bwMode="auto">
          <a:xfrm>
            <a:off x="8544272" y="1844824"/>
            <a:ext cx="2743200" cy="1038200"/>
          </a:xfrm>
          <a:prstGeom prst="wedgeRoundRectCallout">
            <a:avLst>
              <a:gd name="adj1" fmla="val -114087"/>
              <a:gd name="adj2" fmla="val -88535"/>
              <a:gd name="adj3" fmla="val 16667"/>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Depreciation key defined at chart of depreciation level</a:t>
            </a:r>
            <a:endParaRPr lang="en-US" altLang="en-US" sz="1800" b="0" dirty="0">
              <a:latin typeface="+mj-lt"/>
            </a:endParaRPr>
          </a:p>
        </p:txBody>
      </p:sp>
      <p:sp>
        <p:nvSpPr>
          <p:cNvPr id="51207" name="Rectangle 7"/>
          <p:cNvSpPr>
            <a:spLocks noChangeArrowheads="1"/>
          </p:cNvSpPr>
          <p:nvPr/>
        </p:nvSpPr>
        <p:spPr bwMode="auto">
          <a:xfrm>
            <a:off x="4295800" y="2492896"/>
            <a:ext cx="2667000" cy="8382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b="0" dirty="0">
                <a:latin typeface="+mj-lt"/>
              </a:rPr>
              <a:t>Define Calculation </a:t>
            </a:r>
          </a:p>
          <a:p>
            <a:pPr algn="ctr">
              <a:spcBef>
                <a:spcPct val="0"/>
              </a:spcBef>
              <a:buSzTx/>
              <a:buFontTx/>
              <a:buNone/>
            </a:pPr>
            <a:r>
              <a:rPr lang="en-US" altLang="en-US" sz="1800" b="0" dirty="0">
                <a:latin typeface="+mj-lt"/>
              </a:rPr>
              <a:t>Methods</a:t>
            </a:r>
          </a:p>
        </p:txBody>
      </p:sp>
      <p:sp>
        <p:nvSpPr>
          <p:cNvPr id="51208" name="AutoShape 8"/>
          <p:cNvSpPr>
            <a:spLocks noChangeArrowheads="1"/>
          </p:cNvSpPr>
          <p:nvPr/>
        </p:nvSpPr>
        <p:spPr bwMode="auto">
          <a:xfrm rot="10800000">
            <a:off x="5375920" y="1772816"/>
            <a:ext cx="216024" cy="720080"/>
          </a:xfrm>
          <a:prstGeom prst="downArrow">
            <a:avLst>
              <a:gd name="adj1" fmla="val 50000"/>
              <a:gd name="adj2" fmla="val 58333"/>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1209" name="Text Box 9"/>
          <p:cNvSpPr txBox="1">
            <a:spLocks noChangeArrowheads="1"/>
          </p:cNvSpPr>
          <p:nvPr/>
        </p:nvSpPr>
        <p:spPr bwMode="auto">
          <a:xfrm>
            <a:off x="5735960" y="1907540"/>
            <a:ext cx="13681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Assigning </a:t>
            </a:r>
          </a:p>
        </p:txBody>
      </p:sp>
      <p:sp>
        <p:nvSpPr>
          <p:cNvPr id="51210" name="AutoShape 10"/>
          <p:cNvSpPr>
            <a:spLocks noChangeArrowheads="1"/>
          </p:cNvSpPr>
          <p:nvPr/>
        </p:nvSpPr>
        <p:spPr bwMode="auto">
          <a:xfrm>
            <a:off x="4295800" y="4077073"/>
            <a:ext cx="3552800" cy="2232248"/>
          </a:xfrm>
          <a:prstGeom prst="wedgeRoundRectCallout">
            <a:avLst>
              <a:gd name="adj1" fmla="val -5577"/>
              <a:gd name="adj2" fmla="val -82824"/>
              <a:gd name="adj3" fmla="val 16667"/>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Base Method</a:t>
            </a:r>
          </a:p>
          <a:p>
            <a:pPr>
              <a:spcBef>
                <a:spcPct val="50000"/>
              </a:spcBef>
              <a:buSzTx/>
              <a:buFontTx/>
              <a:buNone/>
            </a:pPr>
            <a:r>
              <a:rPr lang="en-US" altLang="en-US" sz="1800" b="0" dirty="0">
                <a:latin typeface="+mj-lt"/>
              </a:rPr>
              <a:t>Declining Balance method</a:t>
            </a:r>
          </a:p>
          <a:p>
            <a:pPr>
              <a:spcBef>
                <a:spcPct val="50000"/>
              </a:spcBef>
              <a:buSzTx/>
              <a:buFontTx/>
              <a:buNone/>
            </a:pPr>
            <a:r>
              <a:rPr lang="en-US" altLang="en-US" sz="1800" b="0" dirty="0">
                <a:latin typeface="+mj-lt"/>
              </a:rPr>
              <a:t>Maximum amount method</a:t>
            </a:r>
          </a:p>
          <a:p>
            <a:pPr>
              <a:spcBef>
                <a:spcPct val="50000"/>
              </a:spcBef>
              <a:buSzTx/>
              <a:buFontTx/>
              <a:buNone/>
            </a:pPr>
            <a:r>
              <a:rPr lang="en-US" altLang="en-US" sz="1800" b="0" dirty="0">
                <a:latin typeface="+mj-lt"/>
              </a:rPr>
              <a:t>Multi level method</a:t>
            </a:r>
          </a:p>
          <a:p>
            <a:pPr>
              <a:spcBef>
                <a:spcPct val="50000"/>
              </a:spcBef>
              <a:buSzTx/>
              <a:buFontTx/>
              <a:buNone/>
            </a:pPr>
            <a:r>
              <a:rPr lang="en-US" altLang="en-US" sz="1800" b="0" dirty="0">
                <a:latin typeface="+mj-lt"/>
              </a:rPr>
              <a:t>Periodic control method</a:t>
            </a:r>
            <a:endParaRPr lang="en-US" altLang="en-US" sz="1800" b="0" dirty="0">
              <a:latin typeface="+mj-lt"/>
            </a:endParaRPr>
          </a:p>
        </p:txBody>
      </p:sp>
      <p:sp>
        <p:nvSpPr>
          <p:cNvPr id="51213" name="AutoShape 13"/>
          <p:cNvSpPr>
            <a:spLocks noChangeArrowheads="1"/>
          </p:cNvSpPr>
          <p:nvPr/>
        </p:nvSpPr>
        <p:spPr bwMode="auto">
          <a:xfrm rot="10587187">
            <a:off x="595837" y="2146229"/>
            <a:ext cx="2807387" cy="1524000"/>
          </a:xfrm>
          <a:prstGeom prst="wedgeRoundRectCallout">
            <a:avLst>
              <a:gd name="adj1" fmla="val -76029"/>
              <a:gd name="adj2" fmla="val 95547"/>
              <a:gd name="adj3" fmla="val 16667"/>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Depreciation class</a:t>
            </a:r>
          </a:p>
          <a:p>
            <a:pPr>
              <a:spcBef>
                <a:spcPct val="50000"/>
              </a:spcBef>
              <a:buSzTx/>
              <a:buFontTx/>
              <a:buNone/>
            </a:pPr>
            <a:r>
              <a:rPr lang="en-US" altLang="en-US" sz="1800" b="0" dirty="0">
                <a:latin typeface="+mj-lt"/>
              </a:rPr>
              <a:t>Change Over method</a:t>
            </a:r>
          </a:p>
          <a:p>
            <a:pPr>
              <a:spcBef>
                <a:spcPct val="50000"/>
              </a:spcBef>
              <a:buSzTx/>
              <a:buFontTx/>
              <a:buNone/>
            </a:pPr>
            <a:r>
              <a:rPr lang="en-US" altLang="en-US" sz="1800" b="0" dirty="0">
                <a:latin typeface="+mj-lt"/>
              </a:rPr>
              <a:t>Cut off value key</a:t>
            </a:r>
            <a:endParaRPr lang="en-US" altLang="en-US" sz="1800" b="0" dirty="0">
              <a:latin typeface="+mj-lt"/>
            </a:endParaRPr>
          </a:p>
        </p:txBody>
      </p:sp>
    </p:spTree>
    <p:extLst>
      <p:ext uri="{BB962C8B-B14F-4D97-AF65-F5344CB8AC3E}">
        <p14:creationId xmlns:p14="http://schemas.microsoft.com/office/powerpoint/2010/main" val="1998860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36B8ED-36CA-4F31-B761-979E2283D604}"/>
              </a:ext>
            </a:extLst>
          </p:cNvPr>
          <p:cNvSpPr>
            <a:spLocks noGrp="1"/>
          </p:cNvSpPr>
          <p:nvPr>
            <p:ph type="body" sz="quarter" idx="11"/>
          </p:nvPr>
        </p:nvSpPr>
        <p:spPr>
          <a:xfrm>
            <a:off x="7176119" y="788945"/>
            <a:ext cx="4739655" cy="4724992"/>
          </a:xfrm>
        </p:spPr>
        <p:txBody>
          <a:bodyPr/>
          <a:lstStyle/>
          <a:p>
            <a:pPr marL="514350" indent="-514350">
              <a:buFont typeface="+mj-lt"/>
              <a:buAutoNum type="arabicPeriod"/>
              <a:defRPr/>
            </a:pPr>
            <a:r>
              <a:rPr lang="en-US" sz="3000" dirty="0" smtClean="0">
                <a:solidFill>
                  <a:schemeClr val="tx1"/>
                </a:solidFill>
              </a:rPr>
              <a:t>Purpose</a:t>
            </a:r>
            <a:r>
              <a:rPr lang="en-US" sz="3000" dirty="0">
                <a:solidFill>
                  <a:schemeClr val="tx1"/>
                </a:solidFill>
              </a:rPr>
              <a:t>, Use , Challenge </a:t>
            </a:r>
          </a:p>
          <a:p>
            <a:pPr marL="514350" indent="-514350">
              <a:buFont typeface="+mj-lt"/>
              <a:buAutoNum type="arabicPeriod"/>
              <a:defRPr/>
            </a:pPr>
            <a:r>
              <a:rPr lang="en-US" sz="3000" dirty="0" smtClean="0">
                <a:solidFill>
                  <a:schemeClr val="tx1"/>
                </a:solidFill>
              </a:rPr>
              <a:t>Organization </a:t>
            </a:r>
            <a:r>
              <a:rPr lang="en-US" sz="3000" dirty="0">
                <a:solidFill>
                  <a:schemeClr val="tx1"/>
                </a:solidFill>
              </a:rPr>
              <a:t>structure</a:t>
            </a:r>
          </a:p>
          <a:p>
            <a:pPr marL="514350" indent="-514350">
              <a:buFont typeface="+mj-lt"/>
              <a:buAutoNum type="arabicPeriod"/>
              <a:defRPr/>
            </a:pPr>
            <a:r>
              <a:rPr lang="en-US" sz="3000" dirty="0" smtClean="0">
                <a:solidFill>
                  <a:schemeClr val="tx1"/>
                </a:solidFill>
              </a:rPr>
              <a:t>Chart </a:t>
            </a:r>
            <a:r>
              <a:rPr lang="en-US" sz="3000" dirty="0">
                <a:solidFill>
                  <a:schemeClr val="tx1"/>
                </a:solidFill>
              </a:rPr>
              <a:t>of depreciation</a:t>
            </a:r>
          </a:p>
          <a:p>
            <a:pPr marL="514350" indent="-514350">
              <a:buFont typeface="+mj-lt"/>
              <a:buAutoNum type="arabicPeriod"/>
              <a:defRPr/>
            </a:pPr>
            <a:r>
              <a:rPr lang="en-US" sz="3000" dirty="0" smtClean="0">
                <a:solidFill>
                  <a:schemeClr val="tx1"/>
                </a:solidFill>
              </a:rPr>
              <a:t>Depreciation </a:t>
            </a:r>
            <a:r>
              <a:rPr lang="en-US" sz="3000" dirty="0">
                <a:solidFill>
                  <a:schemeClr val="tx1"/>
                </a:solidFill>
              </a:rPr>
              <a:t>calculation</a:t>
            </a:r>
          </a:p>
          <a:p>
            <a:pPr marL="514350" indent="-514350">
              <a:buFont typeface="+mj-lt"/>
              <a:buAutoNum type="arabicPeriod"/>
              <a:defRPr/>
            </a:pPr>
            <a:r>
              <a:rPr lang="en-US" sz="3000" dirty="0" smtClean="0">
                <a:solidFill>
                  <a:schemeClr val="tx1"/>
                </a:solidFill>
              </a:rPr>
              <a:t>Asset </a:t>
            </a:r>
            <a:r>
              <a:rPr lang="en-US" sz="3000" dirty="0">
                <a:solidFill>
                  <a:schemeClr val="tx1"/>
                </a:solidFill>
              </a:rPr>
              <a:t>classes </a:t>
            </a:r>
          </a:p>
          <a:p>
            <a:pPr>
              <a:defRPr/>
            </a:pPr>
            <a:endParaRPr lang="en-US" dirty="0"/>
          </a:p>
        </p:txBody>
      </p:sp>
      <p:sp>
        <p:nvSpPr>
          <p:cNvPr id="4" name="Rectangle 3"/>
          <p:cNvSpPr/>
          <p:nvPr/>
        </p:nvSpPr>
        <p:spPr>
          <a:xfrm>
            <a:off x="411775" y="1268413"/>
            <a:ext cx="2395207" cy="553998"/>
          </a:xfrm>
          <a:prstGeom prst="rect">
            <a:avLst/>
          </a:prstGeom>
        </p:spPr>
        <p:txBody>
          <a:bodyPr wrap="none">
            <a:spAutoFit/>
          </a:bodyPr>
          <a:lstStyle/>
          <a:p>
            <a:r>
              <a:rPr lang="en-US" sz="3000" b="1" dirty="0">
                <a:solidFill>
                  <a:schemeClr val="bg1"/>
                </a:solidFill>
              </a:rPr>
              <a:t>Contents :</a:t>
            </a:r>
          </a:p>
        </p:txBody>
      </p:sp>
    </p:spTree>
    <p:extLst>
      <p:ext uri="{BB962C8B-B14F-4D97-AF65-F5344CB8AC3E}">
        <p14:creationId xmlns:p14="http://schemas.microsoft.com/office/powerpoint/2010/main" val="4048598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983432" y="981075"/>
            <a:ext cx="9937104" cy="3422574"/>
          </a:xfrm>
          <a:prstGeom prst="rect">
            <a:avLst/>
          </a:prstGeom>
          <a:solidFill>
            <a:srgbClr val="E6CD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2000" b="0" dirty="0">
                <a:latin typeface="+mj-lt"/>
              </a:rPr>
              <a:t>Depreciation area</a:t>
            </a:r>
          </a:p>
          <a:p>
            <a:pPr>
              <a:spcBef>
                <a:spcPct val="50000"/>
              </a:spcBef>
              <a:buSzTx/>
              <a:buFontTx/>
              <a:buNone/>
            </a:pPr>
            <a:r>
              <a:rPr lang="en-US" altLang="en-US" sz="2000" b="0" dirty="0">
                <a:latin typeface="+mj-lt"/>
              </a:rPr>
              <a:t>Depreciation key</a:t>
            </a:r>
          </a:p>
          <a:p>
            <a:pPr>
              <a:spcBef>
                <a:spcPct val="50000"/>
              </a:spcBef>
              <a:buSzTx/>
              <a:buFontTx/>
              <a:buNone/>
            </a:pPr>
            <a:r>
              <a:rPr lang="en-US" altLang="en-US" sz="2000" b="0" dirty="0">
                <a:latin typeface="+mj-lt"/>
              </a:rPr>
              <a:t>Depreciation terms  - Dep. Start date, etc.,</a:t>
            </a:r>
          </a:p>
          <a:p>
            <a:pPr>
              <a:spcBef>
                <a:spcPct val="50000"/>
              </a:spcBef>
              <a:buSzTx/>
              <a:buFontTx/>
              <a:buNone/>
            </a:pPr>
            <a:r>
              <a:rPr lang="en-US" altLang="en-US" sz="2000" b="0" dirty="0">
                <a:latin typeface="+mj-lt"/>
              </a:rPr>
              <a:t>Specify document type for dep. Posting</a:t>
            </a:r>
          </a:p>
          <a:p>
            <a:pPr>
              <a:spcBef>
                <a:spcPct val="50000"/>
              </a:spcBef>
              <a:buSzTx/>
              <a:buFontTx/>
              <a:buNone/>
            </a:pPr>
            <a:r>
              <a:rPr lang="en-US" altLang="en-US" sz="2000" b="0" dirty="0">
                <a:latin typeface="+mj-lt"/>
              </a:rPr>
              <a:t>Document type AF is the standard document type for depreciation postings.</a:t>
            </a:r>
          </a:p>
          <a:p>
            <a:pPr>
              <a:spcBef>
                <a:spcPct val="50000"/>
              </a:spcBef>
              <a:buSzTx/>
              <a:buFontTx/>
              <a:buNone/>
            </a:pPr>
            <a:r>
              <a:rPr lang="en-US" altLang="en-US" sz="2000" b="0" dirty="0">
                <a:latin typeface="+mj-lt"/>
              </a:rPr>
              <a:t>Specify dep. Posting interval and posting rules</a:t>
            </a:r>
          </a:p>
          <a:p>
            <a:pPr>
              <a:spcBef>
                <a:spcPct val="50000"/>
              </a:spcBef>
              <a:buSzTx/>
              <a:buFontTx/>
              <a:buNone/>
            </a:pPr>
            <a:r>
              <a:rPr lang="en-US" altLang="en-US" sz="2000" b="0" dirty="0">
                <a:latin typeface="+mj-lt"/>
              </a:rPr>
              <a:t>Specify rounding off Net book value and/or depreciation</a:t>
            </a:r>
            <a:endParaRPr lang="en-US" altLang="en-US" sz="2000" b="0" dirty="0">
              <a:latin typeface="+mj-lt"/>
            </a:endParaRPr>
          </a:p>
        </p:txBody>
      </p:sp>
      <p:sp>
        <p:nvSpPr>
          <p:cNvPr id="485379" name="Rectangle 3">
            <a:extLst>
              <a:ext uri="{FF2B5EF4-FFF2-40B4-BE49-F238E27FC236}">
                <a16:creationId xmlns:a16="http://schemas.microsoft.com/office/drawing/2014/main" xmlns="" id="{8522B97A-BC34-4684-A3DD-643FA1C65C1A}"/>
              </a:ext>
            </a:extLst>
          </p:cNvPr>
          <p:cNvSpPr>
            <a:spLocks noGrp="1" noChangeArrowheads="1"/>
          </p:cNvSpPr>
          <p:nvPr>
            <p:ph type="title"/>
          </p:nvPr>
        </p:nvSpPr>
        <p:spPr/>
        <p:txBody>
          <a:bodyPr/>
          <a:lstStyle/>
          <a:p>
            <a:pPr>
              <a:defRPr/>
            </a:pPr>
            <a:r>
              <a:rPr lang="en-US" altLang="en-US" sz="3200"/>
              <a:t>Depreciation posting pre-requisites</a:t>
            </a:r>
          </a:p>
        </p:txBody>
      </p:sp>
    </p:spTree>
    <p:extLst>
      <p:ext uri="{BB962C8B-B14F-4D97-AF65-F5344CB8AC3E}">
        <p14:creationId xmlns:p14="http://schemas.microsoft.com/office/powerpoint/2010/main" val="2217101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val 2"/>
          <p:cNvSpPr>
            <a:spLocks noChangeArrowheads="1"/>
          </p:cNvSpPr>
          <p:nvPr/>
        </p:nvSpPr>
        <p:spPr bwMode="auto">
          <a:xfrm>
            <a:off x="7464152" y="1125091"/>
            <a:ext cx="1944216" cy="431701"/>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solidFill>
                  <a:schemeClr val="tx2"/>
                </a:solidFill>
                <a:latin typeface="+mj-lt"/>
              </a:rPr>
              <a:t>Transaction</a:t>
            </a:r>
            <a:endParaRPr lang="en-US" altLang="en-US" sz="1400" b="0" dirty="0">
              <a:solidFill>
                <a:schemeClr val="accent2"/>
              </a:solidFill>
              <a:latin typeface="+mj-lt"/>
            </a:endParaRPr>
          </a:p>
        </p:txBody>
      </p:sp>
      <p:sp>
        <p:nvSpPr>
          <p:cNvPr id="55299" name="Rectangle 3"/>
          <p:cNvSpPr>
            <a:spLocks noChangeArrowheads="1"/>
          </p:cNvSpPr>
          <p:nvPr/>
        </p:nvSpPr>
        <p:spPr bwMode="auto">
          <a:xfrm>
            <a:off x="911424" y="1628800"/>
            <a:ext cx="4536504" cy="2096616"/>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dirty="0">
              <a:latin typeface="+mj-lt"/>
            </a:endParaRPr>
          </a:p>
        </p:txBody>
      </p:sp>
      <p:sp>
        <p:nvSpPr>
          <p:cNvPr id="55300" name="Rectangle 4"/>
          <p:cNvSpPr>
            <a:spLocks noChangeArrowheads="1"/>
          </p:cNvSpPr>
          <p:nvPr/>
        </p:nvSpPr>
        <p:spPr bwMode="auto">
          <a:xfrm>
            <a:off x="7124700" y="1556792"/>
            <a:ext cx="2499692" cy="1368152"/>
          </a:xfrm>
          <a:prstGeom prst="rect">
            <a:avLst/>
          </a:prstGeom>
          <a:solidFill>
            <a:srgbClr val="E6CD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487429" name="Rectangle 5">
            <a:extLst>
              <a:ext uri="{FF2B5EF4-FFF2-40B4-BE49-F238E27FC236}">
                <a16:creationId xmlns:a16="http://schemas.microsoft.com/office/drawing/2014/main" xmlns="" id="{988FCE58-33D6-4317-8D8D-E5979F458CD4}"/>
              </a:ext>
            </a:extLst>
          </p:cNvPr>
          <p:cNvSpPr>
            <a:spLocks noGrp="1" noChangeArrowheads="1"/>
          </p:cNvSpPr>
          <p:nvPr>
            <p:ph type="title"/>
          </p:nvPr>
        </p:nvSpPr>
        <p:spPr/>
        <p:txBody>
          <a:bodyPr/>
          <a:lstStyle/>
          <a:p>
            <a:pPr>
              <a:defRPr/>
            </a:pPr>
            <a:r>
              <a:rPr lang="en-US" altLang="en-US" dirty="0"/>
              <a:t>Calculating Depreciation Values</a:t>
            </a:r>
          </a:p>
        </p:txBody>
      </p:sp>
      <p:sp>
        <p:nvSpPr>
          <p:cNvPr id="55304" name="Rectangle 8"/>
          <p:cNvSpPr>
            <a:spLocks noChangeArrowheads="1"/>
          </p:cNvSpPr>
          <p:nvPr/>
        </p:nvSpPr>
        <p:spPr bwMode="auto">
          <a:xfrm>
            <a:off x="2474913" y="2239964"/>
            <a:ext cx="19177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05" name="Rectangle 9"/>
          <p:cNvSpPr>
            <a:spLocks noChangeArrowheads="1"/>
          </p:cNvSpPr>
          <p:nvPr/>
        </p:nvSpPr>
        <p:spPr bwMode="auto">
          <a:xfrm>
            <a:off x="2135560" y="2060848"/>
            <a:ext cx="19300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smtClean="0">
                <a:latin typeface="+mj-lt"/>
              </a:rPr>
              <a:t>Depreciation terms</a:t>
            </a:r>
            <a:endParaRPr lang="en-US" altLang="en-US" sz="1400" b="0" dirty="0">
              <a:latin typeface="+mj-lt"/>
            </a:endParaRPr>
          </a:p>
        </p:txBody>
      </p:sp>
      <p:sp>
        <p:nvSpPr>
          <p:cNvPr id="55307" name="Rectangle 11"/>
          <p:cNvSpPr>
            <a:spLocks noChangeArrowheads="1"/>
          </p:cNvSpPr>
          <p:nvPr/>
        </p:nvSpPr>
        <p:spPr bwMode="auto">
          <a:xfrm>
            <a:off x="1820596" y="2492896"/>
            <a:ext cx="24031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SzPct val="100000"/>
              <a:buChar char="•"/>
              <a:tabLst>
                <a:tab pos="457200" algn="l"/>
              </a:tabLst>
              <a:defRPr sz="3200" b="1">
                <a:solidFill>
                  <a:schemeClr val="tx1"/>
                </a:solidFill>
                <a:latin typeface="Arial" panose="020B0604020202020204" pitchFamily="34" charset="0"/>
              </a:defRPr>
            </a:lvl1pPr>
            <a:lvl2pPr marL="114300" indent="228600">
              <a:spcBef>
                <a:spcPct val="20000"/>
              </a:spcBef>
              <a:buSzPct val="100000"/>
              <a:buChar char="–"/>
              <a:tabLst>
                <a:tab pos="457200" algn="l"/>
              </a:tabLst>
              <a:defRPr sz="2800" b="1">
                <a:solidFill>
                  <a:schemeClr val="tx1"/>
                </a:solidFill>
                <a:latin typeface="Arial" panose="020B0604020202020204" pitchFamily="34" charset="0"/>
              </a:defRPr>
            </a:lvl2pPr>
            <a:lvl3pPr marL="1143000" indent="-228600">
              <a:spcBef>
                <a:spcPct val="20000"/>
              </a:spcBef>
              <a:buSzPct val="100000"/>
              <a:buChar char="•"/>
              <a:tabLst>
                <a:tab pos="457200" algn="l"/>
              </a:tabLst>
              <a:defRPr sz="2400" b="1">
                <a:solidFill>
                  <a:schemeClr val="tx1"/>
                </a:solidFill>
                <a:latin typeface="Arial" panose="020B0604020202020204" pitchFamily="34" charset="0"/>
              </a:defRPr>
            </a:lvl3pPr>
            <a:lvl4pPr marL="1600200" indent="-228600">
              <a:spcBef>
                <a:spcPct val="20000"/>
              </a:spcBef>
              <a:buSzPct val="100000"/>
              <a:buChar char="–"/>
              <a:tabLst>
                <a:tab pos="457200" algn="l"/>
              </a:tabLst>
              <a:defRPr sz="2000" b="1">
                <a:solidFill>
                  <a:schemeClr val="tx1"/>
                </a:solidFill>
                <a:latin typeface="Arial" panose="020B0604020202020204" pitchFamily="34" charset="0"/>
              </a:defRPr>
            </a:lvl4pPr>
            <a:lvl5pPr marL="2057400" indent="-228600">
              <a:spcBef>
                <a:spcPct val="20000"/>
              </a:spcBef>
              <a:buSzPct val="100000"/>
              <a:buChar char="»"/>
              <a:tabLst>
                <a:tab pos="45720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tabLst>
                <a:tab pos="45720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tabLst>
                <a:tab pos="45720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tabLst>
                <a:tab pos="45720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tabLst>
                <a:tab pos="457200" algn="l"/>
              </a:tabLst>
              <a:defRPr sz="2000" b="1">
                <a:solidFill>
                  <a:schemeClr val="tx1"/>
                </a:solidFill>
                <a:latin typeface="Arial" panose="020B0604020202020204" pitchFamily="34" charset="0"/>
              </a:defRPr>
            </a:lvl9pPr>
          </a:lstStyle>
          <a:p>
            <a:pPr>
              <a:spcBef>
                <a:spcPct val="0"/>
              </a:spcBef>
              <a:buSzTx/>
              <a:buFontTx/>
              <a:buNone/>
            </a:pPr>
            <a:r>
              <a:rPr lang="en-US" altLang="en-US" sz="1400" dirty="0">
                <a:latin typeface="+mj-lt"/>
              </a:rPr>
              <a:t> Depreciation key LINR</a:t>
            </a:r>
          </a:p>
          <a:p>
            <a:pPr lvl="1">
              <a:spcBef>
                <a:spcPct val="0"/>
              </a:spcBef>
              <a:buSzTx/>
            </a:pPr>
            <a:r>
              <a:rPr lang="en-US" altLang="en-US" sz="1400" dirty="0">
                <a:solidFill>
                  <a:srgbClr val="000000"/>
                </a:solidFill>
                <a:latin typeface="+mj-lt"/>
              </a:rPr>
              <a:t>Straight-line</a:t>
            </a:r>
            <a:endParaRPr lang="en-US" altLang="en-US" sz="1400" b="0" dirty="0">
              <a:latin typeface="+mj-lt"/>
            </a:endParaRPr>
          </a:p>
        </p:txBody>
      </p:sp>
      <p:sp>
        <p:nvSpPr>
          <p:cNvPr id="55308" name="Rectangle 12"/>
          <p:cNvSpPr>
            <a:spLocks noChangeArrowheads="1"/>
          </p:cNvSpPr>
          <p:nvPr/>
        </p:nvSpPr>
        <p:spPr bwMode="auto">
          <a:xfrm>
            <a:off x="2474914" y="2768601"/>
            <a:ext cx="1050925"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10" name="Rectangle 14"/>
          <p:cNvSpPr>
            <a:spLocks noChangeArrowheads="1"/>
          </p:cNvSpPr>
          <p:nvPr/>
        </p:nvSpPr>
        <p:spPr bwMode="auto">
          <a:xfrm>
            <a:off x="4108451" y="2768601"/>
            <a:ext cx="301625"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14" name="Rectangle 18"/>
          <p:cNvSpPr>
            <a:spLocks noChangeArrowheads="1"/>
          </p:cNvSpPr>
          <p:nvPr/>
        </p:nvSpPr>
        <p:spPr bwMode="auto">
          <a:xfrm>
            <a:off x="2063552" y="2996952"/>
            <a:ext cx="130229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292100" indent="-17780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latin typeface="+mj-lt"/>
              </a:rPr>
              <a:t>Useful Life</a:t>
            </a:r>
          </a:p>
          <a:p>
            <a:pPr lvl="1">
              <a:spcBef>
                <a:spcPct val="0"/>
              </a:spcBef>
              <a:buSzTx/>
            </a:pPr>
            <a:r>
              <a:rPr lang="en-US" altLang="en-US" sz="1400" dirty="0">
                <a:latin typeface="+mj-lt"/>
              </a:rPr>
              <a:t>10 Years</a:t>
            </a:r>
            <a:endParaRPr lang="en-US" altLang="en-US" sz="1400" b="0" dirty="0">
              <a:latin typeface="+mj-lt"/>
            </a:endParaRPr>
          </a:p>
        </p:txBody>
      </p:sp>
      <p:sp>
        <p:nvSpPr>
          <p:cNvPr id="55315" name="Rectangle 19"/>
          <p:cNvSpPr>
            <a:spLocks noChangeArrowheads="1"/>
          </p:cNvSpPr>
          <p:nvPr/>
        </p:nvSpPr>
        <p:spPr bwMode="auto">
          <a:xfrm>
            <a:off x="1199456" y="1700808"/>
            <a:ext cx="4104456" cy="360040"/>
          </a:xfrm>
          <a:prstGeom prst="rect">
            <a:avLst/>
          </a:prstGeom>
          <a:solidFill>
            <a:srgbClr val="D64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buNone/>
              <a:defRPr/>
            </a:pPr>
            <a:r>
              <a:rPr lang="en-US" altLang="en-US" sz="1400" dirty="0">
                <a:solidFill>
                  <a:srgbClr val="FFFFFF"/>
                </a:solidFill>
                <a:effectLst>
                  <a:outerShdw blurRad="38100" dist="38100" dir="2700000" algn="tl">
                    <a:srgbClr val="C0C0C0"/>
                  </a:outerShdw>
                </a:effectLst>
                <a:latin typeface="+mj-lt"/>
              </a:rPr>
              <a:t>Master record</a:t>
            </a:r>
            <a:r>
              <a:rPr lang="en-US" altLang="en-US" sz="1400" dirty="0" smtClean="0">
                <a:solidFill>
                  <a:srgbClr val="FFFFFF"/>
                </a:solidFill>
                <a:effectLst>
                  <a:outerShdw blurRad="38100" dist="38100" dir="2700000" algn="tl">
                    <a:srgbClr val="C0C0C0"/>
                  </a:outerShdw>
                </a:effectLst>
                <a:latin typeface="+mj-lt"/>
              </a:rPr>
              <a:t>: </a:t>
            </a:r>
            <a:r>
              <a:rPr lang="en-US" altLang="en-US" sz="1400" dirty="0">
                <a:solidFill>
                  <a:schemeClr val="bg1"/>
                </a:solidFill>
                <a:effectLst>
                  <a:outerShdw blurRad="38100" dist="38100" dir="2700000" algn="tl">
                    <a:srgbClr val="C0C0C0"/>
                  </a:outerShdw>
                </a:effectLst>
                <a:latin typeface="+mj-lt"/>
              </a:rPr>
              <a:t> Book depreciation </a:t>
            </a:r>
            <a:r>
              <a:rPr lang="en-US" altLang="en-US" sz="1400" dirty="0" smtClean="0">
                <a:solidFill>
                  <a:schemeClr val="bg1"/>
                </a:solidFill>
                <a:effectLst>
                  <a:outerShdw blurRad="38100" dist="38100" dir="2700000" algn="tl">
                    <a:srgbClr val="C0C0C0"/>
                  </a:outerShdw>
                </a:effectLst>
                <a:latin typeface="+mj-lt"/>
              </a:rPr>
              <a:t>area</a:t>
            </a:r>
            <a:endParaRPr lang="en-US" altLang="en-US" sz="1400" dirty="0">
              <a:solidFill>
                <a:schemeClr val="bg1"/>
              </a:solidFill>
              <a:effectLst>
                <a:outerShdw blurRad="38100" dist="38100" dir="2700000" algn="tl">
                  <a:srgbClr val="C0C0C0"/>
                </a:outerShdw>
              </a:effectLst>
              <a:latin typeface="+mj-lt"/>
            </a:endParaRPr>
          </a:p>
        </p:txBody>
      </p:sp>
      <p:sp>
        <p:nvSpPr>
          <p:cNvPr id="55316" name="Rectangle 20"/>
          <p:cNvSpPr>
            <a:spLocks noChangeArrowheads="1"/>
          </p:cNvSpPr>
          <p:nvPr/>
        </p:nvSpPr>
        <p:spPr bwMode="auto">
          <a:xfrm>
            <a:off x="2409825" y="1985964"/>
            <a:ext cx="80168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19" name="Rectangle 23"/>
          <p:cNvSpPr>
            <a:spLocks noChangeArrowheads="1"/>
          </p:cNvSpPr>
          <p:nvPr/>
        </p:nvSpPr>
        <p:spPr bwMode="auto">
          <a:xfrm>
            <a:off x="2398714" y="1978025"/>
            <a:ext cx="80327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21" name="Rectangle 25"/>
          <p:cNvSpPr>
            <a:spLocks noChangeArrowheads="1"/>
          </p:cNvSpPr>
          <p:nvPr/>
        </p:nvSpPr>
        <p:spPr bwMode="auto">
          <a:xfrm>
            <a:off x="3652838" y="2232025"/>
            <a:ext cx="23812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22" name="Rectangle 26"/>
          <p:cNvSpPr>
            <a:spLocks noChangeArrowheads="1"/>
          </p:cNvSpPr>
          <p:nvPr/>
        </p:nvSpPr>
        <p:spPr bwMode="auto">
          <a:xfrm>
            <a:off x="7126289" y="2424113"/>
            <a:ext cx="22494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23" name="Rectangle 27"/>
          <p:cNvSpPr>
            <a:spLocks noChangeArrowheads="1"/>
          </p:cNvSpPr>
          <p:nvPr/>
        </p:nvSpPr>
        <p:spPr bwMode="auto">
          <a:xfrm>
            <a:off x="7321128" y="1690713"/>
            <a:ext cx="194945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24" name="Rectangle 28"/>
          <p:cNvSpPr>
            <a:spLocks noChangeArrowheads="1"/>
          </p:cNvSpPr>
          <p:nvPr/>
        </p:nvSpPr>
        <p:spPr bwMode="auto">
          <a:xfrm>
            <a:off x="7333828" y="1628800"/>
            <a:ext cx="1933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solidFill>
                  <a:srgbClr val="000000"/>
                </a:solidFill>
                <a:latin typeface="+mj-lt"/>
              </a:rPr>
              <a:t>Asset value display</a:t>
            </a:r>
            <a:endParaRPr lang="en-US" altLang="en-US" sz="1400" b="0" dirty="0">
              <a:solidFill>
                <a:schemeClr val="accent2"/>
              </a:solidFill>
              <a:latin typeface="+mj-lt"/>
            </a:endParaRPr>
          </a:p>
        </p:txBody>
      </p:sp>
      <p:sp>
        <p:nvSpPr>
          <p:cNvPr id="55325" name="Rectangle 29"/>
          <p:cNvSpPr>
            <a:spLocks noChangeArrowheads="1"/>
          </p:cNvSpPr>
          <p:nvPr/>
        </p:nvSpPr>
        <p:spPr bwMode="auto">
          <a:xfrm>
            <a:off x="7332240" y="1884388"/>
            <a:ext cx="57308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26" name="Rectangle 30"/>
          <p:cNvSpPr>
            <a:spLocks noChangeArrowheads="1"/>
          </p:cNvSpPr>
          <p:nvPr/>
        </p:nvSpPr>
        <p:spPr bwMode="auto">
          <a:xfrm>
            <a:off x="7176120" y="1958643"/>
            <a:ext cx="4007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solidFill>
                  <a:srgbClr val="000000"/>
                </a:solidFill>
                <a:latin typeface="+mj-lt"/>
              </a:rPr>
              <a:t>APC</a:t>
            </a:r>
            <a:endParaRPr lang="en-US" altLang="en-US" sz="1400" b="0" dirty="0">
              <a:solidFill>
                <a:schemeClr val="accent2"/>
              </a:solidFill>
              <a:latin typeface="+mj-lt"/>
            </a:endParaRPr>
          </a:p>
        </p:txBody>
      </p:sp>
      <p:sp>
        <p:nvSpPr>
          <p:cNvPr id="55327" name="Rectangle 31"/>
          <p:cNvSpPr>
            <a:spLocks noChangeArrowheads="1"/>
          </p:cNvSpPr>
          <p:nvPr/>
        </p:nvSpPr>
        <p:spPr bwMode="auto">
          <a:xfrm>
            <a:off x="7771979" y="1884388"/>
            <a:ext cx="4794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28" name="Rectangle 32"/>
          <p:cNvSpPr>
            <a:spLocks noChangeArrowheads="1"/>
          </p:cNvSpPr>
          <p:nvPr/>
        </p:nvSpPr>
        <p:spPr bwMode="auto">
          <a:xfrm>
            <a:off x="8326016" y="1884388"/>
            <a:ext cx="7143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29" name="Rectangle 33"/>
          <p:cNvSpPr>
            <a:spLocks noChangeArrowheads="1"/>
          </p:cNvSpPr>
          <p:nvPr/>
        </p:nvSpPr>
        <p:spPr bwMode="auto">
          <a:xfrm>
            <a:off x="8616280" y="1958643"/>
            <a:ext cx="70211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solidFill>
                  <a:srgbClr val="000000"/>
                </a:solidFill>
                <a:latin typeface="+mj-lt"/>
              </a:rPr>
              <a:t> 10000</a:t>
            </a:r>
            <a:endParaRPr lang="en-US" altLang="en-US" sz="1400" b="0" dirty="0">
              <a:solidFill>
                <a:schemeClr val="accent2"/>
              </a:solidFill>
              <a:latin typeface="+mj-lt"/>
            </a:endParaRPr>
          </a:p>
        </p:txBody>
      </p:sp>
      <p:sp>
        <p:nvSpPr>
          <p:cNvPr id="55330" name="Rectangle 34"/>
          <p:cNvSpPr>
            <a:spLocks noChangeArrowheads="1"/>
          </p:cNvSpPr>
          <p:nvPr/>
        </p:nvSpPr>
        <p:spPr bwMode="auto">
          <a:xfrm>
            <a:off x="7332240" y="2062187"/>
            <a:ext cx="420688"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31" name="Rectangle 35"/>
          <p:cNvSpPr>
            <a:spLocks noChangeArrowheads="1"/>
          </p:cNvSpPr>
          <p:nvPr/>
        </p:nvSpPr>
        <p:spPr bwMode="auto">
          <a:xfrm>
            <a:off x="7176120" y="2246675"/>
            <a:ext cx="948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solidFill>
                  <a:srgbClr val="FF3300"/>
                </a:solidFill>
                <a:latin typeface="+mj-lt"/>
              </a:rPr>
              <a:t>Ord. Dep.</a:t>
            </a:r>
          </a:p>
        </p:txBody>
      </p:sp>
      <p:sp>
        <p:nvSpPr>
          <p:cNvPr id="55332" name="Rectangle 36"/>
          <p:cNvSpPr>
            <a:spLocks noChangeArrowheads="1"/>
          </p:cNvSpPr>
          <p:nvPr/>
        </p:nvSpPr>
        <p:spPr bwMode="auto">
          <a:xfrm>
            <a:off x="8060904" y="2062187"/>
            <a:ext cx="20637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33" name="Rectangle 37"/>
          <p:cNvSpPr>
            <a:spLocks noChangeArrowheads="1"/>
          </p:cNvSpPr>
          <p:nvPr/>
        </p:nvSpPr>
        <p:spPr bwMode="auto">
          <a:xfrm>
            <a:off x="8367290" y="2062187"/>
            <a:ext cx="1524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34" name="Rectangle 38"/>
          <p:cNvSpPr>
            <a:spLocks noChangeArrowheads="1"/>
          </p:cNvSpPr>
          <p:nvPr/>
        </p:nvSpPr>
        <p:spPr bwMode="auto">
          <a:xfrm>
            <a:off x="8418090" y="2062187"/>
            <a:ext cx="6667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35" name="Rectangle 39"/>
          <p:cNvSpPr>
            <a:spLocks noChangeArrowheads="1"/>
          </p:cNvSpPr>
          <p:nvPr/>
        </p:nvSpPr>
        <p:spPr bwMode="auto">
          <a:xfrm>
            <a:off x="8656559" y="2246675"/>
            <a:ext cx="6604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solidFill>
                  <a:srgbClr val="FF3300"/>
                </a:solidFill>
                <a:latin typeface="+mj-lt"/>
              </a:rPr>
              <a:t> 1000-</a:t>
            </a:r>
          </a:p>
        </p:txBody>
      </p:sp>
      <p:sp>
        <p:nvSpPr>
          <p:cNvPr id="55336" name="Rectangle 40"/>
          <p:cNvSpPr>
            <a:spLocks noChangeArrowheads="1"/>
          </p:cNvSpPr>
          <p:nvPr/>
        </p:nvSpPr>
        <p:spPr bwMode="auto">
          <a:xfrm>
            <a:off x="7332240" y="2238400"/>
            <a:ext cx="5794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37" name="Rectangle 41"/>
          <p:cNvSpPr>
            <a:spLocks noChangeArrowheads="1"/>
          </p:cNvSpPr>
          <p:nvPr/>
        </p:nvSpPr>
        <p:spPr bwMode="auto">
          <a:xfrm>
            <a:off x="7176120" y="2534707"/>
            <a:ext cx="4263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solidFill>
                  <a:srgbClr val="000000"/>
                </a:solidFill>
                <a:latin typeface="+mj-lt"/>
              </a:rPr>
              <a:t>NBV</a:t>
            </a:r>
            <a:endParaRPr lang="en-US" altLang="en-US" sz="1400" b="0" dirty="0">
              <a:solidFill>
                <a:schemeClr val="accent2"/>
              </a:solidFill>
              <a:latin typeface="+mj-lt"/>
            </a:endParaRPr>
          </a:p>
        </p:txBody>
      </p:sp>
      <p:sp>
        <p:nvSpPr>
          <p:cNvPr id="55338" name="Rectangle 42"/>
          <p:cNvSpPr>
            <a:spLocks noChangeArrowheads="1"/>
          </p:cNvSpPr>
          <p:nvPr/>
        </p:nvSpPr>
        <p:spPr bwMode="auto">
          <a:xfrm>
            <a:off x="7771978" y="2238400"/>
            <a:ext cx="588962"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39" name="Rectangle 43"/>
          <p:cNvSpPr>
            <a:spLocks noChangeArrowheads="1"/>
          </p:cNvSpPr>
          <p:nvPr/>
        </p:nvSpPr>
        <p:spPr bwMode="auto">
          <a:xfrm>
            <a:off x="8441904" y="2238400"/>
            <a:ext cx="600075"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40" name="Rectangle 44"/>
          <p:cNvSpPr>
            <a:spLocks noChangeArrowheads="1"/>
          </p:cNvSpPr>
          <p:nvPr/>
        </p:nvSpPr>
        <p:spPr bwMode="auto">
          <a:xfrm>
            <a:off x="8682335" y="2534707"/>
            <a:ext cx="5738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dirty="0">
                <a:solidFill>
                  <a:srgbClr val="000000"/>
                </a:solidFill>
                <a:latin typeface="+mj-lt"/>
              </a:rPr>
              <a:t> 9000</a:t>
            </a:r>
            <a:endParaRPr lang="en-US" altLang="en-US" sz="1400" b="0" dirty="0">
              <a:solidFill>
                <a:schemeClr val="accent2"/>
              </a:solidFill>
              <a:latin typeface="+mj-lt"/>
            </a:endParaRPr>
          </a:p>
        </p:txBody>
      </p:sp>
      <p:sp>
        <p:nvSpPr>
          <p:cNvPr id="55341" name="Rectangle 45"/>
          <p:cNvSpPr>
            <a:spLocks noChangeArrowheads="1"/>
          </p:cNvSpPr>
          <p:nvPr/>
        </p:nvSpPr>
        <p:spPr bwMode="auto">
          <a:xfrm>
            <a:off x="7249691" y="1847875"/>
            <a:ext cx="1871663"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43" name="Rectangle 47"/>
          <p:cNvSpPr>
            <a:spLocks noChangeArrowheads="1"/>
          </p:cNvSpPr>
          <p:nvPr/>
        </p:nvSpPr>
        <p:spPr bwMode="auto">
          <a:xfrm>
            <a:off x="7321129" y="1876450"/>
            <a:ext cx="5746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44" name="Rectangle 48"/>
          <p:cNvSpPr>
            <a:spLocks noChangeArrowheads="1"/>
          </p:cNvSpPr>
          <p:nvPr/>
        </p:nvSpPr>
        <p:spPr bwMode="auto">
          <a:xfrm>
            <a:off x="7762454" y="1876450"/>
            <a:ext cx="4794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45" name="Rectangle 49"/>
          <p:cNvSpPr>
            <a:spLocks noChangeArrowheads="1"/>
          </p:cNvSpPr>
          <p:nvPr/>
        </p:nvSpPr>
        <p:spPr bwMode="auto">
          <a:xfrm>
            <a:off x="8313316" y="1876450"/>
            <a:ext cx="7143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46" name="Rectangle 50"/>
          <p:cNvSpPr>
            <a:spLocks noChangeArrowheads="1"/>
          </p:cNvSpPr>
          <p:nvPr/>
        </p:nvSpPr>
        <p:spPr bwMode="auto">
          <a:xfrm>
            <a:off x="7321129" y="2054249"/>
            <a:ext cx="420687"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47" name="Rectangle 51"/>
          <p:cNvSpPr>
            <a:spLocks noChangeArrowheads="1"/>
          </p:cNvSpPr>
          <p:nvPr/>
        </p:nvSpPr>
        <p:spPr bwMode="auto">
          <a:xfrm>
            <a:off x="8343478" y="2054249"/>
            <a:ext cx="15081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48" name="Rectangle 52"/>
          <p:cNvSpPr>
            <a:spLocks noChangeArrowheads="1"/>
          </p:cNvSpPr>
          <p:nvPr/>
        </p:nvSpPr>
        <p:spPr bwMode="auto">
          <a:xfrm>
            <a:off x="8408566" y="2054249"/>
            <a:ext cx="66516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49" name="Rectangle 53"/>
          <p:cNvSpPr>
            <a:spLocks noChangeArrowheads="1"/>
          </p:cNvSpPr>
          <p:nvPr/>
        </p:nvSpPr>
        <p:spPr bwMode="auto">
          <a:xfrm>
            <a:off x="7321129" y="2230463"/>
            <a:ext cx="5810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50" name="Rectangle 54"/>
          <p:cNvSpPr>
            <a:spLocks noChangeArrowheads="1"/>
          </p:cNvSpPr>
          <p:nvPr/>
        </p:nvSpPr>
        <p:spPr bwMode="auto">
          <a:xfrm>
            <a:off x="7762454" y="2230463"/>
            <a:ext cx="585787"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sp>
        <p:nvSpPr>
          <p:cNvPr id="55351" name="Rectangle 55"/>
          <p:cNvSpPr>
            <a:spLocks noChangeArrowheads="1"/>
          </p:cNvSpPr>
          <p:nvPr/>
        </p:nvSpPr>
        <p:spPr bwMode="auto">
          <a:xfrm>
            <a:off x="8429203" y="2230463"/>
            <a:ext cx="601662"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400" b="0">
              <a:latin typeface="+mj-lt"/>
            </a:endParaRPr>
          </a:p>
        </p:txBody>
      </p:sp>
      <p:grpSp>
        <p:nvGrpSpPr>
          <p:cNvPr id="55355" name="Group 59"/>
          <p:cNvGrpSpPr>
            <a:grpSpLocks/>
          </p:cNvGrpSpPr>
          <p:nvPr/>
        </p:nvGrpSpPr>
        <p:grpSpPr bwMode="auto">
          <a:xfrm>
            <a:off x="6672064" y="4365104"/>
            <a:ext cx="4320480" cy="1271588"/>
            <a:chOff x="3211" y="2815"/>
            <a:chExt cx="2149" cy="1119"/>
          </a:xfrm>
        </p:grpSpPr>
        <p:sp>
          <p:nvSpPr>
            <p:cNvPr id="55397" name="Rectangle 60"/>
            <p:cNvSpPr>
              <a:spLocks noChangeArrowheads="1"/>
            </p:cNvSpPr>
            <p:nvPr/>
          </p:nvSpPr>
          <p:spPr bwMode="auto">
            <a:xfrm>
              <a:off x="3211" y="2815"/>
              <a:ext cx="2134" cy="1108"/>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98" name="Rectangle 61"/>
            <p:cNvSpPr>
              <a:spLocks noChangeArrowheads="1"/>
            </p:cNvSpPr>
            <p:nvPr/>
          </p:nvSpPr>
          <p:spPr bwMode="auto">
            <a:xfrm>
              <a:off x="3226" y="2828"/>
              <a:ext cx="2134" cy="1106"/>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99" name="Rectangle 62"/>
            <p:cNvSpPr>
              <a:spLocks noChangeArrowheads="1"/>
            </p:cNvSpPr>
            <p:nvPr/>
          </p:nvSpPr>
          <p:spPr bwMode="auto">
            <a:xfrm>
              <a:off x="3218" y="2822"/>
              <a:ext cx="2135" cy="110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grpSp>
      <p:sp>
        <p:nvSpPr>
          <p:cNvPr id="55358" name="Rectangle 65"/>
          <p:cNvSpPr>
            <a:spLocks noChangeArrowheads="1"/>
          </p:cNvSpPr>
          <p:nvPr/>
        </p:nvSpPr>
        <p:spPr bwMode="auto">
          <a:xfrm>
            <a:off x="6960096" y="4437112"/>
            <a:ext cx="3739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dirty="0">
                <a:solidFill>
                  <a:srgbClr val="FF0000"/>
                </a:solidFill>
                <a:latin typeface="+mj-lt"/>
              </a:rPr>
              <a:t>Display Depreciation Calculation</a:t>
            </a:r>
            <a:endParaRPr lang="en-US" altLang="en-US" sz="1600" b="0" dirty="0">
              <a:solidFill>
                <a:schemeClr val="accent2"/>
              </a:solidFill>
              <a:latin typeface="+mj-lt"/>
            </a:endParaRPr>
          </a:p>
        </p:txBody>
      </p:sp>
      <p:sp>
        <p:nvSpPr>
          <p:cNvPr id="55361" name="Rectangle 68"/>
          <p:cNvSpPr>
            <a:spLocks noChangeArrowheads="1"/>
          </p:cNvSpPr>
          <p:nvPr/>
        </p:nvSpPr>
        <p:spPr bwMode="auto">
          <a:xfrm>
            <a:off x="6744072" y="4797152"/>
            <a:ext cx="12471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dirty="0">
                <a:solidFill>
                  <a:srgbClr val="000000"/>
                </a:solidFill>
                <a:latin typeface="+mj-lt"/>
              </a:rPr>
              <a:t>Base value</a:t>
            </a:r>
            <a:endParaRPr lang="en-US" altLang="en-US" sz="1600" b="0" dirty="0">
              <a:solidFill>
                <a:schemeClr val="accent2"/>
              </a:solidFill>
              <a:latin typeface="+mj-lt"/>
            </a:endParaRPr>
          </a:p>
        </p:txBody>
      </p:sp>
      <p:sp>
        <p:nvSpPr>
          <p:cNvPr id="55364" name="Rectangle 71"/>
          <p:cNvSpPr>
            <a:spLocks noChangeArrowheads="1"/>
          </p:cNvSpPr>
          <p:nvPr/>
        </p:nvSpPr>
        <p:spPr bwMode="auto">
          <a:xfrm>
            <a:off x="9552384" y="4797152"/>
            <a:ext cx="7293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dirty="0">
                <a:solidFill>
                  <a:srgbClr val="000000"/>
                </a:solidFill>
                <a:latin typeface="+mj-lt"/>
              </a:rPr>
              <a:t>10000</a:t>
            </a:r>
            <a:endParaRPr lang="en-US" altLang="en-US" sz="1600" b="0" dirty="0">
              <a:solidFill>
                <a:schemeClr val="accent2"/>
              </a:solidFill>
              <a:latin typeface="+mj-lt"/>
            </a:endParaRPr>
          </a:p>
        </p:txBody>
      </p:sp>
      <p:sp>
        <p:nvSpPr>
          <p:cNvPr id="55366" name="Rectangle 73"/>
          <p:cNvSpPr>
            <a:spLocks noChangeArrowheads="1"/>
          </p:cNvSpPr>
          <p:nvPr/>
        </p:nvSpPr>
        <p:spPr bwMode="auto">
          <a:xfrm>
            <a:off x="6744072" y="5085184"/>
            <a:ext cx="18434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dirty="0">
                <a:solidFill>
                  <a:srgbClr val="000000"/>
                </a:solidFill>
                <a:latin typeface="+mj-lt"/>
              </a:rPr>
              <a:t>Percentage rate</a:t>
            </a:r>
            <a:endParaRPr lang="en-US" altLang="en-US" sz="1600" b="0" dirty="0">
              <a:solidFill>
                <a:schemeClr val="accent2"/>
              </a:solidFill>
              <a:latin typeface="+mj-lt"/>
            </a:endParaRPr>
          </a:p>
        </p:txBody>
      </p:sp>
      <p:sp>
        <p:nvSpPr>
          <p:cNvPr id="55369" name="Rectangle 76"/>
          <p:cNvSpPr>
            <a:spLocks noChangeArrowheads="1"/>
          </p:cNvSpPr>
          <p:nvPr/>
        </p:nvSpPr>
        <p:spPr bwMode="auto">
          <a:xfrm>
            <a:off x="9552384" y="5085184"/>
            <a:ext cx="5530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dirty="0">
                <a:solidFill>
                  <a:srgbClr val="000000"/>
                </a:solidFill>
                <a:latin typeface="+mj-lt"/>
              </a:rPr>
              <a:t>10%</a:t>
            </a:r>
            <a:endParaRPr lang="en-US" altLang="en-US" sz="1600" b="0" dirty="0">
              <a:solidFill>
                <a:schemeClr val="accent2"/>
              </a:solidFill>
              <a:latin typeface="+mj-lt"/>
            </a:endParaRPr>
          </a:p>
        </p:txBody>
      </p:sp>
      <p:sp>
        <p:nvSpPr>
          <p:cNvPr id="55373" name="Rectangle 80"/>
          <p:cNvSpPr>
            <a:spLocks noChangeArrowheads="1"/>
          </p:cNvSpPr>
          <p:nvPr/>
        </p:nvSpPr>
        <p:spPr bwMode="auto">
          <a:xfrm>
            <a:off x="6744072" y="5373216"/>
            <a:ext cx="9008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dirty="0">
                <a:solidFill>
                  <a:srgbClr val="000000"/>
                </a:solidFill>
                <a:latin typeface="+mj-lt"/>
              </a:rPr>
              <a:t>Amount</a:t>
            </a:r>
            <a:endParaRPr lang="en-US" altLang="en-US" sz="1600" b="0" dirty="0">
              <a:solidFill>
                <a:schemeClr val="accent2"/>
              </a:solidFill>
              <a:latin typeface="+mj-lt"/>
            </a:endParaRPr>
          </a:p>
        </p:txBody>
      </p:sp>
      <p:sp>
        <p:nvSpPr>
          <p:cNvPr id="55375" name="Rectangle 82"/>
          <p:cNvSpPr>
            <a:spLocks noChangeArrowheads="1"/>
          </p:cNvSpPr>
          <p:nvPr/>
        </p:nvSpPr>
        <p:spPr bwMode="auto">
          <a:xfrm>
            <a:off x="9552384" y="5373216"/>
            <a:ext cx="5834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dirty="0">
                <a:solidFill>
                  <a:srgbClr val="000000"/>
                </a:solidFill>
                <a:latin typeface="+mj-lt"/>
              </a:rPr>
              <a:t>1000</a:t>
            </a:r>
            <a:endParaRPr lang="en-US" altLang="en-US" sz="1600" b="0" dirty="0">
              <a:solidFill>
                <a:schemeClr val="accent2"/>
              </a:solidFill>
              <a:latin typeface="+mj-lt"/>
            </a:endParaRPr>
          </a:p>
        </p:txBody>
      </p:sp>
      <p:grpSp>
        <p:nvGrpSpPr>
          <p:cNvPr id="55376" name="Group 83"/>
          <p:cNvGrpSpPr>
            <a:grpSpLocks/>
          </p:cNvGrpSpPr>
          <p:nvPr/>
        </p:nvGrpSpPr>
        <p:grpSpPr bwMode="auto">
          <a:xfrm>
            <a:off x="5447928" y="2204864"/>
            <a:ext cx="1656184" cy="432048"/>
            <a:chOff x="2763" y="2125"/>
            <a:chExt cx="536" cy="139"/>
          </a:xfrm>
        </p:grpSpPr>
        <p:sp>
          <p:nvSpPr>
            <p:cNvPr id="55394" name="Freeform 84"/>
            <p:cNvSpPr>
              <a:spLocks/>
            </p:cNvSpPr>
            <p:nvPr/>
          </p:nvSpPr>
          <p:spPr bwMode="auto">
            <a:xfrm>
              <a:off x="2763" y="2125"/>
              <a:ext cx="523" cy="129"/>
            </a:xfrm>
            <a:custGeom>
              <a:avLst/>
              <a:gdLst>
                <a:gd name="T0" fmla="*/ 364 w 523"/>
                <a:gd name="T1" fmla="*/ 0 h 129"/>
                <a:gd name="T2" fmla="*/ 364 w 523"/>
                <a:gd name="T3" fmla="*/ 33 h 129"/>
                <a:gd name="T4" fmla="*/ 0 w 523"/>
                <a:gd name="T5" fmla="*/ 33 h 129"/>
                <a:gd name="T6" fmla="*/ 0 w 523"/>
                <a:gd name="T7" fmla="*/ 96 h 129"/>
                <a:gd name="T8" fmla="*/ 364 w 523"/>
                <a:gd name="T9" fmla="*/ 96 h 129"/>
                <a:gd name="T10" fmla="*/ 364 w 523"/>
                <a:gd name="T11" fmla="*/ 129 h 129"/>
                <a:gd name="T12" fmla="*/ 523 w 523"/>
                <a:gd name="T13" fmla="*/ 64 h 129"/>
                <a:gd name="T14" fmla="*/ 364 w 523"/>
                <a:gd name="T15" fmla="*/ 0 h 1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3" h="129">
                  <a:moveTo>
                    <a:pt x="364" y="0"/>
                  </a:moveTo>
                  <a:lnTo>
                    <a:pt x="364" y="33"/>
                  </a:lnTo>
                  <a:lnTo>
                    <a:pt x="0" y="33"/>
                  </a:lnTo>
                  <a:lnTo>
                    <a:pt x="0" y="96"/>
                  </a:lnTo>
                  <a:lnTo>
                    <a:pt x="364" y="96"/>
                  </a:lnTo>
                  <a:lnTo>
                    <a:pt x="364" y="129"/>
                  </a:lnTo>
                  <a:lnTo>
                    <a:pt x="523" y="64"/>
                  </a:lnTo>
                  <a:lnTo>
                    <a:pt x="364" y="0"/>
                  </a:lnTo>
                  <a:close/>
                </a:path>
              </a:pathLst>
            </a:custGeom>
            <a:solidFill>
              <a:srgbClr val="66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55395" name="Freeform 85"/>
            <p:cNvSpPr>
              <a:spLocks/>
            </p:cNvSpPr>
            <p:nvPr/>
          </p:nvSpPr>
          <p:spPr bwMode="auto">
            <a:xfrm>
              <a:off x="2778" y="2137"/>
              <a:ext cx="521" cy="127"/>
            </a:xfrm>
            <a:custGeom>
              <a:avLst/>
              <a:gdLst>
                <a:gd name="T0" fmla="*/ 364 w 521"/>
                <a:gd name="T1" fmla="*/ 0 h 127"/>
                <a:gd name="T2" fmla="*/ 364 w 521"/>
                <a:gd name="T3" fmla="*/ 31 h 127"/>
                <a:gd name="T4" fmla="*/ 0 w 521"/>
                <a:gd name="T5" fmla="*/ 31 h 127"/>
                <a:gd name="T6" fmla="*/ 0 w 521"/>
                <a:gd name="T7" fmla="*/ 96 h 127"/>
                <a:gd name="T8" fmla="*/ 364 w 521"/>
                <a:gd name="T9" fmla="*/ 96 h 127"/>
                <a:gd name="T10" fmla="*/ 364 w 521"/>
                <a:gd name="T11" fmla="*/ 127 h 127"/>
                <a:gd name="T12" fmla="*/ 521 w 521"/>
                <a:gd name="T13" fmla="*/ 64 h 127"/>
                <a:gd name="T14" fmla="*/ 364 w 521"/>
                <a:gd name="T15" fmla="*/ 0 h 1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1" h="127">
                  <a:moveTo>
                    <a:pt x="364" y="0"/>
                  </a:moveTo>
                  <a:lnTo>
                    <a:pt x="364" y="31"/>
                  </a:lnTo>
                  <a:lnTo>
                    <a:pt x="0" y="31"/>
                  </a:lnTo>
                  <a:lnTo>
                    <a:pt x="0" y="96"/>
                  </a:lnTo>
                  <a:lnTo>
                    <a:pt x="364" y="96"/>
                  </a:lnTo>
                  <a:lnTo>
                    <a:pt x="364" y="127"/>
                  </a:lnTo>
                  <a:lnTo>
                    <a:pt x="521" y="64"/>
                  </a:lnTo>
                  <a:lnTo>
                    <a:pt x="364" y="0"/>
                  </a:lnTo>
                  <a:close/>
                </a:path>
              </a:pathLst>
            </a:custGeom>
            <a:solidFill>
              <a:srgbClr val="003D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55396" name="Freeform 86"/>
            <p:cNvSpPr>
              <a:spLocks/>
            </p:cNvSpPr>
            <p:nvPr/>
          </p:nvSpPr>
          <p:spPr bwMode="auto">
            <a:xfrm>
              <a:off x="2770" y="2132"/>
              <a:ext cx="523" cy="127"/>
            </a:xfrm>
            <a:custGeom>
              <a:avLst/>
              <a:gdLst>
                <a:gd name="T0" fmla="*/ 364 w 523"/>
                <a:gd name="T1" fmla="*/ 0 h 127"/>
                <a:gd name="T2" fmla="*/ 364 w 523"/>
                <a:gd name="T3" fmla="*/ 31 h 127"/>
                <a:gd name="T4" fmla="*/ 0 w 523"/>
                <a:gd name="T5" fmla="*/ 31 h 127"/>
                <a:gd name="T6" fmla="*/ 0 w 523"/>
                <a:gd name="T7" fmla="*/ 95 h 127"/>
                <a:gd name="T8" fmla="*/ 364 w 523"/>
                <a:gd name="T9" fmla="*/ 95 h 127"/>
                <a:gd name="T10" fmla="*/ 364 w 523"/>
                <a:gd name="T11" fmla="*/ 127 h 127"/>
                <a:gd name="T12" fmla="*/ 523 w 523"/>
                <a:gd name="T13" fmla="*/ 63 h 127"/>
                <a:gd name="T14" fmla="*/ 364 w 523"/>
                <a:gd name="T15" fmla="*/ 0 h 1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3" h="127">
                  <a:moveTo>
                    <a:pt x="364" y="0"/>
                  </a:moveTo>
                  <a:lnTo>
                    <a:pt x="364" y="31"/>
                  </a:lnTo>
                  <a:lnTo>
                    <a:pt x="0" y="31"/>
                  </a:lnTo>
                  <a:lnTo>
                    <a:pt x="0" y="95"/>
                  </a:lnTo>
                  <a:lnTo>
                    <a:pt x="364" y="95"/>
                  </a:lnTo>
                  <a:lnTo>
                    <a:pt x="364" y="127"/>
                  </a:lnTo>
                  <a:lnTo>
                    <a:pt x="523" y="63"/>
                  </a:lnTo>
                  <a:lnTo>
                    <a:pt x="364" y="0"/>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grpSp>
      <p:grpSp>
        <p:nvGrpSpPr>
          <p:cNvPr id="55377" name="Group 87"/>
          <p:cNvGrpSpPr>
            <a:grpSpLocks/>
          </p:cNvGrpSpPr>
          <p:nvPr/>
        </p:nvGrpSpPr>
        <p:grpSpPr bwMode="auto">
          <a:xfrm>
            <a:off x="8256240" y="2924944"/>
            <a:ext cx="504056" cy="1440160"/>
            <a:chOff x="4112" y="2461"/>
            <a:chExt cx="188" cy="325"/>
          </a:xfrm>
        </p:grpSpPr>
        <p:sp>
          <p:nvSpPr>
            <p:cNvPr id="55391" name="Freeform 88"/>
            <p:cNvSpPr>
              <a:spLocks/>
            </p:cNvSpPr>
            <p:nvPr/>
          </p:nvSpPr>
          <p:spPr bwMode="auto">
            <a:xfrm>
              <a:off x="4112" y="2461"/>
              <a:ext cx="173" cy="312"/>
            </a:xfrm>
            <a:custGeom>
              <a:avLst/>
              <a:gdLst>
                <a:gd name="T0" fmla="*/ 173 w 173"/>
                <a:gd name="T1" fmla="*/ 216 h 312"/>
                <a:gd name="T2" fmla="*/ 130 w 173"/>
                <a:gd name="T3" fmla="*/ 216 h 312"/>
                <a:gd name="T4" fmla="*/ 130 w 173"/>
                <a:gd name="T5" fmla="*/ 0 h 312"/>
                <a:gd name="T6" fmla="*/ 43 w 173"/>
                <a:gd name="T7" fmla="*/ 0 h 312"/>
                <a:gd name="T8" fmla="*/ 43 w 173"/>
                <a:gd name="T9" fmla="*/ 216 h 312"/>
                <a:gd name="T10" fmla="*/ 0 w 173"/>
                <a:gd name="T11" fmla="*/ 216 h 312"/>
                <a:gd name="T12" fmla="*/ 87 w 173"/>
                <a:gd name="T13" fmla="*/ 312 h 312"/>
                <a:gd name="T14" fmla="*/ 173 w 173"/>
                <a:gd name="T15" fmla="*/ 216 h 3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 h="312">
                  <a:moveTo>
                    <a:pt x="173" y="216"/>
                  </a:moveTo>
                  <a:lnTo>
                    <a:pt x="130" y="216"/>
                  </a:lnTo>
                  <a:lnTo>
                    <a:pt x="130" y="0"/>
                  </a:lnTo>
                  <a:lnTo>
                    <a:pt x="43" y="0"/>
                  </a:lnTo>
                  <a:lnTo>
                    <a:pt x="43" y="216"/>
                  </a:lnTo>
                  <a:lnTo>
                    <a:pt x="0" y="216"/>
                  </a:lnTo>
                  <a:lnTo>
                    <a:pt x="87" y="312"/>
                  </a:lnTo>
                  <a:lnTo>
                    <a:pt x="173" y="216"/>
                  </a:lnTo>
                  <a:close/>
                </a:path>
              </a:pathLst>
            </a:custGeom>
            <a:solidFill>
              <a:srgbClr val="66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55392" name="Freeform 89"/>
            <p:cNvSpPr>
              <a:spLocks/>
            </p:cNvSpPr>
            <p:nvPr/>
          </p:nvSpPr>
          <p:spPr bwMode="auto">
            <a:xfrm>
              <a:off x="4126" y="2472"/>
              <a:ext cx="174" cy="314"/>
            </a:xfrm>
            <a:custGeom>
              <a:avLst/>
              <a:gdLst>
                <a:gd name="T0" fmla="*/ 174 w 174"/>
                <a:gd name="T1" fmla="*/ 218 h 314"/>
                <a:gd name="T2" fmla="*/ 131 w 174"/>
                <a:gd name="T3" fmla="*/ 218 h 314"/>
                <a:gd name="T4" fmla="*/ 131 w 174"/>
                <a:gd name="T5" fmla="*/ 0 h 314"/>
                <a:gd name="T6" fmla="*/ 44 w 174"/>
                <a:gd name="T7" fmla="*/ 0 h 314"/>
                <a:gd name="T8" fmla="*/ 44 w 174"/>
                <a:gd name="T9" fmla="*/ 218 h 314"/>
                <a:gd name="T10" fmla="*/ 0 w 174"/>
                <a:gd name="T11" fmla="*/ 218 h 314"/>
                <a:gd name="T12" fmla="*/ 88 w 174"/>
                <a:gd name="T13" fmla="*/ 314 h 314"/>
                <a:gd name="T14" fmla="*/ 174 w 174"/>
                <a:gd name="T15" fmla="*/ 218 h 3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4" h="314">
                  <a:moveTo>
                    <a:pt x="174" y="218"/>
                  </a:moveTo>
                  <a:lnTo>
                    <a:pt x="131" y="218"/>
                  </a:lnTo>
                  <a:lnTo>
                    <a:pt x="131" y="0"/>
                  </a:lnTo>
                  <a:lnTo>
                    <a:pt x="44" y="0"/>
                  </a:lnTo>
                  <a:lnTo>
                    <a:pt x="44" y="218"/>
                  </a:lnTo>
                  <a:lnTo>
                    <a:pt x="0" y="218"/>
                  </a:lnTo>
                  <a:lnTo>
                    <a:pt x="88" y="314"/>
                  </a:lnTo>
                  <a:lnTo>
                    <a:pt x="174" y="218"/>
                  </a:lnTo>
                  <a:close/>
                </a:path>
              </a:pathLst>
            </a:custGeom>
            <a:solidFill>
              <a:srgbClr val="003D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55393" name="Freeform 90"/>
            <p:cNvSpPr>
              <a:spLocks/>
            </p:cNvSpPr>
            <p:nvPr/>
          </p:nvSpPr>
          <p:spPr bwMode="auto">
            <a:xfrm>
              <a:off x="4119" y="2466"/>
              <a:ext cx="175" cy="313"/>
            </a:xfrm>
            <a:custGeom>
              <a:avLst/>
              <a:gdLst>
                <a:gd name="T0" fmla="*/ 175 w 175"/>
                <a:gd name="T1" fmla="*/ 218 h 313"/>
                <a:gd name="T2" fmla="*/ 131 w 175"/>
                <a:gd name="T3" fmla="*/ 218 h 313"/>
                <a:gd name="T4" fmla="*/ 131 w 175"/>
                <a:gd name="T5" fmla="*/ 0 h 313"/>
                <a:gd name="T6" fmla="*/ 45 w 175"/>
                <a:gd name="T7" fmla="*/ 0 h 313"/>
                <a:gd name="T8" fmla="*/ 45 w 175"/>
                <a:gd name="T9" fmla="*/ 218 h 313"/>
                <a:gd name="T10" fmla="*/ 0 w 175"/>
                <a:gd name="T11" fmla="*/ 218 h 313"/>
                <a:gd name="T12" fmla="*/ 88 w 175"/>
                <a:gd name="T13" fmla="*/ 313 h 313"/>
                <a:gd name="T14" fmla="*/ 175 w 175"/>
                <a:gd name="T15" fmla="*/ 218 h 3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5" h="313">
                  <a:moveTo>
                    <a:pt x="175" y="218"/>
                  </a:moveTo>
                  <a:lnTo>
                    <a:pt x="131" y="218"/>
                  </a:lnTo>
                  <a:lnTo>
                    <a:pt x="131" y="0"/>
                  </a:lnTo>
                  <a:lnTo>
                    <a:pt x="45" y="0"/>
                  </a:lnTo>
                  <a:lnTo>
                    <a:pt x="45" y="218"/>
                  </a:lnTo>
                  <a:lnTo>
                    <a:pt x="0" y="218"/>
                  </a:lnTo>
                  <a:lnTo>
                    <a:pt x="88" y="313"/>
                  </a:lnTo>
                  <a:lnTo>
                    <a:pt x="175" y="218"/>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grpSp>
      <p:grpSp>
        <p:nvGrpSpPr>
          <p:cNvPr id="55378" name="Group 91"/>
          <p:cNvGrpSpPr>
            <a:grpSpLocks/>
          </p:cNvGrpSpPr>
          <p:nvPr/>
        </p:nvGrpSpPr>
        <p:grpSpPr bwMode="auto">
          <a:xfrm>
            <a:off x="6727626" y="4725144"/>
            <a:ext cx="4192909" cy="72008"/>
            <a:chOff x="3211" y="3023"/>
            <a:chExt cx="2147" cy="13"/>
          </a:xfrm>
        </p:grpSpPr>
        <p:sp>
          <p:nvSpPr>
            <p:cNvPr id="55388" name="Line 92"/>
            <p:cNvSpPr>
              <a:spLocks noChangeShapeType="1"/>
            </p:cNvSpPr>
            <p:nvPr/>
          </p:nvSpPr>
          <p:spPr bwMode="auto">
            <a:xfrm>
              <a:off x="3225" y="3035"/>
              <a:ext cx="2133" cy="1"/>
            </a:xfrm>
            <a:prstGeom prst="line">
              <a:avLst/>
            </a:prstGeom>
            <a:noFill/>
            <a:ln w="11113">
              <a:solidFill>
                <a:srgbClr val="E2E2E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55389" name="Line 93"/>
            <p:cNvSpPr>
              <a:spLocks noChangeShapeType="1"/>
            </p:cNvSpPr>
            <p:nvPr/>
          </p:nvSpPr>
          <p:spPr bwMode="auto">
            <a:xfrm>
              <a:off x="3211" y="3023"/>
              <a:ext cx="2132" cy="2"/>
            </a:xfrm>
            <a:prstGeom prst="line">
              <a:avLst/>
            </a:prstGeom>
            <a:noFill/>
            <a:ln w="11113">
              <a:solidFill>
                <a:srgbClr val="7C7C7C"/>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55390" name="Line 94"/>
            <p:cNvSpPr>
              <a:spLocks noChangeShapeType="1"/>
            </p:cNvSpPr>
            <p:nvPr/>
          </p:nvSpPr>
          <p:spPr bwMode="auto">
            <a:xfrm>
              <a:off x="3218" y="3028"/>
              <a:ext cx="2132" cy="3"/>
            </a:xfrm>
            <a:prstGeom prst="line">
              <a:avLst/>
            </a:prstGeom>
            <a:noFill/>
            <a:ln w="11113">
              <a:solidFill>
                <a:srgbClr val="CECECE"/>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sp>
        <p:nvSpPr>
          <p:cNvPr id="55379" name="Rectangle 95"/>
          <p:cNvSpPr>
            <a:spLocks noChangeArrowheads="1"/>
          </p:cNvSpPr>
          <p:nvPr/>
        </p:nvSpPr>
        <p:spPr bwMode="auto">
          <a:xfrm>
            <a:off x="5024439" y="3516313"/>
            <a:ext cx="1165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80" name="Rectangle 96"/>
          <p:cNvSpPr>
            <a:spLocks noChangeArrowheads="1"/>
          </p:cNvSpPr>
          <p:nvPr/>
        </p:nvSpPr>
        <p:spPr bwMode="auto">
          <a:xfrm>
            <a:off x="5108576" y="3703638"/>
            <a:ext cx="11795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5381" name="Line 97"/>
          <p:cNvSpPr>
            <a:spLocks noChangeShapeType="1"/>
          </p:cNvSpPr>
          <p:nvPr/>
        </p:nvSpPr>
        <p:spPr bwMode="auto">
          <a:xfrm>
            <a:off x="1199456" y="2420888"/>
            <a:ext cx="393700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55382" name="Line 98"/>
          <p:cNvSpPr>
            <a:spLocks noChangeShapeType="1"/>
          </p:cNvSpPr>
          <p:nvPr/>
        </p:nvSpPr>
        <p:spPr bwMode="auto">
          <a:xfrm>
            <a:off x="7104112" y="1916832"/>
            <a:ext cx="25202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mj-lt"/>
            </a:endParaRPr>
          </a:p>
        </p:txBody>
      </p:sp>
      <p:sp>
        <p:nvSpPr>
          <p:cNvPr id="55383" name="AutoShape 99"/>
          <p:cNvSpPr>
            <a:spLocks noChangeArrowheads="1"/>
          </p:cNvSpPr>
          <p:nvPr/>
        </p:nvSpPr>
        <p:spPr bwMode="auto">
          <a:xfrm>
            <a:off x="3503712" y="3733800"/>
            <a:ext cx="2592288" cy="1999456"/>
          </a:xfrm>
          <a:prstGeom prst="irregularSeal1">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dirty="0">
                <a:latin typeface="+mj-lt"/>
              </a:rPr>
              <a:t>Annual computation </a:t>
            </a:r>
            <a:endParaRPr lang="en-US" altLang="en-US" sz="1400" dirty="0">
              <a:latin typeface="+mj-lt"/>
            </a:endParaRPr>
          </a:p>
        </p:txBody>
      </p:sp>
      <p:sp>
        <p:nvSpPr>
          <p:cNvPr id="55385" name="Line 101"/>
          <p:cNvSpPr>
            <a:spLocks noChangeShapeType="1"/>
          </p:cNvSpPr>
          <p:nvPr/>
        </p:nvSpPr>
        <p:spPr bwMode="auto">
          <a:xfrm flipV="1">
            <a:off x="5562600" y="2924944"/>
            <a:ext cx="1469504" cy="118985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55386" name="Line 102"/>
          <p:cNvSpPr>
            <a:spLocks noChangeShapeType="1"/>
          </p:cNvSpPr>
          <p:nvPr/>
        </p:nvSpPr>
        <p:spPr bwMode="auto">
          <a:xfrm>
            <a:off x="5867400" y="4572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Tree>
    <p:extLst>
      <p:ext uri="{BB962C8B-B14F-4D97-AF65-F5344CB8AC3E}">
        <p14:creationId xmlns:p14="http://schemas.microsoft.com/office/powerpoint/2010/main" val="1341655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122B0-B8B8-4EF4-9377-5DEFE8F14F4B}"/>
              </a:ext>
            </a:extLst>
          </p:cNvPr>
          <p:cNvSpPr>
            <a:spLocks noGrp="1"/>
          </p:cNvSpPr>
          <p:nvPr>
            <p:ph type="title"/>
          </p:nvPr>
        </p:nvSpPr>
        <p:spPr/>
        <p:txBody>
          <a:bodyPr/>
          <a:lstStyle/>
          <a:p>
            <a:pPr>
              <a:defRPr/>
            </a:pPr>
            <a:r>
              <a:rPr lang="en-US" dirty="0"/>
              <a:t> Asset Classes</a:t>
            </a:r>
          </a:p>
        </p:txBody>
      </p:sp>
      <p:sp>
        <p:nvSpPr>
          <p:cNvPr id="3" name="Content Placeholder 2">
            <a:extLst>
              <a:ext uri="{FF2B5EF4-FFF2-40B4-BE49-F238E27FC236}">
                <a16:creationId xmlns:a16="http://schemas.microsoft.com/office/drawing/2014/main" xmlns="" id="{61C09939-285C-4DD3-A928-EFEB45B6C1AA}"/>
              </a:ext>
            </a:extLst>
          </p:cNvPr>
          <p:cNvSpPr>
            <a:spLocks noGrp="1"/>
          </p:cNvSpPr>
          <p:nvPr>
            <p:ph idx="4294967295"/>
          </p:nvPr>
        </p:nvSpPr>
        <p:spPr>
          <a:xfrm>
            <a:off x="227013" y="990600"/>
            <a:ext cx="11688762" cy="2366391"/>
          </a:xfrm>
        </p:spPr>
        <p:txBody>
          <a:bodyPr/>
          <a:lstStyle/>
          <a:p>
            <a:pPr algn="just">
              <a:defRPr/>
            </a:pPr>
            <a:r>
              <a:rPr lang="en-US" sz="1800" dirty="0"/>
              <a:t>Fixed assets are classified into asset classes. Some examples of asset classes could be vehicles, furniture, or machines.</a:t>
            </a:r>
          </a:p>
          <a:p>
            <a:pPr algn="just">
              <a:defRPr/>
            </a:pPr>
            <a:r>
              <a:rPr lang="en-US" sz="1800" dirty="0"/>
              <a:t>The asset class consists of a master data section and a depreciation area section.</a:t>
            </a:r>
          </a:p>
          <a:p>
            <a:pPr algn="just">
              <a:defRPr/>
            </a:pPr>
            <a:r>
              <a:rPr lang="en-US" sz="1800" dirty="0"/>
              <a:t>Asset classes are created at client level. They are then assigned to at least one chart of depreciation.</a:t>
            </a:r>
          </a:p>
          <a:p>
            <a:pPr algn="just">
              <a:defRPr/>
            </a:pPr>
            <a:r>
              <a:rPr lang="en-US" sz="1800" dirty="0"/>
              <a:t>Several charts of depreciation can also be assigned to an asset class. This ensures that the asset class catalog is uniform, despite using different depreciation areas.</a:t>
            </a: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3356991"/>
            <a:ext cx="6048672" cy="316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266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B7AE9-922C-4D3A-BBF7-2C9D9DC84801}"/>
              </a:ext>
            </a:extLst>
          </p:cNvPr>
          <p:cNvSpPr>
            <a:spLocks noGrp="1"/>
          </p:cNvSpPr>
          <p:nvPr>
            <p:ph type="title"/>
          </p:nvPr>
        </p:nvSpPr>
        <p:spPr/>
        <p:txBody>
          <a:bodyPr/>
          <a:lstStyle/>
          <a:p>
            <a:pPr>
              <a:defRPr/>
            </a:pPr>
            <a:r>
              <a:rPr lang="en-US" dirty="0"/>
              <a:t>Asset Classes</a:t>
            </a:r>
          </a:p>
        </p:txBody>
      </p:sp>
      <p:sp>
        <p:nvSpPr>
          <p:cNvPr id="5" name="Content Placeholder 4">
            <a:extLst>
              <a:ext uri="{FF2B5EF4-FFF2-40B4-BE49-F238E27FC236}">
                <a16:creationId xmlns:a16="http://schemas.microsoft.com/office/drawing/2014/main" xmlns="" id="{36F8BC1B-8B13-476D-BAEA-F6B9722FA8E5}"/>
              </a:ext>
            </a:extLst>
          </p:cNvPr>
          <p:cNvSpPr>
            <a:spLocks noGrp="1"/>
          </p:cNvSpPr>
          <p:nvPr>
            <p:ph idx="4294967295"/>
          </p:nvPr>
        </p:nvSpPr>
        <p:spPr>
          <a:xfrm>
            <a:off x="227013" y="976313"/>
            <a:ext cx="11688762" cy="1804615"/>
          </a:xfrm>
        </p:spPr>
        <p:txBody>
          <a:bodyPr/>
          <a:lstStyle/>
          <a:p>
            <a:pPr algn="just">
              <a:defRPr/>
            </a:pPr>
            <a:r>
              <a:rPr lang="en-US" sz="1800" dirty="0"/>
              <a:t>The Asset class is the main criterion for classifying assets. Each asset is assigned to only one asset class.</a:t>
            </a:r>
          </a:p>
          <a:p>
            <a:pPr algn="just">
              <a:defRPr/>
            </a:pPr>
            <a:r>
              <a:rPr lang="en-US" sz="1800" dirty="0"/>
              <a:t>Assets that are to appear in different places/balance sheet items (for example, buildings and machines) have to be assigned to different asset classes. </a:t>
            </a:r>
          </a:p>
          <a:p>
            <a:pPr algn="just">
              <a:defRPr/>
            </a:pPr>
            <a:r>
              <a:rPr lang="en-US" sz="1800" dirty="0"/>
              <a:t>There is also at least one special asset class each for assets under construction and low value assets.</a:t>
            </a:r>
          </a:p>
        </p:txBody>
      </p:sp>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2636912"/>
            <a:ext cx="6480720" cy="37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191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a:extLst>
              <a:ext uri="{FF2B5EF4-FFF2-40B4-BE49-F238E27FC236}">
                <a16:creationId xmlns:a16="http://schemas.microsoft.com/office/drawing/2014/main" xmlns="" id="{CF79B844-A3E0-4CA8-8140-02CE7F04EC00}"/>
              </a:ext>
            </a:extLst>
          </p:cNvPr>
          <p:cNvSpPr>
            <a:spLocks noGrp="1" noChangeArrowheads="1"/>
          </p:cNvSpPr>
          <p:nvPr>
            <p:ph type="title"/>
          </p:nvPr>
        </p:nvSpPr>
        <p:spPr/>
        <p:txBody>
          <a:bodyPr/>
          <a:lstStyle/>
          <a:p>
            <a:pPr>
              <a:defRPr/>
            </a:pPr>
            <a:r>
              <a:rPr lang="en-US" altLang="en-US" dirty="0"/>
              <a:t>Asset Class Portfolio </a:t>
            </a:r>
          </a:p>
        </p:txBody>
      </p:sp>
      <p:sp>
        <p:nvSpPr>
          <p:cNvPr id="59452" name="Rectangle 7"/>
          <p:cNvSpPr>
            <a:spLocks noChangeArrowheads="1"/>
          </p:cNvSpPr>
          <p:nvPr/>
        </p:nvSpPr>
        <p:spPr bwMode="auto">
          <a:xfrm>
            <a:off x="4295800" y="2636913"/>
            <a:ext cx="3096344" cy="2304256"/>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ts val="600"/>
              </a:spcBef>
              <a:spcAft>
                <a:spcPts val="600"/>
              </a:spcAft>
              <a:buSzTx/>
              <a:buNone/>
            </a:pPr>
            <a:r>
              <a:rPr lang="en-US" altLang="en-US" sz="1400" dirty="0">
                <a:solidFill>
                  <a:srgbClr val="000000"/>
                </a:solidFill>
                <a:latin typeface="+mj-lt"/>
              </a:rPr>
              <a:t>Asset Class</a:t>
            </a:r>
            <a:endParaRPr lang="en-US" altLang="en-US" sz="1400" b="0" dirty="0">
              <a:solidFill>
                <a:srgbClr val="000000"/>
              </a:solidFill>
              <a:latin typeface="+mj-lt"/>
            </a:endParaRPr>
          </a:p>
          <a:p>
            <a:pPr>
              <a:spcBef>
                <a:spcPts val="600"/>
              </a:spcBef>
              <a:spcAft>
                <a:spcPts val="600"/>
              </a:spcAft>
              <a:buSzTx/>
              <a:buNone/>
            </a:pPr>
            <a:endParaRPr lang="en-US" altLang="en-US" sz="1400" dirty="0">
              <a:solidFill>
                <a:srgbClr val="000000"/>
              </a:solidFill>
              <a:latin typeface="+mj-lt"/>
            </a:endParaRPr>
          </a:p>
          <a:p>
            <a:pPr>
              <a:spcBef>
                <a:spcPts val="600"/>
              </a:spcBef>
              <a:spcAft>
                <a:spcPts val="600"/>
              </a:spcAft>
              <a:buSzTx/>
              <a:buNone/>
            </a:pPr>
            <a:r>
              <a:rPr lang="en-US" altLang="en-US" sz="1400" dirty="0" smtClean="0">
                <a:solidFill>
                  <a:srgbClr val="000000"/>
                </a:solidFill>
                <a:latin typeface="+mj-lt"/>
              </a:rPr>
              <a:t>Control </a:t>
            </a:r>
            <a:r>
              <a:rPr lang="en-US" altLang="en-US" sz="1400" dirty="0">
                <a:solidFill>
                  <a:srgbClr val="000000"/>
                </a:solidFill>
                <a:latin typeface="+mj-lt"/>
              </a:rPr>
              <a:t>Parameters</a:t>
            </a:r>
            <a:r>
              <a:rPr lang="en-US" altLang="en-US" sz="1400" b="0" dirty="0">
                <a:solidFill>
                  <a:srgbClr val="000000"/>
                </a:solidFill>
                <a:latin typeface="+mj-lt"/>
              </a:rPr>
              <a:t> </a:t>
            </a:r>
          </a:p>
          <a:p>
            <a:pPr marL="457200" indent="-222250">
              <a:spcBef>
                <a:spcPts val="600"/>
              </a:spcBef>
              <a:spcAft>
                <a:spcPts val="600"/>
              </a:spcAft>
              <a:buClr>
                <a:schemeClr val="accent1"/>
              </a:buClr>
              <a:buSzTx/>
              <a:buFont typeface="Wingdings" panose="05000000000000000000" pitchFamily="2" charset="2"/>
              <a:buChar char="§"/>
            </a:pPr>
            <a:r>
              <a:rPr lang="en-US" altLang="en-US" sz="1400" dirty="0" smtClean="0">
                <a:solidFill>
                  <a:srgbClr val="000000"/>
                </a:solidFill>
                <a:latin typeface="+mj-lt"/>
              </a:rPr>
              <a:t>Account determination </a:t>
            </a:r>
            <a:endParaRPr lang="en-US" altLang="en-US" sz="1400" dirty="0">
              <a:solidFill>
                <a:srgbClr val="000000"/>
              </a:solidFill>
              <a:latin typeface="+mj-lt"/>
            </a:endParaRPr>
          </a:p>
          <a:p>
            <a:pPr marL="457200" indent="-222250">
              <a:spcBef>
                <a:spcPts val="600"/>
              </a:spcBef>
              <a:spcAft>
                <a:spcPts val="600"/>
              </a:spcAft>
              <a:buClr>
                <a:schemeClr val="accent1"/>
              </a:buClr>
              <a:buSzTx/>
              <a:buFont typeface="Wingdings" panose="05000000000000000000" pitchFamily="2" charset="2"/>
              <a:buChar char="§"/>
            </a:pPr>
            <a:r>
              <a:rPr lang="en-US" altLang="en-US" sz="1400" dirty="0">
                <a:solidFill>
                  <a:srgbClr val="000000"/>
                </a:solidFill>
                <a:latin typeface="+mj-lt"/>
              </a:rPr>
              <a:t>Screen </a:t>
            </a:r>
            <a:r>
              <a:rPr lang="en-US" altLang="en-US" sz="1400" dirty="0" smtClean="0">
                <a:solidFill>
                  <a:srgbClr val="000000"/>
                </a:solidFill>
                <a:latin typeface="+mj-lt"/>
              </a:rPr>
              <a:t>Layout</a:t>
            </a:r>
            <a:endParaRPr lang="en-US" altLang="en-US" sz="1400" dirty="0">
              <a:solidFill>
                <a:srgbClr val="000000"/>
              </a:solidFill>
              <a:latin typeface="+mj-lt"/>
            </a:endParaRPr>
          </a:p>
          <a:p>
            <a:pPr marL="457200" indent="-222250">
              <a:spcBef>
                <a:spcPts val="600"/>
              </a:spcBef>
              <a:spcAft>
                <a:spcPts val="600"/>
              </a:spcAft>
              <a:buClr>
                <a:schemeClr val="accent1"/>
              </a:buClr>
              <a:buSzTx/>
              <a:buFont typeface="Wingdings" panose="05000000000000000000" pitchFamily="2" charset="2"/>
              <a:buChar char="§"/>
            </a:pPr>
            <a:r>
              <a:rPr lang="en-US" altLang="en-US" sz="1400" dirty="0">
                <a:solidFill>
                  <a:srgbClr val="000000"/>
                </a:solidFill>
                <a:latin typeface="+mj-lt"/>
              </a:rPr>
              <a:t>Number Range</a:t>
            </a:r>
            <a:endParaRPr lang="en-US" altLang="en-US" sz="1400" b="0" dirty="0">
              <a:solidFill>
                <a:srgbClr val="000000"/>
              </a:solidFill>
              <a:latin typeface="+mj-lt"/>
            </a:endParaRPr>
          </a:p>
        </p:txBody>
      </p:sp>
      <p:sp>
        <p:nvSpPr>
          <p:cNvPr id="59447" name="Rectangle 9"/>
          <p:cNvSpPr>
            <a:spLocks noChangeArrowheads="1"/>
          </p:cNvSpPr>
          <p:nvPr/>
        </p:nvSpPr>
        <p:spPr bwMode="auto">
          <a:xfrm>
            <a:off x="8256240" y="2249878"/>
            <a:ext cx="2016224" cy="360040"/>
          </a:xfrm>
          <a:prstGeom prst="rect">
            <a:avLst/>
          </a:prstGeom>
          <a:solidFill>
            <a:srgbClr val="71D1CF"/>
          </a:solidFill>
          <a:ln w="9525">
            <a:solidFill>
              <a:srgbClr val="000000"/>
            </a:solidFill>
            <a:miter lim="800000"/>
            <a:headEnd/>
            <a:tailEnd/>
          </a:ln>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None/>
            </a:pPr>
            <a:r>
              <a:rPr lang="en-US" altLang="en-US" sz="1400" dirty="0">
                <a:solidFill>
                  <a:srgbClr val="000000"/>
                </a:solidFill>
                <a:latin typeface="+mj-lt"/>
              </a:rPr>
              <a:t>Chart </a:t>
            </a:r>
            <a:r>
              <a:rPr lang="en-US" altLang="en-US" sz="1400" dirty="0" smtClean="0">
                <a:solidFill>
                  <a:srgbClr val="000000"/>
                </a:solidFill>
                <a:latin typeface="+mj-lt"/>
              </a:rPr>
              <a:t>of accounts</a:t>
            </a:r>
            <a:endParaRPr lang="en-US" altLang="en-US" sz="1400" b="0" dirty="0">
              <a:solidFill>
                <a:srgbClr val="000000"/>
              </a:solidFill>
              <a:latin typeface="+mj-lt"/>
            </a:endParaRPr>
          </a:p>
        </p:txBody>
      </p:sp>
      <p:sp>
        <p:nvSpPr>
          <p:cNvPr id="59399" name="Rectangle 16"/>
          <p:cNvSpPr>
            <a:spLocks noChangeArrowheads="1"/>
          </p:cNvSpPr>
          <p:nvPr/>
        </p:nvSpPr>
        <p:spPr bwMode="auto">
          <a:xfrm>
            <a:off x="4359275" y="2740025"/>
            <a:ext cx="146208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01" name="Rectangle 18"/>
          <p:cNvSpPr>
            <a:spLocks noChangeArrowheads="1"/>
          </p:cNvSpPr>
          <p:nvPr/>
        </p:nvSpPr>
        <p:spPr bwMode="auto">
          <a:xfrm>
            <a:off x="4359275" y="3086100"/>
            <a:ext cx="14176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05" name="Rectangle 22"/>
          <p:cNvSpPr>
            <a:spLocks noChangeArrowheads="1"/>
          </p:cNvSpPr>
          <p:nvPr/>
        </p:nvSpPr>
        <p:spPr bwMode="auto">
          <a:xfrm>
            <a:off x="4359276" y="4567239"/>
            <a:ext cx="2049463"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06" name="Rectangle 23"/>
          <p:cNvSpPr>
            <a:spLocks noChangeArrowheads="1"/>
          </p:cNvSpPr>
          <p:nvPr/>
        </p:nvSpPr>
        <p:spPr bwMode="auto">
          <a:xfrm>
            <a:off x="4448176" y="4611689"/>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800" b="0">
              <a:solidFill>
                <a:srgbClr val="000000"/>
              </a:solidFill>
              <a:latin typeface="+mj-lt"/>
            </a:endParaRPr>
          </a:p>
        </p:txBody>
      </p:sp>
      <p:sp>
        <p:nvSpPr>
          <p:cNvPr id="59408" name="Rectangle 25"/>
          <p:cNvSpPr>
            <a:spLocks noChangeArrowheads="1"/>
          </p:cNvSpPr>
          <p:nvPr/>
        </p:nvSpPr>
        <p:spPr bwMode="auto">
          <a:xfrm>
            <a:off x="4648200" y="3276600"/>
            <a:ext cx="188118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11" name="Rectangle 28"/>
          <p:cNvSpPr>
            <a:spLocks noChangeArrowheads="1"/>
          </p:cNvSpPr>
          <p:nvPr/>
        </p:nvSpPr>
        <p:spPr bwMode="auto">
          <a:xfrm>
            <a:off x="4610101" y="3740151"/>
            <a:ext cx="2041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13" name="Rectangle 30"/>
          <p:cNvSpPr>
            <a:spLocks noChangeArrowheads="1"/>
          </p:cNvSpPr>
          <p:nvPr/>
        </p:nvSpPr>
        <p:spPr bwMode="auto">
          <a:xfrm>
            <a:off x="4867275" y="3784601"/>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a:solidFill>
                  <a:srgbClr val="000000"/>
                </a:solidFill>
                <a:latin typeface="+mj-lt"/>
              </a:rPr>
              <a:t>  </a:t>
            </a:r>
            <a:endParaRPr lang="en-US" altLang="en-US" sz="1800" b="0">
              <a:solidFill>
                <a:srgbClr val="000000"/>
              </a:solidFill>
              <a:latin typeface="+mj-lt"/>
            </a:endParaRPr>
          </a:p>
        </p:txBody>
      </p:sp>
      <p:sp>
        <p:nvSpPr>
          <p:cNvPr id="59418" name="Rectangle 35"/>
          <p:cNvSpPr>
            <a:spLocks noChangeArrowheads="1"/>
          </p:cNvSpPr>
          <p:nvPr/>
        </p:nvSpPr>
        <p:spPr bwMode="auto">
          <a:xfrm>
            <a:off x="5573713" y="5637214"/>
            <a:ext cx="705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a:solidFill>
                  <a:srgbClr val="000000"/>
                </a:solidFill>
                <a:latin typeface="+mj-lt"/>
              </a:rPr>
              <a:t> </a:t>
            </a:r>
            <a:endParaRPr lang="en-US" altLang="en-US" sz="1800" b="0">
              <a:solidFill>
                <a:srgbClr val="000000"/>
              </a:solidFill>
              <a:latin typeface="+mj-lt"/>
            </a:endParaRPr>
          </a:p>
        </p:txBody>
      </p:sp>
      <p:sp>
        <p:nvSpPr>
          <p:cNvPr id="59419" name="Rectangle 36"/>
          <p:cNvSpPr>
            <a:spLocks noChangeArrowheads="1"/>
          </p:cNvSpPr>
          <p:nvPr/>
        </p:nvSpPr>
        <p:spPr bwMode="auto">
          <a:xfrm>
            <a:off x="5564188" y="5629276"/>
            <a:ext cx="705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600">
                <a:solidFill>
                  <a:srgbClr val="000000"/>
                </a:solidFill>
                <a:latin typeface="+mj-lt"/>
              </a:rPr>
              <a:t> </a:t>
            </a:r>
            <a:endParaRPr lang="en-US" altLang="en-US" sz="1800" b="0">
              <a:solidFill>
                <a:srgbClr val="000000"/>
              </a:solidFill>
              <a:latin typeface="+mj-lt"/>
            </a:endParaRPr>
          </a:p>
        </p:txBody>
      </p:sp>
      <p:grpSp>
        <p:nvGrpSpPr>
          <p:cNvPr id="59421" name="Group 41"/>
          <p:cNvGrpSpPr>
            <a:grpSpLocks/>
          </p:cNvGrpSpPr>
          <p:nvPr/>
        </p:nvGrpSpPr>
        <p:grpSpPr bwMode="auto">
          <a:xfrm>
            <a:off x="4439816" y="3048001"/>
            <a:ext cx="2880320" cy="92967"/>
            <a:chOff x="8046" y="9319"/>
            <a:chExt cx="4244" cy="52"/>
          </a:xfrm>
        </p:grpSpPr>
        <p:sp>
          <p:nvSpPr>
            <p:cNvPr id="59438" name="Rectangle 42"/>
            <p:cNvSpPr>
              <a:spLocks noChangeArrowheads="1"/>
            </p:cNvSpPr>
            <p:nvPr/>
          </p:nvSpPr>
          <p:spPr bwMode="auto">
            <a:xfrm>
              <a:off x="8072" y="9340"/>
              <a:ext cx="4218" cy="31"/>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39" name="Rectangle 43"/>
            <p:cNvSpPr>
              <a:spLocks noChangeArrowheads="1"/>
            </p:cNvSpPr>
            <p:nvPr/>
          </p:nvSpPr>
          <p:spPr bwMode="auto">
            <a:xfrm>
              <a:off x="8046" y="9319"/>
              <a:ext cx="4219" cy="31"/>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40" name="Rectangle 44"/>
            <p:cNvSpPr>
              <a:spLocks noChangeArrowheads="1"/>
            </p:cNvSpPr>
            <p:nvPr/>
          </p:nvSpPr>
          <p:spPr bwMode="auto">
            <a:xfrm>
              <a:off x="8059" y="9330"/>
              <a:ext cx="4218" cy="3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grpSp>
      <p:sp>
        <p:nvSpPr>
          <p:cNvPr id="59429" name="Rectangle 52"/>
          <p:cNvSpPr>
            <a:spLocks noChangeArrowheads="1"/>
          </p:cNvSpPr>
          <p:nvPr/>
        </p:nvSpPr>
        <p:spPr bwMode="auto">
          <a:xfrm>
            <a:off x="2154238" y="2432050"/>
            <a:ext cx="15049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30" name="Rectangle 53"/>
          <p:cNvSpPr>
            <a:spLocks noChangeArrowheads="1"/>
          </p:cNvSpPr>
          <p:nvPr/>
        </p:nvSpPr>
        <p:spPr bwMode="auto">
          <a:xfrm>
            <a:off x="2133600" y="2438401"/>
            <a:ext cx="15049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31" name="Text Box 54"/>
          <p:cNvSpPr txBox="1">
            <a:spLocks noChangeArrowheads="1"/>
          </p:cNvSpPr>
          <p:nvPr/>
        </p:nvSpPr>
        <p:spPr bwMode="auto">
          <a:xfrm>
            <a:off x="2498725" y="3165476"/>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800" b="0">
              <a:latin typeface="+mj-lt"/>
            </a:endParaRPr>
          </a:p>
        </p:txBody>
      </p:sp>
      <p:sp>
        <p:nvSpPr>
          <p:cNvPr id="59432" name="Text Box 55"/>
          <p:cNvSpPr txBox="1">
            <a:spLocks noChangeArrowheads="1"/>
          </p:cNvSpPr>
          <p:nvPr/>
        </p:nvSpPr>
        <p:spPr bwMode="auto">
          <a:xfrm>
            <a:off x="2057400" y="3200401"/>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endParaRPr lang="en-US" altLang="en-US" sz="1800" b="0">
              <a:latin typeface="+mj-lt"/>
            </a:endParaRPr>
          </a:p>
        </p:txBody>
      </p:sp>
      <p:pic>
        <p:nvPicPr>
          <p:cNvPr id="59433"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2348880"/>
            <a:ext cx="2988667"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35" name="AutoShape 58"/>
          <p:cNvSpPr>
            <a:spLocks noChangeArrowheads="1"/>
          </p:cNvSpPr>
          <p:nvPr/>
        </p:nvSpPr>
        <p:spPr bwMode="auto">
          <a:xfrm rot="998228">
            <a:off x="3304856" y="2626069"/>
            <a:ext cx="965637" cy="241884"/>
          </a:xfrm>
          <a:prstGeom prst="rightArrow">
            <a:avLst>
              <a:gd name="adj1" fmla="val 50000"/>
              <a:gd name="adj2" fmla="val 50000"/>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59437" name="Text Box 60"/>
          <p:cNvSpPr txBox="1">
            <a:spLocks noChangeArrowheads="1"/>
          </p:cNvSpPr>
          <p:nvPr/>
        </p:nvSpPr>
        <p:spPr bwMode="auto">
          <a:xfrm>
            <a:off x="4943872" y="5949280"/>
            <a:ext cx="2015480" cy="307777"/>
          </a:xfrm>
          <a:prstGeom prst="rect">
            <a:avLst/>
          </a:prstGeom>
          <a:solidFill>
            <a:srgbClr val="FFC1C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dirty="0">
                <a:latin typeface="+mj-lt"/>
              </a:rPr>
              <a:t>Create Asset Master </a:t>
            </a:r>
          </a:p>
        </p:txBody>
      </p:sp>
      <p:sp>
        <p:nvSpPr>
          <p:cNvPr id="64" name="Rectangle 9"/>
          <p:cNvSpPr>
            <a:spLocks noChangeArrowheads="1"/>
          </p:cNvSpPr>
          <p:nvPr/>
        </p:nvSpPr>
        <p:spPr bwMode="auto">
          <a:xfrm>
            <a:off x="479376" y="2060848"/>
            <a:ext cx="2880320" cy="360040"/>
          </a:xfrm>
          <a:prstGeom prst="rect">
            <a:avLst/>
          </a:prstGeom>
          <a:solidFill>
            <a:srgbClr val="71D1CF"/>
          </a:solidFill>
          <a:ln w="9525">
            <a:solidFill>
              <a:srgbClr val="000000"/>
            </a:solidFill>
            <a:miter lim="800000"/>
            <a:headEnd/>
            <a:tailEnd/>
          </a:ln>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None/>
            </a:pPr>
            <a:r>
              <a:rPr lang="en-US" altLang="en-US" sz="1400" dirty="0">
                <a:solidFill>
                  <a:srgbClr val="000000"/>
                </a:solidFill>
                <a:latin typeface="+mj-lt"/>
              </a:rPr>
              <a:t>Chart of depreciation</a:t>
            </a:r>
            <a:endParaRPr lang="en-US" altLang="en-US" sz="1400" b="0" dirty="0">
              <a:solidFill>
                <a:srgbClr val="000000"/>
              </a:solidFill>
              <a:latin typeface="+mj-lt"/>
            </a:endParaRPr>
          </a:p>
        </p:txBody>
      </p:sp>
      <p:sp>
        <p:nvSpPr>
          <p:cNvPr id="66" name="AutoShape 58"/>
          <p:cNvSpPr>
            <a:spLocks noChangeArrowheads="1"/>
          </p:cNvSpPr>
          <p:nvPr/>
        </p:nvSpPr>
        <p:spPr bwMode="auto">
          <a:xfrm rot="8278320">
            <a:off x="6996907" y="2961003"/>
            <a:ext cx="1438546" cy="232350"/>
          </a:xfrm>
          <a:prstGeom prst="rightArrow">
            <a:avLst>
              <a:gd name="adj1" fmla="val 50000"/>
              <a:gd name="adj2" fmla="val 50000"/>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67" name="AutoShape 58"/>
          <p:cNvSpPr>
            <a:spLocks noChangeArrowheads="1"/>
          </p:cNvSpPr>
          <p:nvPr/>
        </p:nvSpPr>
        <p:spPr bwMode="auto">
          <a:xfrm rot="5400000">
            <a:off x="5348223" y="5303045"/>
            <a:ext cx="965637" cy="241884"/>
          </a:xfrm>
          <a:prstGeom prst="rightArrow">
            <a:avLst>
              <a:gd name="adj1" fmla="val 50000"/>
              <a:gd name="adj2" fmla="val 50000"/>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Tree>
    <p:extLst>
      <p:ext uri="{BB962C8B-B14F-4D97-AF65-F5344CB8AC3E}">
        <p14:creationId xmlns:p14="http://schemas.microsoft.com/office/powerpoint/2010/main" val="340804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FF328-7C26-4176-AD1E-7F74C5417401}"/>
              </a:ext>
            </a:extLst>
          </p:cNvPr>
          <p:cNvSpPr>
            <a:spLocks noGrp="1"/>
          </p:cNvSpPr>
          <p:nvPr>
            <p:ph type="title"/>
          </p:nvPr>
        </p:nvSpPr>
        <p:spPr/>
        <p:txBody>
          <a:bodyPr/>
          <a:lstStyle/>
          <a:p>
            <a:pPr>
              <a:defRPr/>
            </a:pPr>
            <a:r>
              <a:rPr lang="en-US" dirty="0" smtClean="0"/>
              <a:t>Asset </a:t>
            </a:r>
            <a:r>
              <a:rPr lang="en-US" dirty="0"/>
              <a:t>Classes: Account determination</a:t>
            </a:r>
          </a:p>
        </p:txBody>
      </p:sp>
      <p:sp>
        <p:nvSpPr>
          <p:cNvPr id="61443" name="Rectangle 4"/>
          <p:cNvSpPr>
            <a:spLocks noChangeArrowheads="1"/>
          </p:cNvSpPr>
          <p:nvPr/>
        </p:nvSpPr>
        <p:spPr bwMode="auto">
          <a:xfrm>
            <a:off x="214089" y="981075"/>
            <a:ext cx="11701686"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284163" indent="-284163" algn="just">
              <a:spcBef>
                <a:spcPts val="1800"/>
              </a:spcBef>
              <a:buClr>
                <a:srgbClr val="07AFD7"/>
              </a:buClr>
              <a:buSzTx/>
              <a:buFont typeface="Wingdings" panose="05000000000000000000" pitchFamily="2" charset="2"/>
              <a:buChar char="§"/>
            </a:pPr>
            <a:r>
              <a:rPr lang="en-US" altLang="en-US" sz="1800" b="0" dirty="0">
                <a:latin typeface="+mj-lt"/>
              </a:rPr>
              <a:t>For several similar asset classes ,different account determination keys can be used, although their values are all updated to a single balance sheet account.</a:t>
            </a:r>
          </a:p>
          <a:p>
            <a:pPr marL="284163" indent="-284163" algn="just">
              <a:spcBef>
                <a:spcPts val="1800"/>
              </a:spcBef>
              <a:buClr>
                <a:srgbClr val="07AFD7"/>
              </a:buClr>
              <a:buSzTx/>
              <a:buFont typeface="Wingdings" panose="05000000000000000000" pitchFamily="2" charset="2"/>
              <a:buChar char="§"/>
            </a:pPr>
            <a:r>
              <a:rPr lang="en-US" altLang="en-US" sz="1800" b="0" dirty="0">
                <a:latin typeface="+mj-lt"/>
              </a:rPr>
              <a:t>Several asset classes can use the same account determination key if they use the same chart of accounts and post to the same G/L accounts.</a:t>
            </a:r>
          </a:p>
          <a:p>
            <a:pPr marL="284163" indent="-284163" algn="just">
              <a:spcBef>
                <a:spcPts val="1800"/>
              </a:spcBef>
              <a:buClr>
                <a:srgbClr val="07AFD7"/>
              </a:buClr>
              <a:buSzTx/>
              <a:buFont typeface="Wingdings" panose="05000000000000000000" pitchFamily="2" charset="2"/>
              <a:buChar char="§"/>
            </a:pPr>
            <a:r>
              <a:rPr lang="en-US" altLang="en-US" sz="1800" b="0" dirty="0">
                <a:latin typeface="+mj-lt"/>
              </a:rPr>
              <a:t>If different charts of accounts are used, only one account determination  key is needed to post asset values of all asset classes to different accounts in the different charts of accounts.</a:t>
            </a:r>
          </a:p>
          <a:p>
            <a:pPr marL="284163" indent="-284163" algn="just">
              <a:spcBef>
                <a:spcPts val="1800"/>
              </a:spcBef>
              <a:buClr>
                <a:srgbClr val="07AFD7"/>
              </a:buClr>
              <a:buSzTx/>
              <a:buFont typeface="Wingdings" panose="05000000000000000000" pitchFamily="2" charset="2"/>
              <a:buChar char="§"/>
            </a:pPr>
            <a:r>
              <a:rPr lang="en-US" altLang="en-US" sz="1800" b="0" dirty="0">
                <a:latin typeface="+mj-lt"/>
              </a:rPr>
              <a:t>To define acquisition/retirement accounts, the necessary G/L accounts for acquisition, retirement, balance sheet revaluation, and cost amounts that are not capitalized (cost element and account for non operating expense or capitalization differences) will have to be entered.</a:t>
            </a:r>
          </a:p>
        </p:txBody>
      </p:sp>
    </p:spTree>
    <p:extLst>
      <p:ext uri="{BB962C8B-B14F-4D97-AF65-F5344CB8AC3E}">
        <p14:creationId xmlns:p14="http://schemas.microsoft.com/office/powerpoint/2010/main" val="3253852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EE2913-C69B-4B3F-B7BA-B2D9ECF393B3}"/>
              </a:ext>
            </a:extLst>
          </p:cNvPr>
          <p:cNvSpPr>
            <a:spLocks noGrp="1"/>
          </p:cNvSpPr>
          <p:nvPr>
            <p:ph type="title"/>
          </p:nvPr>
        </p:nvSpPr>
        <p:spPr/>
        <p:txBody>
          <a:bodyPr/>
          <a:lstStyle/>
          <a:p>
            <a:pPr>
              <a:defRPr/>
            </a:pPr>
            <a:r>
              <a:rPr lang="en-US" sz="2800" dirty="0" smtClean="0"/>
              <a:t>Asset </a:t>
            </a:r>
            <a:r>
              <a:rPr lang="en-US" sz="2800" dirty="0"/>
              <a:t>Classes: Account determination</a:t>
            </a:r>
          </a:p>
        </p:txBody>
      </p:sp>
      <p:pic>
        <p:nvPicPr>
          <p:cNvPr id="634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81075"/>
            <a:ext cx="794380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951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63AD6-549C-4ED8-A82D-3145D0075DBB}"/>
              </a:ext>
            </a:extLst>
          </p:cNvPr>
          <p:cNvSpPr>
            <a:spLocks noGrp="1"/>
          </p:cNvSpPr>
          <p:nvPr>
            <p:ph type="title"/>
          </p:nvPr>
        </p:nvSpPr>
        <p:spPr/>
        <p:txBody>
          <a:bodyPr/>
          <a:lstStyle/>
          <a:p>
            <a:pPr>
              <a:defRPr/>
            </a:pPr>
            <a:r>
              <a:rPr lang="en-US" dirty="0" smtClean="0"/>
              <a:t>Asset </a:t>
            </a:r>
            <a:r>
              <a:rPr lang="en-US" dirty="0"/>
              <a:t>Classes: Number ranges</a:t>
            </a:r>
          </a:p>
        </p:txBody>
      </p:sp>
      <p:sp>
        <p:nvSpPr>
          <p:cNvPr id="65539" name="Rectangle 4"/>
          <p:cNvSpPr>
            <a:spLocks noChangeArrowheads="1"/>
          </p:cNvSpPr>
          <p:nvPr/>
        </p:nvSpPr>
        <p:spPr bwMode="auto">
          <a:xfrm>
            <a:off x="241895" y="980728"/>
            <a:ext cx="116738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just">
              <a:spcBef>
                <a:spcPct val="0"/>
              </a:spcBef>
              <a:buSzTx/>
              <a:buFontTx/>
              <a:buNone/>
            </a:pPr>
            <a:r>
              <a:rPr lang="en-US" altLang="en-US" sz="1800" b="0" dirty="0">
                <a:latin typeface="+mj-lt"/>
              </a:rPr>
              <a:t>The number range controls the assignment of the number of the asset master record. It can be defined as either internal or external. </a:t>
            </a:r>
          </a:p>
          <a:p>
            <a:pPr algn="just">
              <a:spcBef>
                <a:spcPct val="0"/>
              </a:spcBef>
              <a:buSzTx/>
              <a:buFontTx/>
              <a:buNone/>
            </a:pPr>
            <a:r>
              <a:rPr lang="en-US" altLang="en-US" sz="1800" dirty="0">
                <a:latin typeface="+mj-lt"/>
              </a:rPr>
              <a:t>Internal</a:t>
            </a:r>
            <a:r>
              <a:rPr lang="en-US" altLang="en-US" sz="1800" b="0" dirty="0">
                <a:latin typeface="+mj-lt"/>
              </a:rPr>
              <a:t> :The system automatically assigns the next available number in the numerical sequence in the defined number range interval.</a:t>
            </a:r>
          </a:p>
          <a:p>
            <a:pPr algn="just">
              <a:spcBef>
                <a:spcPct val="0"/>
              </a:spcBef>
              <a:buSzTx/>
              <a:buFontTx/>
              <a:buNone/>
            </a:pPr>
            <a:r>
              <a:rPr lang="en-US" altLang="en-US" sz="1800" dirty="0">
                <a:latin typeface="+mj-lt"/>
              </a:rPr>
              <a:t>External</a:t>
            </a:r>
            <a:r>
              <a:rPr lang="en-US" altLang="en-US" sz="1800" b="0" dirty="0">
                <a:latin typeface="+mj-lt"/>
              </a:rPr>
              <a:t> :The number is assigned by the user or by another system.</a:t>
            </a:r>
          </a:p>
        </p:txBody>
      </p:sp>
      <p:sp>
        <p:nvSpPr>
          <p:cNvPr id="65540" name="Rectangle 7"/>
          <p:cNvSpPr>
            <a:spLocks noChangeArrowheads="1"/>
          </p:cNvSpPr>
          <p:nvPr/>
        </p:nvSpPr>
        <p:spPr bwMode="auto">
          <a:xfrm>
            <a:off x="256283" y="5482322"/>
            <a:ext cx="116594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dirty="0">
                <a:latin typeface="+mj-lt"/>
              </a:rPr>
              <a:t>Each company code can have its own number range, or company codes can share number ranges.</a:t>
            </a:r>
          </a:p>
        </p:txBody>
      </p:sp>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2780928"/>
            <a:ext cx="571500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3531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BA2CF-47DA-4B02-A848-3BCBB073103F}"/>
              </a:ext>
            </a:extLst>
          </p:cNvPr>
          <p:cNvSpPr>
            <a:spLocks noGrp="1"/>
          </p:cNvSpPr>
          <p:nvPr>
            <p:ph type="title"/>
          </p:nvPr>
        </p:nvSpPr>
        <p:spPr/>
        <p:txBody>
          <a:bodyPr/>
          <a:lstStyle/>
          <a:p>
            <a:pPr>
              <a:defRPr/>
            </a:pPr>
            <a:r>
              <a:rPr lang="en-US" dirty="0" smtClean="0"/>
              <a:t>Asset </a:t>
            </a:r>
            <a:r>
              <a:rPr lang="en-US" dirty="0"/>
              <a:t>Classes: Screen layout</a:t>
            </a:r>
          </a:p>
        </p:txBody>
      </p:sp>
      <p:sp>
        <p:nvSpPr>
          <p:cNvPr id="7" name="Rectangle 6">
            <a:extLst>
              <a:ext uri="{FF2B5EF4-FFF2-40B4-BE49-F238E27FC236}">
                <a16:creationId xmlns:a16="http://schemas.microsoft.com/office/drawing/2014/main" xmlns="" id="{A83106E2-E715-4A2E-80C0-FCCBB2CC413D}"/>
              </a:ext>
            </a:extLst>
          </p:cNvPr>
          <p:cNvSpPr/>
          <p:nvPr/>
        </p:nvSpPr>
        <p:spPr>
          <a:xfrm>
            <a:off x="226665" y="981075"/>
            <a:ext cx="11689110" cy="1782026"/>
          </a:xfrm>
          <a:prstGeom prst="rect">
            <a:avLst/>
          </a:prstGeom>
        </p:spPr>
        <p:txBody>
          <a:bodyPr wrap="square">
            <a:spAutoFit/>
          </a:bodyPr>
          <a:lstStyle/>
          <a:p>
            <a:pPr marL="285750" indent="-285750" algn="just">
              <a:lnSpc>
                <a:spcPct val="85000"/>
              </a:lnSpc>
              <a:spcBef>
                <a:spcPct val="50000"/>
              </a:spcBef>
              <a:buClr>
                <a:srgbClr val="07AFD7"/>
              </a:buClr>
              <a:buFont typeface="Wingdings" panose="05000000000000000000" pitchFamily="2" charset="2"/>
              <a:buChar char="§"/>
              <a:defRPr/>
            </a:pPr>
            <a:r>
              <a:rPr lang="en-US" dirty="0"/>
              <a:t>The screen layout specifies which input fields are displayed in the asset master record, and whether they are required entry or optional fields/suppress/display only </a:t>
            </a:r>
          </a:p>
          <a:p>
            <a:pPr marL="285750" indent="-285750" algn="just">
              <a:lnSpc>
                <a:spcPct val="85000"/>
              </a:lnSpc>
              <a:spcBef>
                <a:spcPct val="50000"/>
              </a:spcBef>
              <a:buClr>
                <a:srgbClr val="07AFD7"/>
              </a:buClr>
              <a:buFont typeface="Wingdings" panose="05000000000000000000" pitchFamily="2" charset="2"/>
              <a:buChar char="§"/>
              <a:defRPr/>
            </a:pPr>
            <a:r>
              <a:rPr lang="en-US" dirty="0"/>
              <a:t>The screen layout specifies the maintenance level of master data fields i.e. level at which each field can be maintained –Asset Class/Asset no./Sub number</a:t>
            </a:r>
          </a:p>
          <a:p>
            <a:pPr marL="285750" indent="-285750" algn="just">
              <a:lnSpc>
                <a:spcPct val="85000"/>
              </a:lnSpc>
              <a:spcBef>
                <a:spcPct val="50000"/>
              </a:spcBef>
              <a:buClr>
                <a:srgbClr val="07AFD7"/>
              </a:buClr>
              <a:buFont typeface="Wingdings" panose="05000000000000000000" pitchFamily="2" charset="2"/>
              <a:buChar char="§"/>
              <a:defRPr/>
            </a:pPr>
            <a:r>
              <a:rPr lang="en-US" dirty="0"/>
              <a:t>It also has the reference indicator controls which field contents of an asset area can be copied when that asset is used as a reference for creating a new asset master record</a:t>
            </a:r>
            <a:r>
              <a:rPr lang="en-US" dirty="0" smtClean="0"/>
              <a:t>.</a:t>
            </a:r>
            <a:endParaRPr lang="en-US" dirty="0"/>
          </a:p>
        </p:txBody>
      </p:sp>
      <p:pic>
        <p:nvPicPr>
          <p:cNvPr id="675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473" y="2780928"/>
            <a:ext cx="7099895"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15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C68274-E07B-4340-9EC3-6947D6906D44}"/>
              </a:ext>
            </a:extLst>
          </p:cNvPr>
          <p:cNvSpPr>
            <a:spLocks noGrp="1"/>
          </p:cNvSpPr>
          <p:nvPr>
            <p:ph type="title"/>
          </p:nvPr>
        </p:nvSpPr>
        <p:spPr/>
        <p:txBody>
          <a:bodyPr/>
          <a:lstStyle/>
          <a:p>
            <a:pPr>
              <a:defRPr/>
            </a:pPr>
            <a:r>
              <a:rPr lang="en-US" dirty="0" smtClean="0"/>
              <a:t>Asset </a:t>
            </a:r>
            <a:r>
              <a:rPr lang="en-US" dirty="0"/>
              <a:t>Classes: Screen layout for depreciation</a:t>
            </a:r>
          </a:p>
        </p:txBody>
      </p:sp>
      <p:sp>
        <p:nvSpPr>
          <p:cNvPr id="7" name="Rectangle 6">
            <a:extLst>
              <a:ext uri="{FF2B5EF4-FFF2-40B4-BE49-F238E27FC236}">
                <a16:creationId xmlns:a16="http://schemas.microsoft.com/office/drawing/2014/main" xmlns="" id="{81DC3BFC-8E5F-4ACA-AA7F-2F831AB13B1A}"/>
              </a:ext>
            </a:extLst>
          </p:cNvPr>
          <p:cNvSpPr/>
          <p:nvPr/>
        </p:nvSpPr>
        <p:spPr>
          <a:xfrm>
            <a:off x="242663" y="981354"/>
            <a:ext cx="11673111" cy="1546577"/>
          </a:xfrm>
          <a:prstGeom prst="rect">
            <a:avLst/>
          </a:prstGeom>
        </p:spPr>
        <p:txBody>
          <a:bodyPr wrap="square">
            <a:spAutoFit/>
          </a:bodyPr>
          <a:lstStyle/>
          <a:p>
            <a:pPr marL="285750" indent="-285750" algn="just">
              <a:lnSpc>
                <a:spcPct val="85000"/>
              </a:lnSpc>
              <a:spcBef>
                <a:spcPct val="50000"/>
              </a:spcBef>
              <a:buClr>
                <a:srgbClr val="07AFD7"/>
              </a:buClr>
              <a:buFont typeface="Wingdings" panose="05000000000000000000" pitchFamily="2" charset="2"/>
              <a:buChar char="§"/>
              <a:defRPr/>
            </a:pPr>
            <a:r>
              <a:rPr lang="en-US" dirty="0"/>
              <a:t>The screen layout rule defined here applies to the valuation fields in the depreciation area.</a:t>
            </a:r>
          </a:p>
          <a:p>
            <a:pPr marL="285750" indent="-285750" algn="just">
              <a:lnSpc>
                <a:spcPct val="85000"/>
              </a:lnSpc>
              <a:spcBef>
                <a:spcPct val="50000"/>
              </a:spcBef>
              <a:buClr>
                <a:srgbClr val="07AFD7"/>
              </a:buClr>
              <a:buFont typeface="Wingdings" panose="05000000000000000000" pitchFamily="2" charset="2"/>
              <a:buChar char="§"/>
              <a:defRPr/>
            </a:pPr>
            <a:r>
              <a:rPr lang="en-US" dirty="0"/>
              <a:t>SAP supplies screen layout rules 1000 and 2000 in the standard system.</a:t>
            </a:r>
          </a:p>
          <a:p>
            <a:pPr marL="285750" indent="-285750" algn="just">
              <a:lnSpc>
                <a:spcPct val="85000"/>
              </a:lnSpc>
              <a:spcBef>
                <a:spcPct val="50000"/>
              </a:spcBef>
              <a:buClr>
                <a:srgbClr val="07AFD7"/>
              </a:buClr>
              <a:buFont typeface="Wingdings" panose="05000000000000000000" pitchFamily="2" charset="2"/>
              <a:buChar char="§"/>
              <a:defRPr/>
            </a:pPr>
            <a:r>
              <a:rPr lang="en-US" dirty="0"/>
              <a:t>These screen layout rules also contain a maintenance level. The maintenance level guarantees that depreciation is controlled uniformly. </a:t>
            </a:r>
            <a:r>
              <a:rPr lang="en-US" dirty="0"/>
              <a:t>Depreciation can be configured to be uniform at same at asset class level or Main Asset number or the Sub Asset</a:t>
            </a:r>
            <a:r>
              <a:rPr lang="en-US" dirty="0" smtClean="0"/>
              <a:t>.</a:t>
            </a:r>
            <a:endParaRPr lang="en-US" dirty="0"/>
          </a:p>
        </p:txBody>
      </p:sp>
      <p:pic>
        <p:nvPicPr>
          <p:cNvPr id="696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64904"/>
            <a:ext cx="809200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154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6"/>
          <p:cNvSpPr txBox="1">
            <a:spLocks noChangeArrowheads="1"/>
          </p:cNvSpPr>
          <p:nvPr/>
        </p:nvSpPr>
        <p:spPr bwMode="auto">
          <a:xfrm>
            <a:off x="407368" y="5373216"/>
            <a:ext cx="11305256" cy="646331"/>
          </a:xfrm>
          <a:prstGeom prst="rect">
            <a:avLst/>
          </a:prstGeom>
          <a:solidFill>
            <a:srgbClr val="FF99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b="0" dirty="0">
                <a:latin typeface="+mj-lt"/>
              </a:rPr>
              <a:t>Asset Accounting is much more that managing, supervising of assets and accounting of the depreciation.</a:t>
            </a:r>
          </a:p>
        </p:txBody>
      </p:sp>
      <p:sp>
        <p:nvSpPr>
          <p:cNvPr id="2" name="Title 1"/>
          <p:cNvSpPr>
            <a:spLocks noGrp="1"/>
          </p:cNvSpPr>
          <p:nvPr>
            <p:ph type="title"/>
          </p:nvPr>
        </p:nvSpPr>
        <p:spPr/>
        <p:txBody>
          <a:bodyPr/>
          <a:lstStyle/>
          <a:p>
            <a:r>
              <a:rPr lang="en-US" altLang="en-US" dirty="0"/>
              <a:t>Purpose</a:t>
            </a:r>
            <a:r>
              <a:rPr lang="en-US" altLang="en-US" sz="3200" dirty="0">
                <a:solidFill>
                  <a:schemeClr val="tx2"/>
                </a:solidFill>
              </a:rPr>
              <a:t/>
            </a:r>
            <a:br>
              <a:rPr lang="en-US" altLang="en-US" sz="3200" dirty="0">
                <a:solidFill>
                  <a:schemeClr val="tx2"/>
                </a:solidFill>
              </a:rPr>
            </a:br>
            <a:endParaRPr lang="en-US" dirty="0"/>
          </a:p>
        </p:txBody>
      </p:sp>
      <p:sp>
        <p:nvSpPr>
          <p:cNvPr id="3" name="Rectangle 2"/>
          <p:cNvSpPr/>
          <p:nvPr/>
        </p:nvSpPr>
        <p:spPr>
          <a:xfrm>
            <a:off x="263351" y="981075"/>
            <a:ext cx="11652423" cy="3939540"/>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
            </a:pPr>
            <a:r>
              <a:rPr lang="en-US" dirty="0">
                <a:latin typeface="+mj-lt"/>
                <a:ea typeface="Calibri" panose="020F0502020204030204" pitchFamily="34" charset="0"/>
              </a:rPr>
              <a:t>The business obtain services from Fixed Assets over several years which needs to be recognized the benefits of the fixed asset as it is "consumed in the books of accounts</a:t>
            </a:r>
            <a:r>
              <a:rPr lang="en-US" dirty="0" smtClean="0">
                <a:latin typeface="+mj-lt"/>
                <a:ea typeface="Calibri" panose="020F0502020204030204" pitchFamily="34" charset="0"/>
              </a:rPr>
              <a:t>.</a:t>
            </a:r>
            <a:endParaRPr lang="en-US" dirty="0">
              <a:latin typeface="+mj-lt"/>
              <a:ea typeface="Calibri" panose="020F0502020204030204" pitchFamily="34" charset="0"/>
            </a:endParaRPr>
          </a:p>
          <a:p>
            <a:pPr marL="285750" indent="-285750">
              <a:spcBef>
                <a:spcPts val="600"/>
              </a:spcBef>
              <a:spcAft>
                <a:spcPts val="600"/>
              </a:spcAft>
              <a:buClr>
                <a:schemeClr val="accent1"/>
              </a:buClr>
              <a:buFont typeface="Wingdings" panose="05000000000000000000" pitchFamily="2" charset="2"/>
              <a:buChar char="§"/>
            </a:pPr>
            <a:r>
              <a:rPr lang="en-US" dirty="0">
                <a:latin typeface="+mj-lt"/>
                <a:ea typeface="Calibri" panose="020F0502020204030204" pitchFamily="34" charset="0"/>
              </a:rPr>
              <a:t>The consumption of Fixed Assets is referred to as "depreciation</a:t>
            </a:r>
            <a:r>
              <a:rPr lang="en-US" dirty="0" smtClean="0">
                <a:latin typeface="+mj-lt"/>
                <a:ea typeface="Calibri" panose="020F0502020204030204" pitchFamily="34" charset="0"/>
              </a:rPr>
              <a:t>"</a:t>
            </a:r>
            <a:endParaRPr lang="en-US" dirty="0">
              <a:latin typeface="+mj-lt"/>
              <a:ea typeface="Calibri" panose="020F0502020204030204" pitchFamily="34" charset="0"/>
            </a:endParaRPr>
          </a:p>
          <a:p>
            <a:pPr marL="285750" indent="-285750">
              <a:spcBef>
                <a:spcPts val="600"/>
              </a:spcBef>
              <a:spcAft>
                <a:spcPts val="600"/>
              </a:spcAft>
              <a:buClr>
                <a:schemeClr val="accent1"/>
              </a:buClr>
              <a:buFont typeface="Wingdings" panose="05000000000000000000" pitchFamily="2" charset="2"/>
              <a:buChar char="§"/>
            </a:pPr>
            <a:r>
              <a:rPr lang="en-US" dirty="0">
                <a:latin typeface="+mj-lt"/>
                <a:ea typeface="Calibri" panose="020F0502020204030204" pitchFamily="34" charset="0"/>
              </a:rPr>
              <a:t>It is a statutory/Legal requirement for business to follow certain standards to </a:t>
            </a:r>
            <a:r>
              <a:rPr lang="en-US" dirty="0" smtClean="0">
                <a:latin typeface="+mj-lt"/>
                <a:ea typeface="Calibri" panose="020F0502020204030204" pitchFamily="34" charset="0"/>
              </a:rPr>
              <a:t>compute “</a:t>
            </a:r>
            <a:r>
              <a:rPr lang="en-US" dirty="0" err="1" smtClean="0">
                <a:latin typeface="+mj-lt"/>
                <a:ea typeface="Calibri" panose="020F0502020204030204" pitchFamily="34" charset="0"/>
              </a:rPr>
              <a:t>depricreation</a:t>
            </a:r>
            <a:r>
              <a:rPr lang="en-US" dirty="0" smtClean="0">
                <a:latin typeface="+mj-lt"/>
                <a:ea typeface="Calibri" panose="020F0502020204030204" pitchFamily="34" charset="0"/>
              </a:rPr>
              <a:t>” </a:t>
            </a:r>
            <a:r>
              <a:rPr lang="en-US" dirty="0">
                <a:latin typeface="+mj-lt"/>
                <a:ea typeface="Calibri" panose="020F0502020204030204" pitchFamily="34" charset="0"/>
              </a:rPr>
              <a:t>f</a:t>
            </a:r>
            <a:r>
              <a:rPr lang="en-US" dirty="0" smtClean="0">
                <a:latin typeface="+mj-lt"/>
                <a:ea typeface="Calibri" panose="020F0502020204030204" pitchFamily="34" charset="0"/>
              </a:rPr>
              <a:t>or their fixed assets. </a:t>
            </a:r>
            <a:endParaRPr lang="en-US" dirty="0">
              <a:latin typeface="+mj-lt"/>
              <a:ea typeface="Calibri" panose="020F0502020204030204" pitchFamily="34" charset="0"/>
            </a:endParaRPr>
          </a:p>
          <a:p>
            <a:pPr marL="285750" indent="-285750">
              <a:spcBef>
                <a:spcPts val="600"/>
              </a:spcBef>
              <a:spcAft>
                <a:spcPts val="600"/>
              </a:spcAft>
              <a:buClr>
                <a:schemeClr val="accent1"/>
              </a:buClr>
              <a:buFont typeface="Wingdings" panose="05000000000000000000" pitchFamily="2" charset="2"/>
              <a:buChar char="§"/>
            </a:pPr>
            <a:r>
              <a:rPr lang="en-US" dirty="0">
                <a:latin typeface="+mj-lt"/>
                <a:ea typeface="Calibri" panose="020F0502020204030204" pitchFamily="34" charset="0"/>
              </a:rPr>
              <a:t>The standards </a:t>
            </a:r>
            <a:r>
              <a:rPr lang="en-US" dirty="0" smtClean="0">
                <a:latin typeface="+mj-lt"/>
                <a:ea typeface="Calibri" panose="020F0502020204030204" pitchFamily="34" charset="0"/>
              </a:rPr>
              <a:t>are</a:t>
            </a:r>
            <a:endParaRPr lang="en-US" dirty="0">
              <a:latin typeface="+mj-lt"/>
              <a:ea typeface="Calibri" panose="020F0502020204030204" pitchFamily="34" charset="0"/>
            </a:endParaRPr>
          </a:p>
          <a:p>
            <a:pPr marL="630238" indent="-346075">
              <a:spcBef>
                <a:spcPts val="600"/>
              </a:spcBef>
              <a:spcAft>
                <a:spcPts val="600"/>
              </a:spcAft>
              <a:buClr>
                <a:schemeClr val="accent2"/>
              </a:buClr>
              <a:buFont typeface="Arial" panose="020B0604020202020204" pitchFamily="34" charset="0"/>
              <a:buChar char="•"/>
            </a:pPr>
            <a:r>
              <a:rPr lang="en-US" dirty="0">
                <a:latin typeface="+mj-lt"/>
                <a:ea typeface="Calibri" panose="020F0502020204030204" pitchFamily="34" charset="0"/>
              </a:rPr>
              <a:t>International Accounting </a:t>
            </a:r>
            <a:r>
              <a:rPr lang="en-US" dirty="0" smtClean="0">
                <a:latin typeface="+mj-lt"/>
                <a:ea typeface="Calibri" panose="020F0502020204030204" pitchFamily="34" charset="0"/>
              </a:rPr>
              <a:t>Standards</a:t>
            </a:r>
            <a:endParaRPr lang="en-US" dirty="0">
              <a:latin typeface="+mj-lt"/>
              <a:ea typeface="Calibri" panose="020F0502020204030204" pitchFamily="34" charset="0"/>
            </a:endParaRPr>
          </a:p>
          <a:p>
            <a:pPr marL="630238" indent="-346075">
              <a:spcBef>
                <a:spcPts val="600"/>
              </a:spcBef>
              <a:spcAft>
                <a:spcPts val="600"/>
              </a:spcAft>
              <a:buClr>
                <a:schemeClr val="accent2"/>
              </a:buClr>
              <a:buFont typeface="Arial" panose="020B0604020202020204" pitchFamily="34" charset="0"/>
              <a:buChar char="•"/>
            </a:pPr>
            <a:r>
              <a:rPr lang="en-US" dirty="0">
                <a:latin typeface="+mj-lt"/>
                <a:ea typeface="Calibri" panose="020F0502020204030204" pitchFamily="34" charset="0"/>
              </a:rPr>
              <a:t>US GAAP (Generally Accepted Accounting Principles</a:t>
            </a:r>
            <a:r>
              <a:rPr lang="en-US" dirty="0" smtClean="0">
                <a:latin typeface="+mj-lt"/>
                <a:ea typeface="Calibri" panose="020F0502020204030204" pitchFamily="34" charset="0"/>
              </a:rPr>
              <a:t>)</a:t>
            </a:r>
            <a:endParaRPr lang="en-US" dirty="0">
              <a:latin typeface="+mj-lt"/>
              <a:ea typeface="Calibri" panose="020F0502020204030204" pitchFamily="34" charset="0"/>
            </a:endParaRPr>
          </a:p>
          <a:p>
            <a:pPr marL="630238" indent="-346075">
              <a:spcBef>
                <a:spcPts val="600"/>
              </a:spcBef>
              <a:spcAft>
                <a:spcPts val="600"/>
              </a:spcAft>
              <a:buClr>
                <a:schemeClr val="accent2"/>
              </a:buClr>
              <a:buFont typeface="Arial" panose="020B0604020202020204" pitchFamily="34" charset="0"/>
              <a:buChar char="•"/>
            </a:pPr>
            <a:r>
              <a:rPr lang="en-US" dirty="0">
                <a:latin typeface="+mj-lt"/>
                <a:ea typeface="Calibri" panose="020F0502020204030204" pitchFamily="34" charset="0"/>
              </a:rPr>
              <a:t>Country specific </a:t>
            </a:r>
            <a:r>
              <a:rPr lang="en-US" dirty="0" smtClean="0">
                <a:latin typeface="+mj-lt"/>
                <a:ea typeface="Calibri" panose="020F0502020204030204" pitchFamily="34" charset="0"/>
              </a:rPr>
              <a:t>standards</a:t>
            </a:r>
            <a:endParaRPr lang="en-US" dirty="0">
              <a:latin typeface="+mj-lt"/>
              <a:ea typeface="Calibri" panose="020F0502020204030204" pitchFamily="34" charset="0"/>
            </a:endParaRPr>
          </a:p>
          <a:p>
            <a:pPr marL="285750" indent="-285750">
              <a:spcBef>
                <a:spcPts val="600"/>
              </a:spcBef>
              <a:spcAft>
                <a:spcPts val="600"/>
              </a:spcAft>
              <a:buClr>
                <a:schemeClr val="accent1"/>
              </a:buClr>
              <a:buFont typeface="Wingdings" panose="05000000000000000000" pitchFamily="2" charset="2"/>
              <a:buChar char="§"/>
            </a:pPr>
            <a:r>
              <a:rPr lang="en-US" dirty="0">
                <a:latin typeface="+mj-lt"/>
                <a:ea typeface="Calibri" panose="020F0502020204030204" pitchFamily="34" charset="0"/>
              </a:rPr>
              <a:t>To maintain "asset history" and "where- about" of the assets</a:t>
            </a:r>
            <a:endParaRPr lang="en-US" dirty="0">
              <a:effectLst/>
              <a:latin typeface="+mj-lt"/>
              <a:ea typeface="Calibri" panose="020F0502020204030204" pitchFamily="34" charset="0"/>
            </a:endParaRPr>
          </a:p>
        </p:txBody>
      </p:sp>
    </p:spTree>
    <p:extLst>
      <p:ext uri="{BB962C8B-B14F-4D97-AF65-F5344CB8AC3E}">
        <p14:creationId xmlns:p14="http://schemas.microsoft.com/office/powerpoint/2010/main" val="132338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2A325-613C-41D5-B304-C8216E7AC789}"/>
              </a:ext>
            </a:extLst>
          </p:cNvPr>
          <p:cNvSpPr>
            <a:spLocks noGrp="1"/>
          </p:cNvSpPr>
          <p:nvPr>
            <p:ph type="title"/>
          </p:nvPr>
        </p:nvSpPr>
        <p:spPr/>
        <p:txBody>
          <a:bodyPr/>
          <a:lstStyle/>
          <a:p>
            <a:pPr>
              <a:defRPr/>
            </a:pPr>
            <a:r>
              <a:rPr lang="en-US" dirty="0" smtClean="0"/>
              <a:t>Asset </a:t>
            </a:r>
            <a:r>
              <a:rPr lang="en-US" dirty="0"/>
              <a:t>Classes: Account assignment objects</a:t>
            </a:r>
          </a:p>
        </p:txBody>
      </p:sp>
      <p:sp>
        <p:nvSpPr>
          <p:cNvPr id="71683" name="Rectangle 6"/>
          <p:cNvSpPr>
            <a:spLocks noChangeArrowheads="1"/>
          </p:cNvSpPr>
          <p:nvPr/>
        </p:nvSpPr>
        <p:spPr bwMode="auto">
          <a:xfrm>
            <a:off x="242663" y="974957"/>
            <a:ext cx="11673111"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just">
              <a:spcBef>
                <a:spcPts val="600"/>
              </a:spcBef>
              <a:spcAft>
                <a:spcPts val="600"/>
              </a:spcAft>
              <a:buSzTx/>
              <a:buFontTx/>
              <a:buNone/>
            </a:pPr>
            <a:r>
              <a:rPr lang="en-US" altLang="en-US" sz="1800" b="0" dirty="0">
                <a:latin typeface="+mj-lt"/>
              </a:rPr>
              <a:t>Account assignment objects must be activated before they can be maintained in the master data</a:t>
            </a:r>
            <a:r>
              <a:rPr lang="en-US" altLang="en-US" sz="1800" b="0" dirty="0" smtClean="0">
                <a:latin typeface="+mj-lt"/>
              </a:rPr>
              <a:t>.</a:t>
            </a:r>
            <a:endParaRPr lang="en-US" altLang="en-US" sz="1800" b="0" i="1" dirty="0">
              <a:latin typeface="+mj-lt"/>
            </a:endParaRPr>
          </a:p>
          <a:p>
            <a:pPr algn="just">
              <a:spcBef>
                <a:spcPts val="600"/>
              </a:spcBef>
              <a:spcAft>
                <a:spcPts val="600"/>
              </a:spcAft>
              <a:buSzTx/>
              <a:buFontTx/>
              <a:buNone/>
            </a:pPr>
            <a:r>
              <a:rPr lang="en-US" altLang="en-US" sz="1800" dirty="0">
                <a:latin typeface="+mj-lt"/>
              </a:rPr>
              <a:t>Path :</a:t>
            </a:r>
          </a:p>
          <a:p>
            <a:pPr algn="just">
              <a:spcBef>
                <a:spcPts val="600"/>
              </a:spcBef>
              <a:spcAft>
                <a:spcPts val="600"/>
              </a:spcAft>
              <a:buSzTx/>
              <a:buFontTx/>
              <a:buNone/>
            </a:pPr>
            <a:r>
              <a:rPr lang="en-US" altLang="en-US" sz="1800" b="0" i="1" dirty="0">
                <a:latin typeface="+mj-lt"/>
              </a:rPr>
              <a:t>Integration with the General Ledger → Additional Account Assignment Objects → Activate Account Assignment Objects</a:t>
            </a:r>
            <a:r>
              <a:rPr lang="en-US" altLang="en-US" sz="1800" b="0" i="1" dirty="0" smtClean="0">
                <a:latin typeface="+mj-lt"/>
              </a:rPr>
              <a:t>.</a:t>
            </a:r>
            <a:endParaRPr lang="en-US" altLang="en-US" sz="1800" b="0" i="1" dirty="0">
              <a:latin typeface="+mj-lt"/>
            </a:endParaRPr>
          </a:p>
          <a:p>
            <a:pPr algn="just">
              <a:spcBef>
                <a:spcPts val="600"/>
              </a:spcBef>
              <a:spcAft>
                <a:spcPts val="600"/>
              </a:spcAft>
              <a:buSzTx/>
              <a:buFontTx/>
              <a:buNone/>
            </a:pPr>
            <a:r>
              <a:rPr lang="en-US" altLang="en-US" sz="1800" dirty="0">
                <a:latin typeface="+mj-lt"/>
              </a:rPr>
              <a:t>Depreciation (cost-accounting) </a:t>
            </a:r>
            <a:r>
              <a:rPr lang="en-US" altLang="en-US" sz="1800" b="0" dirty="0">
                <a:latin typeface="+mj-lt"/>
              </a:rPr>
              <a:t>can be posted to account assignment objects, or can be used for APC (acquisition and production costs) postings, such as direct capitalization as part of an investment measure or for (statistical) budget monitoring for asset purchase. It can be posted to the following objects:</a:t>
            </a:r>
          </a:p>
          <a:p>
            <a:pPr marL="630238" indent="-284163" algn="just">
              <a:spcBef>
                <a:spcPts val="600"/>
              </a:spcBef>
              <a:spcAft>
                <a:spcPts val="600"/>
              </a:spcAft>
              <a:buClr>
                <a:schemeClr val="accent1"/>
              </a:buClr>
              <a:buSzTx/>
              <a:buFont typeface="Wingdings" panose="05000000000000000000" pitchFamily="2" charset="2"/>
              <a:buChar char="§"/>
            </a:pPr>
            <a:r>
              <a:rPr lang="en-US" altLang="en-US" sz="1800" b="0" dirty="0" smtClean="0">
                <a:latin typeface="+mj-lt"/>
              </a:rPr>
              <a:t>Cost </a:t>
            </a:r>
            <a:r>
              <a:rPr lang="en-US" altLang="en-US" sz="1800" b="0" dirty="0">
                <a:latin typeface="+mj-lt"/>
              </a:rPr>
              <a:t>center</a:t>
            </a:r>
          </a:p>
          <a:p>
            <a:pPr marL="630238" indent="-284163" algn="just">
              <a:spcBef>
                <a:spcPts val="600"/>
              </a:spcBef>
              <a:spcAft>
                <a:spcPts val="600"/>
              </a:spcAft>
              <a:buClr>
                <a:schemeClr val="accent1"/>
              </a:buClr>
              <a:buSzTx/>
              <a:buFont typeface="Wingdings" panose="05000000000000000000" pitchFamily="2" charset="2"/>
              <a:buChar char="§"/>
            </a:pPr>
            <a:r>
              <a:rPr lang="en-US" altLang="en-US" sz="1800" b="0" dirty="0" smtClean="0">
                <a:latin typeface="+mj-lt"/>
              </a:rPr>
              <a:t>CO </a:t>
            </a:r>
            <a:r>
              <a:rPr lang="en-US" altLang="en-US" sz="1800" b="0" dirty="0">
                <a:latin typeface="+mj-lt"/>
              </a:rPr>
              <a:t>internal order</a:t>
            </a:r>
          </a:p>
          <a:p>
            <a:pPr marL="630238" indent="-284163" algn="just">
              <a:spcBef>
                <a:spcPts val="600"/>
              </a:spcBef>
              <a:spcAft>
                <a:spcPts val="600"/>
              </a:spcAft>
              <a:buClr>
                <a:schemeClr val="accent1"/>
              </a:buClr>
              <a:buSzTx/>
              <a:buFont typeface="Wingdings" panose="05000000000000000000" pitchFamily="2" charset="2"/>
              <a:buChar char="§"/>
            </a:pPr>
            <a:r>
              <a:rPr lang="en-US" altLang="en-US" sz="1800" b="0" dirty="0" smtClean="0">
                <a:latin typeface="+mj-lt"/>
              </a:rPr>
              <a:t>WBS </a:t>
            </a:r>
            <a:r>
              <a:rPr lang="en-US" altLang="en-US" sz="1800" b="0" dirty="0">
                <a:latin typeface="+mj-lt"/>
              </a:rPr>
              <a:t>element</a:t>
            </a:r>
          </a:p>
          <a:p>
            <a:pPr marL="630238" indent="-284163" algn="just">
              <a:spcBef>
                <a:spcPts val="600"/>
              </a:spcBef>
              <a:spcAft>
                <a:spcPts val="600"/>
              </a:spcAft>
              <a:buClr>
                <a:schemeClr val="accent1"/>
              </a:buClr>
              <a:buSzTx/>
              <a:buFont typeface="Wingdings" panose="05000000000000000000" pitchFamily="2" charset="2"/>
              <a:buChar char="§"/>
            </a:pPr>
            <a:r>
              <a:rPr lang="en-US" altLang="en-US" sz="1800" b="0" dirty="0" smtClean="0">
                <a:latin typeface="+mj-lt"/>
              </a:rPr>
              <a:t>Real </a:t>
            </a:r>
            <a:r>
              <a:rPr lang="en-US" altLang="en-US" sz="1800" b="0" dirty="0">
                <a:latin typeface="+mj-lt"/>
              </a:rPr>
              <a:t>estate object (building or property)</a:t>
            </a:r>
          </a:p>
          <a:p>
            <a:pPr marL="630238" indent="-284163" algn="just">
              <a:spcBef>
                <a:spcPts val="600"/>
              </a:spcBef>
              <a:spcAft>
                <a:spcPts val="600"/>
              </a:spcAft>
              <a:buClr>
                <a:schemeClr val="accent1"/>
              </a:buClr>
              <a:buSzTx/>
              <a:buFont typeface="Wingdings" panose="05000000000000000000" pitchFamily="2" charset="2"/>
              <a:buChar char="§"/>
            </a:pPr>
            <a:r>
              <a:rPr lang="en-US" altLang="en-US" sz="1800" b="0" dirty="0" smtClean="0">
                <a:latin typeface="+mj-lt"/>
              </a:rPr>
              <a:t>Various </a:t>
            </a:r>
            <a:r>
              <a:rPr lang="en-US" altLang="en-US" sz="1800" b="0" dirty="0">
                <a:latin typeface="+mj-lt"/>
              </a:rPr>
              <a:t>objects from the PSM (Public Sector Management) component</a:t>
            </a:r>
          </a:p>
        </p:txBody>
      </p:sp>
    </p:spTree>
    <p:extLst>
      <p:ext uri="{BB962C8B-B14F-4D97-AF65-F5344CB8AC3E}">
        <p14:creationId xmlns:p14="http://schemas.microsoft.com/office/powerpoint/2010/main" val="4250902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513234-AAE8-400D-8A4F-F970E03C49E2}"/>
              </a:ext>
            </a:extLst>
          </p:cNvPr>
          <p:cNvSpPr>
            <a:spLocks noGrp="1"/>
          </p:cNvSpPr>
          <p:nvPr>
            <p:ph type="title"/>
          </p:nvPr>
        </p:nvSpPr>
        <p:spPr/>
        <p:txBody>
          <a:bodyPr/>
          <a:lstStyle/>
          <a:p>
            <a:pPr>
              <a:defRPr/>
            </a:pPr>
            <a:r>
              <a:rPr lang="en-US" dirty="0" smtClean="0"/>
              <a:t>Asset </a:t>
            </a:r>
            <a:r>
              <a:rPr lang="en-US" dirty="0"/>
              <a:t>Classes: Low Value Assets</a:t>
            </a:r>
          </a:p>
        </p:txBody>
      </p:sp>
      <p:sp>
        <p:nvSpPr>
          <p:cNvPr id="73731" name="Rectangle 4"/>
          <p:cNvSpPr>
            <a:spLocks noChangeArrowheads="1"/>
          </p:cNvSpPr>
          <p:nvPr/>
        </p:nvSpPr>
        <p:spPr bwMode="auto">
          <a:xfrm>
            <a:off x="238471" y="980728"/>
            <a:ext cx="1167730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just">
              <a:spcBef>
                <a:spcPct val="50000"/>
              </a:spcBef>
              <a:buClr>
                <a:srgbClr val="07AFD7"/>
              </a:buClr>
              <a:buSzTx/>
              <a:buFont typeface="Wingdings" panose="05000000000000000000" pitchFamily="2" charset="2"/>
              <a:buChar char="§"/>
            </a:pPr>
            <a:r>
              <a:rPr lang="en-US" altLang="en-US" sz="1800" b="0" dirty="0">
                <a:latin typeface="+mj-lt"/>
              </a:rPr>
              <a:t>Low value assets (LVAs) can be managed using individual management or collective management </a:t>
            </a:r>
            <a:r>
              <a:rPr lang="en-US" altLang="en-US" sz="1800" b="0" dirty="0" smtClean="0">
                <a:latin typeface="+mj-lt"/>
              </a:rPr>
              <a:t>For </a:t>
            </a:r>
            <a:r>
              <a:rPr lang="en-US" altLang="en-US" sz="1800" b="0" dirty="0">
                <a:latin typeface="+mj-lt"/>
              </a:rPr>
              <a:t>each type of management, a separate asset class has to be set up .</a:t>
            </a:r>
          </a:p>
          <a:p>
            <a:pPr algn="just">
              <a:spcBef>
                <a:spcPct val="50000"/>
              </a:spcBef>
              <a:buClr>
                <a:srgbClr val="07AFD7"/>
              </a:buClr>
              <a:buSzTx/>
              <a:buFont typeface="Wingdings" panose="05000000000000000000" pitchFamily="2" charset="2"/>
              <a:buChar char="§"/>
            </a:pPr>
            <a:r>
              <a:rPr lang="en-US" altLang="en-US" sz="1800" b="0" dirty="0">
                <a:latin typeface="+mj-lt"/>
              </a:rPr>
              <a:t>In case of collective management of LVAs, a base unit of quantity in the asset class is to be entered.</a:t>
            </a:r>
          </a:p>
          <a:p>
            <a:pPr algn="just">
              <a:spcBef>
                <a:spcPct val="50000"/>
              </a:spcBef>
              <a:buClr>
                <a:srgbClr val="07AFD7"/>
              </a:buClr>
              <a:buSzTx/>
              <a:buFont typeface="Wingdings" panose="05000000000000000000" pitchFamily="2" charset="2"/>
              <a:buChar char="§"/>
            </a:pPr>
            <a:r>
              <a:rPr lang="en-US" altLang="en-US" sz="1800" b="0" dirty="0">
                <a:latin typeface="+mj-lt"/>
              </a:rPr>
              <a:t>A check of the maximum amount in the depreciation areas of the asset class for LVAs should also be set</a:t>
            </a:r>
            <a:r>
              <a:rPr lang="en-US" altLang="en-US" sz="1800" b="0" dirty="0" smtClean="0">
                <a:latin typeface="+mj-lt"/>
              </a:rPr>
              <a:t>.</a:t>
            </a:r>
            <a:endParaRPr lang="en-US" altLang="en-US" sz="1800" b="0" dirty="0">
              <a:latin typeface="+mj-lt"/>
            </a:endParaRPr>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3276599"/>
            <a:ext cx="8926387"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231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Oval 3"/>
          <p:cNvSpPr>
            <a:spLocks noChangeArrowheads="1"/>
          </p:cNvSpPr>
          <p:nvPr/>
        </p:nvSpPr>
        <p:spPr bwMode="auto">
          <a:xfrm>
            <a:off x="3143672" y="4629324"/>
            <a:ext cx="5832648" cy="11430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dirty="0">
                <a:solidFill>
                  <a:srgbClr val="000000"/>
                </a:solidFill>
                <a:latin typeface="+mj-lt"/>
              </a:rPr>
              <a:t>When posting: Check </a:t>
            </a:r>
            <a:r>
              <a:rPr lang="en-US" altLang="en-US" sz="1800" dirty="0" smtClean="0">
                <a:solidFill>
                  <a:srgbClr val="000000"/>
                </a:solidFill>
                <a:latin typeface="+mj-lt"/>
              </a:rPr>
              <a:t>against</a:t>
            </a:r>
          </a:p>
          <a:p>
            <a:pPr>
              <a:spcBef>
                <a:spcPct val="0"/>
              </a:spcBef>
              <a:buSzTx/>
              <a:buNone/>
            </a:pPr>
            <a:r>
              <a:rPr lang="en-US" altLang="en-US" sz="1800" dirty="0">
                <a:solidFill>
                  <a:srgbClr val="000000"/>
                </a:solidFill>
                <a:latin typeface="+mj-lt"/>
              </a:rPr>
              <a:t>the maximum amount </a:t>
            </a:r>
            <a:r>
              <a:rPr lang="en-US" altLang="en-US" sz="1800" dirty="0" smtClean="0">
                <a:solidFill>
                  <a:srgbClr val="000000"/>
                </a:solidFill>
                <a:latin typeface="+mj-lt"/>
              </a:rPr>
              <a:t>allowed</a:t>
            </a:r>
            <a:endParaRPr lang="en-US" altLang="en-US" sz="1800" b="0" dirty="0">
              <a:latin typeface="+mj-lt"/>
            </a:endParaRPr>
          </a:p>
        </p:txBody>
      </p:sp>
      <p:sp>
        <p:nvSpPr>
          <p:cNvPr id="503812" name="Rectangle 4">
            <a:extLst>
              <a:ext uri="{FF2B5EF4-FFF2-40B4-BE49-F238E27FC236}">
                <a16:creationId xmlns:a16="http://schemas.microsoft.com/office/drawing/2014/main" xmlns="" id="{2D11A8F7-DA44-47B5-83E6-62167EFC6EE3}"/>
              </a:ext>
            </a:extLst>
          </p:cNvPr>
          <p:cNvSpPr>
            <a:spLocks noGrp="1" noChangeArrowheads="1"/>
          </p:cNvSpPr>
          <p:nvPr>
            <p:ph type="title"/>
          </p:nvPr>
        </p:nvSpPr>
        <p:spPr/>
        <p:txBody>
          <a:bodyPr/>
          <a:lstStyle/>
          <a:p>
            <a:pPr>
              <a:defRPr/>
            </a:pPr>
            <a:r>
              <a:rPr lang="en-US" altLang="en-US" dirty="0"/>
              <a:t> Special Asset Class: </a:t>
            </a:r>
            <a:r>
              <a:rPr lang="en-US" altLang="en-US" dirty="0" smtClean="0"/>
              <a:t>Low </a:t>
            </a:r>
            <a:r>
              <a:rPr lang="en-US" altLang="en-US" dirty="0"/>
              <a:t>Value Assets</a:t>
            </a:r>
          </a:p>
        </p:txBody>
      </p:sp>
      <p:sp>
        <p:nvSpPr>
          <p:cNvPr id="75786" name="Rectangle 10"/>
          <p:cNvSpPr>
            <a:spLocks noChangeArrowheads="1"/>
          </p:cNvSpPr>
          <p:nvPr/>
        </p:nvSpPr>
        <p:spPr bwMode="auto">
          <a:xfrm>
            <a:off x="3770314" y="269557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800" b="0">
              <a:latin typeface="+mj-lt"/>
            </a:endParaRPr>
          </a:p>
        </p:txBody>
      </p:sp>
      <p:sp>
        <p:nvSpPr>
          <p:cNvPr id="75790" name="Rectangle 14"/>
          <p:cNvSpPr>
            <a:spLocks noChangeArrowheads="1"/>
          </p:cNvSpPr>
          <p:nvPr/>
        </p:nvSpPr>
        <p:spPr bwMode="auto">
          <a:xfrm>
            <a:off x="3770314" y="3943351"/>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800" b="0">
              <a:latin typeface="+mj-lt"/>
            </a:endParaRPr>
          </a:p>
        </p:txBody>
      </p:sp>
      <p:pic>
        <p:nvPicPr>
          <p:cNvPr id="75800" name="Picture 24" descr="j021352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2384" y="4509120"/>
            <a:ext cx="91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1" name="Picture 25" descr="j028532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319338" y="1038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
          <p:cNvSpPr>
            <a:spLocks noChangeArrowheads="1"/>
          </p:cNvSpPr>
          <p:nvPr/>
        </p:nvSpPr>
        <p:spPr bwMode="auto">
          <a:xfrm>
            <a:off x="3431704" y="1988840"/>
            <a:ext cx="5616624" cy="2160240"/>
          </a:xfrm>
          <a:prstGeom prst="rect">
            <a:avLst/>
          </a:prstGeom>
          <a:solidFill>
            <a:srgbClr val="E6CD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None/>
            </a:pPr>
            <a:r>
              <a:rPr lang="en-US" altLang="en-US" sz="1800" dirty="0">
                <a:solidFill>
                  <a:srgbClr val="000000"/>
                </a:solidFill>
                <a:latin typeface="+mj-lt"/>
              </a:rPr>
              <a:t>Asset class               Depreciation area</a:t>
            </a:r>
            <a:endParaRPr lang="en-US" altLang="en-US" sz="1800" dirty="0">
              <a:solidFill>
                <a:srgbClr val="FF0000"/>
              </a:solidFill>
              <a:latin typeface="+mj-lt"/>
            </a:endParaRPr>
          </a:p>
          <a:p>
            <a:pPr>
              <a:spcBef>
                <a:spcPct val="0"/>
              </a:spcBef>
              <a:buSzTx/>
              <a:buFontTx/>
              <a:buNone/>
            </a:pPr>
            <a:r>
              <a:rPr lang="en-US" altLang="en-US" sz="1800" dirty="0">
                <a:solidFill>
                  <a:srgbClr val="FF0000"/>
                </a:solidFill>
                <a:latin typeface="+mj-lt"/>
              </a:rPr>
              <a:t>Individual check</a:t>
            </a:r>
          </a:p>
          <a:p>
            <a:pPr>
              <a:spcBef>
                <a:spcPct val="0"/>
              </a:spcBef>
              <a:buSzTx/>
              <a:buFontTx/>
              <a:buNone/>
            </a:pPr>
            <a:r>
              <a:rPr lang="en-US" altLang="en-US" sz="1800" dirty="0">
                <a:solidFill>
                  <a:srgbClr val="0000FF"/>
                </a:solidFill>
                <a:latin typeface="+mj-lt"/>
              </a:rPr>
              <a:t>One asset per master record</a:t>
            </a:r>
          </a:p>
          <a:p>
            <a:pPr>
              <a:spcBef>
                <a:spcPct val="0"/>
              </a:spcBef>
              <a:buSzTx/>
              <a:buFontTx/>
              <a:buNone/>
            </a:pPr>
            <a:r>
              <a:rPr lang="en-US" altLang="en-US" sz="1800" dirty="0">
                <a:solidFill>
                  <a:srgbClr val="FF0000"/>
                </a:solidFill>
                <a:latin typeface="+mj-lt"/>
              </a:rPr>
              <a:t>Or</a:t>
            </a:r>
          </a:p>
          <a:p>
            <a:pPr>
              <a:spcBef>
                <a:spcPct val="0"/>
              </a:spcBef>
              <a:buSzTx/>
              <a:buNone/>
            </a:pPr>
            <a:r>
              <a:rPr lang="en-US" altLang="en-US" sz="1800" dirty="0">
                <a:solidFill>
                  <a:srgbClr val="FF0000"/>
                </a:solidFill>
                <a:latin typeface="+mj-lt"/>
              </a:rPr>
              <a:t>Quantity check</a:t>
            </a:r>
          </a:p>
          <a:p>
            <a:pPr>
              <a:spcBef>
                <a:spcPct val="0"/>
              </a:spcBef>
              <a:buSzTx/>
              <a:buNone/>
            </a:pPr>
            <a:r>
              <a:rPr lang="en-US" altLang="en-US" sz="1800" dirty="0">
                <a:solidFill>
                  <a:srgbClr val="0000FF"/>
                </a:solidFill>
                <a:latin typeface="+mj-lt"/>
              </a:rPr>
              <a:t>Any number of assets per master record </a:t>
            </a:r>
            <a:endParaRPr lang="en-US" altLang="en-US" sz="1800" b="0" dirty="0">
              <a:latin typeface="+mj-lt"/>
            </a:endParaRPr>
          </a:p>
        </p:txBody>
      </p:sp>
      <p:sp>
        <p:nvSpPr>
          <p:cNvPr id="32" name="Freeform 23"/>
          <p:cNvSpPr>
            <a:spLocks/>
          </p:cNvSpPr>
          <p:nvPr/>
        </p:nvSpPr>
        <p:spPr bwMode="auto">
          <a:xfrm>
            <a:off x="5231904" y="2360563"/>
            <a:ext cx="531812" cy="60325"/>
          </a:xfrm>
          <a:custGeom>
            <a:avLst/>
            <a:gdLst>
              <a:gd name="T0" fmla="*/ 2147483646 w 501"/>
              <a:gd name="T1" fmla="*/ 2147483646 h 59"/>
              <a:gd name="T2" fmla="*/ 2147483646 w 501"/>
              <a:gd name="T3" fmla="*/ 2147483646 h 59"/>
              <a:gd name="T4" fmla="*/ 0 w 501"/>
              <a:gd name="T5" fmla="*/ 2147483646 h 59"/>
              <a:gd name="T6" fmla="*/ 0 w 501"/>
              <a:gd name="T7" fmla="*/ 2147483646 h 59"/>
              <a:gd name="T8" fmla="*/ 2147483646 w 501"/>
              <a:gd name="T9" fmla="*/ 2147483646 h 59"/>
              <a:gd name="T10" fmla="*/ 2147483646 w 501"/>
              <a:gd name="T11" fmla="*/ 0 h 59"/>
              <a:gd name="T12" fmla="*/ 2147483646 w 501"/>
              <a:gd name="T13" fmla="*/ 2147483646 h 59"/>
              <a:gd name="T14" fmla="*/ 2147483646 w 501"/>
              <a:gd name="T15" fmla="*/ 2147483646 h 5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1" h="59">
                <a:moveTo>
                  <a:pt x="376" y="59"/>
                </a:moveTo>
                <a:lnTo>
                  <a:pt x="376" y="47"/>
                </a:lnTo>
                <a:lnTo>
                  <a:pt x="0" y="47"/>
                </a:lnTo>
                <a:lnTo>
                  <a:pt x="0" y="16"/>
                </a:lnTo>
                <a:lnTo>
                  <a:pt x="376" y="16"/>
                </a:lnTo>
                <a:lnTo>
                  <a:pt x="376" y="0"/>
                </a:lnTo>
                <a:lnTo>
                  <a:pt x="501" y="31"/>
                </a:lnTo>
                <a:lnTo>
                  <a:pt x="376" y="59"/>
                </a:lnTo>
                <a:close/>
              </a:path>
            </a:pathLst>
          </a:custGeom>
          <a:solidFill>
            <a:srgbClr val="000000"/>
          </a:solidFill>
          <a:ln w="8255">
            <a:solidFill>
              <a:srgbClr val="000000"/>
            </a:solidFill>
            <a:prstDash val="solid"/>
            <a:round/>
            <a:headEnd/>
            <a:tailEnd/>
          </a:ln>
        </p:spPr>
        <p:txBody>
          <a:bodyPr/>
          <a:lstStyle/>
          <a:p>
            <a:endParaRPr lang="en-US">
              <a:latin typeface="+mj-lt"/>
            </a:endParaRPr>
          </a:p>
        </p:txBody>
      </p:sp>
    </p:spTree>
    <p:extLst>
      <p:ext uri="{BB962C8B-B14F-4D97-AF65-F5344CB8AC3E}">
        <p14:creationId xmlns:p14="http://schemas.microsoft.com/office/powerpoint/2010/main" val="2576053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59C58-7148-4F7F-9DA0-E1EFE9D587FE}"/>
              </a:ext>
            </a:extLst>
          </p:cNvPr>
          <p:cNvSpPr>
            <a:spLocks noGrp="1"/>
          </p:cNvSpPr>
          <p:nvPr>
            <p:ph type="title"/>
          </p:nvPr>
        </p:nvSpPr>
        <p:spPr/>
        <p:txBody>
          <a:bodyPr/>
          <a:lstStyle/>
          <a:p>
            <a:pPr>
              <a:defRPr/>
            </a:pPr>
            <a:r>
              <a:rPr lang="en-US" dirty="0" smtClean="0"/>
              <a:t>Asset </a:t>
            </a:r>
            <a:r>
              <a:rPr lang="en-US" dirty="0"/>
              <a:t>Classes: Asset Under Construction </a:t>
            </a:r>
          </a:p>
        </p:txBody>
      </p:sp>
      <p:sp>
        <p:nvSpPr>
          <p:cNvPr id="77827" name="Rectangle 6"/>
          <p:cNvSpPr>
            <a:spLocks noChangeArrowheads="1"/>
          </p:cNvSpPr>
          <p:nvPr/>
        </p:nvSpPr>
        <p:spPr bwMode="auto">
          <a:xfrm>
            <a:off x="263351" y="1004174"/>
            <a:ext cx="11652423"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292100" indent="-292100" algn="just">
              <a:spcBef>
                <a:spcPts val="1200"/>
              </a:spcBef>
              <a:spcAft>
                <a:spcPts val="1200"/>
              </a:spcAft>
              <a:buClr>
                <a:srgbClr val="07AFD7"/>
              </a:buClr>
              <a:buSzTx/>
              <a:buFont typeface="Wingdings" panose="05000000000000000000" pitchFamily="2" charset="2"/>
              <a:buChar char="§"/>
            </a:pPr>
            <a:r>
              <a:rPr lang="en-US" altLang="en-US" sz="1800" b="0" dirty="0">
                <a:latin typeface="+mj-lt"/>
              </a:rPr>
              <a:t>Assets under construction (</a:t>
            </a:r>
            <a:r>
              <a:rPr lang="en-US" altLang="en-US" sz="1800" b="0" dirty="0" err="1">
                <a:latin typeface="+mj-lt"/>
              </a:rPr>
              <a:t>AuC</a:t>
            </a:r>
            <a:r>
              <a:rPr lang="en-US" altLang="en-US" sz="1800" b="0" dirty="0">
                <a:latin typeface="+mj-lt"/>
              </a:rPr>
              <a:t>) require a separate asset class and corresponding G/L account, because they have to be shown separately in the balance sheet.</a:t>
            </a:r>
          </a:p>
          <a:p>
            <a:pPr marL="292100" indent="-292100" algn="just">
              <a:spcBef>
                <a:spcPts val="1200"/>
              </a:spcBef>
              <a:spcAft>
                <a:spcPts val="1200"/>
              </a:spcAft>
              <a:buClr>
                <a:srgbClr val="07AFD7"/>
              </a:buClr>
              <a:buSzTx/>
              <a:buFont typeface="Wingdings" panose="05000000000000000000" pitchFamily="2" charset="2"/>
              <a:buChar char="§"/>
            </a:pPr>
            <a:r>
              <a:rPr lang="en-US" altLang="en-US" sz="1800" b="0" dirty="0">
                <a:latin typeface="+mj-lt"/>
              </a:rPr>
              <a:t>Normally  depreciation key 0000 is used to ensure that depreciation is not calculated for </a:t>
            </a:r>
            <a:r>
              <a:rPr lang="en-US" altLang="en-US" sz="1800" b="0" dirty="0" err="1">
                <a:latin typeface="+mj-lt"/>
              </a:rPr>
              <a:t>AuC</a:t>
            </a:r>
            <a:r>
              <a:rPr lang="en-US" altLang="en-US" sz="1800" b="0" dirty="0">
                <a:latin typeface="+mj-lt"/>
              </a:rPr>
              <a:t> in depreciation areas for the balance sheet. However, special tax depreciation and investment support are possible even on </a:t>
            </a:r>
            <a:r>
              <a:rPr lang="en-US" altLang="en-US" sz="1800" b="0" dirty="0" err="1">
                <a:latin typeface="+mj-lt"/>
              </a:rPr>
              <a:t>AuC</a:t>
            </a:r>
            <a:r>
              <a:rPr lang="en-US" altLang="en-US" sz="1800" b="0" dirty="0">
                <a:latin typeface="+mj-lt"/>
              </a:rPr>
              <a:t>.</a:t>
            </a:r>
          </a:p>
          <a:p>
            <a:pPr marL="292100" indent="-292100" algn="just">
              <a:spcBef>
                <a:spcPts val="1200"/>
              </a:spcBef>
              <a:spcAft>
                <a:spcPts val="1200"/>
              </a:spcAft>
              <a:buClr>
                <a:srgbClr val="07AFD7"/>
              </a:buClr>
              <a:buSzTx/>
              <a:buFont typeface="Wingdings" panose="05000000000000000000" pitchFamily="2" charset="2"/>
              <a:buChar char="§"/>
            </a:pPr>
            <a:r>
              <a:rPr lang="en-US" altLang="en-US" sz="1800" b="0" dirty="0">
                <a:latin typeface="+mj-lt"/>
              </a:rPr>
              <a:t>It is also possible to post down payments on assets under construction.</a:t>
            </a:r>
          </a:p>
          <a:p>
            <a:pPr marL="292100" indent="-292100" algn="just">
              <a:spcBef>
                <a:spcPts val="1200"/>
              </a:spcBef>
              <a:spcAft>
                <a:spcPts val="1200"/>
              </a:spcAft>
              <a:buClr>
                <a:srgbClr val="07AFD7"/>
              </a:buClr>
              <a:buSzTx/>
              <a:buFont typeface="Wingdings" panose="05000000000000000000" pitchFamily="2" charset="2"/>
              <a:buChar char="§"/>
            </a:pPr>
            <a:r>
              <a:rPr lang="en-US" altLang="en-US" sz="1800" b="0" dirty="0">
                <a:latin typeface="+mj-lt"/>
              </a:rPr>
              <a:t>Even after an asset under construction has been fully capitalized, you can still post credit memos to it. However, you have to allow negative APC.</a:t>
            </a:r>
          </a:p>
          <a:p>
            <a:pPr marL="292100" indent="-292100" algn="just">
              <a:spcBef>
                <a:spcPts val="1200"/>
              </a:spcBef>
              <a:spcAft>
                <a:spcPts val="1200"/>
              </a:spcAft>
              <a:buClr>
                <a:srgbClr val="07AFD7"/>
              </a:buClr>
              <a:buSzTx/>
              <a:buFont typeface="Wingdings" panose="05000000000000000000" pitchFamily="2" charset="2"/>
              <a:buChar char="§"/>
            </a:pPr>
            <a:r>
              <a:rPr lang="en-US" altLang="en-US" sz="1800" b="0" dirty="0">
                <a:latin typeface="+mj-lt"/>
              </a:rPr>
              <a:t>To manage more extensive asset investments, Investment Management (IM) integrates internal orders and projects with the </a:t>
            </a:r>
            <a:r>
              <a:rPr lang="en-US" altLang="en-US" sz="1800" b="0" dirty="0" err="1">
                <a:latin typeface="+mj-lt"/>
              </a:rPr>
              <a:t>AuC</a:t>
            </a:r>
            <a:r>
              <a:rPr lang="en-US" altLang="en-US" sz="1800" b="0" dirty="0">
                <a:latin typeface="+mj-lt"/>
              </a:rPr>
              <a:t> and allows detailed monitoring.</a:t>
            </a:r>
          </a:p>
        </p:txBody>
      </p:sp>
    </p:spTree>
    <p:extLst>
      <p:ext uri="{BB962C8B-B14F-4D97-AF65-F5344CB8AC3E}">
        <p14:creationId xmlns:p14="http://schemas.microsoft.com/office/powerpoint/2010/main" val="1756757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90"/>
          <p:cNvSpPr>
            <a:spLocks noChangeArrowheads="1"/>
          </p:cNvSpPr>
          <p:nvPr/>
        </p:nvSpPr>
        <p:spPr bwMode="auto">
          <a:xfrm>
            <a:off x="8686800" y="5943600"/>
            <a:ext cx="838200" cy="30480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400" b="0" dirty="0" smtClean="0">
                <a:latin typeface="+mj-lt"/>
              </a:rPr>
              <a:t>0000</a:t>
            </a:r>
            <a:endParaRPr lang="en-US" altLang="en-US" sz="1400" b="0" dirty="0">
              <a:latin typeface="+mj-lt"/>
            </a:endParaRPr>
          </a:p>
        </p:txBody>
      </p:sp>
      <p:sp>
        <p:nvSpPr>
          <p:cNvPr id="79875" name="AutoShape 1087"/>
          <p:cNvSpPr>
            <a:spLocks noChangeArrowheads="1"/>
          </p:cNvSpPr>
          <p:nvPr/>
        </p:nvSpPr>
        <p:spPr bwMode="auto">
          <a:xfrm>
            <a:off x="5181600" y="5715000"/>
            <a:ext cx="1600200" cy="685800"/>
          </a:xfrm>
          <a:prstGeom prst="rightArrow">
            <a:avLst>
              <a:gd name="adj1" fmla="val 50000"/>
              <a:gd name="adj2" fmla="val 58333"/>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400">
                <a:latin typeface="+mj-lt"/>
              </a:rPr>
              <a:t>Dep. Key</a:t>
            </a:r>
            <a:r>
              <a:rPr lang="en-US" altLang="en-US" sz="1400" b="0">
                <a:latin typeface="+mj-lt"/>
              </a:rPr>
              <a:t> </a:t>
            </a:r>
            <a:endParaRPr lang="en-US" altLang="en-US" sz="1400" b="0" dirty="0">
              <a:latin typeface="+mj-lt"/>
            </a:endParaRPr>
          </a:p>
        </p:txBody>
      </p:sp>
      <p:sp>
        <p:nvSpPr>
          <p:cNvPr id="79876" name="Rectangle 1083"/>
          <p:cNvSpPr>
            <a:spLocks noChangeArrowheads="1"/>
          </p:cNvSpPr>
          <p:nvPr/>
        </p:nvSpPr>
        <p:spPr bwMode="auto">
          <a:xfrm>
            <a:off x="8040216" y="4437112"/>
            <a:ext cx="990600" cy="304800"/>
          </a:xfrm>
          <a:prstGeom prst="rect">
            <a:avLst/>
          </a:prstGeom>
          <a:solidFill>
            <a:srgbClr val="66FF33"/>
          </a:solidFill>
          <a:ln w="12700" algn="ctr">
            <a:solidFill>
              <a:srgbClr val="99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400" b="0" dirty="0">
                <a:latin typeface="+mj-lt"/>
              </a:rPr>
              <a:t>Tax dep.</a:t>
            </a:r>
            <a:endParaRPr lang="en-US" altLang="en-US" sz="1400" b="0" dirty="0">
              <a:latin typeface="+mj-lt"/>
            </a:endParaRPr>
          </a:p>
        </p:txBody>
      </p:sp>
      <p:sp>
        <p:nvSpPr>
          <p:cNvPr id="505858" name="Rectangle 2">
            <a:extLst>
              <a:ext uri="{FF2B5EF4-FFF2-40B4-BE49-F238E27FC236}">
                <a16:creationId xmlns:a16="http://schemas.microsoft.com/office/drawing/2014/main" xmlns="" id="{C46234C4-1E3E-4F48-9EC0-2E29AA65BC49}"/>
              </a:ext>
            </a:extLst>
          </p:cNvPr>
          <p:cNvSpPr>
            <a:spLocks noGrp="1" noChangeArrowheads="1"/>
          </p:cNvSpPr>
          <p:nvPr>
            <p:ph type="title"/>
          </p:nvPr>
        </p:nvSpPr>
        <p:spPr/>
        <p:txBody>
          <a:bodyPr/>
          <a:lstStyle/>
          <a:p>
            <a:pPr>
              <a:defRPr/>
            </a:pPr>
            <a:r>
              <a:rPr lang="en-US" altLang="en-US" dirty="0"/>
              <a:t>Special Asset </a:t>
            </a:r>
            <a:r>
              <a:rPr lang="en-US" altLang="en-US" dirty="0" smtClean="0"/>
              <a:t>Class: Assets </a:t>
            </a:r>
            <a:r>
              <a:rPr lang="en-US" altLang="en-US" dirty="0"/>
              <a:t>Under Construction</a:t>
            </a:r>
          </a:p>
        </p:txBody>
      </p:sp>
      <p:sp>
        <p:nvSpPr>
          <p:cNvPr id="79878" name="Rectangle 3"/>
          <p:cNvSpPr>
            <a:spLocks noChangeArrowheads="1"/>
          </p:cNvSpPr>
          <p:nvPr/>
        </p:nvSpPr>
        <p:spPr bwMode="auto">
          <a:xfrm>
            <a:off x="623392" y="1885950"/>
            <a:ext cx="4882058" cy="2324100"/>
          </a:xfrm>
          <a:prstGeom prst="rect">
            <a:avLst/>
          </a:prstGeom>
          <a:gradFill rotWithShape="0">
            <a:gsLst>
              <a:gs pos="0">
                <a:srgbClr val="FFFF66"/>
              </a:gs>
              <a:gs pos="50000">
                <a:srgbClr val="FFFFD1"/>
              </a:gs>
              <a:gs pos="100000">
                <a:srgbClr val="FFFF66"/>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9879" name="Rectangle 5"/>
          <p:cNvSpPr>
            <a:spLocks noChangeArrowheads="1"/>
          </p:cNvSpPr>
          <p:nvPr/>
        </p:nvSpPr>
        <p:spPr bwMode="auto">
          <a:xfrm>
            <a:off x="1199456" y="1916832"/>
            <a:ext cx="3276600" cy="457200"/>
          </a:xfrm>
          <a:prstGeom prst="rect">
            <a:avLst/>
          </a:prstGeom>
          <a:solidFill>
            <a:srgbClr val="FF99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2000" dirty="0">
                <a:solidFill>
                  <a:srgbClr val="000000"/>
                </a:solidFill>
                <a:latin typeface="Univers" pitchFamily="34" charset="0"/>
              </a:rPr>
              <a:t>Class:  Assets u. const.</a:t>
            </a:r>
          </a:p>
        </p:txBody>
      </p:sp>
      <p:sp>
        <p:nvSpPr>
          <p:cNvPr id="79880" name="Rectangle 6"/>
          <p:cNvSpPr>
            <a:spLocks noChangeArrowheads="1"/>
          </p:cNvSpPr>
          <p:nvPr/>
        </p:nvSpPr>
        <p:spPr bwMode="auto">
          <a:xfrm>
            <a:off x="4076700" y="2552700"/>
            <a:ext cx="1352550" cy="400050"/>
          </a:xfrm>
          <a:prstGeom prst="rect">
            <a:avLst/>
          </a:prstGeom>
          <a:solidFill>
            <a:srgbClr val="FF99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dirty="0" err="1">
                <a:solidFill>
                  <a:srgbClr val="000000"/>
                </a:solidFill>
                <a:latin typeface="Univers" pitchFamily="34" charset="0"/>
              </a:rPr>
              <a:t>AuC</a:t>
            </a:r>
            <a:r>
              <a:rPr lang="en-US" altLang="en-US" sz="1800" dirty="0">
                <a:solidFill>
                  <a:srgbClr val="000000"/>
                </a:solidFill>
                <a:latin typeface="Univers" pitchFamily="34" charset="0"/>
              </a:rPr>
              <a:t> status</a:t>
            </a:r>
          </a:p>
        </p:txBody>
      </p:sp>
      <p:grpSp>
        <p:nvGrpSpPr>
          <p:cNvPr id="79881" name="Group 11"/>
          <p:cNvGrpSpPr>
            <a:grpSpLocks/>
          </p:cNvGrpSpPr>
          <p:nvPr/>
        </p:nvGrpSpPr>
        <p:grpSpPr bwMode="auto">
          <a:xfrm>
            <a:off x="1524001" y="2819400"/>
            <a:ext cx="2917825" cy="1329680"/>
            <a:chOff x="5602" y="8984"/>
            <a:chExt cx="2581" cy="1190"/>
          </a:xfrm>
        </p:grpSpPr>
        <p:grpSp>
          <p:nvGrpSpPr>
            <p:cNvPr id="79895" name="Group 12"/>
            <p:cNvGrpSpPr>
              <a:grpSpLocks/>
            </p:cNvGrpSpPr>
            <p:nvPr/>
          </p:nvGrpSpPr>
          <p:grpSpPr bwMode="auto">
            <a:xfrm>
              <a:off x="5602" y="9114"/>
              <a:ext cx="1001" cy="701"/>
              <a:chOff x="5602" y="9114"/>
              <a:chExt cx="1001" cy="701"/>
            </a:xfrm>
          </p:grpSpPr>
          <p:grpSp>
            <p:nvGrpSpPr>
              <p:cNvPr id="80759" name="Group 13"/>
              <p:cNvGrpSpPr>
                <a:grpSpLocks/>
              </p:cNvGrpSpPr>
              <p:nvPr/>
            </p:nvGrpSpPr>
            <p:grpSpPr bwMode="auto">
              <a:xfrm>
                <a:off x="6232" y="9249"/>
                <a:ext cx="371" cy="96"/>
                <a:chOff x="6232" y="9249"/>
                <a:chExt cx="371" cy="96"/>
              </a:xfrm>
            </p:grpSpPr>
            <p:sp>
              <p:nvSpPr>
                <p:cNvPr id="80953" name="Freeform 14"/>
                <p:cNvSpPr>
                  <a:spLocks/>
                </p:cNvSpPr>
                <p:nvPr/>
              </p:nvSpPr>
              <p:spPr bwMode="auto">
                <a:xfrm>
                  <a:off x="6232" y="9249"/>
                  <a:ext cx="346" cy="75"/>
                </a:xfrm>
                <a:custGeom>
                  <a:avLst/>
                  <a:gdLst>
                    <a:gd name="T0" fmla="*/ 307 w 346"/>
                    <a:gd name="T1" fmla="*/ 59 h 75"/>
                    <a:gd name="T2" fmla="*/ 307 w 346"/>
                    <a:gd name="T3" fmla="*/ 41 h 75"/>
                    <a:gd name="T4" fmla="*/ 326 w 346"/>
                    <a:gd name="T5" fmla="*/ 41 h 75"/>
                    <a:gd name="T6" fmla="*/ 326 w 346"/>
                    <a:gd name="T7" fmla="*/ 26 h 75"/>
                    <a:gd name="T8" fmla="*/ 346 w 346"/>
                    <a:gd name="T9" fmla="*/ 26 h 75"/>
                    <a:gd name="T10" fmla="*/ 346 w 346"/>
                    <a:gd name="T11" fmla="*/ 0 h 75"/>
                    <a:gd name="T12" fmla="*/ 307 w 346"/>
                    <a:gd name="T13" fmla="*/ 0 h 75"/>
                    <a:gd name="T14" fmla="*/ 307 w 346"/>
                    <a:gd name="T15" fmla="*/ 7 h 75"/>
                    <a:gd name="T16" fmla="*/ 287 w 346"/>
                    <a:gd name="T17" fmla="*/ 7 h 75"/>
                    <a:gd name="T18" fmla="*/ 287 w 346"/>
                    <a:gd name="T19" fmla="*/ 15 h 75"/>
                    <a:gd name="T20" fmla="*/ 268 w 346"/>
                    <a:gd name="T21" fmla="*/ 15 h 75"/>
                    <a:gd name="T22" fmla="*/ 258 w 346"/>
                    <a:gd name="T23" fmla="*/ 7 h 75"/>
                    <a:gd name="T24" fmla="*/ 48 w 346"/>
                    <a:gd name="T25" fmla="*/ 7 h 75"/>
                    <a:gd name="T26" fmla="*/ 35 w 346"/>
                    <a:gd name="T27" fmla="*/ 26 h 75"/>
                    <a:gd name="T28" fmla="*/ 19 w 346"/>
                    <a:gd name="T29" fmla="*/ 10 h 75"/>
                    <a:gd name="T30" fmla="*/ 0 w 346"/>
                    <a:gd name="T31" fmla="*/ 10 h 75"/>
                    <a:gd name="T32" fmla="*/ 0 w 346"/>
                    <a:gd name="T33" fmla="*/ 75 h 75"/>
                    <a:gd name="T34" fmla="*/ 29 w 346"/>
                    <a:gd name="T35" fmla="*/ 75 h 75"/>
                    <a:gd name="T36" fmla="*/ 29 w 346"/>
                    <a:gd name="T37" fmla="*/ 41 h 75"/>
                    <a:gd name="T38" fmla="*/ 268 w 346"/>
                    <a:gd name="T39" fmla="*/ 41 h 75"/>
                    <a:gd name="T40" fmla="*/ 268 w 346"/>
                    <a:gd name="T41" fmla="*/ 59 h 75"/>
                    <a:gd name="T42" fmla="*/ 307 w 346"/>
                    <a:gd name="T43" fmla="*/ 59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6" h="75">
                      <a:moveTo>
                        <a:pt x="307" y="59"/>
                      </a:moveTo>
                      <a:lnTo>
                        <a:pt x="307" y="41"/>
                      </a:lnTo>
                      <a:lnTo>
                        <a:pt x="326" y="41"/>
                      </a:lnTo>
                      <a:lnTo>
                        <a:pt x="326" y="26"/>
                      </a:lnTo>
                      <a:lnTo>
                        <a:pt x="346" y="26"/>
                      </a:lnTo>
                      <a:lnTo>
                        <a:pt x="346" y="0"/>
                      </a:lnTo>
                      <a:lnTo>
                        <a:pt x="307" y="0"/>
                      </a:lnTo>
                      <a:lnTo>
                        <a:pt x="307" y="7"/>
                      </a:lnTo>
                      <a:lnTo>
                        <a:pt x="287" y="7"/>
                      </a:lnTo>
                      <a:lnTo>
                        <a:pt x="287" y="15"/>
                      </a:lnTo>
                      <a:lnTo>
                        <a:pt x="268" y="15"/>
                      </a:lnTo>
                      <a:lnTo>
                        <a:pt x="258" y="7"/>
                      </a:lnTo>
                      <a:lnTo>
                        <a:pt x="48" y="7"/>
                      </a:lnTo>
                      <a:lnTo>
                        <a:pt x="35" y="26"/>
                      </a:lnTo>
                      <a:lnTo>
                        <a:pt x="19" y="10"/>
                      </a:lnTo>
                      <a:lnTo>
                        <a:pt x="0" y="10"/>
                      </a:lnTo>
                      <a:lnTo>
                        <a:pt x="0" y="75"/>
                      </a:lnTo>
                      <a:lnTo>
                        <a:pt x="29" y="75"/>
                      </a:lnTo>
                      <a:lnTo>
                        <a:pt x="29" y="41"/>
                      </a:lnTo>
                      <a:lnTo>
                        <a:pt x="268" y="41"/>
                      </a:lnTo>
                      <a:lnTo>
                        <a:pt x="268" y="59"/>
                      </a:lnTo>
                      <a:lnTo>
                        <a:pt x="307" y="59"/>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54" name="Freeform 15"/>
                <p:cNvSpPr>
                  <a:spLocks/>
                </p:cNvSpPr>
                <p:nvPr/>
              </p:nvSpPr>
              <p:spPr bwMode="auto">
                <a:xfrm>
                  <a:off x="6258" y="9269"/>
                  <a:ext cx="345" cy="76"/>
                </a:xfrm>
                <a:custGeom>
                  <a:avLst/>
                  <a:gdLst>
                    <a:gd name="T0" fmla="*/ 307 w 345"/>
                    <a:gd name="T1" fmla="*/ 60 h 76"/>
                    <a:gd name="T2" fmla="*/ 307 w 345"/>
                    <a:gd name="T3" fmla="*/ 42 h 76"/>
                    <a:gd name="T4" fmla="*/ 326 w 345"/>
                    <a:gd name="T5" fmla="*/ 42 h 76"/>
                    <a:gd name="T6" fmla="*/ 326 w 345"/>
                    <a:gd name="T7" fmla="*/ 26 h 76"/>
                    <a:gd name="T8" fmla="*/ 345 w 345"/>
                    <a:gd name="T9" fmla="*/ 26 h 76"/>
                    <a:gd name="T10" fmla="*/ 345 w 345"/>
                    <a:gd name="T11" fmla="*/ 0 h 76"/>
                    <a:gd name="T12" fmla="*/ 307 w 345"/>
                    <a:gd name="T13" fmla="*/ 0 h 76"/>
                    <a:gd name="T14" fmla="*/ 307 w 345"/>
                    <a:gd name="T15" fmla="*/ 8 h 76"/>
                    <a:gd name="T16" fmla="*/ 287 w 345"/>
                    <a:gd name="T17" fmla="*/ 8 h 76"/>
                    <a:gd name="T18" fmla="*/ 287 w 345"/>
                    <a:gd name="T19" fmla="*/ 16 h 76"/>
                    <a:gd name="T20" fmla="*/ 268 w 345"/>
                    <a:gd name="T21" fmla="*/ 16 h 76"/>
                    <a:gd name="T22" fmla="*/ 258 w 345"/>
                    <a:gd name="T23" fmla="*/ 8 h 76"/>
                    <a:gd name="T24" fmla="*/ 48 w 345"/>
                    <a:gd name="T25" fmla="*/ 8 h 76"/>
                    <a:gd name="T26" fmla="*/ 35 w 345"/>
                    <a:gd name="T27" fmla="*/ 26 h 76"/>
                    <a:gd name="T28" fmla="*/ 19 w 345"/>
                    <a:gd name="T29" fmla="*/ 11 h 76"/>
                    <a:gd name="T30" fmla="*/ 0 w 345"/>
                    <a:gd name="T31" fmla="*/ 11 h 76"/>
                    <a:gd name="T32" fmla="*/ 0 w 345"/>
                    <a:gd name="T33" fmla="*/ 76 h 76"/>
                    <a:gd name="T34" fmla="*/ 29 w 345"/>
                    <a:gd name="T35" fmla="*/ 76 h 76"/>
                    <a:gd name="T36" fmla="*/ 29 w 345"/>
                    <a:gd name="T37" fmla="*/ 42 h 76"/>
                    <a:gd name="T38" fmla="*/ 268 w 345"/>
                    <a:gd name="T39" fmla="*/ 42 h 76"/>
                    <a:gd name="T40" fmla="*/ 268 w 345"/>
                    <a:gd name="T41" fmla="*/ 60 h 76"/>
                    <a:gd name="T42" fmla="*/ 307 w 345"/>
                    <a:gd name="T43" fmla="*/ 60 h 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5" h="76">
                      <a:moveTo>
                        <a:pt x="307" y="60"/>
                      </a:moveTo>
                      <a:lnTo>
                        <a:pt x="307" y="42"/>
                      </a:lnTo>
                      <a:lnTo>
                        <a:pt x="326" y="42"/>
                      </a:lnTo>
                      <a:lnTo>
                        <a:pt x="326" y="26"/>
                      </a:lnTo>
                      <a:lnTo>
                        <a:pt x="345" y="26"/>
                      </a:lnTo>
                      <a:lnTo>
                        <a:pt x="345" y="0"/>
                      </a:lnTo>
                      <a:lnTo>
                        <a:pt x="307" y="0"/>
                      </a:lnTo>
                      <a:lnTo>
                        <a:pt x="307" y="8"/>
                      </a:lnTo>
                      <a:lnTo>
                        <a:pt x="287" y="8"/>
                      </a:lnTo>
                      <a:lnTo>
                        <a:pt x="287" y="16"/>
                      </a:lnTo>
                      <a:lnTo>
                        <a:pt x="268" y="16"/>
                      </a:lnTo>
                      <a:lnTo>
                        <a:pt x="258" y="8"/>
                      </a:lnTo>
                      <a:lnTo>
                        <a:pt x="48" y="8"/>
                      </a:lnTo>
                      <a:lnTo>
                        <a:pt x="35" y="26"/>
                      </a:lnTo>
                      <a:lnTo>
                        <a:pt x="19" y="11"/>
                      </a:lnTo>
                      <a:lnTo>
                        <a:pt x="0" y="11"/>
                      </a:lnTo>
                      <a:lnTo>
                        <a:pt x="0" y="76"/>
                      </a:lnTo>
                      <a:lnTo>
                        <a:pt x="29" y="76"/>
                      </a:lnTo>
                      <a:lnTo>
                        <a:pt x="29" y="42"/>
                      </a:lnTo>
                      <a:lnTo>
                        <a:pt x="268" y="42"/>
                      </a:lnTo>
                      <a:lnTo>
                        <a:pt x="268" y="60"/>
                      </a:lnTo>
                      <a:lnTo>
                        <a:pt x="307" y="6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55" name="Freeform 16"/>
                <p:cNvSpPr>
                  <a:spLocks/>
                </p:cNvSpPr>
                <p:nvPr/>
              </p:nvSpPr>
              <p:spPr bwMode="auto">
                <a:xfrm>
                  <a:off x="6245" y="9259"/>
                  <a:ext cx="345" cy="75"/>
                </a:xfrm>
                <a:custGeom>
                  <a:avLst/>
                  <a:gdLst>
                    <a:gd name="T0" fmla="*/ 307 w 345"/>
                    <a:gd name="T1" fmla="*/ 60 h 75"/>
                    <a:gd name="T2" fmla="*/ 307 w 345"/>
                    <a:gd name="T3" fmla="*/ 42 h 75"/>
                    <a:gd name="T4" fmla="*/ 326 w 345"/>
                    <a:gd name="T5" fmla="*/ 42 h 75"/>
                    <a:gd name="T6" fmla="*/ 326 w 345"/>
                    <a:gd name="T7" fmla="*/ 26 h 75"/>
                    <a:gd name="T8" fmla="*/ 345 w 345"/>
                    <a:gd name="T9" fmla="*/ 26 h 75"/>
                    <a:gd name="T10" fmla="*/ 345 w 345"/>
                    <a:gd name="T11" fmla="*/ 0 h 75"/>
                    <a:gd name="T12" fmla="*/ 307 w 345"/>
                    <a:gd name="T13" fmla="*/ 0 h 75"/>
                    <a:gd name="T14" fmla="*/ 307 w 345"/>
                    <a:gd name="T15" fmla="*/ 8 h 75"/>
                    <a:gd name="T16" fmla="*/ 287 w 345"/>
                    <a:gd name="T17" fmla="*/ 8 h 75"/>
                    <a:gd name="T18" fmla="*/ 287 w 345"/>
                    <a:gd name="T19" fmla="*/ 16 h 75"/>
                    <a:gd name="T20" fmla="*/ 268 w 345"/>
                    <a:gd name="T21" fmla="*/ 16 h 75"/>
                    <a:gd name="T22" fmla="*/ 258 w 345"/>
                    <a:gd name="T23" fmla="*/ 8 h 75"/>
                    <a:gd name="T24" fmla="*/ 48 w 345"/>
                    <a:gd name="T25" fmla="*/ 8 h 75"/>
                    <a:gd name="T26" fmla="*/ 35 w 345"/>
                    <a:gd name="T27" fmla="*/ 26 h 75"/>
                    <a:gd name="T28" fmla="*/ 19 w 345"/>
                    <a:gd name="T29" fmla="*/ 10 h 75"/>
                    <a:gd name="T30" fmla="*/ 0 w 345"/>
                    <a:gd name="T31" fmla="*/ 10 h 75"/>
                    <a:gd name="T32" fmla="*/ 0 w 345"/>
                    <a:gd name="T33" fmla="*/ 75 h 75"/>
                    <a:gd name="T34" fmla="*/ 29 w 345"/>
                    <a:gd name="T35" fmla="*/ 75 h 75"/>
                    <a:gd name="T36" fmla="*/ 29 w 345"/>
                    <a:gd name="T37" fmla="*/ 42 h 75"/>
                    <a:gd name="T38" fmla="*/ 268 w 345"/>
                    <a:gd name="T39" fmla="*/ 42 h 75"/>
                    <a:gd name="T40" fmla="*/ 268 w 345"/>
                    <a:gd name="T41" fmla="*/ 60 h 75"/>
                    <a:gd name="T42" fmla="*/ 307 w 345"/>
                    <a:gd name="T43" fmla="*/ 60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5" h="75">
                      <a:moveTo>
                        <a:pt x="307" y="60"/>
                      </a:moveTo>
                      <a:lnTo>
                        <a:pt x="307" y="42"/>
                      </a:lnTo>
                      <a:lnTo>
                        <a:pt x="326" y="42"/>
                      </a:lnTo>
                      <a:lnTo>
                        <a:pt x="326" y="26"/>
                      </a:lnTo>
                      <a:lnTo>
                        <a:pt x="345" y="26"/>
                      </a:lnTo>
                      <a:lnTo>
                        <a:pt x="345" y="0"/>
                      </a:lnTo>
                      <a:lnTo>
                        <a:pt x="307" y="0"/>
                      </a:lnTo>
                      <a:lnTo>
                        <a:pt x="307" y="8"/>
                      </a:lnTo>
                      <a:lnTo>
                        <a:pt x="287" y="8"/>
                      </a:lnTo>
                      <a:lnTo>
                        <a:pt x="287" y="16"/>
                      </a:lnTo>
                      <a:lnTo>
                        <a:pt x="268" y="16"/>
                      </a:lnTo>
                      <a:lnTo>
                        <a:pt x="258" y="8"/>
                      </a:lnTo>
                      <a:lnTo>
                        <a:pt x="48" y="8"/>
                      </a:lnTo>
                      <a:lnTo>
                        <a:pt x="35" y="26"/>
                      </a:lnTo>
                      <a:lnTo>
                        <a:pt x="19" y="10"/>
                      </a:lnTo>
                      <a:lnTo>
                        <a:pt x="0" y="10"/>
                      </a:lnTo>
                      <a:lnTo>
                        <a:pt x="0" y="75"/>
                      </a:lnTo>
                      <a:lnTo>
                        <a:pt x="29" y="75"/>
                      </a:lnTo>
                      <a:lnTo>
                        <a:pt x="29" y="42"/>
                      </a:lnTo>
                      <a:lnTo>
                        <a:pt x="268" y="42"/>
                      </a:lnTo>
                      <a:lnTo>
                        <a:pt x="268" y="60"/>
                      </a:lnTo>
                      <a:lnTo>
                        <a:pt x="307" y="6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760" name="Group 17"/>
              <p:cNvGrpSpPr>
                <a:grpSpLocks/>
              </p:cNvGrpSpPr>
              <p:nvPr/>
            </p:nvGrpSpPr>
            <p:grpSpPr bwMode="auto">
              <a:xfrm>
                <a:off x="6225" y="9249"/>
                <a:ext cx="378" cy="101"/>
                <a:chOff x="6225" y="9249"/>
                <a:chExt cx="378" cy="101"/>
              </a:xfrm>
            </p:grpSpPr>
            <p:sp>
              <p:nvSpPr>
                <p:cNvPr id="80949" name="Freeform 18"/>
                <p:cNvSpPr>
                  <a:spLocks/>
                </p:cNvSpPr>
                <p:nvPr/>
              </p:nvSpPr>
              <p:spPr bwMode="auto">
                <a:xfrm>
                  <a:off x="6225" y="9249"/>
                  <a:ext cx="353" cy="80"/>
                </a:xfrm>
                <a:custGeom>
                  <a:avLst/>
                  <a:gdLst>
                    <a:gd name="T0" fmla="*/ 314 w 353"/>
                    <a:gd name="T1" fmla="*/ 62 h 80"/>
                    <a:gd name="T2" fmla="*/ 314 w 353"/>
                    <a:gd name="T3" fmla="*/ 44 h 80"/>
                    <a:gd name="T4" fmla="*/ 333 w 353"/>
                    <a:gd name="T5" fmla="*/ 44 h 80"/>
                    <a:gd name="T6" fmla="*/ 333 w 353"/>
                    <a:gd name="T7" fmla="*/ 26 h 80"/>
                    <a:gd name="T8" fmla="*/ 353 w 353"/>
                    <a:gd name="T9" fmla="*/ 26 h 80"/>
                    <a:gd name="T10" fmla="*/ 353 w 353"/>
                    <a:gd name="T11" fmla="*/ 0 h 80"/>
                    <a:gd name="T12" fmla="*/ 314 w 353"/>
                    <a:gd name="T13" fmla="*/ 0 h 80"/>
                    <a:gd name="T14" fmla="*/ 314 w 353"/>
                    <a:gd name="T15" fmla="*/ 7 h 80"/>
                    <a:gd name="T16" fmla="*/ 291 w 353"/>
                    <a:gd name="T17" fmla="*/ 7 h 80"/>
                    <a:gd name="T18" fmla="*/ 291 w 353"/>
                    <a:gd name="T19" fmla="*/ 18 h 80"/>
                    <a:gd name="T20" fmla="*/ 272 w 353"/>
                    <a:gd name="T21" fmla="*/ 18 h 80"/>
                    <a:gd name="T22" fmla="*/ 262 w 353"/>
                    <a:gd name="T23" fmla="*/ 7 h 80"/>
                    <a:gd name="T24" fmla="*/ 49 w 353"/>
                    <a:gd name="T25" fmla="*/ 7 h 80"/>
                    <a:gd name="T26" fmla="*/ 39 w 353"/>
                    <a:gd name="T27" fmla="*/ 26 h 80"/>
                    <a:gd name="T28" fmla="*/ 23 w 353"/>
                    <a:gd name="T29" fmla="*/ 13 h 80"/>
                    <a:gd name="T30" fmla="*/ 0 w 353"/>
                    <a:gd name="T31" fmla="*/ 13 h 80"/>
                    <a:gd name="T32" fmla="*/ 0 w 353"/>
                    <a:gd name="T33" fmla="*/ 80 h 80"/>
                    <a:gd name="T34" fmla="*/ 29 w 353"/>
                    <a:gd name="T35" fmla="*/ 80 h 80"/>
                    <a:gd name="T36" fmla="*/ 29 w 353"/>
                    <a:gd name="T37" fmla="*/ 44 h 80"/>
                    <a:gd name="T38" fmla="*/ 272 w 353"/>
                    <a:gd name="T39" fmla="*/ 44 h 80"/>
                    <a:gd name="T40" fmla="*/ 272 w 353"/>
                    <a:gd name="T41" fmla="*/ 62 h 80"/>
                    <a:gd name="T42" fmla="*/ 314 w 353"/>
                    <a:gd name="T43" fmla="*/ 62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3" h="80">
                      <a:moveTo>
                        <a:pt x="314" y="62"/>
                      </a:moveTo>
                      <a:lnTo>
                        <a:pt x="314" y="44"/>
                      </a:lnTo>
                      <a:lnTo>
                        <a:pt x="333" y="44"/>
                      </a:lnTo>
                      <a:lnTo>
                        <a:pt x="333" y="26"/>
                      </a:lnTo>
                      <a:lnTo>
                        <a:pt x="353" y="26"/>
                      </a:lnTo>
                      <a:lnTo>
                        <a:pt x="353" y="0"/>
                      </a:lnTo>
                      <a:lnTo>
                        <a:pt x="314" y="0"/>
                      </a:lnTo>
                      <a:lnTo>
                        <a:pt x="314" y="7"/>
                      </a:lnTo>
                      <a:lnTo>
                        <a:pt x="291" y="7"/>
                      </a:lnTo>
                      <a:lnTo>
                        <a:pt x="291" y="18"/>
                      </a:lnTo>
                      <a:lnTo>
                        <a:pt x="272" y="18"/>
                      </a:lnTo>
                      <a:lnTo>
                        <a:pt x="262" y="7"/>
                      </a:lnTo>
                      <a:lnTo>
                        <a:pt x="49" y="7"/>
                      </a:lnTo>
                      <a:lnTo>
                        <a:pt x="39" y="26"/>
                      </a:lnTo>
                      <a:lnTo>
                        <a:pt x="23" y="13"/>
                      </a:lnTo>
                      <a:lnTo>
                        <a:pt x="0" y="13"/>
                      </a:lnTo>
                      <a:lnTo>
                        <a:pt x="0" y="80"/>
                      </a:lnTo>
                      <a:lnTo>
                        <a:pt x="29" y="80"/>
                      </a:lnTo>
                      <a:lnTo>
                        <a:pt x="29" y="44"/>
                      </a:lnTo>
                      <a:lnTo>
                        <a:pt x="272" y="44"/>
                      </a:lnTo>
                      <a:lnTo>
                        <a:pt x="272" y="62"/>
                      </a:lnTo>
                      <a:lnTo>
                        <a:pt x="314"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50" name="Freeform 19"/>
                <p:cNvSpPr>
                  <a:spLocks/>
                </p:cNvSpPr>
                <p:nvPr/>
              </p:nvSpPr>
              <p:spPr bwMode="auto">
                <a:xfrm>
                  <a:off x="6251" y="9269"/>
                  <a:ext cx="352" cy="81"/>
                </a:xfrm>
                <a:custGeom>
                  <a:avLst/>
                  <a:gdLst>
                    <a:gd name="T0" fmla="*/ 314 w 352"/>
                    <a:gd name="T1" fmla="*/ 63 h 81"/>
                    <a:gd name="T2" fmla="*/ 314 w 352"/>
                    <a:gd name="T3" fmla="*/ 45 h 81"/>
                    <a:gd name="T4" fmla="*/ 333 w 352"/>
                    <a:gd name="T5" fmla="*/ 45 h 81"/>
                    <a:gd name="T6" fmla="*/ 333 w 352"/>
                    <a:gd name="T7" fmla="*/ 26 h 81"/>
                    <a:gd name="T8" fmla="*/ 352 w 352"/>
                    <a:gd name="T9" fmla="*/ 26 h 81"/>
                    <a:gd name="T10" fmla="*/ 352 w 352"/>
                    <a:gd name="T11" fmla="*/ 0 h 81"/>
                    <a:gd name="T12" fmla="*/ 314 w 352"/>
                    <a:gd name="T13" fmla="*/ 0 h 81"/>
                    <a:gd name="T14" fmla="*/ 314 w 352"/>
                    <a:gd name="T15" fmla="*/ 8 h 81"/>
                    <a:gd name="T16" fmla="*/ 291 w 352"/>
                    <a:gd name="T17" fmla="*/ 8 h 81"/>
                    <a:gd name="T18" fmla="*/ 291 w 352"/>
                    <a:gd name="T19" fmla="*/ 19 h 81"/>
                    <a:gd name="T20" fmla="*/ 272 w 352"/>
                    <a:gd name="T21" fmla="*/ 19 h 81"/>
                    <a:gd name="T22" fmla="*/ 262 w 352"/>
                    <a:gd name="T23" fmla="*/ 8 h 81"/>
                    <a:gd name="T24" fmla="*/ 49 w 352"/>
                    <a:gd name="T25" fmla="*/ 8 h 81"/>
                    <a:gd name="T26" fmla="*/ 39 w 352"/>
                    <a:gd name="T27" fmla="*/ 26 h 81"/>
                    <a:gd name="T28" fmla="*/ 23 w 352"/>
                    <a:gd name="T29" fmla="*/ 13 h 81"/>
                    <a:gd name="T30" fmla="*/ 0 w 352"/>
                    <a:gd name="T31" fmla="*/ 13 h 81"/>
                    <a:gd name="T32" fmla="*/ 0 w 352"/>
                    <a:gd name="T33" fmla="*/ 81 h 81"/>
                    <a:gd name="T34" fmla="*/ 29 w 352"/>
                    <a:gd name="T35" fmla="*/ 81 h 81"/>
                    <a:gd name="T36" fmla="*/ 29 w 352"/>
                    <a:gd name="T37" fmla="*/ 45 h 81"/>
                    <a:gd name="T38" fmla="*/ 272 w 352"/>
                    <a:gd name="T39" fmla="*/ 45 h 81"/>
                    <a:gd name="T40" fmla="*/ 272 w 352"/>
                    <a:gd name="T41" fmla="*/ 63 h 81"/>
                    <a:gd name="T42" fmla="*/ 314 w 352"/>
                    <a:gd name="T43" fmla="*/ 63 h 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2" h="81">
                      <a:moveTo>
                        <a:pt x="314" y="63"/>
                      </a:moveTo>
                      <a:lnTo>
                        <a:pt x="314" y="45"/>
                      </a:lnTo>
                      <a:lnTo>
                        <a:pt x="333" y="45"/>
                      </a:lnTo>
                      <a:lnTo>
                        <a:pt x="333" y="26"/>
                      </a:lnTo>
                      <a:lnTo>
                        <a:pt x="352" y="26"/>
                      </a:lnTo>
                      <a:lnTo>
                        <a:pt x="352" y="0"/>
                      </a:lnTo>
                      <a:lnTo>
                        <a:pt x="314" y="0"/>
                      </a:lnTo>
                      <a:lnTo>
                        <a:pt x="314" y="8"/>
                      </a:lnTo>
                      <a:lnTo>
                        <a:pt x="291" y="8"/>
                      </a:lnTo>
                      <a:lnTo>
                        <a:pt x="291" y="19"/>
                      </a:lnTo>
                      <a:lnTo>
                        <a:pt x="272" y="19"/>
                      </a:lnTo>
                      <a:lnTo>
                        <a:pt x="262" y="8"/>
                      </a:lnTo>
                      <a:lnTo>
                        <a:pt x="49" y="8"/>
                      </a:lnTo>
                      <a:lnTo>
                        <a:pt x="39" y="26"/>
                      </a:lnTo>
                      <a:lnTo>
                        <a:pt x="23" y="13"/>
                      </a:lnTo>
                      <a:lnTo>
                        <a:pt x="0" y="13"/>
                      </a:lnTo>
                      <a:lnTo>
                        <a:pt x="0" y="81"/>
                      </a:lnTo>
                      <a:lnTo>
                        <a:pt x="29" y="81"/>
                      </a:lnTo>
                      <a:lnTo>
                        <a:pt x="29" y="45"/>
                      </a:lnTo>
                      <a:lnTo>
                        <a:pt x="272" y="45"/>
                      </a:lnTo>
                      <a:lnTo>
                        <a:pt x="272" y="63"/>
                      </a:lnTo>
                      <a:lnTo>
                        <a:pt x="314" y="6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51" name="Freeform 20"/>
                <p:cNvSpPr>
                  <a:spLocks/>
                </p:cNvSpPr>
                <p:nvPr/>
              </p:nvSpPr>
              <p:spPr bwMode="auto">
                <a:xfrm>
                  <a:off x="6238" y="9259"/>
                  <a:ext cx="352" cy="81"/>
                </a:xfrm>
                <a:custGeom>
                  <a:avLst/>
                  <a:gdLst>
                    <a:gd name="T0" fmla="*/ 314 w 352"/>
                    <a:gd name="T1" fmla="*/ 62 h 81"/>
                    <a:gd name="T2" fmla="*/ 314 w 352"/>
                    <a:gd name="T3" fmla="*/ 44 h 81"/>
                    <a:gd name="T4" fmla="*/ 333 w 352"/>
                    <a:gd name="T5" fmla="*/ 44 h 81"/>
                    <a:gd name="T6" fmla="*/ 333 w 352"/>
                    <a:gd name="T7" fmla="*/ 26 h 81"/>
                    <a:gd name="T8" fmla="*/ 352 w 352"/>
                    <a:gd name="T9" fmla="*/ 26 h 81"/>
                    <a:gd name="T10" fmla="*/ 352 w 352"/>
                    <a:gd name="T11" fmla="*/ 0 h 81"/>
                    <a:gd name="T12" fmla="*/ 314 w 352"/>
                    <a:gd name="T13" fmla="*/ 0 h 81"/>
                    <a:gd name="T14" fmla="*/ 314 w 352"/>
                    <a:gd name="T15" fmla="*/ 8 h 81"/>
                    <a:gd name="T16" fmla="*/ 291 w 352"/>
                    <a:gd name="T17" fmla="*/ 8 h 81"/>
                    <a:gd name="T18" fmla="*/ 291 w 352"/>
                    <a:gd name="T19" fmla="*/ 18 h 81"/>
                    <a:gd name="T20" fmla="*/ 272 w 352"/>
                    <a:gd name="T21" fmla="*/ 18 h 81"/>
                    <a:gd name="T22" fmla="*/ 262 w 352"/>
                    <a:gd name="T23" fmla="*/ 8 h 81"/>
                    <a:gd name="T24" fmla="*/ 49 w 352"/>
                    <a:gd name="T25" fmla="*/ 8 h 81"/>
                    <a:gd name="T26" fmla="*/ 39 w 352"/>
                    <a:gd name="T27" fmla="*/ 26 h 81"/>
                    <a:gd name="T28" fmla="*/ 23 w 352"/>
                    <a:gd name="T29" fmla="*/ 13 h 81"/>
                    <a:gd name="T30" fmla="*/ 0 w 352"/>
                    <a:gd name="T31" fmla="*/ 13 h 81"/>
                    <a:gd name="T32" fmla="*/ 0 w 352"/>
                    <a:gd name="T33" fmla="*/ 81 h 81"/>
                    <a:gd name="T34" fmla="*/ 29 w 352"/>
                    <a:gd name="T35" fmla="*/ 81 h 81"/>
                    <a:gd name="T36" fmla="*/ 29 w 352"/>
                    <a:gd name="T37" fmla="*/ 44 h 81"/>
                    <a:gd name="T38" fmla="*/ 272 w 352"/>
                    <a:gd name="T39" fmla="*/ 44 h 81"/>
                    <a:gd name="T40" fmla="*/ 272 w 352"/>
                    <a:gd name="T41" fmla="*/ 62 h 81"/>
                    <a:gd name="T42" fmla="*/ 314 w 352"/>
                    <a:gd name="T43" fmla="*/ 62 h 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2" h="81">
                      <a:moveTo>
                        <a:pt x="314" y="62"/>
                      </a:moveTo>
                      <a:lnTo>
                        <a:pt x="314" y="44"/>
                      </a:lnTo>
                      <a:lnTo>
                        <a:pt x="333" y="44"/>
                      </a:lnTo>
                      <a:lnTo>
                        <a:pt x="333" y="26"/>
                      </a:lnTo>
                      <a:lnTo>
                        <a:pt x="352" y="26"/>
                      </a:lnTo>
                      <a:lnTo>
                        <a:pt x="352" y="0"/>
                      </a:lnTo>
                      <a:lnTo>
                        <a:pt x="314" y="0"/>
                      </a:lnTo>
                      <a:lnTo>
                        <a:pt x="314" y="8"/>
                      </a:lnTo>
                      <a:lnTo>
                        <a:pt x="291" y="8"/>
                      </a:lnTo>
                      <a:lnTo>
                        <a:pt x="291" y="18"/>
                      </a:lnTo>
                      <a:lnTo>
                        <a:pt x="272" y="18"/>
                      </a:lnTo>
                      <a:lnTo>
                        <a:pt x="262" y="8"/>
                      </a:lnTo>
                      <a:lnTo>
                        <a:pt x="49" y="8"/>
                      </a:lnTo>
                      <a:lnTo>
                        <a:pt x="39" y="26"/>
                      </a:lnTo>
                      <a:lnTo>
                        <a:pt x="23" y="13"/>
                      </a:lnTo>
                      <a:lnTo>
                        <a:pt x="0" y="13"/>
                      </a:lnTo>
                      <a:lnTo>
                        <a:pt x="0" y="81"/>
                      </a:lnTo>
                      <a:lnTo>
                        <a:pt x="29" y="81"/>
                      </a:lnTo>
                      <a:lnTo>
                        <a:pt x="29" y="44"/>
                      </a:lnTo>
                      <a:lnTo>
                        <a:pt x="272" y="44"/>
                      </a:lnTo>
                      <a:lnTo>
                        <a:pt x="272" y="62"/>
                      </a:lnTo>
                      <a:lnTo>
                        <a:pt x="314" y="62"/>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52" name="Freeform 21"/>
                <p:cNvSpPr>
                  <a:spLocks/>
                </p:cNvSpPr>
                <p:nvPr/>
              </p:nvSpPr>
              <p:spPr bwMode="auto">
                <a:xfrm>
                  <a:off x="6238" y="9259"/>
                  <a:ext cx="352" cy="81"/>
                </a:xfrm>
                <a:custGeom>
                  <a:avLst/>
                  <a:gdLst>
                    <a:gd name="T0" fmla="*/ 314 w 352"/>
                    <a:gd name="T1" fmla="*/ 62 h 81"/>
                    <a:gd name="T2" fmla="*/ 314 w 352"/>
                    <a:gd name="T3" fmla="*/ 44 h 81"/>
                    <a:gd name="T4" fmla="*/ 333 w 352"/>
                    <a:gd name="T5" fmla="*/ 44 h 81"/>
                    <a:gd name="T6" fmla="*/ 333 w 352"/>
                    <a:gd name="T7" fmla="*/ 26 h 81"/>
                    <a:gd name="T8" fmla="*/ 352 w 352"/>
                    <a:gd name="T9" fmla="*/ 26 h 81"/>
                    <a:gd name="T10" fmla="*/ 352 w 352"/>
                    <a:gd name="T11" fmla="*/ 0 h 81"/>
                    <a:gd name="T12" fmla="*/ 314 w 352"/>
                    <a:gd name="T13" fmla="*/ 0 h 81"/>
                    <a:gd name="T14" fmla="*/ 314 w 352"/>
                    <a:gd name="T15" fmla="*/ 8 h 81"/>
                    <a:gd name="T16" fmla="*/ 291 w 352"/>
                    <a:gd name="T17" fmla="*/ 8 h 81"/>
                    <a:gd name="T18" fmla="*/ 291 w 352"/>
                    <a:gd name="T19" fmla="*/ 18 h 81"/>
                    <a:gd name="T20" fmla="*/ 272 w 352"/>
                    <a:gd name="T21" fmla="*/ 18 h 81"/>
                    <a:gd name="T22" fmla="*/ 262 w 352"/>
                    <a:gd name="T23" fmla="*/ 8 h 81"/>
                    <a:gd name="T24" fmla="*/ 49 w 352"/>
                    <a:gd name="T25" fmla="*/ 8 h 81"/>
                    <a:gd name="T26" fmla="*/ 39 w 352"/>
                    <a:gd name="T27" fmla="*/ 26 h 81"/>
                    <a:gd name="T28" fmla="*/ 23 w 352"/>
                    <a:gd name="T29" fmla="*/ 13 h 81"/>
                    <a:gd name="T30" fmla="*/ 0 w 352"/>
                    <a:gd name="T31" fmla="*/ 13 h 81"/>
                    <a:gd name="T32" fmla="*/ 0 w 352"/>
                    <a:gd name="T33" fmla="*/ 81 h 81"/>
                    <a:gd name="T34" fmla="*/ 29 w 352"/>
                    <a:gd name="T35" fmla="*/ 81 h 81"/>
                    <a:gd name="T36" fmla="*/ 29 w 352"/>
                    <a:gd name="T37" fmla="*/ 44 h 81"/>
                    <a:gd name="T38" fmla="*/ 272 w 352"/>
                    <a:gd name="T39" fmla="*/ 44 h 81"/>
                    <a:gd name="T40" fmla="*/ 272 w 352"/>
                    <a:gd name="T41" fmla="*/ 62 h 81"/>
                    <a:gd name="T42" fmla="*/ 314 w 352"/>
                    <a:gd name="T43" fmla="*/ 62 h 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2" h="81">
                      <a:moveTo>
                        <a:pt x="314" y="62"/>
                      </a:moveTo>
                      <a:lnTo>
                        <a:pt x="314" y="44"/>
                      </a:lnTo>
                      <a:lnTo>
                        <a:pt x="333" y="44"/>
                      </a:lnTo>
                      <a:lnTo>
                        <a:pt x="333" y="26"/>
                      </a:lnTo>
                      <a:lnTo>
                        <a:pt x="352" y="26"/>
                      </a:lnTo>
                      <a:lnTo>
                        <a:pt x="352" y="0"/>
                      </a:lnTo>
                      <a:lnTo>
                        <a:pt x="314" y="0"/>
                      </a:lnTo>
                      <a:lnTo>
                        <a:pt x="314" y="8"/>
                      </a:lnTo>
                      <a:lnTo>
                        <a:pt x="291" y="8"/>
                      </a:lnTo>
                      <a:lnTo>
                        <a:pt x="291" y="18"/>
                      </a:lnTo>
                      <a:lnTo>
                        <a:pt x="272" y="18"/>
                      </a:lnTo>
                      <a:lnTo>
                        <a:pt x="262" y="8"/>
                      </a:lnTo>
                      <a:lnTo>
                        <a:pt x="49" y="8"/>
                      </a:lnTo>
                      <a:lnTo>
                        <a:pt x="39" y="26"/>
                      </a:lnTo>
                      <a:lnTo>
                        <a:pt x="23" y="13"/>
                      </a:lnTo>
                      <a:lnTo>
                        <a:pt x="0" y="13"/>
                      </a:lnTo>
                      <a:lnTo>
                        <a:pt x="0" y="81"/>
                      </a:lnTo>
                      <a:lnTo>
                        <a:pt x="29" y="81"/>
                      </a:lnTo>
                      <a:lnTo>
                        <a:pt x="29" y="44"/>
                      </a:lnTo>
                      <a:lnTo>
                        <a:pt x="272" y="44"/>
                      </a:lnTo>
                      <a:lnTo>
                        <a:pt x="272" y="62"/>
                      </a:lnTo>
                      <a:lnTo>
                        <a:pt x="314" y="62"/>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61" name="Group 22"/>
              <p:cNvGrpSpPr>
                <a:grpSpLocks/>
              </p:cNvGrpSpPr>
              <p:nvPr/>
            </p:nvGrpSpPr>
            <p:grpSpPr bwMode="auto">
              <a:xfrm>
                <a:off x="5821" y="9262"/>
                <a:ext cx="78" cy="67"/>
                <a:chOff x="5821" y="9262"/>
                <a:chExt cx="78" cy="67"/>
              </a:xfrm>
            </p:grpSpPr>
            <p:sp>
              <p:nvSpPr>
                <p:cNvPr id="80946" name="Freeform 23"/>
                <p:cNvSpPr>
                  <a:spLocks/>
                </p:cNvSpPr>
                <p:nvPr/>
              </p:nvSpPr>
              <p:spPr bwMode="auto">
                <a:xfrm>
                  <a:off x="5821" y="9262"/>
                  <a:ext cx="52" cy="46"/>
                </a:xfrm>
                <a:custGeom>
                  <a:avLst/>
                  <a:gdLst>
                    <a:gd name="T0" fmla="*/ 52 w 52"/>
                    <a:gd name="T1" fmla="*/ 41 h 46"/>
                    <a:gd name="T2" fmla="*/ 52 w 52"/>
                    <a:gd name="T3" fmla="*/ 0 h 46"/>
                    <a:gd name="T4" fmla="*/ 0 w 52"/>
                    <a:gd name="T5" fmla="*/ 0 h 46"/>
                    <a:gd name="T6" fmla="*/ 0 w 52"/>
                    <a:gd name="T7" fmla="*/ 41 h 46"/>
                    <a:gd name="T8" fmla="*/ 7 w 52"/>
                    <a:gd name="T9" fmla="*/ 41 h 46"/>
                    <a:gd name="T10" fmla="*/ 10 w 52"/>
                    <a:gd name="T11" fmla="*/ 44 h 46"/>
                    <a:gd name="T12" fmla="*/ 13 w 52"/>
                    <a:gd name="T13" fmla="*/ 46 h 46"/>
                    <a:gd name="T14" fmla="*/ 17 w 52"/>
                    <a:gd name="T15" fmla="*/ 44 h 46"/>
                    <a:gd name="T16" fmla="*/ 17 w 52"/>
                    <a:gd name="T17" fmla="*/ 41 h 46"/>
                    <a:gd name="T18" fmla="*/ 33 w 52"/>
                    <a:gd name="T19" fmla="*/ 41 h 46"/>
                    <a:gd name="T20" fmla="*/ 36 w 52"/>
                    <a:gd name="T21" fmla="*/ 44 h 46"/>
                    <a:gd name="T22" fmla="*/ 39 w 52"/>
                    <a:gd name="T23" fmla="*/ 46 h 46"/>
                    <a:gd name="T24" fmla="*/ 39 w 52"/>
                    <a:gd name="T25" fmla="*/ 44 h 46"/>
                    <a:gd name="T26" fmla="*/ 42 w 52"/>
                    <a:gd name="T27" fmla="*/ 41 h 46"/>
                    <a:gd name="T28" fmla="*/ 52 w 52"/>
                    <a:gd name="T29" fmla="*/ 41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 h="46">
                      <a:moveTo>
                        <a:pt x="52" y="41"/>
                      </a:moveTo>
                      <a:lnTo>
                        <a:pt x="52" y="0"/>
                      </a:lnTo>
                      <a:lnTo>
                        <a:pt x="0" y="0"/>
                      </a:lnTo>
                      <a:lnTo>
                        <a:pt x="0" y="41"/>
                      </a:lnTo>
                      <a:lnTo>
                        <a:pt x="7" y="41"/>
                      </a:lnTo>
                      <a:lnTo>
                        <a:pt x="10" y="44"/>
                      </a:lnTo>
                      <a:lnTo>
                        <a:pt x="13" y="46"/>
                      </a:lnTo>
                      <a:lnTo>
                        <a:pt x="17" y="44"/>
                      </a:lnTo>
                      <a:lnTo>
                        <a:pt x="17" y="41"/>
                      </a:lnTo>
                      <a:lnTo>
                        <a:pt x="33" y="41"/>
                      </a:lnTo>
                      <a:lnTo>
                        <a:pt x="36" y="44"/>
                      </a:lnTo>
                      <a:lnTo>
                        <a:pt x="39" y="46"/>
                      </a:lnTo>
                      <a:lnTo>
                        <a:pt x="39" y="44"/>
                      </a:lnTo>
                      <a:lnTo>
                        <a:pt x="42" y="41"/>
                      </a:lnTo>
                      <a:lnTo>
                        <a:pt x="52" y="41"/>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7" name="Freeform 24"/>
                <p:cNvSpPr>
                  <a:spLocks/>
                </p:cNvSpPr>
                <p:nvPr/>
              </p:nvSpPr>
              <p:spPr bwMode="auto">
                <a:xfrm>
                  <a:off x="5847" y="9282"/>
                  <a:ext cx="52" cy="47"/>
                </a:xfrm>
                <a:custGeom>
                  <a:avLst/>
                  <a:gdLst>
                    <a:gd name="T0" fmla="*/ 52 w 52"/>
                    <a:gd name="T1" fmla="*/ 42 h 47"/>
                    <a:gd name="T2" fmla="*/ 52 w 52"/>
                    <a:gd name="T3" fmla="*/ 0 h 47"/>
                    <a:gd name="T4" fmla="*/ 0 w 52"/>
                    <a:gd name="T5" fmla="*/ 0 h 47"/>
                    <a:gd name="T6" fmla="*/ 0 w 52"/>
                    <a:gd name="T7" fmla="*/ 42 h 47"/>
                    <a:gd name="T8" fmla="*/ 7 w 52"/>
                    <a:gd name="T9" fmla="*/ 42 h 47"/>
                    <a:gd name="T10" fmla="*/ 10 w 52"/>
                    <a:gd name="T11" fmla="*/ 45 h 47"/>
                    <a:gd name="T12" fmla="*/ 13 w 52"/>
                    <a:gd name="T13" fmla="*/ 47 h 47"/>
                    <a:gd name="T14" fmla="*/ 16 w 52"/>
                    <a:gd name="T15" fmla="*/ 45 h 47"/>
                    <a:gd name="T16" fmla="*/ 16 w 52"/>
                    <a:gd name="T17" fmla="*/ 42 h 47"/>
                    <a:gd name="T18" fmla="*/ 33 w 52"/>
                    <a:gd name="T19" fmla="*/ 42 h 47"/>
                    <a:gd name="T20" fmla="*/ 36 w 52"/>
                    <a:gd name="T21" fmla="*/ 45 h 47"/>
                    <a:gd name="T22" fmla="*/ 39 w 52"/>
                    <a:gd name="T23" fmla="*/ 47 h 47"/>
                    <a:gd name="T24" fmla="*/ 39 w 52"/>
                    <a:gd name="T25" fmla="*/ 45 h 47"/>
                    <a:gd name="T26" fmla="*/ 42 w 52"/>
                    <a:gd name="T27" fmla="*/ 42 h 47"/>
                    <a:gd name="T28" fmla="*/ 52 w 52"/>
                    <a:gd name="T29" fmla="*/ 42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 h="47">
                      <a:moveTo>
                        <a:pt x="52" y="42"/>
                      </a:moveTo>
                      <a:lnTo>
                        <a:pt x="52" y="0"/>
                      </a:lnTo>
                      <a:lnTo>
                        <a:pt x="0" y="0"/>
                      </a:lnTo>
                      <a:lnTo>
                        <a:pt x="0" y="42"/>
                      </a:lnTo>
                      <a:lnTo>
                        <a:pt x="7" y="42"/>
                      </a:lnTo>
                      <a:lnTo>
                        <a:pt x="10" y="45"/>
                      </a:lnTo>
                      <a:lnTo>
                        <a:pt x="13" y="47"/>
                      </a:lnTo>
                      <a:lnTo>
                        <a:pt x="16" y="45"/>
                      </a:lnTo>
                      <a:lnTo>
                        <a:pt x="16" y="42"/>
                      </a:lnTo>
                      <a:lnTo>
                        <a:pt x="33" y="42"/>
                      </a:lnTo>
                      <a:lnTo>
                        <a:pt x="36" y="45"/>
                      </a:lnTo>
                      <a:lnTo>
                        <a:pt x="39" y="47"/>
                      </a:lnTo>
                      <a:lnTo>
                        <a:pt x="39" y="45"/>
                      </a:lnTo>
                      <a:lnTo>
                        <a:pt x="42" y="42"/>
                      </a:lnTo>
                      <a:lnTo>
                        <a:pt x="52" y="42"/>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8" name="Freeform 25"/>
                <p:cNvSpPr>
                  <a:spLocks/>
                </p:cNvSpPr>
                <p:nvPr/>
              </p:nvSpPr>
              <p:spPr bwMode="auto">
                <a:xfrm>
                  <a:off x="5834" y="9272"/>
                  <a:ext cx="52" cy="47"/>
                </a:xfrm>
                <a:custGeom>
                  <a:avLst/>
                  <a:gdLst>
                    <a:gd name="T0" fmla="*/ 52 w 52"/>
                    <a:gd name="T1" fmla="*/ 42 h 47"/>
                    <a:gd name="T2" fmla="*/ 52 w 52"/>
                    <a:gd name="T3" fmla="*/ 0 h 47"/>
                    <a:gd name="T4" fmla="*/ 0 w 52"/>
                    <a:gd name="T5" fmla="*/ 0 h 47"/>
                    <a:gd name="T6" fmla="*/ 0 w 52"/>
                    <a:gd name="T7" fmla="*/ 42 h 47"/>
                    <a:gd name="T8" fmla="*/ 7 w 52"/>
                    <a:gd name="T9" fmla="*/ 42 h 47"/>
                    <a:gd name="T10" fmla="*/ 10 w 52"/>
                    <a:gd name="T11" fmla="*/ 44 h 47"/>
                    <a:gd name="T12" fmla="*/ 13 w 52"/>
                    <a:gd name="T13" fmla="*/ 47 h 47"/>
                    <a:gd name="T14" fmla="*/ 17 w 52"/>
                    <a:gd name="T15" fmla="*/ 44 h 47"/>
                    <a:gd name="T16" fmla="*/ 17 w 52"/>
                    <a:gd name="T17" fmla="*/ 42 h 47"/>
                    <a:gd name="T18" fmla="*/ 33 w 52"/>
                    <a:gd name="T19" fmla="*/ 42 h 47"/>
                    <a:gd name="T20" fmla="*/ 36 w 52"/>
                    <a:gd name="T21" fmla="*/ 44 h 47"/>
                    <a:gd name="T22" fmla="*/ 39 w 52"/>
                    <a:gd name="T23" fmla="*/ 47 h 47"/>
                    <a:gd name="T24" fmla="*/ 39 w 52"/>
                    <a:gd name="T25" fmla="*/ 44 h 47"/>
                    <a:gd name="T26" fmla="*/ 42 w 52"/>
                    <a:gd name="T27" fmla="*/ 42 h 47"/>
                    <a:gd name="T28" fmla="*/ 52 w 52"/>
                    <a:gd name="T29" fmla="*/ 42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 h="47">
                      <a:moveTo>
                        <a:pt x="52" y="42"/>
                      </a:moveTo>
                      <a:lnTo>
                        <a:pt x="52" y="0"/>
                      </a:lnTo>
                      <a:lnTo>
                        <a:pt x="0" y="0"/>
                      </a:lnTo>
                      <a:lnTo>
                        <a:pt x="0" y="42"/>
                      </a:lnTo>
                      <a:lnTo>
                        <a:pt x="7" y="42"/>
                      </a:lnTo>
                      <a:lnTo>
                        <a:pt x="10" y="44"/>
                      </a:lnTo>
                      <a:lnTo>
                        <a:pt x="13" y="47"/>
                      </a:lnTo>
                      <a:lnTo>
                        <a:pt x="17" y="44"/>
                      </a:lnTo>
                      <a:lnTo>
                        <a:pt x="17" y="42"/>
                      </a:lnTo>
                      <a:lnTo>
                        <a:pt x="33" y="42"/>
                      </a:lnTo>
                      <a:lnTo>
                        <a:pt x="36" y="44"/>
                      </a:lnTo>
                      <a:lnTo>
                        <a:pt x="39" y="47"/>
                      </a:lnTo>
                      <a:lnTo>
                        <a:pt x="39" y="44"/>
                      </a:lnTo>
                      <a:lnTo>
                        <a:pt x="42" y="42"/>
                      </a:lnTo>
                      <a:lnTo>
                        <a:pt x="52" y="42"/>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762" name="Group 26"/>
              <p:cNvGrpSpPr>
                <a:grpSpLocks/>
              </p:cNvGrpSpPr>
              <p:nvPr/>
            </p:nvGrpSpPr>
            <p:grpSpPr bwMode="auto">
              <a:xfrm>
                <a:off x="5815" y="9262"/>
                <a:ext cx="84" cy="72"/>
                <a:chOff x="5815" y="9262"/>
                <a:chExt cx="84" cy="72"/>
              </a:xfrm>
            </p:grpSpPr>
            <p:sp>
              <p:nvSpPr>
                <p:cNvPr id="80942" name="Freeform 27"/>
                <p:cNvSpPr>
                  <a:spLocks/>
                </p:cNvSpPr>
                <p:nvPr/>
              </p:nvSpPr>
              <p:spPr bwMode="auto">
                <a:xfrm>
                  <a:off x="5815" y="9262"/>
                  <a:ext cx="58" cy="52"/>
                </a:xfrm>
                <a:custGeom>
                  <a:avLst/>
                  <a:gdLst>
                    <a:gd name="T0" fmla="*/ 58 w 58"/>
                    <a:gd name="T1" fmla="*/ 46 h 52"/>
                    <a:gd name="T2" fmla="*/ 58 w 58"/>
                    <a:gd name="T3" fmla="*/ 0 h 52"/>
                    <a:gd name="T4" fmla="*/ 0 w 58"/>
                    <a:gd name="T5" fmla="*/ 0 h 52"/>
                    <a:gd name="T6" fmla="*/ 0 w 58"/>
                    <a:gd name="T7" fmla="*/ 46 h 52"/>
                    <a:gd name="T8" fmla="*/ 10 w 58"/>
                    <a:gd name="T9" fmla="*/ 46 h 52"/>
                    <a:gd name="T10" fmla="*/ 10 w 58"/>
                    <a:gd name="T11" fmla="*/ 49 h 52"/>
                    <a:gd name="T12" fmla="*/ 13 w 58"/>
                    <a:gd name="T13" fmla="*/ 52 h 52"/>
                    <a:gd name="T14" fmla="*/ 19 w 58"/>
                    <a:gd name="T15" fmla="*/ 49 h 52"/>
                    <a:gd name="T16" fmla="*/ 19 w 58"/>
                    <a:gd name="T17" fmla="*/ 46 h 52"/>
                    <a:gd name="T18" fmla="*/ 39 w 58"/>
                    <a:gd name="T19" fmla="*/ 46 h 52"/>
                    <a:gd name="T20" fmla="*/ 39 w 58"/>
                    <a:gd name="T21" fmla="*/ 49 h 52"/>
                    <a:gd name="T22" fmla="*/ 42 w 58"/>
                    <a:gd name="T23" fmla="*/ 52 h 52"/>
                    <a:gd name="T24" fmla="*/ 45 w 58"/>
                    <a:gd name="T25" fmla="*/ 49 h 52"/>
                    <a:gd name="T26" fmla="*/ 48 w 58"/>
                    <a:gd name="T27" fmla="*/ 46 h 52"/>
                    <a:gd name="T28" fmla="*/ 58 w 58"/>
                    <a:gd name="T29" fmla="*/ 46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8" h="52">
                      <a:moveTo>
                        <a:pt x="58" y="46"/>
                      </a:moveTo>
                      <a:lnTo>
                        <a:pt x="58" y="0"/>
                      </a:lnTo>
                      <a:lnTo>
                        <a:pt x="0" y="0"/>
                      </a:lnTo>
                      <a:lnTo>
                        <a:pt x="0" y="46"/>
                      </a:lnTo>
                      <a:lnTo>
                        <a:pt x="10" y="46"/>
                      </a:lnTo>
                      <a:lnTo>
                        <a:pt x="10" y="49"/>
                      </a:lnTo>
                      <a:lnTo>
                        <a:pt x="13" y="52"/>
                      </a:lnTo>
                      <a:lnTo>
                        <a:pt x="19" y="49"/>
                      </a:lnTo>
                      <a:lnTo>
                        <a:pt x="19" y="46"/>
                      </a:lnTo>
                      <a:lnTo>
                        <a:pt x="39" y="46"/>
                      </a:lnTo>
                      <a:lnTo>
                        <a:pt x="39" y="49"/>
                      </a:lnTo>
                      <a:lnTo>
                        <a:pt x="42" y="52"/>
                      </a:lnTo>
                      <a:lnTo>
                        <a:pt x="45" y="49"/>
                      </a:lnTo>
                      <a:lnTo>
                        <a:pt x="48" y="46"/>
                      </a:lnTo>
                      <a:lnTo>
                        <a:pt x="58"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3" name="Freeform 28"/>
                <p:cNvSpPr>
                  <a:spLocks/>
                </p:cNvSpPr>
                <p:nvPr/>
              </p:nvSpPr>
              <p:spPr bwMode="auto">
                <a:xfrm>
                  <a:off x="5841" y="9282"/>
                  <a:ext cx="58" cy="52"/>
                </a:xfrm>
                <a:custGeom>
                  <a:avLst/>
                  <a:gdLst>
                    <a:gd name="T0" fmla="*/ 58 w 58"/>
                    <a:gd name="T1" fmla="*/ 47 h 52"/>
                    <a:gd name="T2" fmla="*/ 58 w 58"/>
                    <a:gd name="T3" fmla="*/ 0 h 52"/>
                    <a:gd name="T4" fmla="*/ 0 w 58"/>
                    <a:gd name="T5" fmla="*/ 0 h 52"/>
                    <a:gd name="T6" fmla="*/ 0 w 58"/>
                    <a:gd name="T7" fmla="*/ 47 h 52"/>
                    <a:gd name="T8" fmla="*/ 10 w 58"/>
                    <a:gd name="T9" fmla="*/ 47 h 52"/>
                    <a:gd name="T10" fmla="*/ 10 w 58"/>
                    <a:gd name="T11" fmla="*/ 50 h 52"/>
                    <a:gd name="T12" fmla="*/ 13 w 58"/>
                    <a:gd name="T13" fmla="*/ 52 h 52"/>
                    <a:gd name="T14" fmla="*/ 19 w 58"/>
                    <a:gd name="T15" fmla="*/ 50 h 52"/>
                    <a:gd name="T16" fmla="*/ 19 w 58"/>
                    <a:gd name="T17" fmla="*/ 47 h 52"/>
                    <a:gd name="T18" fmla="*/ 39 w 58"/>
                    <a:gd name="T19" fmla="*/ 47 h 52"/>
                    <a:gd name="T20" fmla="*/ 39 w 58"/>
                    <a:gd name="T21" fmla="*/ 50 h 52"/>
                    <a:gd name="T22" fmla="*/ 42 w 58"/>
                    <a:gd name="T23" fmla="*/ 52 h 52"/>
                    <a:gd name="T24" fmla="*/ 45 w 58"/>
                    <a:gd name="T25" fmla="*/ 50 h 52"/>
                    <a:gd name="T26" fmla="*/ 48 w 58"/>
                    <a:gd name="T27" fmla="*/ 47 h 52"/>
                    <a:gd name="T28" fmla="*/ 58 w 58"/>
                    <a:gd name="T29" fmla="*/ 47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8" h="52">
                      <a:moveTo>
                        <a:pt x="58" y="47"/>
                      </a:moveTo>
                      <a:lnTo>
                        <a:pt x="58" y="0"/>
                      </a:lnTo>
                      <a:lnTo>
                        <a:pt x="0" y="0"/>
                      </a:lnTo>
                      <a:lnTo>
                        <a:pt x="0" y="47"/>
                      </a:lnTo>
                      <a:lnTo>
                        <a:pt x="10" y="47"/>
                      </a:lnTo>
                      <a:lnTo>
                        <a:pt x="10" y="50"/>
                      </a:lnTo>
                      <a:lnTo>
                        <a:pt x="13" y="52"/>
                      </a:lnTo>
                      <a:lnTo>
                        <a:pt x="19" y="50"/>
                      </a:lnTo>
                      <a:lnTo>
                        <a:pt x="19" y="47"/>
                      </a:lnTo>
                      <a:lnTo>
                        <a:pt x="39" y="47"/>
                      </a:lnTo>
                      <a:lnTo>
                        <a:pt x="39" y="50"/>
                      </a:lnTo>
                      <a:lnTo>
                        <a:pt x="42" y="52"/>
                      </a:lnTo>
                      <a:lnTo>
                        <a:pt x="45" y="50"/>
                      </a:lnTo>
                      <a:lnTo>
                        <a:pt x="48" y="47"/>
                      </a:lnTo>
                      <a:lnTo>
                        <a:pt x="58" y="4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4" name="Freeform 29"/>
                <p:cNvSpPr>
                  <a:spLocks/>
                </p:cNvSpPr>
                <p:nvPr/>
              </p:nvSpPr>
              <p:spPr bwMode="auto">
                <a:xfrm>
                  <a:off x="5828" y="9272"/>
                  <a:ext cx="58" cy="52"/>
                </a:xfrm>
                <a:custGeom>
                  <a:avLst/>
                  <a:gdLst>
                    <a:gd name="T0" fmla="*/ 58 w 58"/>
                    <a:gd name="T1" fmla="*/ 47 h 52"/>
                    <a:gd name="T2" fmla="*/ 58 w 58"/>
                    <a:gd name="T3" fmla="*/ 0 h 52"/>
                    <a:gd name="T4" fmla="*/ 0 w 58"/>
                    <a:gd name="T5" fmla="*/ 0 h 52"/>
                    <a:gd name="T6" fmla="*/ 0 w 58"/>
                    <a:gd name="T7" fmla="*/ 47 h 52"/>
                    <a:gd name="T8" fmla="*/ 10 w 58"/>
                    <a:gd name="T9" fmla="*/ 47 h 52"/>
                    <a:gd name="T10" fmla="*/ 10 w 58"/>
                    <a:gd name="T11" fmla="*/ 49 h 52"/>
                    <a:gd name="T12" fmla="*/ 13 w 58"/>
                    <a:gd name="T13" fmla="*/ 52 h 52"/>
                    <a:gd name="T14" fmla="*/ 19 w 58"/>
                    <a:gd name="T15" fmla="*/ 49 h 52"/>
                    <a:gd name="T16" fmla="*/ 19 w 58"/>
                    <a:gd name="T17" fmla="*/ 47 h 52"/>
                    <a:gd name="T18" fmla="*/ 39 w 58"/>
                    <a:gd name="T19" fmla="*/ 47 h 52"/>
                    <a:gd name="T20" fmla="*/ 39 w 58"/>
                    <a:gd name="T21" fmla="*/ 49 h 52"/>
                    <a:gd name="T22" fmla="*/ 42 w 58"/>
                    <a:gd name="T23" fmla="*/ 52 h 52"/>
                    <a:gd name="T24" fmla="*/ 45 w 58"/>
                    <a:gd name="T25" fmla="*/ 49 h 52"/>
                    <a:gd name="T26" fmla="*/ 48 w 58"/>
                    <a:gd name="T27" fmla="*/ 47 h 52"/>
                    <a:gd name="T28" fmla="*/ 58 w 58"/>
                    <a:gd name="T29" fmla="*/ 47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8" h="52">
                      <a:moveTo>
                        <a:pt x="58" y="47"/>
                      </a:moveTo>
                      <a:lnTo>
                        <a:pt x="58" y="0"/>
                      </a:lnTo>
                      <a:lnTo>
                        <a:pt x="0" y="0"/>
                      </a:lnTo>
                      <a:lnTo>
                        <a:pt x="0" y="47"/>
                      </a:lnTo>
                      <a:lnTo>
                        <a:pt x="10" y="47"/>
                      </a:lnTo>
                      <a:lnTo>
                        <a:pt x="10" y="49"/>
                      </a:lnTo>
                      <a:lnTo>
                        <a:pt x="13" y="52"/>
                      </a:lnTo>
                      <a:lnTo>
                        <a:pt x="19" y="49"/>
                      </a:lnTo>
                      <a:lnTo>
                        <a:pt x="19" y="47"/>
                      </a:lnTo>
                      <a:lnTo>
                        <a:pt x="39" y="47"/>
                      </a:lnTo>
                      <a:lnTo>
                        <a:pt x="39" y="49"/>
                      </a:lnTo>
                      <a:lnTo>
                        <a:pt x="42" y="52"/>
                      </a:lnTo>
                      <a:lnTo>
                        <a:pt x="45" y="49"/>
                      </a:lnTo>
                      <a:lnTo>
                        <a:pt x="48" y="47"/>
                      </a:lnTo>
                      <a:lnTo>
                        <a:pt x="58" y="47"/>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5" name="Freeform 30"/>
                <p:cNvSpPr>
                  <a:spLocks/>
                </p:cNvSpPr>
                <p:nvPr/>
              </p:nvSpPr>
              <p:spPr bwMode="auto">
                <a:xfrm>
                  <a:off x="5828" y="9272"/>
                  <a:ext cx="58" cy="52"/>
                </a:xfrm>
                <a:custGeom>
                  <a:avLst/>
                  <a:gdLst>
                    <a:gd name="T0" fmla="*/ 58 w 58"/>
                    <a:gd name="T1" fmla="*/ 47 h 52"/>
                    <a:gd name="T2" fmla="*/ 58 w 58"/>
                    <a:gd name="T3" fmla="*/ 0 h 52"/>
                    <a:gd name="T4" fmla="*/ 0 w 58"/>
                    <a:gd name="T5" fmla="*/ 0 h 52"/>
                    <a:gd name="T6" fmla="*/ 0 w 58"/>
                    <a:gd name="T7" fmla="*/ 47 h 52"/>
                    <a:gd name="T8" fmla="*/ 10 w 58"/>
                    <a:gd name="T9" fmla="*/ 47 h 52"/>
                    <a:gd name="T10" fmla="*/ 10 w 58"/>
                    <a:gd name="T11" fmla="*/ 49 h 52"/>
                    <a:gd name="T12" fmla="*/ 13 w 58"/>
                    <a:gd name="T13" fmla="*/ 52 h 52"/>
                    <a:gd name="T14" fmla="*/ 19 w 58"/>
                    <a:gd name="T15" fmla="*/ 49 h 52"/>
                    <a:gd name="T16" fmla="*/ 19 w 58"/>
                    <a:gd name="T17" fmla="*/ 47 h 52"/>
                    <a:gd name="T18" fmla="*/ 39 w 58"/>
                    <a:gd name="T19" fmla="*/ 47 h 52"/>
                    <a:gd name="T20" fmla="*/ 39 w 58"/>
                    <a:gd name="T21" fmla="*/ 49 h 52"/>
                    <a:gd name="T22" fmla="*/ 42 w 58"/>
                    <a:gd name="T23" fmla="*/ 52 h 52"/>
                    <a:gd name="T24" fmla="*/ 45 w 58"/>
                    <a:gd name="T25" fmla="*/ 49 h 52"/>
                    <a:gd name="T26" fmla="*/ 48 w 58"/>
                    <a:gd name="T27" fmla="*/ 47 h 52"/>
                    <a:gd name="T28" fmla="*/ 58 w 58"/>
                    <a:gd name="T29" fmla="*/ 47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8" h="52">
                      <a:moveTo>
                        <a:pt x="58" y="47"/>
                      </a:moveTo>
                      <a:lnTo>
                        <a:pt x="58" y="0"/>
                      </a:lnTo>
                      <a:lnTo>
                        <a:pt x="0" y="0"/>
                      </a:lnTo>
                      <a:lnTo>
                        <a:pt x="0" y="47"/>
                      </a:lnTo>
                      <a:lnTo>
                        <a:pt x="10" y="47"/>
                      </a:lnTo>
                      <a:lnTo>
                        <a:pt x="10" y="49"/>
                      </a:lnTo>
                      <a:lnTo>
                        <a:pt x="13" y="52"/>
                      </a:lnTo>
                      <a:lnTo>
                        <a:pt x="19" y="49"/>
                      </a:lnTo>
                      <a:lnTo>
                        <a:pt x="19" y="47"/>
                      </a:lnTo>
                      <a:lnTo>
                        <a:pt x="39" y="47"/>
                      </a:lnTo>
                      <a:lnTo>
                        <a:pt x="39" y="49"/>
                      </a:lnTo>
                      <a:lnTo>
                        <a:pt x="42" y="52"/>
                      </a:lnTo>
                      <a:lnTo>
                        <a:pt x="45" y="49"/>
                      </a:lnTo>
                      <a:lnTo>
                        <a:pt x="48" y="47"/>
                      </a:lnTo>
                      <a:lnTo>
                        <a:pt x="58" y="47"/>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63" name="Group 31"/>
              <p:cNvGrpSpPr>
                <a:grpSpLocks/>
              </p:cNvGrpSpPr>
              <p:nvPr/>
            </p:nvGrpSpPr>
            <p:grpSpPr bwMode="auto">
              <a:xfrm>
                <a:off x="6225" y="9249"/>
                <a:ext cx="378" cy="101"/>
                <a:chOff x="6225" y="9249"/>
                <a:chExt cx="378" cy="101"/>
              </a:xfrm>
            </p:grpSpPr>
            <p:sp>
              <p:nvSpPr>
                <p:cNvPr id="80938" name="Freeform 32"/>
                <p:cNvSpPr>
                  <a:spLocks/>
                </p:cNvSpPr>
                <p:nvPr/>
              </p:nvSpPr>
              <p:spPr bwMode="auto">
                <a:xfrm>
                  <a:off x="6225" y="9249"/>
                  <a:ext cx="353" cy="80"/>
                </a:xfrm>
                <a:custGeom>
                  <a:avLst/>
                  <a:gdLst>
                    <a:gd name="T0" fmla="*/ 314 w 353"/>
                    <a:gd name="T1" fmla="*/ 62 h 80"/>
                    <a:gd name="T2" fmla="*/ 314 w 353"/>
                    <a:gd name="T3" fmla="*/ 44 h 80"/>
                    <a:gd name="T4" fmla="*/ 333 w 353"/>
                    <a:gd name="T5" fmla="*/ 44 h 80"/>
                    <a:gd name="T6" fmla="*/ 333 w 353"/>
                    <a:gd name="T7" fmla="*/ 26 h 80"/>
                    <a:gd name="T8" fmla="*/ 353 w 353"/>
                    <a:gd name="T9" fmla="*/ 26 h 80"/>
                    <a:gd name="T10" fmla="*/ 353 w 353"/>
                    <a:gd name="T11" fmla="*/ 0 h 80"/>
                    <a:gd name="T12" fmla="*/ 314 w 353"/>
                    <a:gd name="T13" fmla="*/ 0 h 80"/>
                    <a:gd name="T14" fmla="*/ 314 w 353"/>
                    <a:gd name="T15" fmla="*/ 7 h 80"/>
                    <a:gd name="T16" fmla="*/ 291 w 353"/>
                    <a:gd name="T17" fmla="*/ 7 h 80"/>
                    <a:gd name="T18" fmla="*/ 291 w 353"/>
                    <a:gd name="T19" fmla="*/ 18 h 80"/>
                    <a:gd name="T20" fmla="*/ 272 w 353"/>
                    <a:gd name="T21" fmla="*/ 18 h 80"/>
                    <a:gd name="T22" fmla="*/ 262 w 353"/>
                    <a:gd name="T23" fmla="*/ 7 h 80"/>
                    <a:gd name="T24" fmla="*/ 49 w 353"/>
                    <a:gd name="T25" fmla="*/ 7 h 80"/>
                    <a:gd name="T26" fmla="*/ 39 w 353"/>
                    <a:gd name="T27" fmla="*/ 26 h 80"/>
                    <a:gd name="T28" fmla="*/ 23 w 353"/>
                    <a:gd name="T29" fmla="*/ 13 h 80"/>
                    <a:gd name="T30" fmla="*/ 0 w 353"/>
                    <a:gd name="T31" fmla="*/ 13 h 80"/>
                    <a:gd name="T32" fmla="*/ 0 w 353"/>
                    <a:gd name="T33" fmla="*/ 80 h 80"/>
                    <a:gd name="T34" fmla="*/ 29 w 353"/>
                    <a:gd name="T35" fmla="*/ 80 h 80"/>
                    <a:gd name="T36" fmla="*/ 29 w 353"/>
                    <a:gd name="T37" fmla="*/ 44 h 80"/>
                    <a:gd name="T38" fmla="*/ 272 w 353"/>
                    <a:gd name="T39" fmla="*/ 44 h 80"/>
                    <a:gd name="T40" fmla="*/ 272 w 353"/>
                    <a:gd name="T41" fmla="*/ 62 h 80"/>
                    <a:gd name="T42" fmla="*/ 314 w 353"/>
                    <a:gd name="T43" fmla="*/ 62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3" h="80">
                      <a:moveTo>
                        <a:pt x="314" y="62"/>
                      </a:moveTo>
                      <a:lnTo>
                        <a:pt x="314" y="44"/>
                      </a:lnTo>
                      <a:lnTo>
                        <a:pt x="333" y="44"/>
                      </a:lnTo>
                      <a:lnTo>
                        <a:pt x="333" y="26"/>
                      </a:lnTo>
                      <a:lnTo>
                        <a:pt x="353" y="26"/>
                      </a:lnTo>
                      <a:lnTo>
                        <a:pt x="353" y="0"/>
                      </a:lnTo>
                      <a:lnTo>
                        <a:pt x="314" y="0"/>
                      </a:lnTo>
                      <a:lnTo>
                        <a:pt x="314" y="7"/>
                      </a:lnTo>
                      <a:lnTo>
                        <a:pt x="291" y="7"/>
                      </a:lnTo>
                      <a:lnTo>
                        <a:pt x="291" y="18"/>
                      </a:lnTo>
                      <a:lnTo>
                        <a:pt x="272" y="18"/>
                      </a:lnTo>
                      <a:lnTo>
                        <a:pt x="262" y="7"/>
                      </a:lnTo>
                      <a:lnTo>
                        <a:pt x="49" y="7"/>
                      </a:lnTo>
                      <a:lnTo>
                        <a:pt x="39" y="26"/>
                      </a:lnTo>
                      <a:lnTo>
                        <a:pt x="23" y="13"/>
                      </a:lnTo>
                      <a:lnTo>
                        <a:pt x="0" y="13"/>
                      </a:lnTo>
                      <a:lnTo>
                        <a:pt x="0" y="80"/>
                      </a:lnTo>
                      <a:lnTo>
                        <a:pt x="29" y="80"/>
                      </a:lnTo>
                      <a:lnTo>
                        <a:pt x="29" y="44"/>
                      </a:lnTo>
                      <a:lnTo>
                        <a:pt x="272" y="44"/>
                      </a:lnTo>
                      <a:lnTo>
                        <a:pt x="272" y="62"/>
                      </a:lnTo>
                      <a:lnTo>
                        <a:pt x="314"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9" name="Freeform 33"/>
                <p:cNvSpPr>
                  <a:spLocks/>
                </p:cNvSpPr>
                <p:nvPr/>
              </p:nvSpPr>
              <p:spPr bwMode="auto">
                <a:xfrm>
                  <a:off x="6251" y="9269"/>
                  <a:ext cx="352" cy="81"/>
                </a:xfrm>
                <a:custGeom>
                  <a:avLst/>
                  <a:gdLst>
                    <a:gd name="T0" fmla="*/ 314 w 352"/>
                    <a:gd name="T1" fmla="*/ 63 h 81"/>
                    <a:gd name="T2" fmla="*/ 314 w 352"/>
                    <a:gd name="T3" fmla="*/ 45 h 81"/>
                    <a:gd name="T4" fmla="*/ 333 w 352"/>
                    <a:gd name="T5" fmla="*/ 45 h 81"/>
                    <a:gd name="T6" fmla="*/ 333 w 352"/>
                    <a:gd name="T7" fmla="*/ 26 h 81"/>
                    <a:gd name="T8" fmla="*/ 352 w 352"/>
                    <a:gd name="T9" fmla="*/ 26 h 81"/>
                    <a:gd name="T10" fmla="*/ 352 w 352"/>
                    <a:gd name="T11" fmla="*/ 0 h 81"/>
                    <a:gd name="T12" fmla="*/ 314 w 352"/>
                    <a:gd name="T13" fmla="*/ 0 h 81"/>
                    <a:gd name="T14" fmla="*/ 314 w 352"/>
                    <a:gd name="T15" fmla="*/ 8 h 81"/>
                    <a:gd name="T16" fmla="*/ 291 w 352"/>
                    <a:gd name="T17" fmla="*/ 8 h 81"/>
                    <a:gd name="T18" fmla="*/ 291 w 352"/>
                    <a:gd name="T19" fmla="*/ 19 h 81"/>
                    <a:gd name="T20" fmla="*/ 272 w 352"/>
                    <a:gd name="T21" fmla="*/ 19 h 81"/>
                    <a:gd name="T22" fmla="*/ 262 w 352"/>
                    <a:gd name="T23" fmla="*/ 8 h 81"/>
                    <a:gd name="T24" fmla="*/ 49 w 352"/>
                    <a:gd name="T25" fmla="*/ 8 h 81"/>
                    <a:gd name="T26" fmla="*/ 39 w 352"/>
                    <a:gd name="T27" fmla="*/ 26 h 81"/>
                    <a:gd name="T28" fmla="*/ 23 w 352"/>
                    <a:gd name="T29" fmla="*/ 13 h 81"/>
                    <a:gd name="T30" fmla="*/ 0 w 352"/>
                    <a:gd name="T31" fmla="*/ 13 h 81"/>
                    <a:gd name="T32" fmla="*/ 0 w 352"/>
                    <a:gd name="T33" fmla="*/ 81 h 81"/>
                    <a:gd name="T34" fmla="*/ 29 w 352"/>
                    <a:gd name="T35" fmla="*/ 81 h 81"/>
                    <a:gd name="T36" fmla="*/ 29 w 352"/>
                    <a:gd name="T37" fmla="*/ 45 h 81"/>
                    <a:gd name="T38" fmla="*/ 272 w 352"/>
                    <a:gd name="T39" fmla="*/ 45 h 81"/>
                    <a:gd name="T40" fmla="*/ 272 w 352"/>
                    <a:gd name="T41" fmla="*/ 63 h 81"/>
                    <a:gd name="T42" fmla="*/ 314 w 352"/>
                    <a:gd name="T43" fmla="*/ 63 h 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2" h="81">
                      <a:moveTo>
                        <a:pt x="314" y="63"/>
                      </a:moveTo>
                      <a:lnTo>
                        <a:pt x="314" y="45"/>
                      </a:lnTo>
                      <a:lnTo>
                        <a:pt x="333" y="45"/>
                      </a:lnTo>
                      <a:lnTo>
                        <a:pt x="333" y="26"/>
                      </a:lnTo>
                      <a:lnTo>
                        <a:pt x="352" y="26"/>
                      </a:lnTo>
                      <a:lnTo>
                        <a:pt x="352" y="0"/>
                      </a:lnTo>
                      <a:lnTo>
                        <a:pt x="314" y="0"/>
                      </a:lnTo>
                      <a:lnTo>
                        <a:pt x="314" y="8"/>
                      </a:lnTo>
                      <a:lnTo>
                        <a:pt x="291" y="8"/>
                      </a:lnTo>
                      <a:lnTo>
                        <a:pt x="291" y="19"/>
                      </a:lnTo>
                      <a:lnTo>
                        <a:pt x="272" y="19"/>
                      </a:lnTo>
                      <a:lnTo>
                        <a:pt x="262" y="8"/>
                      </a:lnTo>
                      <a:lnTo>
                        <a:pt x="49" y="8"/>
                      </a:lnTo>
                      <a:lnTo>
                        <a:pt x="39" y="26"/>
                      </a:lnTo>
                      <a:lnTo>
                        <a:pt x="23" y="13"/>
                      </a:lnTo>
                      <a:lnTo>
                        <a:pt x="0" y="13"/>
                      </a:lnTo>
                      <a:lnTo>
                        <a:pt x="0" y="81"/>
                      </a:lnTo>
                      <a:lnTo>
                        <a:pt x="29" y="81"/>
                      </a:lnTo>
                      <a:lnTo>
                        <a:pt x="29" y="45"/>
                      </a:lnTo>
                      <a:lnTo>
                        <a:pt x="272" y="45"/>
                      </a:lnTo>
                      <a:lnTo>
                        <a:pt x="272" y="63"/>
                      </a:lnTo>
                      <a:lnTo>
                        <a:pt x="314" y="6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0" name="Freeform 34"/>
                <p:cNvSpPr>
                  <a:spLocks/>
                </p:cNvSpPr>
                <p:nvPr/>
              </p:nvSpPr>
              <p:spPr bwMode="auto">
                <a:xfrm>
                  <a:off x="6238" y="9259"/>
                  <a:ext cx="352" cy="81"/>
                </a:xfrm>
                <a:custGeom>
                  <a:avLst/>
                  <a:gdLst>
                    <a:gd name="T0" fmla="*/ 314 w 352"/>
                    <a:gd name="T1" fmla="*/ 62 h 81"/>
                    <a:gd name="T2" fmla="*/ 314 w 352"/>
                    <a:gd name="T3" fmla="*/ 44 h 81"/>
                    <a:gd name="T4" fmla="*/ 333 w 352"/>
                    <a:gd name="T5" fmla="*/ 44 h 81"/>
                    <a:gd name="T6" fmla="*/ 333 w 352"/>
                    <a:gd name="T7" fmla="*/ 26 h 81"/>
                    <a:gd name="T8" fmla="*/ 352 w 352"/>
                    <a:gd name="T9" fmla="*/ 26 h 81"/>
                    <a:gd name="T10" fmla="*/ 352 w 352"/>
                    <a:gd name="T11" fmla="*/ 0 h 81"/>
                    <a:gd name="T12" fmla="*/ 314 w 352"/>
                    <a:gd name="T13" fmla="*/ 0 h 81"/>
                    <a:gd name="T14" fmla="*/ 314 w 352"/>
                    <a:gd name="T15" fmla="*/ 8 h 81"/>
                    <a:gd name="T16" fmla="*/ 291 w 352"/>
                    <a:gd name="T17" fmla="*/ 8 h 81"/>
                    <a:gd name="T18" fmla="*/ 291 w 352"/>
                    <a:gd name="T19" fmla="*/ 18 h 81"/>
                    <a:gd name="T20" fmla="*/ 272 w 352"/>
                    <a:gd name="T21" fmla="*/ 18 h 81"/>
                    <a:gd name="T22" fmla="*/ 262 w 352"/>
                    <a:gd name="T23" fmla="*/ 8 h 81"/>
                    <a:gd name="T24" fmla="*/ 49 w 352"/>
                    <a:gd name="T25" fmla="*/ 8 h 81"/>
                    <a:gd name="T26" fmla="*/ 39 w 352"/>
                    <a:gd name="T27" fmla="*/ 26 h 81"/>
                    <a:gd name="T28" fmla="*/ 23 w 352"/>
                    <a:gd name="T29" fmla="*/ 13 h 81"/>
                    <a:gd name="T30" fmla="*/ 0 w 352"/>
                    <a:gd name="T31" fmla="*/ 13 h 81"/>
                    <a:gd name="T32" fmla="*/ 0 w 352"/>
                    <a:gd name="T33" fmla="*/ 81 h 81"/>
                    <a:gd name="T34" fmla="*/ 29 w 352"/>
                    <a:gd name="T35" fmla="*/ 81 h 81"/>
                    <a:gd name="T36" fmla="*/ 29 w 352"/>
                    <a:gd name="T37" fmla="*/ 44 h 81"/>
                    <a:gd name="T38" fmla="*/ 272 w 352"/>
                    <a:gd name="T39" fmla="*/ 44 h 81"/>
                    <a:gd name="T40" fmla="*/ 272 w 352"/>
                    <a:gd name="T41" fmla="*/ 62 h 81"/>
                    <a:gd name="T42" fmla="*/ 314 w 352"/>
                    <a:gd name="T43" fmla="*/ 62 h 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2" h="81">
                      <a:moveTo>
                        <a:pt x="314" y="62"/>
                      </a:moveTo>
                      <a:lnTo>
                        <a:pt x="314" y="44"/>
                      </a:lnTo>
                      <a:lnTo>
                        <a:pt x="333" y="44"/>
                      </a:lnTo>
                      <a:lnTo>
                        <a:pt x="333" y="26"/>
                      </a:lnTo>
                      <a:lnTo>
                        <a:pt x="352" y="26"/>
                      </a:lnTo>
                      <a:lnTo>
                        <a:pt x="352" y="0"/>
                      </a:lnTo>
                      <a:lnTo>
                        <a:pt x="314" y="0"/>
                      </a:lnTo>
                      <a:lnTo>
                        <a:pt x="314" y="8"/>
                      </a:lnTo>
                      <a:lnTo>
                        <a:pt x="291" y="8"/>
                      </a:lnTo>
                      <a:lnTo>
                        <a:pt x="291" y="18"/>
                      </a:lnTo>
                      <a:lnTo>
                        <a:pt x="272" y="18"/>
                      </a:lnTo>
                      <a:lnTo>
                        <a:pt x="262" y="8"/>
                      </a:lnTo>
                      <a:lnTo>
                        <a:pt x="49" y="8"/>
                      </a:lnTo>
                      <a:lnTo>
                        <a:pt x="39" y="26"/>
                      </a:lnTo>
                      <a:lnTo>
                        <a:pt x="23" y="13"/>
                      </a:lnTo>
                      <a:lnTo>
                        <a:pt x="0" y="13"/>
                      </a:lnTo>
                      <a:lnTo>
                        <a:pt x="0" y="81"/>
                      </a:lnTo>
                      <a:lnTo>
                        <a:pt x="29" y="81"/>
                      </a:lnTo>
                      <a:lnTo>
                        <a:pt x="29" y="44"/>
                      </a:lnTo>
                      <a:lnTo>
                        <a:pt x="272" y="44"/>
                      </a:lnTo>
                      <a:lnTo>
                        <a:pt x="272" y="62"/>
                      </a:lnTo>
                      <a:lnTo>
                        <a:pt x="314" y="62"/>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41" name="Freeform 35"/>
                <p:cNvSpPr>
                  <a:spLocks/>
                </p:cNvSpPr>
                <p:nvPr/>
              </p:nvSpPr>
              <p:spPr bwMode="auto">
                <a:xfrm>
                  <a:off x="6238" y="9259"/>
                  <a:ext cx="352" cy="81"/>
                </a:xfrm>
                <a:custGeom>
                  <a:avLst/>
                  <a:gdLst>
                    <a:gd name="T0" fmla="*/ 314 w 352"/>
                    <a:gd name="T1" fmla="*/ 62 h 81"/>
                    <a:gd name="T2" fmla="*/ 314 w 352"/>
                    <a:gd name="T3" fmla="*/ 44 h 81"/>
                    <a:gd name="T4" fmla="*/ 333 w 352"/>
                    <a:gd name="T5" fmla="*/ 44 h 81"/>
                    <a:gd name="T6" fmla="*/ 333 w 352"/>
                    <a:gd name="T7" fmla="*/ 26 h 81"/>
                    <a:gd name="T8" fmla="*/ 352 w 352"/>
                    <a:gd name="T9" fmla="*/ 26 h 81"/>
                    <a:gd name="T10" fmla="*/ 352 w 352"/>
                    <a:gd name="T11" fmla="*/ 0 h 81"/>
                    <a:gd name="T12" fmla="*/ 314 w 352"/>
                    <a:gd name="T13" fmla="*/ 0 h 81"/>
                    <a:gd name="T14" fmla="*/ 314 w 352"/>
                    <a:gd name="T15" fmla="*/ 8 h 81"/>
                    <a:gd name="T16" fmla="*/ 291 w 352"/>
                    <a:gd name="T17" fmla="*/ 8 h 81"/>
                    <a:gd name="T18" fmla="*/ 291 w 352"/>
                    <a:gd name="T19" fmla="*/ 18 h 81"/>
                    <a:gd name="T20" fmla="*/ 272 w 352"/>
                    <a:gd name="T21" fmla="*/ 18 h 81"/>
                    <a:gd name="T22" fmla="*/ 262 w 352"/>
                    <a:gd name="T23" fmla="*/ 8 h 81"/>
                    <a:gd name="T24" fmla="*/ 49 w 352"/>
                    <a:gd name="T25" fmla="*/ 8 h 81"/>
                    <a:gd name="T26" fmla="*/ 39 w 352"/>
                    <a:gd name="T27" fmla="*/ 26 h 81"/>
                    <a:gd name="T28" fmla="*/ 23 w 352"/>
                    <a:gd name="T29" fmla="*/ 13 h 81"/>
                    <a:gd name="T30" fmla="*/ 0 w 352"/>
                    <a:gd name="T31" fmla="*/ 13 h 81"/>
                    <a:gd name="T32" fmla="*/ 0 w 352"/>
                    <a:gd name="T33" fmla="*/ 81 h 81"/>
                    <a:gd name="T34" fmla="*/ 29 w 352"/>
                    <a:gd name="T35" fmla="*/ 81 h 81"/>
                    <a:gd name="T36" fmla="*/ 29 w 352"/>
                    <a:gd name="T37" fmla="*/ 44 h 81"/>
                    <a:gd name="T38" fmla="*/ 272 w 352"/>
                    <a:gd name="T39" fmla="*/ 44 h 81"/>
                    <a:gd name="T40" fmla="*/ 272 w 352"/>
                    <a:gd name="T41" fmla="*/ 62 h 81"/>
                    <a:gd name="T42" fmla="*/ 314 w 352"/>
                    <a:gd name="T43" fmla="*/ 62 h 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2" h="81">
                      <a:moveTo>
                        <a:pt x="314" y="62"/>
                      </a:moveTo>
                      <a:lnTo>
                        <a:pt x="314" y="44"/>
                      </a:lnTo>
                      <a:lnTo>
                        <a:pt x="333" y="44"/>
                      </a:lnTo>
                      <a:lnTo>
                        <a:pt x="333" y="26"/>
                      </a:lnTo>
                      <a:lnTo>
                        <a:pt x="352" y="26"/>
                      </a:lnTo>
                      <a:lnTo>
                        <a:pt x="352" y="0"/>
                      </a:lnTo>
                      <a:lnTo>
                        <a:pt x="314" y="0"/>
                      </a:lnTo>
                      <a:lnTo>
                        <a:pt x="314" y="8"/>
                      </a:lnTo>
                      <a:lnTo>
                        <a:pt x="291" y="8"/>
                      </a:lnTo>
                      <a:lnTo>
                        <a:pt x="291" y="18"/>
                      </a:lnTo>
                      <a:lnTo>
                        <a:pt x="272" y="18"/>
                      </a:lnTo>
                      <a:lnTo>
                        <a:pt x="262" y="8"/>
                      </a:lnTo>
                      <a:lnTo>
                        <a:pt x="49" y="8"/>
                      </a:lnTo>
                      <a:lnTo>
                        <a:pt x="39" y="26"/>
                      </a:lnTo>
                      <a:lnTo>
                        <a:pt x="23" y="13"/>
                      </a:lnTo>
                      <a:lnTo>
                        <a:pt x="0" y="13"/>
                      </a:lnTo>
                      <a:lnTo>
                        <a:pt x="0" y="81"/>
                      </a:lnTo>
                      <a:lnTo>
                        <a:pt x="29" y="81"/>
                      </a:lnTo>
                      <a:lnTo>
                        <a:pt x="29" y="44"/>
                      </a:lnTo>
                      <a:lnTo>
                        <a:pt x="272" y="44"/>
                      </a:lnTo>
                      <a:lnTo>
                        <a:pt x="272" y="62"/>
                      </a:lnTo>
                      <a:lnTo>
                        <a:pt x="314" y="62"/>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64" name="Group 36"/>
              <p:cNvGrpSpPr>
                <a:grpSpLocks/>
              </p:cNvGrpSpPr>
              <p:nvPr/>
            </p:nvGrpSpPr>
            <p:grpSpPr bwMode="auto">
              <a:xfrm>
                <a:off x="5815" y="9262"/>
                <a:ext cx="84" cy="72"/>
                <a:chOff x="5815" y="9262"/>
                <a:chExt cx="84" cy="72"/>
              </a:xfrm>
            </p:grpSpPr>
            <p:sp>
              <p:nvSpPr>
                <p:cNvPr id="80934" name="Freeform 37"/>
                <p:cNvSpPr>
                  <a:spLocks/>
                </p:cNvSpPr>
                <p:nvPr/>
              </p:nvSpPr>
              <p:spPr bwMode="auto">
                <a:xfrm>
                  <a:off x="5815" y="9262"/>
                  <a:ext cx="58" cy="52"/>
                </a:xfrm>
                <a:custGeom>
                  <a:avLst/>
                  <a:gdLst>
                    <a:gd name="T0" fmla="*/ 58 w 58"/>
                    <a:gd name="T1" fmla="*/ 46 h 52"/>
                    <a:gd name="T2" fmla="*/ 58 w 58"/>
                    <a:gd name="T3" fmla="*/ 0 h 52"/>
                    <a:gd name="T4" fmla="*/ 0 w 58"/>
                    <a:gd name="T5" fmla="*/ 0 h 52"/>
                    <a:gd name="T6" fmla="*/ 0 w 58"/>
                    <a:gd name="T7" fmla="*/ 46 h 52"/>
                    <a:gd name="T8" fmla="*/ 10 w 58"/>
                    <a:gd name="T9" fmla="*/ 46 h 52"/>
                    <a:gd name="T10" fmla="*/ 10 w 58"/>
                    <a:gd name="T11" fmla="*/ 49 h 52"/>
                    <a:gd name="T12" fmla="*/ 13 w 58"/>
                    <a:gd name="T13" fmla="*/ 52 h 52"/>
                    <a:gd name="T14" fmla="*/ 19 w 58"/>
                    <a:gd name="T15" fmla="*/ 49 h 52"/>
                    <a:gd name="T16" fmla="*/ 19 w 58"/>
                    <a:gd name="T17" fmla="*/ 46 h 52"/>
                    <a:gd name="T18" fmla="*/ 39 w 58"/>
                    <a:gd name="T19" fmla="*/ 46 h 52"/>
                    <a:gd name="T20" fmla="*/ 39 w 58"/>
                    <a:gd name="T21" fmla="*/ 49 h 52"/>
                    <a:gd name="T22" fmla="*/ 42 w 58"/>
                    <a:gd name="T23" fmla="*/ 52 h 52"/>
                    <a:gd name="T24" fmla="*/ 45 w 58"/>
                    <a:gd name="T25" fmla="*/ 49 h 52"/>
                    <a:gd name="T26" fmla="*/ 48 w 58"/>
                    <a:gd name="T27" fmla="*/ 46 h 52"/>
                    <a:gd name="T28" fmla="*/ 58 w 58"/>
                    <a:gd name="T29" fmla="*/ 46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8" h="52">
                      <a:moveTo>
                        <a:pt x="58" y="46"/>
                      </a:moveTo>
                      <a:lnTo>
                        <a:pt x="58" y="0"/>
                      </a:lnTo>
                      <a:lnTo>
                        <a:pt x="0" y="0"/>
                      </a:lnTo>
                      <a:lnTo>
                        <a:pt x="0" y="46"/>
                      </a:lnTo>
                      <a:lnTo>
                        <a:pt x="10" y="46"/>
                      </a:lnTo>
                      <a:lnTo>
                        <a:pt x="10" y="49"/>
                      </a:lnTo>
                      <a:lnTo>
                        <a:pt x="13" y="52"/>
                      </a:lnTo>
                      <a:lnTo>
                        <a:pt x="19" y="49"/>
                      </a:lnTo>
                      <a:lnTo>
                        <a:pt x="19" y="46"/>
                      </a:lnTo>
                      <a:lnTo>
                        <a:pt x="39" y="46"/>
                      </a:lnTo>
                      <a:lnTo>
                        <a:pt x="39" y="49"/>
                      </a:lnTo>
                      <a:lnTo>
                        <a:pt x="42" y="52"/>
                      </a:lnTo>
                      <a:lnTo>
                        <a:pt x="45" y="49"/>
                      </a:lnTo>
                      <a:lnTo>
                        <a:pt x="48" y="46"/>
                      </a:lnTo>
                      <a:lnTo>
                        <a:pt x="58"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5" name="Freeform 38"/>
                <p:cNvSpPr>
                  <a:spLocks/>
                </p:cNvSpPr>
                <p:nvPr/>
              </p:nvSpPr>
              <p:spPr bwMode="auto">
                <a:xfrm>
                  <a:off x="5841" y="9282"/>
                  <a:ext cx="58" cy="52"/>
                </a:xfrm>
                <a:custGeom>
                  <a:avLst/>
                  <a:gdLst>
                    <a:gd name="T0" fmla="*/ 58 w 58"/>
                    <a:gd name="T1" fmla="*/ 47 h 52"/>
                    <a:gd name="T2" fmla="*/ 58 w 58"/>
                    <a:gd name="T3" fmla="*/ 0 h 52"/>
                    <a:gd name="T4" fmla="*/ 0 w 58"/>
                    <a:gd name="T5" fmla="*/ 0 h 52"/>
                    <a:gd name="T6" fmla="*/ 0 w 58"/>
                    <a:gd name="T7" fmla="*/ 47 h 52"/>
                    <a:gd name="T8" fmla="*/ 10 w 58"/>
                    <a:gd name="T9" fmla="*/ 47 h 52"/>
                    <a:gd name="T10" fmla="*/ 10 w 58"/>
                    <a:gd name="T11" fmla="*/ 50 h 52"/>
                    <a:gd name="T12" fmla="*/ 13 w 58"/>
                    <a:gd name="T13" fmla="*/ 52 h 52"/>
                    <a:gd name="T14" fmla="*/ 19 w 58"/>
                    <a:gd name="T15" fmla="*/ 50 h 52"/>
                    <a:gd name="T16" fmla="*/ 19 w 58"/>
                    <a:gd name="T17" fmla="*/ 47 h 52"/>
                    <a:gd name="T18" fmla="*/ 39 w 58"/>
                    <a:gd name="T19" fmla="*/ 47 h 52"/>
                    <a:gd name="T20" fmla="*/ 39 w 58"/>
                    <a:gd name="T21" fmla="*/ 50 h 52"/>
                    <a:gd name="T22" fmla="*/ 42 w 58"/>
                    <a:gd name="T23" fmla="*/ 52 h 52"/>
                    <a:gd name="T24" fmla="*/ 45 w 58"/>
                    <a:gd name="T25" fmla="*/ 50 h 52"/>
                    <a:gd name="T26" fmla="*/ 48 w 58"/>
                    <a:gd name="T27" fmla="*/ 47 h 52"/>
                    <a:gd name="T28" fmla="*/ 58 w 58"/>
                    <a:gd name="T29" fmla="*/ 47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8" h="52">
                      <a:moveTo>
                        <a:pt x="58" y="47"/>
                      </a:moveTo>
                      <a:lnTo>
                        <a:pt x="58" y="0"/>
                      </a:lnTo>
                      <a:lnTo>
                        <a:pt x="0" y="0"/>
                      </a:lnTo>
                      <a:lnTo>
                        <a:pt x="0" y="47"/>
                      </a:lnTo>
                      <a:lnTo>
                        <a:pt x="10" y="47"/>
                      </a:lnTo>
                      <a:lnTo>
                        <a:pt x="10" y="50"/>
                      </a:lnTo>
                      <a:lnTo>
                        <a:pt x="13" y="52"/>
                      </a:lnTo>
                      <a:lnTo>
                        <a:pt x="19" y="50"/>
                      </a:lnTo>
                      <a:lnTo>
                        <a:pt x="19" y="47"/>
                      </a:lnTo>
                      <a:lnTo>
                        <a:pt x="39" y="47"/>
                      </a:lnTo>
                      <a:lnTo>
                        <a:pt x="39" y="50"/>
                      </a:lnTo>
                      <a:lnTo>
                        <a:pt x="42" y="52"/>
                      </a:lnTo>
                      <a:lnTo>
                        <a:pt x="45" y="50"/>
                      </a:lnTo>
                      <a:lnTo>
                        <a:pt x="48" y="47"/>
                      </a:lnTo>
                      <a:lnTo>
                        <a:pt x="58" y="4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6" name="Freeform 39"/>
                <p:cNvSpPr>
                  <a:spLocks/>
                </p:cNvSpPr>
                <p:nvPr/>
              </p:nvSpPr>
              <p:spPr bwMode="auto">
                <a:xfrm>
                  <a:off x="5828" y="9272"/>
                  <a:ext cx="58" cy="52"/>
                </a:xfrm>
                <a:custGeom>
                  <a:avLst/>
                  <a:gdLst>
                    <a:gd name="T0" fmla="*/ 58 w 58"/>
                    <a:gd name="T1" fmla="*/ 47 h 52"/>
                    <a:gd name="T2" fmla="*/ 58 w 58"/>
                    <a:gd name="T3" fmla="*/ 0 h 52"/>
                    <a:gd name="T4" fmla="*/ 0 w 58"/>
                    <a:gd name="T5" fmla="*/ 0 h 52"/>
                    <a:gd name="T6" fmla="*/ 0 w 58"/>
                    <a:gd name="T7" fmla="*/ 47 h 52"/>
                    <a:gd name="T8" fmla="*/ 10 w 58"/>
                    <a:gd name="T9" fmla="*/ 47 h 52"/>
                    <a:gd name="T10" fmla="*/ 10 w 58"/>
                    <a:gd name="T11" fmla="*/ 49 h 52"/>
                    <a:gd name="T12" fmla="*/ 13 w 58"/>
                    <a:gd name="T13" fmla="*/ 52 h 52"/>
                    <a:gd name="T14" fmla="*/ 19 w 58"/>
                    <a:gd name="T15" fmla="*/ 49 h 52"/>
                    <a:gd name="T16" fmla="*/ 19 w 58"/>
                    <a:gd name="T17" fmla="*/ 47 h 52"/>
                    <a:gd name="T18" fmla="*/ 39 w 58"/>
                    <a:gd name="T19" fmla="*/ 47 h 52"/>
                    <a:gd name="T20" fmla="*/ 39 w 58"/>
                    <a:gd name="T21" fmla="*/ 49 h 52"/>
                    <a:gd name="T22" fmla="*/ 42 w 58"/>
                    <a:gd name="T23" fmla="*/ 52 h 52"/>
                    <a:gd name="T24" fmla="*/ 45 w 58"/>
                    <a:gd name="T25" fmla="*/ 49 h 52"/>
                    <a:gd name="T26" fmla="*/ 48 w 58"/>
                    <a:gd name="T27" fmla="*/ 47 h 52"/>
                    <a:gd name="T28" fmla="*/ 58 w 58"/>
                    <a:gd name="T29" fmla="*/ 47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8" h="52">
                      <a:moveTo>
                        <a:pt x="58" y="47"/>
                      </a:moveTo>
                      <a:lnTo>
                        <a:pt x="58" y="0"/>
                      </a:lnTo>
                      <a:lnTo>
                        <a:pt x="0" y="0"/>
                      </a:lnTo>
                      <a:lnTo>
                        <a:pt x="0" y="47"/>
                      </a:lnTo>
                      <a:lnTo>
                        <a:pt x="10" y="47"/>
                      </a:lnTo>
                      <a:lnTo>
                        <a:pt x="10" y="49"/>
                      </a:lnTo>
                      <a:lnTo>
                        <a:pt x="13" y="52"/>
                      </a:lnTo>
                      <a:lnTo>
                        <a:pt x="19" y="49"/>
                      </a:lnTo>
                      <a:lnTo>
                        <a:pt x="19" y="47"/>
                      </a:lnTo>
                      <a:lnTo>
                        <a:pt x="39" y="47"/>
                      </a:lnTo>
                      <a:lnTo>
                        <a:pt x="39" y="49"/>
                      </a:lnTo>
                      <a:lnTo>
                        <a:pt x="42" y="52"/>
                      </a:lnTo>
                      <a:lnTo>
                        <a:pt x="45" y="49"/>
                      </a:lnTo>
                      <a:lnTo>
                        <a:pt x="48" y="47"/>
                      </a:lnTo>
                      <a:lnTo>
                        <a:pt x="58" y="47"/>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37" name="Freeform 40"/>
                <p:cNvSpPr>
                  <a:spLocks/>
                </p:cNvSpPr>
                <p:nvPr/>
              </p:nvSpPr>
              <p:spPr bwMode="auto">
                <a:xfrm>
                  <a:off x="5828" y="9272"/>
                  <a:ext cx="58" cy="52"/>
                </a:xfrm>
                <a:custGeom>
                  <a:avLst/>
                  <a:gdLst>
                    <a:gd name="T0" fmla="*/ 58 w 58"/>
                    <a:gd name="T1" fmla="*/ 47 h 52"/>
                    <a:gd name="T2" fmla="*/ 58 w 58"/>
                    <a:gd name="T3" fmla="*/ 0 h 52"/>
                    <a:gd name="T4" fmla="*/ 0 w 58"/>
                    <a:gd name="T5" fmla="*/ 0 h 52"/>
                    <a:gd name="T6" fmla="*/ 0 w 58"/>
                    <a:gd name="T7" fmla="*/ 47 h 52"/>
                    <a:gd name="T8" fmla="*/ 10 w 58"/>
                    <a:gd name="T9" fmla="*/ 47 h 52"/>
                    <a:gd name="T10" fmla="*/ 10 w 58"/>
                    <a:gd name="T11" fmla="*/ 49 h 52"/>
                    <a:gd name="T12" fmla="*/ 13 w 58"/>
                    <a:gd name="T13" fmla="*/ 52 h 52"/>
                    <a:gd name="T14" fmla="*/ 19 w 58"/>
                    <a:gd name="T15" fmla="*/ 49 h 52"/>
                    <a:gd name="T16" fmla="*/ 19 w 58"/>
                    <a:gd name="T17" fmla="*/ 47 h 52"/>
                    <a:gd name="T18" fmla="*/ 39 w 58"/>
                    <a:gd name="T19" fmla="*/ 47 h 52"/>
                    <a:gd name="T20" fmla="*/ 39 w 58"/>
                    <a:gd name="T21" fmla="*/ 49 h 52"/>
                    <a:gd name="T22" fmla="*/ 42 w 58"/>
                    <a:gd name="T23" fmla="*/ 52 h 52"/>
                    <a:gd name="T24" fmla="*/ 45 w 58"/>
                    <a:gd name="T25" fmla="*/ 49 h 52"/>
                    <a:gd name="T26" fmla="*/ 48 w 58"/>
                    <a:gd name="T27" fmla="*/ 47 h 52"/>
                    <a:gd name="T28" fmla="*/ 58 w 58"/>
                    <a:gd name="T29" fmla="*/ 47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8" h="52">
                      <a:moveTo>
                        <a:pt x="58" y="47"/>
                      </a:moveTo>
                      <a:lnTo>
                        <a:pt x="58" y="0"/>
                      </a:lnTo>
                      <a:lnTo>
                        <a:pt x="0" y="0"/>
                      </a:lnTo>
                      <a:lnTo>
                        <a:pt x="0" y="47"/>
                      </a:lnTo>
                      <a:lnTo>
                        <a:pt x="10" y="47"/>
                      </a:lnTo>
                      <a:lnTo>
                        <a:pt x="10" y="49"/>
                      </a:lnTo>
                      <a:lnTo>
                        <a:pt x="13" y="52"/>
                      </a:lnTo>
                      <a:lnTo>
                        <a:pt x="19" y="49"/>
                      </a:lnTo>
                      <a:lnTo>
                        <a:pt x="19" y="47"/>
                      </a:lnTo>
                      <a:lnTo>
                        <a:pt x="39" y="47"/>
                      </a:lnTo>
                      <a:lnTo>
                        <a:pt x="39" y="49"/>
                      </a:lnTo>
                      <a:lnTo>
                        <a:pt x="42" y="52"/>
                      </a:lnTo>
                      <a:lnTo>
                        <a:pt x="45" y="49"/>
                      </a:lnTo>
                      <a:lnTo>
                        <a:pt x="48" y="47"/>
                      </a:lnTo>
                      <a:lnTo>
                        <a:pt x="58" y="47"/>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65" name="Group 41"/>
              <p:cNvGrpSpPr>
                <a:grpSpLocks/>
              </p:cNvGrpSpPr>
              <p:nvPr/>
            </p:nvGrpSpPr>
            <p:grpSpPr bwMode="auto">
              <a:xfrm>
                <a:off x="6274" y="9114"/>
                <a:ext cx="45" cy="36"/>
                <a:chOff x="6274" y="9114"/>
                <a:chExt cx="45" cy="36"/>
              </a:xfrm>
            </p:grpSpPr>
            <p:sp>
              <p:nvSpPr>
                <p:cNvPr id="80930" name="Rectangle 42"/>
                <p:cNvSpPr>
                  <a:spLocks noChangeArrowheads="1"/>
                </p:cNvSpPr>
                <p:nvPr/>
              </p:nvSpPr>
              <p:spPr bwMode="auto">
                <a:xfrm>
                  <a:off x="6274" y="9114"/>
                  <a:ext cx="19"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31" name="Rectangle 43"/>
                <p:cNvSpPr>
                  <a:spLocks noChangeArrowheads="1"/>
                </p:cNvSpPr>
                <p:nvPr/>
              </p:nvSpPr>
              <p:spPr bwMode="auto">
                <a:xfrm>
                  <a:off x="6300" y="9132"/>
                  <a:ext cx="19" cy="1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32" name="Rectangle 44"/>
                <p:cNvSpPr>
                  <a:spLocks noChangeArrowheads="1"/>
                </p:cNvSpPr>
                <p:nvPr/>
              </p:nvSpPr>
              <p:spPr bwMode="auto">
                <a:xfrm>
                  <a:off x="6287" y="9124"/>
                  <a:ext cx="19" cy="16"/>
                </a:xfrm>
                <a:prstGeom prst="rect">
                  <a:avLst/>
                </a:prstGeom>
                <a:solidFill>
                  <a:srgbClr val="B6D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33" name="Rectangle 45"/>
                <p:cNvSpPr>
                  <a:spLocks noChangeArrowheads="1"/>
                </p:cNvSpPr>
                <p:nvPr/>
              </p:nvSpPr>
              <p:spPr bwMode="auto">
                <a:xfrm>
                  <a:off x="6287" y="9124"/>
                  <a:ext cx="19" cy="16"/>
                </a:xfrm>
                <a:prstGeom prst="rect">
                  <a:avLst/>
                </a:prstGeom>
                <a:noFill/>
                <a:ln w="825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grpSp>
          <p:grpSp>
            <p:nvGrpSpPr>
              <p:cNvPr id="80766" name="Group 46"/>
              <p:cNvGrpSpPr>
                <a:grpSpLocks/>
              </p:cNvGrpSpPr>
              <p:nvPr/>
            </p:nvGrpSpPr>
            <p:grpSpPr bwMode="auto">
              <a:xfrm>
                <a:off x="5844" y="9381"/>
                <a:ext cx="36" cy="29"/>
                <a:chOff x="5844" y="9381"/>
                <a:chExt cx="36" cy="29"/>
              </a:xfrm>
            </p:grpSpPr>
            <p:sp>
              <p:nvSpPr>
                <p:cNvPr id="80927" name="Freeform 47"/>
                <p:cNvSpPr>
                  <a:spLocks/>
                </p:cNvSpPr>
                <p:nvPr/>
              </p:nvSpPr>
              <p:spPr bwMode="auto">
                <a:xfrm>
                  <a:off x="5844" y="9381"/>
                  <a:ext cx="10" cy="8"/>
                </a:xfrm>
                <a:custGeom>
                  <a:avLst/>
                  <a:gdLst>
                    <a:gd name="T0" fmla="*/ 3 w 10"/>
                    <a:gd name="T1" fmla="*/ 8 h 8"/>
                    <a:gd name="T2" fmla="*/ 10 w 10"/>
                    <a:gd name="T3" fmla="*/ 0 h 8"/>
                    <a:gd name="T4" fmla="*/ 0 w 10"/>
                    <a:gd name="T5" fmla="*/ 0 h 8"/>
                    <a:gd name="T6" fmla="*/ 3 w 10"/>
                    <a:gd name="T7" fmla="*/ 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8">
                      <a:moveTo>
                        <a:pt x="3" y="8"/>
                      </a:moveTo>
                      <a:lnTo>
                        <a:pt x="10" y="0"/>
                      </a:lnTo>
                      <a:lnTo>
                        <a:pt x="0" y="0"/>
                      </a:lnTo>
                      <a:lnTo>
                        <a:pt x="3" y="8"/>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8" name="Freeform 48"/>
                <p:cNvSpPr>
                  <a:spLocks/>
                </p:cNvSpPr>
                <p:nvPr/>
              </p:nvSpPr>
              <p:spPr bwMode="auto">
                <a:xfrm>
                  <a:off x="5867" y="9399"/>
                  <a:ext cx="13" cy="11"/>
                </a:xfrm>
                <a:custGeom>
                  <a:avLst/>
                  <a:gdLst>
                    <a:gd name="T0" fmla="*/ 6 w 13"/>
                    <a:gd name="T1" fmla="*/ 11 h 11"/>
                    <a:gd name="T2" fmla="*/ 13 w 13"/>
                    <a:gd name="T3" fmla="*/ 0 h 11"/>
                    <a:gd name="T4" fmla="*/ 0 w 13"/>
                    <a:gd name="T5" fmla="*/ 0 h 11"/>
                    <a:gd name="T6" fmla="*/ 6 w 13"/>
                    <a:gd name="T7" fmla="*/ 11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1">
                      <a:moveTo>
                        <a:pt x="6" y="11"/>
                      </a:moveTo>
                      <a:lnTo>
                        <a:pt x="13" y="0"/>
                      </a:lnTo>
                      <a:lnTo>
                        <a:pt x="0" y="0"/>
                      </a:lnTo>
                      <a:lnTo>
                        <a:pt x="6" y="11"/>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9" name="Freeform 49"/>
                <p:cNvSpPr>
                  <a:spLocks/>
                </p:cNvSpPr>
                <p:nvPr/>
              </p:nvSpPr>
              <p:spPr bwMode="auto">
                <a:xfrm>
                  <a:off x="5857" y="9392"/>
                  <a:ext cx="10" cy="7"/>
                </a:xfrm>
                <a:custGeom>
                  <a:avLst/>
                  <a:gdLst>
                    <a:gd name="T0" fmla="*/ 3 w 10"/>
                    <a:gd name="T1" fmla="*/ 7 h 7"/>
                    <a:gd name="T2" fmla="*/ 10 w 10"/>
                    <a:gd name="T3" fmla="*/ 0 h 7"/>
                    <a:gd name="T4" fmla="*/ 0 w 10"/>
                    <a:gd name="T5" fmla="*/ 0 h 7"/>
                    <a:gd name="T6" fmla="*/ 3 w 10"/>
                    <a:gd name="T7" fmla="*/ 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7">
                      <a:moveTo>
                        <a:pt x="3" y="7"/>
                      </a:moveTo>
                      <a:lnTo>
                        <a:pt x="10" y="0"/>
                      </a:lnTo>
                      <a:lnTo>
                        <a:pt x="0" y="0"/>
                      </a:lnTo>
                      <a:lnTo>
                        <a:pt x="3" y="7"/>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767" name="Group 50"/>
              <p:cNvGrpSpPr>
                <a:grpSpLocks/>
              </p:cNvGrpSpPr>
              <p:nvPr/>
            </p:nvGrpSpPr>
            <p:grpSpPr bwMode="auto">
              <a:xfrm>
                <a:off x="5834" y="9381"/>
                <a:ext cx="46" cy="31"/>
                <a:chOff x="5834" y="9381"/>
                <a:chExt cx="46" cy="31"/>
              </a:xfrm>
            </p:grpSpPr>
            <p:sp>
              <p:nvSpPr>
                <p:cNvPr id="80923" name="Freeform 51"/>
                <p:cNvSpPr>
                  <a:spLocks/>
                </p:cNvSpPr>
                <p:nvPr/>
              </p:nvSpPr>
              <p:spPr bwMode="auto">
                <a:xfrm>
                  <a:off x="5834" y="9381"/>
                  <a:ext cx="20" cy="11"/>
                </a:xfrm>
                <a:custGeom>
                  <a:avLst/>
                  <a:gdLst>
                    <a:gd name="T0" fmla="*/ 10 w 20"/>
                    <a:gd name="T1" fmla="*/ 11 h 11"/>
                    <a:gd name="T2" fmla="*/ 20 w 20"/>
                    <a:gd name="T3" fmla="*/ 0 h 11"/>
                    <a:gd name="T4" fmla="*/ 0 w 20"/>
                    <a:gd name="T5" fmla="*/ 0 h 11"/>
                    <a:gd name="T6" fmla="*/ 10 w 20"/>
                    <a:gd name="T7" fmla="*/ 11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1">
                      <a:moveTo>
                        <a:pt x="10" y="11"/>
                      </a:moveTo>
                      <a:lnTo>
                        <a:pt x="20" y="0"/>
                      </a:lnTo>
                      <a:lnTo>
                        <a:pt x="0" y="0"/>
                      </a:lnTo>
                      <a:lnTo>
                        <a:pt x="1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4" name="Freeform 52"/>
                <p:cNvSpPr>
                  <a:spLocks/>
                </p:cNvSpPr>
                <p:nvPr/>
              </p:nvSpPr>
              <p:spPr bwMode="auto">
                <a:xfrm>
                  <a:off x="5860" y="9399"/>
                  <a:ext cx="20" cy="13"/>
                </a:xfrm>
                <a:custGeom>
                  <a:avLst/>
                  <a:gdLst>
                    <a:gd name="T0" fmla="*/ 10 w 20"/>
                    <a:gd name="T1" fmla="*/ 13 h 13"/>
                    <a:gd name="T2" fmla="*/ 20 w 20"/>
                    <a:gd name="T3" fmla="*/ 0 h 13"/>
                    <a:gd name="T4" fmla="*/ 0 w 20"/>
                    <a:gd name="T5" fmla="*/ 0 h 13"/>
                    <a:gd name="T6" fmla="*/ 10 w 20"/>
                    <a:gd name="T7" fmla="*/ 13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3">
                      <a:moveTo>
                        <a:pt x="10" y="13"/>
                      </a:moveTo>
                      <a:lnTo>
                        <a:pt x="20" y="0"/>
                      </a:lnTo>
                      <a:lnTo>
                        <a:pt x="0" y="0"/>
                      </a:lnTo>
                      <a:lnTo>
                        <a:pt x="10" y="1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5" name="Freeform 53"/>
                <p:cNvSpPr>
                  <a:spLocks/>
                </p:cNvSpPr>
                <p:nvPr/>
              </p:nvSpPr>
              <p:spPr bwMode="auto">
                <a:xfrm>
                  <a:off x="5847" y="9392"/>
                  <a:ext cx="20" cy="10"/>
                </a:xfrm>
                <a:custGeom>
                  <a:avLst/>
                  <a:gdLst>
                    <a:gd name="T0" fmla="*/ 10 w 20"/>
                    <a:gd name="T1" fmla="*/ 10 h 10"/>
                    <a:gd name="T2" fmla="*/ 20 w 20"/>
                    <a:gd name="T3" fmla="*/ 0 h 10"/>
                    <a:gd name="T4" fmla="*/ 0 w 20"/>
                    <a:gd name="T5" fmla="*/ 0 h 10"/>
                    <a:gd name="T6" fmla="*/ 10 w 20"/>
                    <a:gd name="T7" fmla="*/ 1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0">
                      <a:moveTo>
                        <a:pt x="10" y="10"/>
                      </a:moveTo>
                      <a:lnTo>
                        <a:pt x="20" y="0"/>
                      </a:lnTo>
                      <a:lnTo>
                        <a:pt x="0" y="0"/>
                      </a:lnTo>
                      <a:lnTo>
                        <a:pt x="10" y="1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26" name="Freeform 54"/>
                <p:cNvSpPr>
                  <a:spLocks/>
                </p:cNvSpPr>
                <p:nvPr/>
              </p:nvSpPr>
              <p:spPr bwMode="auto">
                <a:xfrm>
                  <a:off x="5847" y="9392"/>
                  <a:ext cx="20" cy="10"/>
                </a:xfrm>
                <a:custGeom>
                  <a:avLst/>
                  <a:gdLst>
                    <a:gd name="T0" fmla="*/ 10 w 20"/>
                    <a:gd name="T1" fmla="*/ 10 h 10"/>
                    <a:gd name="T2" fmla="*/ 20 w 20"/>
                    <a:gd name="T3" fmla="*/ 0 h 10"/>
                    <a:gd name="T4" fmla="*/ 0 w 20"/>
                    <a:gd name="T5" fmla="*/ 0 h 10"/>
                    <a:gd name="T6" fmla="*/ 10 w 20"/>
                    <a:gd name="T7" fmla="*/ 1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0">
                      <a:moveTo>
                        <a:pt x="10" y="10"/>
                      </a:moveTo>
                      <a:lnTo>
                        <a:pt x="20" y="0"/>
                      </a:lnTo>
                      <a:lnTo>
                        <a:pt x="0" y="0"/>
                      </a:lnTo>
                      <a:lnTo>
                        <a:pt x="10" y="1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68" name="Group 55"/>
              <p:cNvGrpSpPr>
                <a:grpSpLocks/>
              </p:cNvGrpSpPr>
              <p:nvPr/>
            </p:nvGrpSpPr>
            <p:grpSpPr bwMode="auto">
              <a:xfrm>
                <a:off x="6300" y="9288"/>
                <a:ext cx="29" cy="527"/>
                <a:chOff x="6300" y="9288"/>
                <a:chExt cx="29" cy="527"/>
              </a:xfrm>
            </p:grpSpPr>
            <p:sp>
              <p:nvSpPr>
                <p:cNvPr id="80920" name="Line 56"/>
                <p:cNvSpPr>
                  <a:spLocks noChangeShapeType="1"/>
                </p:cNvSpPr>
                <p:nvPr/>
              </p:nvSpPr>
              <p:spPr bwMode="auto">
                <a:xfrm flipV="1">
                  <a:off x="6300" y="9288"/>
                  <a:ext cx="3" cy="50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1" name="Line 57"/>
                <p:cNvSpPr>
                  <a:spLocks noChangeShapeType="1"/>
                </p:cNvSpPr>
                <p:nvPr/>
              </p:nvSpPr>
              <p:spPr bwMode="auto">
                <a:xfrm flipV="1">
                  <a:off x="6326" y="9308"/>
                  <a:ext cx="3" cy="507"/>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2" name="Line 58"/>
                <p:cNvSpPr>
                  <a:spLocks noChangeShapeType="1"/>
                </p:cNvSpPr>
                <p:nvPr/>
              </p:nvSpPr>
              <p:spPr bwMode="auto">
                <a:xfrm flipV="1">
                  <a:off x="6313" y="9298"/>
                  <a:ext cx="3" cy="50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69" name="Group 59"/>
              <p:cNvGrpSpPr>
                <a:grpSpLocks/>
              </p:cNvGrpSpPr>
              <p:nvPr/>
            </p:nvGrpSpPr>
            <p:grpSpPr bwMode="auto">
              <a:xfrm>
                <a:off x="6264" y="9293"/>
                <a:ext cx="65" cy="517"/>
                <a:chOff x="6264" y="9293"/>
                <a:chExt cx="65" cy="517"/>
              </a:xfrm>
            </p:grpSpPr>
            <p:sp>
              <p:nvSpPr>
                <p:cNvPr id="80916" name="Freeform 60"/>
                <p:cNvSpPr>
                  <a:spLocks/>
                </p:cNvSpPr>
                <p:nvPr/>
              </p:nvSpPr>
              <p:spPr bwMode="auto">
                <a:xfrm>
                  <a:off x="6264" y="9293"/>
                  <a:ext cx="39" cy="496"/>
                </a:xfrm>
                <a:custGeom>
                  <a:avLst/>
                  <a:gdLst>
                    <a:gd name="T0" fmla="*/ 0 w 39"/>
                    <a:gd name="T1" fmla="*/ 0 h 496"/>
                    <a:gd name="T2" fmla="*/ 0 w 39"/>
                    <a:gd name="T3" fmla="*/ 496 h 496"/>
                    <a:gd name="T4" fmla="*/ 39 w 39"/>
                    <a:gd name="T5" fmla="*/ 452 h 496"/>
                    <a:gd name="T6" fmla="*/ 0 w 39"/>
                    <a:gd name="T7" fmla="*/ 408 h 496"/>
                    <a:gd name="T8" fmla="*/ 39 w 39"/>
                    <a:gd name="T9" fmla="*/ 361 h 496"/>
                    <a:gd name="T10" fmla="*/ 0 w 39"/>
                    <a:gd name="T11" fmla="*/ 317 h 496"/>
                    <a:gd name="T12" fmla="*/ 39 w 39"/>
                    <a:gd name="T13" fmla="*/ 270 h 496"/>
                    <a:gd name="T14" fmla="*/ 0 w 39"/>
                    <a:gd name="T15" fmla="*/ 226 h 496"/>
                    <a:gd name="T16" fmla="*/ 39 w 39"/>
                    <a:gd name="T17" fmla="*/ 182 h 496"/>
                    <a:gd name="T18" fmla="*/ 0 w 39"/>
                    <a:gd name="T19" fmla="*/ 135 h 496"/>
                    <a:gd name="T20" fmla="*/ 39 w 39"/>
                    <a:gd name="T21" fmla="*/ 91 h 496"/>
                    <a:gd name="T22" fmla="*/ 0 w 39"/>
                    <a:gd name="T23" fmla="*/ 44 h 496"/>
                    <a:gd name="T24" fmla="*/ 16 w 39"/>
                    <a:gd name="T25" fmla="*/ 0 h 496"/>
                    <a:gd name="T26" fmla="*/ 39 w 39"/>
                    <a:gd name="T27" fmla="*/ 44 h 496"/>
                    <a:gd name="T28" fmla="*/ 0 w 39"/>
                    <a:gd name="T29" fmla="*/ 91 h 496"/>
                    <a:gd name="T30" fmla="*/ 39 w 39"/>
                    <a:gd name="T31" fmla="*/ 135 h 496"/>
                    <a:gd name="T32" fmla="*/ 0 w 39"/>
                    <a:gd name="T33" fmla="*/ 182 h 496"/>
                    <a:gd name="T34" fmla="*/ 39 w 39"/>
                    <a:gd name="T35" fmla="*/ 226 h 496"/>
                    <a:gd name="T36" fmla="*/ 0 w 39"/>
                    <a:gd name="T37" fmla="*/ 270 h 496"/>
                    <a:gd name="T38" fmla="*/ 39 w 39"/>
                    <a:gd name="T39" fmla="*/ 317 h 496"/>
                    <a:gd name="T40" fmla="*/ 0 w 39"/>
                    <a:gd name="T41" fmla="*/ 361 h 496"/>
                    <a:gd name="T42" fmla="*/ 39 w 39"/>
                    <a:gd name="T43" fmla="*/ 408 h 496"/>
                    <a:gd name="T44" fmla="*/ 0 w 39"/>
                    <a:gd name="T45" fmla="*/ 452 h 496"/>
                    <a:gd name="T46" fmla="*/ 39 w 39"/>
                    <a:gd name="T47" fmla="*/ 496 h 496"/>
                    <a:gd name="T48" fmla="*/ 0 w 39"/>
                    <a:gd name="T49" fmla="*/ 0 h 4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 h="496">
                      <a:moveTo>
                        <a:pt x="0" y="0"/>
                      </a:moveTo>
                      <a:lnTo>
                        <a:pt x="0" y="496"/>
                      </a:lnTo>
                      <a:lnTo>
                        <a:pt x="39" y="452"/>
                      </a:lnTo>
                      <a:lnTo>
                        <a:pt x="0" y="408"/>
                      </a:lnTo>
                      <a:lnTo>
                        <a:pt x="39" y="361"/>
                      </a:lnTo>
                      <a:lnTo>
                        <a:pt x="0" y="317"/>
                      </a:lnTo>
                      <a:lnTo>
                        <a:pt x="39" y="270"/>
                      </a:lnTo>
                      <a:lnTo>
                        <a:pt x="0" y="226"/>
                      </a:lnTo>
                      <a:lnTo>
                        <a:pt x="39" y="182"/>
                      </a:lnTo>
                      <a:lnTo>
                        <a:pt x="0" y="135"/>
                      </a:lnTo>
                      <a:lnTo>
                        <a:pt x="39" y="91"/>
                      </a:lnTo>
                      <a:lnTo>
                        <a:pt x="0" y="44"/>
                      </a:lnTo>
                      <a:lnTo>
                        <a:pt x="16" y="0"/>
                      </a:lnTo>
                      <a:lnTo>
                        <a:pt x="39" y="44"/>
                      </a:lnTo>
                      <a:lnTo>
                        <a:pt x="0" y="91"/>
                      </a:lnTo>
                      <a:lnTo>
                        <a:pt x="39" y="135"/>
                      </a:lnTo>
                      <a:lnTo>
                        <a:pt x="0" y="182"/>
                      </a:lnTo>
                      <a:lnTo>
                        <a:pt x="39" y="226"/>
                      </a:lnTo>
                      <a:lnTo>
                        <a:pt x="0" y="270"/>
                      </a:lnTo>
                      <a:lnTo>
                        <a:pt x="39" y="317"/>
                      </a:lnTo>
                      <a:lnTo>
                        <a:pt x="0" y="361"/>
                      </a:lnTo>
                      <a:lnTo>
                        <a:pt x="39" y="408"/>
                      </a:lnTo>
                      <a:lnTo>
                        <a:pt x="0" y="452"/>
                      </a:lnTo>
                      <a:lnTo>
                        <a:pt x="39" y="49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17" name="Freeform 61"/>
                <p:cNvSpPr>
                  <a:spLocks/>
                </p:cNvSpPr>
                <p:nvPr/>
              </p:nvSpPr>
              <p:spPr bwMode="auto">
                <a:xfrm>
                  <a:off x="6290" y="9314"/>
                  <a:ext cx="39" cy="496"/>
                </a:xfrm>
                <a:custGeom>
                  <a:avLst/>
                  <a:gdLst>
                    <a:gd name="T0" fmla="*/ 0 w 39"/>
                    <a:gd name="T1" fmla="*/ 0 h 496"/>
                    <a:gd name="T2" fmla="*/ 0 w 39"/>
                    <a:gd name="T3" fmla="*/ 496 h 496"/>
                    <a:gd name="T4" fmla="*/ 39 w 39"/>
                    <a:gd name="T5" fmla="*/ 452 h 496"/>
                    <a:gd name="T6" fmla="*/ 0 w 39"/>
                    <a:gd name="T7" fmla="*/ 407 h 496"/>
                    <a:gd name="T8" fmla="*/ 39 w 39"/>
                    <a:gd name="T9" fmla="*/ 361 h 496"/>
                    <a:gd name="T10" fmla="*/ 0 w 39"/>
                    <a:gd name="T11" fmla="*/ 317 h 496"/>
                    <a:gd name="T12" fmla="*/ 39 w 39"/>
                    <a:gd name="T13" fmla="*/ 270 h 496"/>
                    <a:gd name="T14" fmla="*/ 0 w 39"/>
                    <a:gd name="T15" fmla="*/ 226 h 496"/>
                    <a:gd name="T16" fmla="*/ 39 w 39"/>
                    <a:gd name="T17" fmla="*/ 181 h 496"/>
                    <a:gd name="T18" fmla="*/ 0 w 39"/>
                    <a:gd name="T19" fmla="*/ 135 h 496"/>
                    <a:gd name="T20" fmla="*/ 39 w 39"/>
                    <a:gd name="T21" fmla="*/ 91 h 496"/>
                    <a:gd name="T22" fmla="*/ 0 w 39"/>
                    <a:gd name="T23" fmla="*/ 44 h 496"/>
                    <a:gd name="T24" fmla="*/ 16 w 39"/>
                    <a:gd name="T25" fmla="*/ 0 h 496"/>
                    <a:gd name="T26" fmla="*/ 39 w 39"/>
                    <a:gd name="T27" fmla="*/ 44 h 496"/>
                    <a:gd name="T28" fmla="*/ 0 w 39"/>
                    <a:gd name="T29" fmla="*/ 91 h 496"/>
                    <a:gd name="T30" fmla="*/ 39 w 39"/>
                    <a:gd name="T31" fmla="*/ 135 h 496"/>
                    <a:gd name="T32" fmla="*/ 0 w 39"/>
                    <a:gd name="T33" fmla="*/ 181 h 496"/>
                    <a:gd name="T34" fmla="*/ 39 w 39"/>
                    <a:gd name="T35" fmla="*/ 226 h 496"/>
                    <a:gd name="T36" fmla="*/ 0 w 39"/>
                    <a:gd name="T37" fmla="*/ 270 h 496"/>
                    <a:gd name="T38" fmla="*/ 39 w 39"/>
                    <a:gd name="T39" fmla="*/ 317 h 496"/>
                    <a:gd name="T40" fmla="*/ 0 w 39"/>
                    <a:gd name="T41" fmla="*/ 361 h 496"/>
                    <a:gd name="T42" fmla="*/ 39 w 39"/>
                    <a:gd name="T43" fmla="*/ 407 h 496"/>
                    <a:gd name="T44" fmla="*/ 0 w 39"/>
                    <a:gd name="T45" fmla="*/ 452 h 496"/>
                    <a:gd name="T46" fmla="*/ 39 w 39"/>
                    <a:gd name="T47" fmla="*/ 496 h 496"/>
                    <a:gd name="T48" fmla="*/ 0 w 39"/>
                    <a:gd name="T49" fmla="*/ 0 h 4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 h="496">
                      <a:moveTo>
                        <a:pt x="0" y="0"/>
                      </a:moveTo>
                      <a:lnTo>
                        <a:pt x="0" y="496"/>
                      </a:lnTo>
                      <a:lnTo>
                        <a:pt x="39" y="452"/>
                      </a:lnTo>
                      <a:lnTo>
                        <a:pt x="0" y="407"/>
                      </a:lnTo>
                      <a:lnTo>
                        <a:pt x="39" y="361"/>
                      </a:lnTo>
                      <a:lnTo>
                        <a:pt x="0" y="317"/>
                      </a:lnTo>
                      <a:lnTo>
                        <a:pt x="39" y="270"/>
                      </a:lnTo>
                      <a:lnTo>
                        <a:pt x="0" y="226"/>
                      </a:lnTo>
                      <a:lnTo>
                        <a:pt x="39" y="181"/>
                      </a:lnTo>
                      <a:lnTo>
                        <a:pt x="0" y="135"/>
                      </a:lnTo>
                      <a:lnTo>
                        <a:pt x="39" y="91"/>
                      </a:lnTo>
                      <a:lnTo>
                        <a:pt x="0" y="44"/>
                      </a:lnTo>
                      <a:lnTo>
                        <a:pt x="16" y="0"/>
                      </a:lnTo>
                      <a:lnTo>
                        <a:pt x="39" y="44"/>
                      </a:lnTo>
                      <a:lnTo>
                        <a:pt x="0" y="91"/>
                      </a:lnTo>
                      <a:lnTo>
                        <a:pt x="39" y="135"/>
                      </a:lnTo>
                      <a:lnTo>
                        <a:pt x="0" y="181"/>
                      </a:lnTo>
                      <a:lnTo>
                        <a:pt x="39" y="226"/>
                      </a:lnTo>
                      <a:lnTo>
                        <a:pt x="0" y="270"/>
                      </a:lnTo>
                      <a:lnTo>
                        <a:pt x="39" y="317"/>
                      </a:lnTo>
                      <a:lnTo>
                        <a:pt x="0" y="361"/>
                      </a:lnTo>
                      <a:lnTo>
                        <a:pt x="39" y="407"/>
                      </a:lnTo>
                      <a:lnTo>
                        <a:pt x="0" y="452"/>
                      </a:lnTo>
                      <a:lnTo>
                        <a:pt x="39" y="49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18" name="Freeform 62"/>
                <p:cNvSpPr>
                  <a:spLocks/>
                </p:cNvSpPr>
                <p:nvPr/>
              </p:nvSpPr>
              <p:spPr bwMode="auto">
                <a:xfrm>
                  <a:off x="6277" y="9303"/>
                  <a:ext cx="39" cy="496"/>
                </a:xfrm>
                <a:custGeom>
                  <a:avLst/>
                  <a:gdLst>
                    <a:gd name="T0" fmla="*/ 0 w 39"/>
                    <a:gd name="T1" fmla="*/ 0 h 496"/>
                    <a:gd name="T2" fmla="*/ 0 w 39"/>
                    <a:gd name="T3" fmla="*/ 496 h 496"/>
                    <a:gd name="T4" fmla="*/ 39 w 39"/>
                    <a:gd name="T5" fmla="*/ 452 h 496"/>
                    <a:gd name="T6" fmla="*/ 0 w 39"/>
                    <a:gd name="T7" fmla="*/ 408 h 496"/>
                    <a:gd name="T8" fmla="*/ 39 w 39"/>
                    <a:gd name="T9" fmla="*/ 361 h 496"/>
                    <a:gd name="T10" fmla="*/ 0 w 39"/>
                    <a:gd name="T11" fmla="*/ 317 h 496"/>
                    <a:gd name="T12" fmla="*/ 39 w 39"/>
                    <a:gd name="T13" fmla="*/ 270 h 496"/>
                    <a:gd name="T14" fmla="*/ 0 w 39"/>
                    <a:gd name="T15" fmla="*/ 226 h 496"/>
                    <a:gd name="T16" fmla="*/ 39 w 39"/>
                    <a:gd name="T17" fmla="*/ 182 h 496"/>
                    <a:gd name="T18" fmla="*/ 0 w 39"/>
                    <a:gd name="T19" fmla="*/ 135 h 496"/>
                    <a:gd name="T20" fmla="*/ 39 w 39"/>
                    <a:gd name="T21" fmla="*/ 91 h 496"/>
                    <a:gd name="T22" fmla="*/ 0 w 39"/>
                    <a:gd name="T23" fmla="*/ 44 h 496"/>
                    <a:gd name="T24" fmla="*/ 16 w 39"/>
                    <a:gd name="T25" fmla="*/ 0 h 496"/>
                    <a:gd name="T26" fmla="*/ 39 w 39"/>
                    <a:gd name="T27" fmla="*/ 44 h 496"/>
                    <a:gd name="T28" fmla="*/ 0 w 39"/>
                    <a:gd name="T29" fmla="*/ 91 h 496"/>
                    <a:gd name="T30" fmla="*/ 39 w 39"/>
                    <a:gd name="T31" fmla="*/ 135 h 496"/>
                    <a:gd name="T32" fmla="*/ 0 w 39"/>
                    <a:gd name="T33" fmla="*/ 182 h 496"/>
                    <a:gd name="T34" fmla="*/ 39 w 39"/>
                    <a:gd name="T35" fmla="*/ 226 h 496"/>
                    <a:gd name="T36" fmla="*/ 0 w 39"/>
                    <a:gd name="T37" fmla="*/ 270 h 496"/>
                    <a:gd name="T38" fmla="*/ 39 w 39"/>
                    <a:gd name="T39" fmla="*/ 317 h 496"/>
                    <a:gd name="T40" fmla="*/ 0 w 39"/>
                    <a:gd name="T41" fmla="*/ 361 h 496"/>
                    <a:gd name="T42" fmla="*/ 39 w 39"/>
                    <a:gd name="T43" fmla="*/ 408 h 496"/>
                    <a:gd name="T44" fmla="*/ 0 w 39"/>
                    <a:gd name="T45" fmla="*/ 452 h 496"/>
                    <a:gd name="T46" fmla="*/ 39 w 39"/>
                    <a:gd name="T47" fmla="*/ 496 h 496"/>
                    <a:gd name="T48" fmla="*/ 0 w 39"/>
                    <a:gd name="T49" fmla="*/ 0 h 4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 h="496">
                      <a:moveTo>
                        <a:pt x="0" y="0"/>
                      </a:moveTo>
                      <a:lnTo>
                        <a:pt x="0" y="496"/>
                      </a:lnTo>
                      <a:lnTo>
                        <a:pt x="39" y="452"/>
                      </a:lnTo>
                      <a:lnTo>
                        <a:pt x="0" y="408"/>
                      </a:lnTo>
                      <a:lnTo>
                        <a:pt x="39" y="361"/>
                      </a:lnTo>
                      <a:lnTo>
                        <a:pt x="0" y="317"/>
                      </a:lnTo>
                      <a:lnTo>
                        <a:pt x="39" y="270"/>
                      </a:lnTo>
                      <a:lnTo>
                        <a:pt x="0" y="226"/>
                      </a:lnTo>
                      <a:lnTo>
                        <a:pt x="39" y="182"/>
                      </a:lnTo>
                      <a:lnTo>
                        <a:pt x="0" y="135"/>
                      </a:lnTo>
                      <a:lnTo>
                        <a:pt x="39" y="91"/>
                      </a:lnTo>
                      <a:lnTo>
                        <a:pt x="0" y="44"/>
                      </a:lnTo>
                      <a:lnTo>
                        <a:pt x="16" y="0"/>
                      </a:lnTo>
                      <a:lnTo>
                        <a:pt x="39" y="44"/>
                      </a:lnTo>
                      <a:lnTo>
                        <a:pt x="0" y="91"/>
                      </a:lnTo>
                      <a:lnTo>
                        <a:pt x="39" y="135"/>
                      </a:lnTo>
                      <a:lnTo>
                        <a:pt x="0" y="182"/>
                      </a:lnTo>
                      <a:lnTo>
                        <a:pt x="39" y="226"/>
                      </a:lnTo>
                      <a:lnTo>
                        <a:pt x="0" y="270"/>
                      </a:lnTo>
                      <a:lnTo>
                        <a:pt x="39" y="317"/>
                      </a:lnTo>
                      <a:lnTo>
                        <a:pt x="0" y="361"/>
                      </a:lnTo>
                      <a:lnTo>
                        <a:pt x="39" y="408"/>
                      </a:lnTo>
                      <a:lnTo>
                        <a:pt x="0" y="452"/>
                      </a:lnTo>
                      <a:lnTo>
                        <a:pt x="39" y="496"/>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19" name="Freeform 63"/>
                <p:cNvSpPr>
                  <a:spLocks/>
                </p:cNvSpPr>
                <p:nvPr/>
              </p:nvSpPr>
              <p:spPr bwMode="auto">
                <a:xfrm>
                  <a:off x="6277" y="9303"/>
                  <a:ext cx="39" cy="496"/>
                </a:xfrm>
                <a:custGeom>
                  <a:avLst/>
                  <a:gdLst>
                    <a:gd name="T0" fmla="*/ 0 w 39"/>
                    <a:gd name="T1" fmla="*/ 0 h 496"/>
                    <a:gd name="T2" fmla="*/ 0 w 39"/>
                    <a:gd name="T3" fmla="*/ 496 h 496"/>
                    <a:gd name="T4" fmla="*/ 39 w 39"/>
                    <a:gd name="T5" fmla="*/ 452 h 496"/>
                    <a:gd name="T6" fmla="*/ 0 w 39"/>
                    <a:gd name="T7" fmla="*/ 408 h 496"/>
                    <a:gd name="T8" fmla="*/ 39 w 39"/>
                    <a:gd name="T9" fmla="*/ 361 h 496"/>
                    <a:gd name="T10" fmla="*/ 0 w 39"/>
                    <a:gd name="T11" fmla="*/ 317 h 496"/>
                    <a:gd name="T12" fmla="*/ 39 w 39"/>
                    <a:gd name="T13" fmla="*/ 270 h 496"/>
                    <a:gd name="T14" fmla="*/ 0 w 39"/>
                    <a:gd name="T15" fmla="*/ 226 h 496"/>
                    <a:gd name="T16" fmla="*/ 39 w 39"/>
                    <a:gd name="T17" fmla="*/ 182 h 496"/>
                    <a:gd name="T18" fmla="*/ 0 w 39"/>
                    <a:gd name="T19" fmla="*/ 135 h 496"/>
                    <a:gd name="T20" fmla="*/ 39 w 39"/>
                    <a:gd name="T21" fmla="*/ 91 h 496"/>
                    <a:gd name="T22" fmla="*/ 0 w 39"/>
                    <a:gd name="T23" fmla="*/ 44 h 496"/>
                    <a:gd name="T24" fmla="*/ 16 w 39"/>
                    <a:gd name="T25" fmla="*/ 0 h 496"/>
                    <a:gd name="T26" fmla="*/ 39 w 39"/>
                    <a:gd name="T27" fmla="*/ 44 h 496"/>
                    <a:gd name="T28" fmla="*/ 0 w 39"/>
                    <a:gd name="T29" fmla="*/ 91 h 496"/>
                    <a:gd name="T30" fmla="*/ 39 w 39"/>
                    <a:gd name="T31" fmla="*/ 135 h 496"/>
                    <a:gd name="T32" fmla="*/ 0 w 39"/>
                    <a:gd name="T33" fmla="*/ 182 h 496"/>
                    <a:gd name="T34" fmla="*/ 39 w 39"/>
                    <a:gd name="T35" fmla="*/ 226 h 496"/>
                    <a:gd name="T36" fmla="*/ 0 w 39"/>
                    <a:gd name="T37" fmla="*/ 270 h 496"/>
                    <a:gd name="T38" fmla="*/ 39 w 39"/>
                    <a:gd name="T39" fmla="*/ 317 h 496"/>
                    <a:gd name="T40" fmla="*/ 0 w 39"/>
                    <a:gd name="T41" fmla="*/ 361 h 496"/>
                    <a:gd name="T42" fmla="*/ 39 w 39"/>
                    <a:gd name="T43" fmla="*/ 408 h 496"/>
                    <a:gd name="T44" fmla="*/ 0 w 39"/>
                    <a:gd name="T45" fmla="*/ 452 h 496"/>
                    <a:gd name="T46" fmla="*/ 39 w 39"/>
                    <a:gd name="T47" fmla="*/ 496 h 4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 h="496">
                      <a:moveTo>
                        <a:pt x="0" y="0"/>
                      </a:moveTo>
                      <a:lnTo>
                        <a:pt x="0" y="496"/>
                      </a:lnTo>
                      <a:lnTo>
                        <a:pt x="39" y="452"/>
                      </a:lnTo>
                      <a:lnTo>
                        <a:pt x="0" y="408"/>
                      </a:lnTo>
                      <a:lnTo>
                        <a:pt x="39" y="361"/>
                      </a:lnTo>
                      <a:lnTo>
                        <a:pt x="0" y="317"/>
                      </a:lnTo>
                      <a:lnTo>
                        <a:pt x="39" y="270"/>
                      </a:lnTo>
                      <a:lnTo>
                        <a:pt x="0" y="226"/>
                      </a:lnTo>
                      <a:lnTo>
                        <a:pt x="39" y="182"/>
                      </a:lnTo>
                      <a:lnTo>
                        <a:pt x="0" y="135"/>
                      </a:lnTo>
                      <a:lnTo>
                        <a:pt x="39" y="91"/>
                      </a:lnTo>
                      <a:lnTo>
                        <a:pt x="0" y="44"/>
                      </a:lnTo>
                      <a:lnTo>
                        <a:pt x="16" y="0"/>
                      </a:lnTo>
                      <a:lnTo>
                        <a:pt x="39" y="44"/>
                      </a:lnTo>
                      <a:lnTo>
                        <a:pt x="0" y="91"/>
                      </a:lnTo>
                      <a:lnTo>
                        <a:pt x="39" y="135"/>
                      </a:lnTo>
                      <a:lnTo>
                        <a:pt x="0" y="182"/>
                      </a:lnTo>
                      <a:lnTo>
                        <a:pt x="39" y="226"/>
                      </a:lnTo>
                      <a:lnTo>
                        <a:pt x="0" y="270"/>
                      </a:lnTo>
                      <a:lnTo>
                        <a:pt x="39" y="317"/>
                      </a:lnTo>
                      <a:lnTo>
                        <a:pt x="0" y="361"/>
                      </a:lnTo>
                      <a:lnTo>
                        <a:pt x="39" y="408"/>
                      </a:lnTo>
                      <a:lnTo>
                        <a:pt x="0" y="452"/>
                      </a:lnTo>
                      <a:lnTo>
                        <a:pt x="39" y="496"/>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70" name="Group 64"/>
              <p:cNvGrpSpPr>
                <a:grpSpLocks/>
              </p:cNvGrpSpPr>
              <p:nvPr/>
            </p:nvGrpSpPr>
            <p:grpSpPr bwMode="auto">
              <a:xfrm>
                <a:off x="6258" y="9657"/>
                <a:ext cx="74" cy="21"/>
                <a:chOff x="6258" y="9657"/>
                <a:chExt cx="74" cy="21"/>
              </a:xfrm>
            </p:grpSpPr>
            <p:sp>
              <p:nvSpPr>
                <p:cNvPr id="80913" name="Line 65"/>
                <p:cNvSpPr>
                  <a:spLocks noChangeShapeType="1"/>
                </p:cNvSpPr>
                <p:nvPr/>
              </p:nvSpPr>
              <p:spPr bwMode="auto">
                <a:xfrm flipH="1">
                  <a:off x="6258" y="9657"/>
                  <a:ext cx="48"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4" name="Line 66"/>
                <p:cNvSpPr>
                  <a:spLocks noChangeShapeType="1"/>
                </p:cNvSpPr>
                <p:nvPr/>
              </p:nvSpPr>
              <p:spPr bwMode="auto">
                <a:xfrm flipH="1">
                  <a:off x="6284" y="9677"/>
                  <a:ext cx="48"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5" name="Line 67"/>
                <p:cNvSpPr>
                  <a:spLocks noChangeShapeType="1"/>
                </p:cNvSpPr>
                <p:nvPr/>
              </p:nvSpPr>
              <p:spPr bwMode="auto">
                <a:xfrm flipH="1">
                  <a:off x="6271" y="9667"/>
                  <a:ext cx="48"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71" name="Group 68"/>
              <p:cNvGrpSpPr>
                <a:grpSpLocks/>
              </p:cNvGrpSpPr>
              <p:nvPr/>
            </p:nvGrpSpPr>
            <p:grpSpPr bwMode="auto">
              <a:xfrm>
                <a:off x="6271" y="9610"/>
                <a:ext cx="48" cy="22"/>
                <a:chOff x="6271" y="9610"/>
                <a:chExt cx="48" cy="22"/>
              </a:xfrm>
            </p:grpSpPr>
            <p:sp>
              <p:nvSpPr>
                <p:cNvPr id="80910" name="Line 69"/>
                <p:cNvSpPr>
                  <a:spLocks noChangeShapeType="1"/>
                </p:cNvSpPr>
                <p:nvPr/>
              </p:nvSpPr>
              <p:spPr bwMode="auto">
                <a:xfrm>
                  <a:off x="6271" y="9610"/>
                  <a:ext cx="22"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1" name="Line 70"/>
                <p:cNvSpPr>
                  <a:spLocks noChangeShapeType="1"/>
                </p:cNvSpPr>
                <p:nvPr/>
              </p:nvSpPr>
              <p:spPr bwMode="auto">
                <a:xfrm>
                  <a:off x="6296" y="9631"/>
                  <a:ext cx="23"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2" name="Line 71"/>
                <p:cNvSpPr>
                  <a:spLocks noChangeShapeType="1"/>
                </p:cNvSpPr>
                <p:nvPr/>
              </p:nvSpPr>
              <p:spPr bwMode="auto">
                <a:xfrm>
                  <a:off x="6284" y="9620"/>
                  <a:ext cx="22"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72" name="Group 72"/>
              <p:cNvGrpSpPr>
                <a:grpSpLocks/>
              </p:cNvGrpSpPr>
              <p:nvPr/>
            </p:nvGrpSpPr>
            <p:grpSpPr bwMode="auto">
              <a:xfrm>
                <a:off x="6258" y="9563"/>
                <a:ext cx="74" cy="23"/>
                <a:chOff x="6258" y="9563"/>
                <a:chExt cx="74" cy="23"/>
              </a:xfrm>
            </p:grpSpPr>
            <p:sp>
              <p:nvSpPr>
                <p:cNvPr id="80907" name="Line 73"/>
                <p:cNvSpPr>
                  <a:spLocks noChangeShapeType="1"/>
                </p:cNvSpPr>
                <p:nvPr/>
              </p:nvSpPr>
              <p:spPr bwMode="auto">
                <a:xfrm flipH="1">
                  <a:off x="6258" y="9563"/>
                  <a:ext cx="48"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8" name="Line 74"/>
                <p:cNvSpPr>
                  <a:spLocks noChangeShapeType="1"/>
                </p:cNvSpPr>
                <p:nvPr/>
              </p:nvSpPr>
              <p:spPr bwMode="auto">
                <a:xfrm flipH="1">
                  <a:off x="6284" y="9584"/>
                  <a:ext cx="48" cy="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9" name="Line 75"/>
                <p:cNvSpPr>
                  <a:spLocks noChangeShapeType="1"/>
                </p:cNvSpPr>
                <p:nvPr/>
              </p:nvSpPr>
              <p:spPr bwMode="auto">
                <a:xfrm flipH="1">
                  <a:off x="6271" y="9573"/>
                  <a:ext cx="48"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73" name="Group 76"/>
              <p:cNvGrpSpPr>
                <a:grpSpLocks/>
              </p:cNvGrpSpPr>
              <p:nvPr/>
            </p:nvGrpSpPr>
            <p:grpSpPr bwMode="auto">
              <a:xfrm>
                <a:off x="6271" y="9519"/>
                <a:ext cx="48" cy="23"/>
                <a:chOff x="6271" y="9519"/>
                <a:chExt cx="48" cy="23"/>
              </a:xfrm>
            </p:grpSpPr>
            <p:sp>
              <p:nvSpPr>
                <p:cNvPr id="80904" name="Line 77"/>
                <p:cNvSpPr>
                  <a:spLocks noChangeShapeType="1"/>
                </p:cNvSpPr>
                <p:nvPr/>
              </p:nvSpPr>
              <p:spPr bwMode="auto">
                <a:xfrm>
                  <a:off x="6271" y="9519"/>
                  <a:ext cx="22" cy="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5" name="Line 78"/>
                <p:cNvSpPr>
                  <a:spLocks noChangeShapeType="1"/>
                </p:cNvSpPr>
                <p:nvPr/>
              </p:nvSpPr>
              <p:spPr bwMode="auto">
                <a:xfrm>
                  <a:off x="6296" y="9540"/>
                  <a:ext cx="23" cy="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6" name="Line 79"/>
                <p:cNvSpPr>
                  <a:spLocks noChangeShapeType="1"/>
                </p:cNvSpPr>
                <p:nvPr/>
              </p:nvSpPr>
              <p:spPr bwMode="auto">
                <a:xfrm>
                  <a:off x="6284" y="9529"/>
                  <a:ext cx="22"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74" name="Group 80"/>
              <p:cNvGrpSpPr>
                <a:grpSpLocks/>
              </p:cNvGrpSpPr>
              <p:nvPr/>
            </p:nvGrpSpPr>
            <p:grpSpPr bwMode="auto">
              <a:xfrm>
                <a:off x="6258" y="9472"/>
                <a:ext cx="74" cy="23"/>
                <a:chOff x="6258" y="9472"/>
                <a:chExt cx="74" cy="23"/>
              </a:xfrm>
            </p:grpSpPr>
            <p:sp>
              <p:nvSpPr>
                <p:cNvPr id="80901" name="Line 81"/>
                <p:cNvSpPr>
                  <a:spLocks noChangeShapeType="1"/>
                </p:cNvSpPr>
                <p:nvPr/>
              </p:nvSpPr>
              <p:spPr bwMode="auto">
                <a:xfrm flipH="1">
                  <a:off x="6258" y="9472"/>
                  <a:ext cx="48"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2" name="Line 82"/>
                <p:cNvSpPr>
                  <a:spLocks noChangeShapeType="1"/>
                </p:cNvSpPr>
                <p:nvPr/>
              </p:nvSpPr>
              <p:spPr bwMode="auto">
                <a:xfrm flipH="1">
                  <a:off x="6284" y="9493"/>
                  <a:ext cx="48" cy="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3" name="Line 83"/>
                <p:cNvSpPr>
                  <a:spLocks noChangeShapeType="1"/>
                </p:cNvSpPr>
                <p:nvPr/>
              </p:nvSpPr>
              <p:spPr bwMode="auto">
                <a:xfrm flipH="1">
                  <a:off x="6271" y="9482"/>
                  <a:ext cx="48"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75" name="Group 84"/>
              <p:cNvGrpSpPr>
                <a:grpSpLocks/>
              </p:cNvGrpSpPr>
              <p:nvPr/>
            </p:nvGrpSpPr>
            <p:grpSpPr bwMode="auto">
              <a:xfrm>
                <a:off x="6271" y="9431"/>
                <a:ext cx="48" cy="21"/>
                <a:chOff x="6271" y="9431"/>
                <a:chExt cx="48" cy="21"/>
              </a:xfrm>
            </p:grpSpPr>
            <p:sp>
              <p:nvSpPr>
                <p:cNvPr id="80898" name="Line 85"/>
                <p:cNvSpPr>
                  <a:spLocks noChangeShapeType="1"/>
                </p:cNvSpPr>
                <p:nvPr/>
              </p:nvSpPr>
              <p:spPr bwMode="auto">
                <a:xfrm>
                  <a:off x="6271" y="9431"/>
                  <a:ext cx="22"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99" name="Line 86"/>
                <p:cNvSpPr>
                  <a:spLocks noChangeShapeType="1"/>
                </p:cNvSpPr>
                <p:nvPr/>
              </p:nvSpPr>
              <p:spPr bwMode="auto">
                <a:xfrm>
                  <a:off x="6296" y="9451"/>
                  <a:ext cx="23"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0" name="Line 87"/>
                <p:cNvSpPr>
                  <a:spLocks noChangeShapeType="1"/>
                </p:cNvSpPr>
                <p:nvPr/>
              </p:nvSpPr>
              <p:spPr bwMode="auto">
                <a:xfrm>
                  <a:off x="6284" y="9441"/>
                  <a:ext cx="22"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76" name="Group 88"/>
              <p:cNvGrpSpPr>
                <a:grpSpLocks/>
              </p:cNvGrpSpPr>
              <p:nvPr/>
            </p:nvGrpSpPr>
            <p:grpSpPr bwMode="auto">
              <a:xfrm>
                <a:off x="6258" y="9384"/>
                <a:ext cx="74" cy="22"/>
                <a:chOff x="6258" y="9384"/>
                <a:chExt cx="74" cy="22"/>
              </a:xfrm>
            </p:grpSpPr>
            <p:sp>
              <p:nvSpPr>
                <p:cNvPr id="80895" name="Line 89"/>
                <p:cNvSpPr>
                  <a:spLocks noChangeShapeType="1"/>
                </p:cNvSpPr>
                <p:nvPr/>
              </p:nvSpPr>
              <p:spPr bwMode="auto">
                <a:xfrm flipH="1">
                  <a:off x="6258" y="9384"/>
                  <a:ext cx="48"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96" name="Line 90"/>
                <p:cNvSpPr>
                  <a:spLocks noChangeShapeType="1"/>
                </p:cNvSpPr>
                <p:nvPr/>
              </p:nvSpPr>
              <p:spPr bwMode="auto">
                <a:xfrm flipH="1">
                  <a:off x="6284" y="9405"/>
                  <a:ext cx="48"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97" name="Line 91"/>
                <p:cNvSpPr>
                  <a:spLocks noChangeShapeType="1"/>
                </p:cNvSpPr>
                <p:nvPr/>
              </p:nvSpPr>
              <p:spPr bwMode="auto">
                <a:xfrm flipH="1">
                  <a:off x="6271" y="9394"/>
                  <a:ext cx="48"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77" name="Group 92"/>
              <p:cNvGrpSpPr>
                <a:grpSpLocks/>
              </p:cNvGrpSpPr>
              <p:nvPr/>
            </p:nvGrpSpPr>
            <p:grpSpPr bwMode="auto">
              <a:xfrm>
                <a:off x="6271" y="9337"/>
                <a:ext cx="48" cy="22"/>
                <a:chOff x="6271" y="9337"/>
                <a:chExt cx="48" cy="22"/>
              </a:xfrm>
            </p:grpSpPr>
            <p:sp>
              <p:nvSpPr>
                <p:cNvPr id="80892" name="Line 93"/>
                <p:cNvSpPr>
                  <a:spLocks noChangeShapeType="1"/>
                </p:cNvSpPr>
                <p:nvPr/>
              </p:nvSpPr>
              <p:spPr bwMode="auto">
                <a:xfrm>
                  <a:off x="6271" y="9337"/>
                  <a:ext cx="22"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93" name="Line 94"/>
                <p:cNvSpPr>
                  <a:spLocks noChangeShapeType="1"/>
                </p:cNvSpPr>
                <p:nvPr/>
              </p:nvSpPr>
              <p:spPr bwMode="auto">
                <a:xfrm>
                  <a:off x="6296" y="9358"/>
                  <a:ext cx="23"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94" name="Line 95"/>
                <p:cNvSpPr>
                  <a:spLocks noChangeShapeType="1"/>
                </p:cNvSpPr>
                <p:nvPr/>
              </p:nvSpPr>
              <p:spPr bwMode="auto">
                <a:xfrm>
                  <a:off x="6284" y="9347"/>
                  <a:ext cx="22"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78" name="Group 96"/>
              <p:cNvGrpSpPr>
                <a:grpSpLocks/>
              </p:cNvGrpSpPr>
              <p:nvPr/>
            </p:nvGrpSpPr>
            <p:grpSpPr bwMode="auto">
              <a:xfrm>
                <a:off x="6264" y="9256"/>
                <a:ext cx="259" cy="39"/>
                <a:chOff x="6264" y="9256"/>
                <a:chExt cx="259" cy="39"/>
              </a:xfrm>
            </p:grpSpPr>
            <p:sp>
              <p:nvSpPr>
                <p:cNvPr id="80888" name="Freeform 97"/>
                <p:cNvSpPr>
                  <a:spLocks/>
                </p:cNvSpPr>
                <p:nvPr/>
              </p:nvSpPr>
              <p:spPr bwMode="auto">
                <a:xfrm>
                  <a:off x="6264" y="9256"/>
                  <a:ext cx="233" cy="19"/>
                </a:xfrm>
                <a:custGeom>
                  <a:avLst/>
                  <a:gdLst>
                    <a:gd name="T0" fmla="*/ 10 w 233"/>
                    <a:gd name="T1" fmla="*/ 0 h 19"/>
                    <a:gd name="T2" fmla="*/ 0 w 233"/>
                    <a:gd name="T3" fmla="*/ 0 h 19"/>
                    <a:gd name="T4" fmla="*/ 0 w 233"/>
                    <a:gd name="T5" fmla="*/ 19 h 19"/>
                    <a:gd name="T6" fmla="*/ 233 w 233"/>
                    <a:gd name="T7" fmla="*/ 19 h 19"/>
                    <a:gd name="T8" fmla="*/ 233 w 233"/>
                    <a:gd name="T9" fmla="*/ 11 h 19"/>
                    <a:gd name="T10" fmla="*/ 10 w 233"/>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3" h="19">
                      <a:moveTo>
                        <a:pt x="10" y="0"/>
                      </a:moveTo>
                      <a:lnTo>
                        <a:pt x="0" y="0"/>
                      </a:lnTo>
                      <a:lnTo>
                        <a:pt x="0" y="19"/>
                      </a:lnTo>
                      <a:lnTo>
                        <a:pt x="233" y="19"/>
                      </a:lnTo>
                      <a:lnTo>
                        <a:pt x="233" y="11"/>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89" name="Freeform 98"/>
                <p:cNvSpPr>
                  <a:spLocks/>
                </p:cNvSpPr>
                <p:nvPr/>
              </p:nvSpPr>
              <p:spPr bwMode="auto">
                <a:xfrm>
                  <a:off x="6290" y="9277"/>
                  <a:ext cx="233" cy="18"/>
                </a:xfrm>
                <a:custGeom>
                  <a:avLst/>
                  <a:gdLst>
                    <a:gd name="T0" fmla="*/ 10 w 233"/>
                    <a:gd name="T1" fmla="*/ 0 h 18"/>
                    <a:gd name="T2" fmla="*/ 0 w 233"/>
                    <a:gd name="T3" fmla="*/ 0 h 18"/>
                    <a:gd name="T4" fmla="*/ 0 w 233"/>
                    <a:gd name="T5" fmla="*/ 18 h 18"/>
                    <a:gd name="T6" fmla="*/ 233 w 233"/>
                    <a:gd name="T7" fmla="*/ 18 h 18"/>
                    <a:gd name="T8" fmla="*/ 233 w 233"/>
                    <a:gd name="T9" fmla="*/ 11 h 18"/>
                    <a:gd name="T10" fmla="*/ 10 w 233"/>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3" h="18">
                      <a:moveTo>
                        <a:pt x="10" y="0"/>
                      </a:moveTo>
                      <a:lnTo>
                        <a:pt x="0" y="0"/>
                      </a:lnTo>
                      <a:lnTo>
                        <a:pt x="0" y="18"/>
                      </a:lnTo>
                      <a:lnTo>
                        <a:pt x="233" y="18"/>
                      </a:lnTo>
                      <a:lnTo>
                        <a:pt x="233" y="11"/>
                      </a:lnTo>
                      <a:lnTo>
                        <a:pt x="1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90" name="Freeform 99"/>
                <p:cNvSpPr>
                  <a:spLocks/>
                </p:cNvSpPr>
                <p:nvPr/>
              </p:nvSpPr>
              <p:spPr bwMode="auto">
                <a:xfrm>
                  <a:off x="6277" y="9267"/>
                  <a:ext cx="233" cy="18"/>
                </a:xfrm>
                <a:custGeom>
                  <a:avLst/>
                  <a:gdLst>
                    <a:gd name="T0" fmla="*/ 10 w 233"/>
                    <a:gd name="T1" fmla="*/ 0 h 18"/>
                    <a:gd name="T2" fmla="*/ 0 w 233"/>
                    <a:gd name="T3" fmla="*/ 0 h 18"/>
                    <a:gd name="T4" fmla="*/ 0 w 233"/>
                    <a:gd name="T5" fmla="*/ 18 h 18"/>
                    <a:gd name="T6" fmla="*/ 233 w 233"/>
                    <a:gd name="T7" fmla="*/ 18 h 18"/>
                    <a:gd name="T8" fmla="*/ 233 w 233"/>
                    <a:gd name="T9" fmla="*/ 10 h 18"/>
                    <a:gd name="T10" fmla="*/ 10 w 233"/>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3" h="18">
                      <a:moveTo>
                        <a:pt x="10" y="0"/>
                      </a:moveTo>
                      <a:lnTo>
                        <a:pt x="0" y="0"/>
                      </a:lnTo>
                      <a:lnTo>
                        <a:pt x="0" y="18"/>
                      </a:lnTo>
                      <a:lnTo>
                        <a:pt x="233" y="18"/>
                      </a:lnTo>
                      <a:lnTo>
                        <a:pt x="233" y="10"/>
                      </a:lnTo>
                      <a:lnTo>
                        <a:pt x="1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91" name="Freeform 100"/>
                <p:cNvSpPr>
                  <a:spLocks/>
                </p:cNvSpPr>
                <p:nvPr/>
              </p:nvSpPr>
              <p:spPr bwMode="auto">
                <a:xfrm>
                  <a:off x="6277" y="9267"/>
                  <a:ext cx="233" cy="18"/>
                </a:xfrm>
                <a:custGeom>
                  <a:avLst/>
                  <a:gdLst>
                    <a:gd name="T0" fmla="*/ 10 w 233"/>
                    <a:gd name="T1" fmla="*/ 0 h 18"/>
                    <a:gd name="T2" fmla="*/ 0 w 233"/>
                    <a:gd name="T3" fmla="*/ 0 h 18"/>
                    <a:gd name="T4" fmla="*/ 0 w 233"/>
                    <a:gd name="T5" fmla="*/ 18 h 18"/>
                    <a:gd name="T6" fmla="*/ 233 w 233"/>
                    <a:gd name="T7" fmla="*/ 18 h 18"/>
                    <a:gd name="T8" fmla="*/ 233 w 233"/>
                    <a:gd name="T9" fmla="*/ 1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 h="18">
                      <a:moveTo>
                        <a:pt x="10" y="0"/>
                      </a:moveTo>
                      <a:lnTo>
                        <a:pt x="0" y="0"/>
                      </a:lnTo>
                      <a:lnTo>
                        <a:pt x="0" y="18"/>
                      </a:lnTo>
                      <a:lnTo>
                        <a:pt x="233" y="18"/>
                      </a:lnTo>
                      <a:lnTo>
                        <a:pt x="233" y="1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79" name="Group 101"/>
              <p:cNvGrpSpPr>
                <a:grpSpLocks/>
              </p:cNvGrpSpPr>
              <p:nvPr/>
            </p:nvGrpSpPr>
            <p:grpSpPr bwMode="auto">
              <a:xfrm>
                <a:off x="6293" y="9114"/>
                <a:ext cx="252" cy="163"/>
                <a:chOff x="6293" y="9114"/>
                <a:chExt cx="252" cy="163"/>
              </a:xfrm>
            </p:grpSpPr>
            <p:sp>
              <p:nvSpPr>
                <p:cNvPr id="80884" name="Freeform 102"/>
                <p:cNvSpPr>
                  <a:spLocks/>
                </p:cNvSpPr>
                <p:nvPr/>
              </p:nvSpPr>
              <p:spPr bwMode="auto">
                <a:xfrm>
                  <a:off x="6293" y="9114"/>
                  <a:ext cx="226" cy="142"/>
                </a:xfrm>
                <a:custGeom>
                  <a:avLst/>
                  <a:gdLst>
                    <a:gd name="T0" fmla="*/ 194 w 226"/>
                    <a:gd name="T1" fmla="*/ 142 h 142"/>
                    <a:gd name="T2" fmla="*/ 0 w 226"/>
                    <a:gd name="T3" fmla="*/ 0 h 142"/>
                    <a:gd name="T4" fmla="*/ 0 w 226"/>
                    <a:gd name="T5" fmla="*/ 0 h 142"/>
                    <a:gd name="T6" fmla="*/ 0 w 226"/>
                    <a:gd name="T7" fmla="*/ 0 h 142"/>
                    <a:gd name="T8" fmla="*/ 226 w 226"/>
                    <a:gd name="T9" fmla="*/ 142 h 142"/>
                    <a:gd name="T10" fmla="*/ 194 w 226"/>
                    <a:gd name="T11" fmla="*/ 142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6" h="142">
                      <a:moveTo>
                        <a:pt x="194" y="142"/>
                      </a:moveTo>
                      <a:lnTo>
                        <a:pt x="0" y="0"/>
                      </a:lnTo>
                      <a:lnTo>
                        <a:pt x="226" y="142"/>
                      </a:lnTo>
                      <a:lnTo>
                        <a:pt x="194" y="1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85" name="Freeform 103"/>
                <p:cNvSpPr>
                  <a:spLocks/>
                </p:cNvSpPr>
                <p:nvPr/>
              </p:nvSpPr>
              <p:spPr bwMode="auto">
                <a:xfrm>
                  <a:off x="6319" y="9134"/>
                  <a:ext cx="226" cy="143"/>
                </a:xfrm>
                <a:custGeom>
                  <a:avLst/>
                  <a:gdLst>
                    <a:gd name="T0" fmla="*/ 194 w 226"/>
                    <a:gd name="T1" fmla="*/ 143 h 143"/>
                    <a:gd name="T2" fmla="*/ 0 w 226"/>
                    <a:gd name="T3" fmla="*/ 0 h 143"/>
                    <a:gd name="T4" fmla="*/ 0 w 226"/>
                    <a:gd name="T5" fmla="*/ 0 h 143"/>
                    <a:gd name="T6" fmla="*/ 0 w 226"/>
                    <a:gd name="T7" fmla="*/ 0 h 143"/>
                    <a:gd name="T8" fmla="*/ 226 w 226"/>
                    <a:gd name="T9" fmla="*/ 143 h 143"/>
                    <a:gd name="T10" fmla="*/ 194 w 226"/>
                    <a:gd name="T11" fmla="*/ 143 h 1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6" h="143">
                      <a:moveTo>
                        <a:pt x="194" y="143"/>
                      </a:moveTo>
                      <a:lnTo>
                        <a:pt x="0" y="0"/>
                      </a:lnTo>
                      <a:lnTo>
                        <a:pt x="226" y="143"/>
                      </a:lnTo>
                      <a:lnTo>
                        <a:pt x="194" y="14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86" name="Freeform 104"/>
                <p:cNvSpPr>
                  <a:spLocks/>
                </p:cNvSpPr>
                <p:nvPr/>
              </p:nvSpPr>
              <p:spPr bwMode="auto">
                <a:xfrm>
                  <a:off x="6306" y="9124"/>
                  <a:ext cx="226" cy="143"/>
                </a:xfrm>
                <a:custGeom>
                  <a:avLst/>
                  <a:gdLst>
                    <a:gd name="T0" fmla="*/ 194 w 226"/>
                    <a:gd name="T1" fmla="*/ 143 h 143"/>
                    <a:gd name="T2" fmla="*/ 0 w 226"/>
                    <a:gd name="T3" fmla="*/ 0 h 143"/>
                    <a:gd name="T4" fmla="*/ 0 w 226"/>
                    <a:gd name="T5" fmla="*/ 0 h 143"/>
                    <a:gd name="T6" fmla="*/ 0 w 226"/>
                    <a:gd name="T7" fmla="*/ 0 h 143"/>
                    <a:gd name="T8" fmla="*/ 226 w 226"/>
                    <a:gd name="T9" fmla="*/ 143 h 143"/>
                    <a:gd name="T10" fmla="*/ 194 w 226"/>
                    <a:gd name="T11" fmla="*/ 143 h 1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6" h="143">
                      <a:moveTo>
                        <a:pt x="194" y="143"/>
                      </a:moveTo>
                      <a:lnTo>
                        <a:pt x="0" y="0"/>
                      </a:lnTo>
                      <a:lnTo>
                        <a:pt x="226" y="143"/>
                      </a:lnTo>
                      <a:lnTo>
                        <a:pt x="194" y="143"/>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87" name="Freeform 105"/>
                <p:cNvSpPr>
                  <a:spLocks/>
                </p:cNvSpPr>
                <p:nvPr/>
              </p:nvSpPr>
              <p:spPr bwMode="auto">
                <a:xfrm>
                  <a:off x="6306" y="9124"/>
                  <a:ext cx="226" cy="143"/>
                </a:xfrm>
                <a:custGeom>
                  <a:avLst/>
                  <a:gdLst>
                    <a:gd name="T0" fmla="*/ 194 w 226"/>
                    <a:gd name="T1" fmla="*/ 143 h 143"/>
                    <a:gd name="T2" fmla="*/ 0 w 226"/>
                    <a:gd name="T3" fmla="*/ 0 h 143"/>
                    <a:gd name="T4" fmla="*/ 0 w 226"/>
                    <a:gd name="T5" fmla="*/ 0 h 143"/>
                    <a:gd name="T6" fmla="*/ 0 w 226"/>
                    <a:gd name="T7" fmla="*/ 0 h 143"/>
                    <a:gd name="T8" fmla="*/ 226 w 226"/>
                    <a:gd name="T9" fmla="*/ 143 h 1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143">
                      <a:moveTo>
                        <a:pt x="194" y="143"/>
                      </a:moveTo>
                      <a:lnTo>
                        <a:pt x="0" y="0"/>
                      </a:lnTo>
                      <a:lnTo>
                        <a:pt x="226" y="143"/>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80" name="Group 106"/>
              <p:cNvGrpSpPr>
                <a:grpSpLocks/>
              </p:cNvGrpSpPr>
              <p:nvPr/>
            </p:nvGrpSpPr>
            <p:grpSpPr bwMode="auto">
              <a:xfrm>
                <a:off x="6264" y="9132"/>
                <a:ext cx="65" cy="145"/>
                <a:chOff x="6264" y="9132"/>
                <a:chExt cx="65" cy="145"/>
              </a:xfrm>
            </p:grpSpPr>
            <p:sp>
              <p:nvSpPr>
                <p:cNvPr id="80880" name="Freeform 107"/>
                <p:cNvSpPr>
                  <a:spLocks/>
                </p:cNvSpPr>
                <p:nvPr/>
              </p:nvSpPr>
              <p:spPr bwMode="auto">
                <a:xfrm>
                  <a:off x="6264" y="9132"/>
                  <a:ext cx="39" cy="124"/>
                </a:xfrm>
                <a:custGeom>
                  <a:avLst/>
                  <a:gdLst>
                    <a:gd name="T0" fmla="*/ 39 w 39"/>
                    <a:gd name="T1" fmla="*/ 124 h 124"/>
                    <a:gd name="T2" fmla="*/ 29 w 39"/>
                    <a:gd name="T3" fmla="*/ 0 h 124"/>
                    <a:gd name="T4" fmla="*/ 3 w 39"/>
                    <a:gd name="T5" fmla="*/ 52 h 124"/>
                    <a:gd name="T6" fmla="*/ 36 w 39"/>
                    <a:gd name="T7" fmla="*/ 88 h 124"/>
                    <a:gd name="T8" fmla="*/ 0 w 39"/>
                    <a:gd name="T9" fmla="*/ 124 h 124"/>
                    <a:gd name="T10" fmla="*/ 10 w 39"/>
                    <a:gd name="T11" fmla="*/ 0 h 124"/>
                    <a:gd name="T12" fmla="*/ 32 w 39"/>
                    <a:gd name="T13" fmla="*/ 52 h 124"/>
                    <a:gd name="T14" fmla="*/ 0 w 39"/>
                    <a:gd name="T15" fmla="*/ 88 h 124"/>
                    <a:gd name="T16" fmla="*/ 39 w 39"/>
                    <a:gd name="T17" fmla="*/ 124 h 1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124">
                      <a:moveTo>
                        <a:pt x="39" y="124"/>
                      </a:moveTo>
                      <a:lnTo>
                        <a:pt x="29" y="0"/>
                      </a:lnTo>
                      <a:lnTo>
                        <a:pt x="3" y="52"/>
                      </a:lnTo>
                      <a:lnTo>
                        <a:pt x="36" y="88"/>
                      </a:lnTo>
                      <a:lnTo>
                        <a:pt x="0" y="124"/>
                      </a:lnTo>
                      <a:lnTo>
                        <a:pt x="10" y="0"/>
                      </a:lnTo>
                      <a:lnTo>
                        <a:pt x="32" y="52"/>
                      </a:lnTo>
                      <a:lnTo>
                        <a:pt x="0" y="88"/>
                      </a:lnTo>
                      <a:lnTo>
                        <a:pt x="39"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81" name="Freeform 108"/>
                <p:cNvSpPr>
                  <a:spLocks/>
                </p:cNvSpPr>
                <p:nvPr/>
              </p:nvSpPr>
              <p:spPr bwMode="auto">
                <a:xfrm>
                  <a:off x="6290" y="9153"/>
                  <a:ext cx="39" cy="124"/>
                </a:xfrm>
                <a:custGeom>
                  <a:avLst/>
                  <a:gdLst>
                    <a:gd name="T0" fmla="*/ 39 w 39"/>
                    <a:gd name="T1" fmla="*/ 124 h 124"/>
                    <a:gd name="T2" fmla="*/ 29 w 39"/>
                    <a:gd name="T3" fmla="*/ 0 h 124"/>
                    <a:gd name="T4" fmla="*/ 3 w 39"/>
                    <a:gd name="T5" fmla="*/ 51 h 124"/>
                    <a:gd name="T6" fmla="*/ 36 w 39"/>
                    <a:gd name="T7" fmla="*/ 88 h 124"/>
                    <a:gd name="T8" fmla="*/ 0 w 39"/>
                    <a:gd name="T9" fmla="*/ 124 h 124"/>
                    <a:gd name="T10" fmla="*/ 10 w 39"/>
                    <a:gd name="T11" fmla="*/ 0 h 124"/>
                    <a:gd name="T12" fmla="*/ 32 w 39"/>
                    <a:gd name="T13" fmla="*/ 51 h 124"/>
                    <a:gd name="T14" fmla="*/ 0 w 39"/>
                    <a:gd name="T15" fmla="*/ 88 h 124"/>
                    <a:gd name="T16" fmla="*/ 39 w 39"/>
                    <a:gd name="T17" fmla="*/ 124 h 1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124">
                      <a:moveTo>
                        <a:pt x="39" y="124"/>
                      </a:moveTo>
                      <a:lnTo>
                        <a:pt x="29" y="0"/>
                      </a:lnTo>
                      <a:lnTo>
                        <a:pt x="3" y="51"/>
                      </a:lnTo>
                      <a:lnTo>
                        <a:pt x="36" y="88"/>
                      </a:lnTo>
                      <a:lnTo>
                        <a:pt x="0" y="124"/>
                      </a:lnTo>
                      <a:lnTo>
                        <a:pt x="10" y="0"/>
                      </a:lnTo>
                      <a:lnTo>
                        <a:pt x="32" y="51"/>
                      </a:lnTo>
                      <a:lnTo>
                        <a:pt x="0" y="88"/>
                      </a:lnTo>
                      <a:lnTo>
                        <a:pt x="39" y="12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82" name="Freeform 109"/>
                <p:cNvSpPr>
                  <a:spLocks/>
                </p:cNvSpPr>
                <p:nvPr/>
              </p:nvSpPr>
              <p:spPr bwMode="auto">
                <a:xfrm>
                  <a:off x="6277" y="9142"/>
                  <a:ext cx="39" cy="125"/>
                </a:xfrm>
                <a:custGeom>
                  <a:avLst/>
                  <a:gdLst>
                    <a:gd name="T0" fmla="*/ 39 w 39"/>
                    <a:gd name="T1" fmla="*/ 125 h 125"/>
                    <a:gd name="T2" fmla="*/ 29 w 39"/>
                    <a:gd name="T3" fmla="*/ 0 h 125"/>
                    <a:gd name="T4" fmla="*/ 3 w 39"/>
                    <a:gd name="T5" fmla="*/ 52 h 125"/>
                    <a:gd name="T6" fmla="*/ 36 w 39"/>
                    <a:gd name="T7" fmla="*/ 88 h 125"/>
                    <a:gd name="T8" fmla="*/ 0 w 39"/>
                    <a:gd name="T9" fmla="*/ 125 h 125"/>
                    <a:gd name="T10" fmla="*/ 10 w 39"/>
                    <a:gd name="T11" fmla="*/ 0 h 125"/>
                    <a:gd name="T12" fmla="*/ 32 w 39"/>
                    <a:gd name="T13" fmla="*/ 52 h 125"/>
                    <a:gd name="T14" fmla="*/ 0 w 39"/>
                    <a:gd name="T15" fmla="*/ 88 h 125"/>
                    <a:gd name="T16" fmla="*/ 39 w 39"/>
                    <a:gd name="T17" fmla="*/ 125 h 1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125">
                      <a:moveTo>
                        <a:pt x="39" y="125"/>
                      </a:moveTo>
                      <a:lnTo>
                        <a:pt x="29" y="0"/>
                      </a:lnTo>
                      <a:lnTo>
                        <a:pt x="3" y="52"/>
                      </a:lnTo>
                      <a:lnTo>
                        <a:pt x="36" y="88"/>
                      </a:lnTo>
                      <a:lnTo>
                        <a:pt x="0" y="125"/>
                      </a:lnTo>
                      <a:lnTo>
                        <a:pt x="10" y="0"/>
                      </a:lnTo>
                      <a:lnTo>
                        <a:pt x="32" y="52"/>
                      </a:lnTo>
                      <a:lnTo>
                        <a:pt x="0" y="88"/>
                      </a:lnTo>
                      <a:lnTo>
                        <a:pt x="39" y="125"/>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83" name="Freeform 110"/>
                <p:cNvSpPr>
                  <a:spLocks/>
                </p:cNvSpPr>
                <p:nvPr/>
              </p:nvSpPr>
              <p:spPr bwMode="auto">
                <a:xfrm>
                  <a:off x="6277" y="9142"/>
                  <a:ext cx="39" cy="125"/>
                </a:xfrm>
                <a:custGeom>
                  <a:avLst/>
                  <a:gdLst>
                    <a:gd name="T0" fmla="*/ 39 w 39"/>
                    <a:gd name="T1" fmla="*/ 125 h 125"/>
                    <a:gd name="T2" fmla="*/ 29 w 39"/>
                    <a:gd name="T3" fmla="*/ 0 h 125"/>
                    <a:gd name="T4" fmla="*/ 3 w 39"/>
                    <a:gd name="T5" fmla="*/ 52 h 125"/>
                    <a:gd name="T6" fmla="*/ 36 w 39"/>
                    <a:gd name="T7" fmla="*/ 88 h 125"/>
                    <a:gd name="T8" fmla="*/ 0 w 39"/>
                    <a:gd name="T9" fmla="*/ 125 h 125"/>
                    <a:gd name="T10" fmla="*/ 10 w 39"/>
                    <a:gd name="T11" fmla="*/ 0 h 125"/>
                    <a:gd name="T12" fmla="*/ 32 w 39"/>
                    <a:gd name="T13" fmla="*/ 52 h 125"/>
                    <a:gd name="T14" fmla="*/ 0 w 39"/>
                    <a:gd name="T15" fmla="*/ 88 h 125"/>
                    <a:gd name="T16" fmla="*/ 39 w 39"/>
                    <a:gd name="T17" fmla="*/ 125 h 1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125">
                      <a:moveTo>
                        <a:pt x="39" y="125"/>
                      </a:moveTo>
                      <a:lnTo>
                        <a:pt x="29" y="0"/>
                      </a:lnTo>
                      <a:lnTo>
                        <a:pt x="3" y="52"/>
                      </a:lnTo>
                      <a:lnTo>
                        <a:pt x="36" y="88"/>
                      </a:lnTo>
                      <a:lnTo>
                        <a:pt x="0" y="125"/>
                      </a:lnTo>
                      <a:lnTo>
                        <a:pt x="10" y="0"/>
                      </a:lnTo>
                      <a:lnTo>
                        <a:pt x="32" y="52"/>
                      </a:lnTo>
                      <a:lnTo>
                        <a:pt x="0" y="88"/>
                      </a:lnTo>
                      <a:lnTo>
                        <a:pt x="39" y="125"/>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81" name="Group 111"/>
              <p:cNvGrpSpPr>
                <a:grpSpLocks/>
              </p:cNvGrpSpPr>
              <p:nvPr/>
            </p:nvGrpSpPr>
            <p:grpSpPr bwMode="auto">
              <a:xfrm>
                <a:off x="6261" y="9220"/>
                <a:ext cx="71" cy="23"/>
                <a:chOff x="6261" y="9220"/>
                <a:chExt cx="71" cy="23"/>
              </a:xfrm>
            </p:grpSpPr>
            <p:sp>
              <p:nvSpPr>
                <p:cNvPr id="80877" name="Line 112"/>
                <p:cNvSpPr>
                  <a:spLocks noChangeShapeType="1"/>
                </p:cNvSpPr>
                <p:nvPr/>
              </p:nvSpPr>
              <p:spPr bwMode="auto">
                <a:xfrm flipH="1">
                  <a:off x="6261" y="9220"/>
                  <a:ext cx="45"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78" name="Line 113"/>
                <p:cNvSpPr>
                  <a:spLocks noChangeShapeType="1"/>
                </p:cNvSpPr>
                <p:nvPr/>
              </p:nvSpPr>
              <p:spPr bwMode="auto">
                <a:xfrm flipH="1">
                  <a:off x="6287" y="9241"/>
                  <a:ext cx="45" cy="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79" name="Line 114"/>
                <p:cNvSpPr>
                  <a:spLocks noChangeShapeType="1"/>
                </p:cNvSpPr>
                <p:nvPr/>
              </p:nvSpPr>
              <p:spPr bwMode="auto">
                <a:xfrm flipH="1">
                  <a:off x="6274" y="9230"/>
                  <a:ext cx="45"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82" name="Group 115"/>
              <p:cNvGrpSpPr>
                <a:grpSpLocks/>
              </p:cNvGrpSpPr>
              <p:nvPr/>
            </p:nvGrpSpPr>
            <p:grpSpPr bwMode="auto">
              <a:xfrm>
                <a:off x="6277" y="9184"/>
                <a:ext cx="39" cy="21"/>
                <a:chOff x="6277" y="9184"/>
                <a:chExt cx="39" cy="21"/>
              </a:xfrm>
            </p:grpSpPr>
            <p:sp>
              <p:nvSpPr>
                <p:cNvPr id="80874" name="Line 116"/>
                <p:cNvSpPr>
                  <a:spLocks noChangeShapeType="1"/>
                </p:cNvSpPr>
                <p:nvPr/>
              </p:nvSpPr>
              <p:spPr bwMode="auto">
                <a:xfrm>
                  <a:off x="6277" y="9184"/>
                  <a:ext cx="13"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75" name="Line 117"/>
                <p:cNvSpPr>
                  <a:spLocks noChangeShapeType="1"/>
                </p:cNvSpPr>
                <p:nvPr/>
              </p:nvSpPr>
              <p:spPr bwMode="auto">
                <a:xfrm>
                  <a:off x="6303" y="9204"/>
                  <a:ext cx="13"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76" name="Line 118"/>
                <p:cNvSpPr>
                  <a:spLocks noChangeShapeType="1"/>
                </p:cNvSpPr>
                <p:nvPr/>
              </p:nvSpPr>
              <p:spPr bwMode="auto">
                <a:xfrm>
                  <a:off x="6290" y="9194"/>
                  <a:ext cx="13"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83" name="Group 119"/>
              <p:cNvGrpSpPr>
                <a:grpSpLocks/>
              </p:cNvGrpSpPr>
              <p:nvPr/>
            </p:nvGrpSpPr>
            <p:grpSpPr bwMode="auto">
              <a:xfrm>
                <a:off x="5873" y="9293"/>
                <a:ext cx="391" cy="41"/>
                <a:chOff x="5873" y="9293"/>
                <a:chExt cx="391" cy="41"/>
              </a:xfrm>
            </p:grpSpPr>
            <p:sp>
              <p:nvSpPr>
                <p:cNvPr id="80870" name="Freeform 120"/>
                <p:cNvSpPr>
                  <a:spLocks/>
                </p:cNvSpPr>
                <p:nvPr/>
              </p:nvSpPr>
              <p:spPr bwMode="auto">
                <a:xfrm>
                  <a:off x="5873" y="9293"/>
                  <a:ext cx="365" cy="21"/>
                </a:xfrm>
                <a:custGeom>
                  <a:avLst/>
                  <a:gdLst>
                    <a:gd name="T0" fmla="*/ 352 w 365"/>
                    <a:gd name="T1" fmla="*/ 21 h 21"/>
                    <a:gd name="T2" fmla="*/ 365 w 365"/>
                    <a:gd name="T3" fmla="*/ 21 h 21"/>
                    <a:gd name="T4" fmla="*/ 365 w 365"/>
                    <a:gd name="T5" fmla="*/ 0 h 21"/>
                    <a:gd name="T6" fmla="*/ 0 w 365"/>
                    <a:gd name="T7" fmla="*/ 0 h 21"/>
                    <a:gd name="T8" fmla="*/ 352 w 365"/>
                    <a:gd name="T9" fmla="*/ 21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21">
                      <a:moveTo>
                        <a:pt x="352" y="21"/>
                      </a:moveTo>
                      <a:lnTo>
                        <a:pt x="365" y="21"/>
                      </a:lnTo>
                      <a:lnTo>
                        <a:pt x="365" y="0"/>
                      </a:lnTo>
                      <a:lnTo>
                        <a:pt x="0" y="0"/>
                      </a:lnTo>
                      <a:lnTo>
                        <a:pt x="352"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71" name="Freeform 121"/>
                <p:cNvSpPr>
                  <a:spLocks/>
                </p:cNvSpPr>
                <p:nvPr/>
              </p:nvSpPr>
              <p:spPr bwMode="auto">
                <a:xfrm>
                  <a:off x="5899" y="9314"/>
                  <a:ext cx="365" cy="20"/>
                </a:xfrm>
                <a:custGeom>
                  <a:avLst/>
                  <a:gdLst>
                    <a:gd name="T0" fmla="*/ 352 w 365"/>
                    <a:gd name="T1" fmla="*/ 20 h 20"/>
                    <a:gd name="T2" fmla="*/ 365 w 365"/>
                    <a:gd name="T3" fmla="*/ 20 h 20"/>
                    <a:gd name="T4" fmla="*/ 365 w 365"/>
                    <a:gd name="T5" fmla="*/ 0 h 20"/>
                    <a:gd name="T6" fmla="*/ 0 w 365"/>
                    <a:gd name="T7" fmla="*/ 0 h 20"/>
                    <a:gd name="T8" fmla="*/ 352 w 365"/>
                    <a:gd name="T9" fmla="*/ 2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20">
                      <a:moveTo>
                        <a:pt x="352" y="20"/>
                      </a:moveTo>
                      <a:lnTo>
                        <a:pt x="365" y="20"/>
                      </a:lnTo>
                      <a:lnTo>
                        <a:pt x="365" y="0"/>
                      </a:lnTo>
                      <a:lnTo>
                        <a:pt x="0" y="0"/>
                      </a:lnTo>
                      <a:lnTo>
                        <a:pt x="352" y="2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72" name="Freeform 122"/>
                <p:cNvSpPr>
                  <a:spLocks/>
                </p:cNvSpPr>
                <p:nvPr/>
              </p:nvSpPr>
              <p:spPr bwMode="auto">
                <a:xfrm>
                  <a:off x="5886" y="9303"/>
                  <a:ext cx="365" cy="21"/>
                </a:xfrm>
                <a:custGeom>
                  <a:avLst/>
                  <a:gdLst>
                    <a:gd name="T0" fmla="*/ 352 w 365"/>
                    <a:gd name="T1" fmla="*/ 21 h 21"/>
                    <a:gd name="T2" fmla="*/ 365 w 365"/>
                    <a:gd name="T3" fmla="*/ 21 h 21"/>
                    <a:gd name="T4" fmla="*/ 365 w 365"/>
                    <a:gd name="T5" fmla="*/ 0 h 21"/>
                    <a:gd name="T6" fmla="*/ 0 w 365"/>
                    <a:gd name="T7" fmla="*/ 0 h 21"/>
                    <a:gd name="T8" fmla="*/ 352 w 365"/>
                    <a:gd name="T9" fmla="*/ 21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21">
                      <a:moveTo>
                        <a:pt x="352" y="21"/>
                      </a:moveTo>
                      <a:lnTo>
                        <a:pt x="365" y="21"/>
                      </a:lnTo>
                      <a:lnTo>
                        <a:pt x="365" y="0"/>
                      </a:lnTo>
                      <a:lnTo>
                        <a:pt x="0" y="0"/>
                      </a:lnTo>
                      <a:lnTo>
                        <a:pt x="352" y="21"/>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73" name="Freeform 123"/>
                <p:cNvSpPr>
                  <a:spLocks/>
                </p:cNvSpPr>
                <p:nvPr/>
              </p:nvSpPr>
              <p:spPr bwMode="auto">
                <a:xfrm>
                  <a:off x="5886" y="9303"/>
                  <a:ext cx="365" cy="21"/>
                </a:xfrm>
                <a:custGeom>
                  <a:avLst/>
                  <a:gdLst>
                    <a:gd name="T0" fmla="*/ 352 w 365"/>
                    <a:gd name="T1" fmla="*/ 21 h 21"/>
                    <a:gd name="T2" fmla="*/ 365 w 365"/>
                    <a:gd name="T3" fmla="*/ 21 h 21"/>
                    <a:gd name="T4" fmla="*/ 365 w 365"/>
                    <a:gd name="T5" fmla="*/ 0 h 21"/>
                    <a:gd name="T6" fmla="*/ 0 w 365"/>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5" h="21">
                      <a:moveTo>
                        <a:pt x="352" y="21"/>
                      </a:moveTo>
                      <a:lnTo>
                        <a:pt x="365" y="21"/>
                      </a:lnTo>
                      <a:lnTo>
                        <a:pt x="365" y="0"/>
                      </a:lnTo>
                      <a:lnTo>
                        <a:pt x="0"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84" name="Group 124"/>
              <p:cNvGrpSpPr>
                <a:grpSpLocks/>
              </p:cNvGrpSpPr>
              <p:nvPr/>
            </p:nvGrpSpPr>
            <p:grpSpPr bwMode="auto">
              <a:xfrm>
                <a:off x="5928" y="9267"/>
                <a:ext cx="29" cy="41"/>
                <a:chOff x="5928" y="9267"/>
                <a:chExt cx="29" cy="41"/>
              </a:xfrm>
            </p:grpSpPr>
            <p:sp>
              <p:nvSpPr>
                <p:cNvPr id="80867" name="Line 125"/>
                <p:cNvSpPr>
                  <a:spLocks noChangeShapeType="1"/>
                </p:cNvSpPr>
                <p:nvPr/>
              </p:nvSpPr>
              <p:spPr bwMode="auto">
                <a:xfrm>
                  <a:off x="5928" y="9267"/>
                  <a:ext cx="3" cy="2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68" name="Line 126"/>
                <p:cNvSpPr>
                  <a:spLocks noChangeShapeType="1"/>
                </p:cNvSpPr>
                <p:nvPr/>
              </p:nvSpPr>
              <p:spPr bwMode="auto">
                <a:xfrm>
                  <a:off x="5954" y="9288"/>
                  <a:ext cx="3" cy="2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69" name="Line 127"/>
                <p:cNvSpPr>
                  <a:spLocks noChangeShapeType="1"/>
                </p:cNvSpPr>
                <p:nvPr/>
              </p:nvSpPr>
              <p:spPr bwMode="auto">
                <a:xfrm>
                  <a:off x="5941" y="9277"/>
                  <a:ext cx="3" cy="2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85" name="Group 128"/>
              <p:cNvGrpSpPr>
                <a:grpSpLocks/>
              </p:cNvGrpSpPr>
              <p:nvPr/>
            </p:nvGrpSpPr>
            <p:grpSpPr bwMode="auto">
              <a:xfrm>
                <a:off x="5990" y="9254"/>
                <a:ext cx="29" cy="65"/>
                <a:chOff x="5990" y="9254"/>
                <a:chExt cx="29" cy="65"/>
              </a:xfrm>
            </p:grpSpPr>
            <p:sp>
              <p:nvSpPr>
                <p:cNvPr id="80864" name="Line 129"/>
                <p:cNvSpPr>
                  <a:spLocks noChangeShapeType="1"/>
                </p:cNvSpPr>
                <p:nvPr/>
              </p:nvSpPr>
              <p:spPr bwMode="auto">
                <a:xfrm flipV="1">
                  <a:off x="5990" y="9254"/>
                  <a:ext cx="3" cy="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65" name="Line 130"/>
                <p:cNvSpPr>
                  <a:spLocks noChangeShapeType="1"/>
                </p:cNvSpPr>
                <p:nvPr/>
              </p:nvSpPr>
              <p:spPr bwMode="auto">
                <a:xfrm flipV="1">
                  <a:off x="6015" y="9275"/>
                  <a:ext cx="4" cy="4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66" name="Line 131"/>
                <p:cNvSpPr>
                  <a:spLocks noChangeShapeType="1"/>
                </p:cNvSpPr>
                <p:nvPr/>
              </p:nvSpPr>
              <p:spPr bwMode="auto">
                <a:xfrm flipV="1">
                  <a:off x="6002" y="9264"/>
                  <a:ext cx="4" cy="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86" name="Group 132"/>
              <p:cNvGrpSpPr>
                <a:grpSpLocks/>
              </p:cNvGrpSpPr>
              <p:nvPr/>
            </p:nvGrpSpPr>
            <p:grpSpPr bwMode="auto">
              <a:xfrm>
                <a:off x="6048" y="9267"/>
                <a:ext cx="29" cy="41"/>
                <a:chOff x="6048" y="9267"/>
                <a:chExt cx="29" cy="41"/>
              </a:xfrm>
            </p:grpSpPr>
            <p:sp>
              <p:nvSpPr>
                <p:cNvPr id="80861" name="Line 133"/>
                <p:cNvSpPr>
                  <a:spLocks noChangeShapeType="1"/>
                </p:cNvSpPr>
                <p:nvPr/>
              </p:nvSpPr>
              <p:spPr bwMode="auto">
                <a:xfrm>
                  <a:off x="6048" y="9267"/>
                  <a:ext cx="3" cy="2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62" name="Line 134"/>
                <p:cNvSpPr>
                  <a:spLocks noChangeShapeType="1"/>
                </p:cNvSpPr>
                <p:nvPr/>
              </p:nvSpPr>
              <p:spPr bwMode="auto">
                <a:xfrm>
                  <a:off x="6074" y="9288"/>
                  <a:ext cx="3" cy="2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63" name="Line 135"/>
                <p:cNvSpPr>
                  <a:spLocks noChangeShapeType="1"/>
                </p:cNvSpPr>
                <p:nvPr/>
              </p:nvSpPr>
              <p:spPr bwMode="auto">
                <a:xfrm>
                  <a:off x="6061" y="9277"/>
                  <a:ext cx="3" cy="2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87" name="Group 136"/>
              <p:cNvGrpSpPr>
                <a:grpSpLocks/>
              </p:cNvGrpSpPr>
              <p:nvPr/>
            </p:nvGrpSpPr>
            <p:grpSpPr bwMode="auto">
              <a:xfrm>
                <a:off x="6106" y="9254"/>
                <a:ext cx="29" cy="65"/>
                <a:chOff x="6106" y="9254"/>
                <a:chExt cx="29" cy="65"/>
              </a:xfrm>
            </p:grpSpPr>
            <p:sp>
              <p:nvSpPr>
                <p:cNvPr id="80858" name="Line 137"/>
                <p:cNvSpPr>
                  <a:spLocks noChangeShapeType="1"/>
                </p:cNvSpPr>
                <p:nvPr/>
              </p:nvSpPr>
              <p:spPr bwMode="auto">
                <a:xfrm flipV="1">
                  <a:off x="6106" y="9254"/>
                  <a:ext cx="3" cy="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59" name="Line 138"/>
                <p:cNvSpPr>
                  <a:spLocks noChangeShapeType="1"/>
                </p:cNvSpPr>
                <p:nvPr/>
              </p:nvSpPr>
              <p:spPr bwMode="auto">
                <a:xfrm flipV="1">
                  <a:off x="6132" y="9275"/>
                  <a:ext cx="3" cy="4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60" name="Line 139"/>
                <p:cNvSpPr>
                  <a:spLocks noChangeShapeType="1"/>
                </p:cNvSpPr>
                <p:nvPr/>
              </p:nvSpPr>
              <p:spPr bwMode="auto">
                <a:xfrm flipV="1">
                  <a:off x="6119" y="9264"/>
                  <a:ext cx="3" cy="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88" name="Group 140"/>
              <p:cNvGrpSpPr>
                <a:grpSpLocks/>
              </p:cNvGrpSpPr>
              <p:nvPr/>
            </p:nvGrpSpPr>
            <p:grpSpPr bwMode="auto">
              <a:xfrm>
                <a:off x="6167" y="9267"/>
                <a:ext cx="27" cy="41"/>
                <a:chOff x="6167" y="9267"/>
                <a:chExt cx="27" cy="41"/>
              </a:xfrm>
            </p:grpSpPr>
            <p:sp>
              <p:nvSpPr>
                <p:cNvPr id="80855" name="Line 141"/>
                <p:cNvSpPr>
                  <a:spLocks noChangeShapeType="1"/>
                </p:cNvSpPr>
                <p:nvPr/>
              </p:nvSpPr>
              <p:spPr bwMode="auto">
                <a:xfrm>
                  <a:off x="6167" y="9267"/>
                  <a:ext cx="1" cy="2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56" name="Line 142"/>
                <p:cNvSpPr>
                  <a:spLocks noChangeShapeType="1"/>
                </p:cNvSpPr>
                <p:nvPr/>
              </p:nvSpPr>
              <p:spPr bwMode="auto">
                <a:xfrm>
                  <a:off x="6193" y="9288"/>
                  <a:ext cx="1" cy="2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57" name="Line 143"/>
                <p:cNvSpPr>
                  <a:spLocks noChangeShapeType="1"/>
                </p:cNvSpPr>
                <p:nvPr/>
              </p:nvSpPr>
              <p:spPr bwMode="auto">
                <a:xfrm>
                  <a:off x="6180" y="9277"/>
                  <a:ext cx="1" cy="2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89" name="Group 144"/>
              <p:cNvGrpSpPr>
                <a:grpSpLocks/>
              </p:cNvGrpSpPr>
              <p:nvPr/>
            </p:nvGrpSpPr>
            <p:grpSpPr bwMode="auto">
              <a:xfrm>
                <a:off x="5873" y="9262"/>
                <a:ext cx="378" cy="52"/>
                <a:chOff x="5873" y="9262"/>
                <a:chExt cx="378" cy="52"/>
              </a:xfrm>
            </p:grpSpPr>
            <p:sp>
              <p:nvSpPr>
                <p:cNvPr id="80851" name="Freeform 145"/>
                <p:cNvSpPr>
                  <a:spLocks/>
                </p:cNvSpPr>
                <p:nvPr/>
              </p:nvSpPr>
              <p:spPr bwMode="auto">
                <a:xfrm>
                  <a:off x="5873" y="9262"/>
                  <a:ext cx="352" cy="31"/>
                </a:xfrm>
                <a:custGeom>
                  <a:avLst/>
                  <a:gdLst>
                    <a:gd name="T0" fmla="*/ 352 w 352"/>
                    <a:gd name="T1" fmla="*/ 0 h 31"/>
                    <a:gd name="T2" fmla="*/ 0 w 352"/>
                    <a:gd name="T3" fmla="*/ 0 h 31"/>
                    <a:gd name="T4" fmla="*/ 58 w 352"/>
                    <a:gd name="T5" fmla="*/ 31 h 31"/>
                    <a:gd name="T6" fmla="*/ 117 w 352"/>
                    <a:gd name="T7" fmla="*/ 0 h 31"/>
                    <a:gd name="T8" fmla="*/ 175 w 352"/>
                    <a:gd name="T9" fmla="*/ 31 h 31"/>
                    <a:gd name="T10" fmla="*/ 233 w 352"/>
                    <a:gd name="T11" fmla="*/ 0 h 31"/>
                    <a:gd name="T12" fmla="*/ 294 w 352"/>
                    <a:gd name="T13" fmla="*/ 31 h 31"/>
                    <a:gd name="T14" fmla="*/ 352 w 352"/>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2" h="31">
                      <a:moveTo>
                        <a:pt x="352" y="0"/>
                      </a:moveTo>
                      <a:lnTo>
                        <a:pt x="0" y="0"/>
                      </a:lnTo>
                      <a:lnTo>
                        <a:pt x="58" y="31"/>
                      </a:lnTo>
                      <a:lnTo>
                        <a:pt x="117" y="0"/>
                      </a:lnTo>
                      <a:lnTo>
                        <a:pt x="175" y="31"/>
                      </a:lnTo>
                      <a:lnTo>
                        <a:pt x="233" y="0"/>
                      </a:lnTo>
                      <a:lnTo>
                        <a:pt x="294" y="31"/>
                      </a:lnTo>
                      <a:lnTo>
                        <a:pt x="3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52" name="Freeform 146"/>
                <p:cNvSpPr>
                  <a:spLocks/>
                </p:cNvSpPr>
                <p:nvPr/>
              </p:nvSpPr>
              <p:spPr bwMode="auto">
                <a:xfrm>
                  <a:off x="5899" y="9282"/>
                  <a:ext cx="352" cy="32"/>
                </a:xfrm>
                <a:custGeom>
                  <a:avLst/>
                  <a:gdLst>
                    <a:gd name="T0" fmla="*/ 352 w 352"/>
                    <a:gd name="T1" fmla="*/ 0 h 32"/>
                    <a:gd name="T2" fmla="*/ 0 w 352"/>
                    <a:gd name="T3" fmla="*/ 0 h 32"/>
                    <a:gd name="T4" fmla="*/ 58 w 352"/>
                    <a:gd name="T5" fmla="*/ 32 h 32"/>
                    <a:gd name="T6" fmla="*/ 116 w 352"/>
                    <a:gd name="T7" fmla="*/ 0 h 32"/>
                    <a:gd name="T8" fmla="*/ 175 w 352"/>
                    <a:gd name="T9" fmla="*/ 32 h 32"/>
                    <a:gd name="T10" fmla="*/ 233 w 352"/>
                    <a:gd name="T11" fmla="*/ 0 h 32"/>
                    <a:gd name="T12" fmla="*/ 294 w 352"/>
                    <a:gd name="T13" fmla="*/ 32 h 32"/>
                    <a:gd name="T14" fmla="*/ 352 w 352"/>
                    <a:gd name="T15" fmla="*/ 0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2" h="32">
                      <a:moveTo>
                        <a:pt x="352" y="0"/>
                      </a:moveTo>
                      <a:lnTo>
                        <a:pt x="0" y="0"/>
                      </a:lnTo>
                      <a:lnTo>
                        <a:pt x="58" y="32"/>
                      </a:lnTo>
                      <a:lnTo>
                        <a:pt x="116" y="0"/>
                      </a:lnTo>
                      <a:lnTo>
                        <a:pt x="175" y="32"/>
                      </a:lnTo>
                      <a:lnTo>
                        <a:pt x="233" y="0"/>
                      </a:lnTo>
                      <a:lnTo>
                        <a:pt x="294" y="32"/>
                      </a:lnTo>
                      <a:lnTo>
                        <a:pt x="352"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53" name="Freeform 147"/>
                <p:cNvSpPr>
                  <a:spLocks/>
                </p:cNvSpPr>
                <p:nvPr/>
              </p:nvSpPr>
              <p:spPr bwMode="auto">
                <a:xfrm>
                  <a:off x="5886" y="9272"/>
                  <a:ext cx="352" cy="31"/>
                </a:xfrm>
                <a:custGeom>
                  <a:avLst/>
                  <a:gdLst>
                    <a:gd name="T0" fmla="*/ 352 w 352"/>
                    <a:gd name="T1" fmla="*/ 0 h 31"/>
                    <a:gd name="T2" fmla="*/ 0 w 352"/>
                    <a:gd name="T3" fmla="*/ 0 h 31"/>
                    <a:gd name="T4" fmla="*/ 58 w 352"/>
                    <a:gd name="T5" fmla="*/ 31 h 31"/>
                    <a:gd name="T6" fmla="*/ 116 w 352"/>
                    <a:gd name="T7" fmla="*/ 0 h 31"/>
                    <a:gd name="T8" fmla="*/ 175 w 352"/>
                    <a:gd name="T9" fmla="*/ 31 h 31"/>
                    <a:gd name="T10" fmla="*/ 233 w 352"/>
                    <a:gd name="T11" fmla="*/ 0 h 31"/>
                    <a:gd name="T12" fmla="*/ 294 w 352"/>
                    <a:gd name="T13" fmla="*/ 31 h 31"/>
                    <a:gd name="T14" fmla="*/ 352 w 352"/>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2" h="31">
                      <a:moveTo>
                        <a:pt x="352" y="0"/>
                      </a:moveTo>
                      <a:lnTo>
                        <a:pt x="0" y="0"/>
                      </a:lnTo>
                      <a:lnTo>
                        <a:pt x="58" y="31"/>
                      </a:lnTo>
                      <a:lnTo>
                        <a:pt x="116" y="0"/>
                      </a:lnTo>
                      <a:lnTo>
                        <a:pt x="175" y="31"/>
                      </a:lnTo>
                      <a:lnTo>
                        <a:pt x="233" y="0"/>
                      </a:lnTo>
                      <a:lnTo>
                        <a:pt x="294" y="31"/>
                      </a:lnTo>
                      <a:lnTo>
                        <a:pt x="352"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54" name="Freeform 148"/>
                <p:cNvSpPr>
                  <a:spLocks/>
                </p:cNvSpPr>
                <p:nvPr/>
              </p:nvSpPr>
              <p:spPr bwMode="auto">
                <a:xfrm>
                  <a:off x="5886" y="9272"/>
                  <a:ext cx="352" cy="31"/>
                </a:xfrm>
                <a:custGeom>
                  <a:avLst/>
                  <a:gdLst>
                    <a:gd name="T0" fmla="*/ 352 w 352"/>
                    <a:gd name="T1" fmla="*/ 0 h 31"/>
                    <a:gd name="T2" fmla="*/ 0 w 352"/>
                    <a:gd name="T3" fmla="*/ 0 h 31"/>
                    <a:gd name="T4" fmla="*/ 58 w 352"/>
                    <a:gd name="T5" fmla="*/ 31 h 31"/>
                    <a:gd name="T6" fmla="*/ 116 w 352"/>
                    <a:gd name="T7" fmla="*/ 0 h 31"/>
                    <a:gd name="T8" fmla="*/ 175 w 352"/>
                    <a:gd name="T9" fmla="*/ 31 h 31"/>
                    <a:gd name="T10" fmla="*/ 233 w 352"/>
                    <a:gd name="T11" fmla="*/ 0 h 31"/>
                    <a:gd name="T12" fmla="*/ 294 w 352"/>
                    <a:gd name="T13" fmla="*/ 31 h 31"/>
                    <a:gd name="T14" fmla="*/ 352 w 352"/>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2" h="31">
                      <a:moveTo>
                        <a:pt x="352" y="0"/>
                      </a:moveTo>
                      <a:lnTo>
                        <a:pt x="0" y="0"/>
                      </a:lnTo>
                      <a:lnTo>
                        <a:pt x="58" y="31"/>
                      </a:lnTo>
                      <a:lnTo>
                        <a:pt x="116" y="0"/>
                      </a:lnTo>
                      <a:lnTo>
                        <a:pt x="175" y="31"/>
                      </a:lnTo>
                      <a:lnTo>
                        <a:pt x="233" y="0"/>
                      </a:lnTo>
                      <a:lnTo>
                        <a:pt x="294" y="31"/>
                      </a:lnTo>
                      <a:lnTo>
                        <a:pt x="352"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90" name="Group 149"/>
              <p:cNvGrpSpPr>
                <a:grpSpLocks/>
              </p:cNvGrpSpPr>
              <p:nvPr/>
            </p:nvGrpSpPr>
            <p:grpSpPr bwMode="auto">
              <a:xfrm>
                <a:off x="5867" y="9119"/>
                <a:ext cx="439" cy="156"/>
                <a:chOff x="5867" y="9119"/>
                <a:chExt cx="439" cy="156"/>
              </a:xfrm>
            </p:grpSpPr>
            <p:sp>
              <p:nvSpPr>
                <p:cNvPr id="80848" name="Line 150"/>
                <p:cNvSpPr>
                  <a:spLocks noChangeShapeType="1"/>
                </p:cNvSpPr>
                <p:nvPr/>
              </p:nvSpPr>
              <p:spPr bwMode="auto">
                <a:xfrm flipH="1">
                  <a:off x="5867" y="9119"/>
                  <a:ext cx="413" cy="13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49" name="Line 151"/>
                <p:cNvSpPr>
                  <a:spLocks noChangeShapeType="1"/>
                </p:cNvSpPr>
                <p:nvPr/>
              </p:nvSpPr>
              <p:spPr bwMode="auto">
                <a:xfrm flipH="1">
                  <a:off x="5893" y="9140"/>
                  <a:ext cx="413" cy="13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50" name="Line 152"/>
                <p:cNvSpPr>
                  <a:spLocks noChangeShapeType="1"/>
                </p:cNvSpPr>
                <p:nvPr/>
              </p:nvSpPr>
              <p:spPr bwMode="auto">
                <a:xfrm flipH="1">
                  <a:off x="5880" y="9129"/>
                  <a:ext cx="413" cy="13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1" name="Group 153"/>
              <p:cNvGrpSpPr>
                <a:grpSpLocks/>
              </p:cNvGrpSpPr>
              <p:nvPr/>
            </p:nvGrpSpPr>
            <p:grpSpPr bwMode="auto">
              <a:xfrm>
                <a:off x="5641" y="9262"/>
                <a:ext cx="200" cy="52"/>
                <a:chOff x="5641" y="9262"/>
                <a:chExt cx="200" cy="52"/>
              </a:xfrm>
            </p:grpSpPr>
            <p:sp>
              <p:nvSpPr>
                <p:cNvPr id="80844" name="Freeform 154"/>
                <p:cNvSpPr>
                  <a:spLocks/>
                </p:cNvSpPr>
                <p:nvPr/>
              </p:nvSpPr>
              <p:spPr bwMode="auto">
                <a:xfrm>
                  <a:off x="5641" y="9262"/>
                  <a:ext cx="174" cy="31"/>
                </a:xfrm>
                <a:custGeom>
                  <a:avLst/>
                  <a:gdLst>
                    <a:gd name="T0" fmla="*/ 174 w 174"/>
                    <a:gd name="T1" fmla="*/ 0 h 31"/>
                    <a:gd name="T2" fmla="*/ 0 w 174"/>
                    <a:gd name="T3" fmla="*/ 0 h 31"/>
                    <a:gd name="T4" fmla="*/ 0 w 174"/>
                    <a:gd name="T5" fmla="*/ 31 h 31"/>
                    <a:gd name="T6" fmla="*/ 174 w 174"/>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4" h="31">
                      <a:moveTo>
                        <a:pt x="174" y="0"/>
                      </a:moveTo>
                      <a:lnTo>
                        <a:pt x="0" y="0"/>
                      </a:lnTo>
                      <a:lnTo>
                        <a:pt x="0" y="31"/>
                      </a:lnTo>
                      <a:lnTo>
                        <a:pt x="1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45" name="Freeform 155"/>
                <p:cNvSpPr>
                  <a:spLocks/>
                </p:cNvSpPr>
                <p:nvPr/>
              </p:nvSpPr>
              <p:spPr bwMode="auto">
                <a:xfrm>
                  <a:off x="5666" y="9282"/>
                  <a:ext cx="175" cy="32"/>
                </a:xfrm>
                <a:custGeom>
                  <a:avLst/>
                  <a:gdLst>
                    <a:gd name="T0" fmla="*/ 175 w 175"/>
                    <a:gd name="T1" fmla="*/ 0 h 32"/>
                    <a:gd name="T2" fmla="*/ 0 w 175"/>
                    <a:gd name="T3" fmla="*/ 0 h 32"/>
                    <a:gd name="T4" fmla="*/ 0 w 175"/>
                    <a:gd name="T5" fmla="*/ 32 h 32"/>
                    <a:gd name="T6" fmla="*/ 175 w 175"/>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5" h="32">
                      <a:moveTo>
                        <a:pt x="175" y="0"/>
                      </a:moveTo>
                      <a:lnTo>
                        <a:pt x="0" y="0"/>
                      </a:lnTo>
                      <a:lnTo>
                        <a:pt x="0" y="32"/>
                      </a:lnTo>
                      <a:lnTo>
                        <a:pt x="175"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46" name="Freeform 156"/>
                <p:cNvSpPr>
                  <a:spLocks/>
                </p:cNvSpPr>
                <p:nvPr/>
              </p:nvSpPr>
              <p:spPr bwMode="auto">
                <a:xfrm>
                  <a:off x="5653" y="9272"/>
                  <a:ext cx="175" cy="31"/>
                </a:xfrm>
                <a:custGeom>
                  <a:avLst/>
                  <a:gdLst>
                    <a:gd name="T0" fmla="*/ 175 w 175"/>
                    <a:gd name="T1" fmla="*/ 0 h 31"/>
                    <a:gd name="T2" fmla="*/ 0 w 175"/>
                    <a:gd name="T3" fmla="*/ 0 h 31"/>
                    <a:gd name="T4" fmla="*/ 0 w 175"/>
                    <a:gd name="T5" fmla="*/ 31 h 31"/>
                    <a:gd name="T6" fmla="*/ 175 w 175"/>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5" h="31">
                      <a:moveTo>
                        <a:pt x="175" y="0"/>
                      </a:moveTo>
                      <a:lnTo>
                        <a:pt x="0" y="0"/>
                      </a:lnTo>
                      <a:lnTo>
                        <a:pt x="0" y="31"/>
                      </a:lnTo>
                      <a:lnTo>
                        <a:pt x="175"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47" name="Freeform 157"/>
                <p:cNvSpPr>
                  <a:spLocks/>
                </p:cNvSpPr>
                <p:nvPr/>
              </p:nvSpPr>
              <p:spPr bwMode="auto">
                <a:xfrm>
                  <a:off x="5653" y="9272"/>
                  <a:ext cx="175" cy="31"/>
                </a:xfrm>
                <a:custGeom>
                  <a:avLst/>
                  <a:gdLst>
                    <a:gd name="T0" fmla="*/ 175 w 175"/>
                    <a:gd name="T1" fmla="*/ 0 h 31"/>
                    <a:gd name="T2" fmla="*/ 0 w 175"/>
                    <a:gd name="T3" fmla="*/ 0 h 31"/>
                    <a:gd name="T4" fmla="*/ 0 w 175"/>
                    <a:gd name="T5" fmla="*/ 31 h 31"/>
                    <a:gd name="T6" fmla="*/ 0 60000 65536"/>
                    <a:gd name="T7" fmla="*/ 0 60000 65536"/>
                    <a:gd name="T8" fmla="*/ 0 60000 65536"/>
                  </a:gdLst>
                  <a:ahLst/>
                  <a:cxnLst>
                    <a:cxn ang="T6">
                      <a:pos x="T0" y="T1"/>
                    </a:cxn>
                    <a:cxn ang="T7">
                      <a:pos x="T2" y="T3"/>
                    </a:cxn>
                    <a:cxn ang="T8">
                      <a:pos x="T4" y="T5"/>
                    </a:cxn>
                  </a:cxnLst>
                  <a:rect l="0" t="0" r="r" b="b"/>
                  <a:pathLst>
                    <a:path w="175" h="31">
                      <a:moveTo>
                        <a:pt x="175" y="0"/>
                      </a:moveTo>
                      <a:lnTo>
                        <a:pt x="0" y="0"/>
                      </a:lnTo>
                      <a:lnTo>
                        <a:pt x="0" y="31"/>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92" name="Group 158"/>
              <p:cNvGrpSpPr>
                <a:grpSpLocks/>
              </p:cNvGrpSpPr>
              <p:nvPr/>
            </p:nvGrpSpPr>
            <p:grpSpPr bwMode="auto">
              <a:xfrm>
                <a:off x="5695" y="9254"/>
                <a:ext cx="30" cy="65"/>
                <a:chOff x="5695" y="9254"/>
                <a:chExt cx="30" cy="65"/>
              </a:xfrm>
            </p:grpSpPr>
            <p:sp>
              <p:nvSpPr>
                <p:cNvPr id="80841" name="Line 159"/>
                <p:cNvSpPr>
                  <a:spLocks noChangeShapeType="1"/>
                </p:cNvSpPr>
                <p:nvPr/>
              </p:nvSpPr>
              <p:spPr bwMode="auto">
                <a:xfrm flipV="1">
                  <a:off x="5695" y="9254"/>
                  <a:ext cx="4" cy="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42" name="Line 160"/>
                <p:cNvSpPr>
                  <a:spLocks noChangeShapeType="1"/>
                </p:cNvSpPr>
                <p:nvPr/>
              </p:nvSpPr>
              <p:spPr bwMode="auto">
                <a:xfrm flipV="1">
                  <a:off x="5721" y="9275"/>
                  <a:ext cx="4" cy="4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43" name="Line 161"/>
                <p:cNvSpPr>
                  <a:spLocks noChangeShapeType="1"/>
                </p:cNvSpPr>
                <p:nvPr/>
              </p:nvSpPr>
              <p:spPr bwMode="auto">
                <a:xfrm flipV="1">
                  <a:off x="5708" y="9264"/>
                  <a:ext cx="4" cy="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3" name="Group 162"/>
              <p:cNvGrpSpPr>
                <a:grpSpLocks/>
              </p:cNvGrpSpPr>
              <p:nvPr/>
            </p:nvGrpSpPr>
            <p:grpSpPr bwMode="auto">
              <a:xfrm>
                <a:off x="5754" y="9267"/>
                <a:ext cx="29" cy="41"/>
                <a:chOff x="5754" y="9267"/>
                <a:chExt cx="29" cy="41"/>
              </a:xfrm>
            </p:grpSpPr>
            <p:sp>
              <p:nvSpPr>
                <p:cNvPr id="80838" name="Line 163"/>
                <p:cNvSpPr>
                  <a:spLocks noChangeShapeType="1"/>
                </p:cNvSpPr>
                <p:nvPr/>
              </p:nvSpPr>
              <p:spPr bwMode="auto">
                <a:xfrm>
                  <a:off x="5754" y="9267"/>
                  <a:ext cx="3" cy="2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39" name="Line 164"/>
                <p:cNvSpPr>
                  <a:spLocks noChangeShapeType="1"/>
                </p:cNvSpPr>
                <p:nvPr/>
              </p:nvSpPr>
              <p:spPr bwMode="auto">
                <a:xfrm>
                  <a:off x="5779" y="9288"/>
                  <a:ext cx="4" cy="2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40" name="Line 165"/>
                <p:cNvSpPr>
                  <a:spLocks noChangeShapeType="1"/>
                </p:cNvSpPr>
                <p:nvPr/>
              </p:nvSpPr>
              <p:spPr bwMode="auto">
                <a:xfrm>
                  <a:off x="5767" y="9277"/>
                  <a:ext cx="3" cy="2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4" name="Group 166"/>
              <p:cNvGrpSpPr>
                <a:grpSpLocks/>
              </p:cNvGrpSpPr>
              <p:nvPr/>
            </p:nvGrpSpPr>
            <p:grpSpPr bwMode="auto">
              <a:xfrm>
                <a:off x="5602" y="9262"/>
                <a:ext cx="239" cy="52"/>
                <a:chOff x="5602" y="9262"/>
                <a:chExt cx="239" cy="52"/>
              </a:xfrm>
            </p:grpSpPr>
            <p:sp>
              <p:nvSpPr>
                <p:cNvPr id="80834" name="Freeform 167"/>
                <p:cNvSpPr>
                  <a:spLocks/>
                </p:cNvSpPr>
                <p:nvPr/>
              </p:nvSpPr>
              <p:spPr bwMode="auto">
                <a:xfrm>
                  <a:off x="5602" y="9262"/>
                  <a:ext cx="213" cy="31"/>
                </a:xfrm>
                <a:custGeom>
                  <a:avLst/>
                  <a:gdLst>
                    <a:gd name="T0" fmla="*/ 213 w 213"/>
                    <a:gd name="T1" fmla="*/ 31 h 31"/>
                    <a:gd name="T2" fmla="*/ 152 w 213"/>
                    <a:gd name="T3" fmla="*/ 0 h 31"/>
                    <a:gd name="T4" fmla="*/ 93 w 213"/>
                    <a:gd name="T5" fmla="*/ 31 h 31"/>
                    <a:gd name="T6" fmla="*/ 35 w 213"/>
                    <a:gd name="T7" fmla="*/ 0 h 31"/>
                    <a:gd name="T8" fmla="*/ 0 w 213"/>
                    <a:gd name="T9" fmla="*/ 31 h 31"/>
                    <a:gd name="T10" fmla="*/ 213 w 213"/>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 h="31">
                      <a:moveTo>
                        <a:pt x="213" y="31"/>
                      </a:moveTo>
                      <a:lnTo>
                        <a:pt x="152" y="0"/>
                      </a:lnTo>
                      <a:lnTo>
                        <a:pt x="93" y="31"/>
                      </a:lnTo>
                      <a:lnTo>
                        <a:pt x="35" y="0"/>
                      </a:lnTo>
                      <a:lnTo>
                        <a:pt x="0" y="31"/>
                      </a:lnTo>
                      <a:lnTo>
                        <a:pt x="213"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35" name="Freeform 168"/>
                <p:cNvSpPr>
                  <a:spLocks/>
                </p:cNvSpPr>
                <p:nvPr/>
              </p:nvSpPr>
              <p:spPr bwMode="auto">
                <a:xfrm>
                  <a:off x="5628" y="9282"/>
                  <a:ext cx="213" cy="32"/>
                </a:xfrm>
                <a:custGeom>
                  <a:avLst/>
                  <a:gdLst>
                    <a:gd name="T0" fmla="*/ 213 w 213"/>
                    <a:gd name="T1" fmla="*/ 32 h 32"/>
                    <a:gd name="T2" fmla="*/ 151 w 213"/>
                    <a:gd name="T3" fmla="*/ 0 h 32"/>
                    <a:gd name="T4" fmla="*/ 93 w 213"/>
                    <a:gd name="T5" fmla="*/ 32 h 32"/>
                    <a:gd name="T6" fmla="*/ 35 w 213"/>
                    <a:gd name="T7" fmla="*/ 0 h 32"/>
                    <a:gd name="T8" fmla="*/ 0 w 213"/>
                    <a:gd name="T9" fmla="*/ 32 h 32"/>
                    <a:gd name="T10" fmla="*/ 213 w 213"/>
                    <a:gd name="T11" fmla="*/ 32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 h="32">
                      <a:moveTo>
                        <a:pt x="213" y="32"/>
                      </a:moveTo>
                      <a:lnTo>
                        <a:pt x="151" y="0"/>
                      </a:lnTo>
                      <a:lnTo>
                        <a:pt x="93" y="32"/>
                      </a:lnTo>
                      <a:lnTo>
                        <a:pt x="35" y="0"/>
                      </a:lnTo>
                      <a:lnTo>
                        <a:pt x="0" y="32"/>
                      </a:lnTo>
                      <a:lnTo>
                        <a:pt x="213" y="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36" name="Freeform 169"/>
                <p:cNvSpPr>
                  <a:spLocks/>
                </p:cNvSpPr>
                <p:nvPr/>
              </p:nvSpPr>
              <p:spPr bwMode="auto">
                <a:xfrm>
                  <a:off x="5615" y="9272"/>
                  <a:ext cx="213" cy="31"/>
                </a:xfrm>
                <a:custGeom>
                  <a:avLst/>
                  <a:gdLst>
                    <a:gd name="T0" fmla="*/ 213 w 213"/>
                    <a:gd name="T1" fmla="*/ 31 h 31"/>
                    <a:gd name="T2" fmla="*/ 152 w 213"/>
                    <a:gd name="T3" fmla="*/ 0 h 31"/>
                    <a:gd name="T4" fmla="*/ 93 w 213"/>
                    <a:gd name="T5" fmla="*/ 31 h 31"/>
                    <a:gd name="T6" fmla="*/ 35 w 213"/>
                    <a:gd name="T7" fmla="*/ 0 h 31"/>
                    <a:gd name="T8" fmla="*/ 0 w 213"/>
                    <a:gd name="T9" fmla="*/ 31 h 31"/>
                    <a:gd name="T10" fmla="*/ 213 w 213"/>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 h="31">
                      <a:moveTo>
                        <a:pt x="213" y="31"/>
                      </a:moveTo>
                      <a:lnTo>
                        <a:pt x="152" y="0"/>
                      </a:lnTo>
                      <a:lnTo>
                        <a:pt x="93" y="31"/>
                      </a:lnTo>
                      <a:lnTo>
                        <a:pt x="35" y="0"/>
                      </a:lnTo>
                      <a:lnTo>
                        <a:pt x="0" y="31"/>
                      </a:lnTo>
                      <a:lnTo>
                        <a:pt x="213" y="31"/>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37" name="Freeform 170"/>
                <p:cNvSpPr>
                  <a:spLocks/>
                </p:cNvSpPr>
                <p:nvPr/>
              </p:nvSpPr>
              <p:spPr bwMode="auto">
                <a:xfrm>
                  <a:off x="5615" y="9272"/>
                  <a:ext cx="213" cy="31"/>
                </a:xfrm>
                <a:custGeom>
                  <a:avLst/>
                  <a:gdLst>
                    <a:gd name="T0" fmla="*/ 213 w 213"/>
                    <a:gd name="T1" fmla="*/ 31 h 31"/>
                    <a:gd name="T2" fmla="*/ 152 w 213"/>
                    <a:gd name="T3" fmla="*/ 0 h 31"/>
                    <a:gd name="T4" fmla="*/ 93 w 213"/>
                    <a:gd name="T5" fmla="*/ 31 h 31"/>
                    <a:gd name="T6" fmla="*/ 35 w 213"/>
                    <a:gd name="T7" fmla="*/ 0 h 31"/>
                    <a:gd name="T8" fmla="*/ 0 w 213"/>
                    <a:gd name="T9" fmla="*/ 31 h 31"/>
                    <a:gd name="T10" fmla="*/ 213 w 213"/>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 h="31">
                      <a:moveTo>
                        <a:pt x="213" y="31"/>
                      </a:moveTo>
                      <a:lnTo>
                        <a:pt x="152" y="0"/>
                      </a:lnTo>
                      <a:lnTo>
                        <a:pt x="93" y="31"/>
                      </a:lnTo>
                      <a:lnTo>
                        <a:pt x="35" y="0"/>
                      </a:lnTo>
                      <a:lnTo>
                        <a:pt x="0" y="31"/>
                      </a:lnTo>
                      <a:lnTo>
                        <a:pt x="213" y="31"/>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95" name="Group 171"/>
              <p:cNvGrpSpPr>
                <a:grpSpLocks/>
              </p:cNvGrpSpPr>
              <p:nvPr/>
            </p:nvGrpSpPr>
            <p:grpSpPr bwMode="auto">
              <a:xfrm>
                <a:off x="5825" y="9303"/>
                <a:ext cx="35" cy="96"/>
                <a:chOff x="5825" y="9303"/>
                <a:chExt cx="35" cy="96"/>
              </a:xfrm>
            </p:grpSpPr>
            <p:sp>
              <p:nvSpPr>
                <p:cNvPr id="80830" name="Freeform 172"/>
                <p:cNvSpPr>
                  <a:spLocks/>
                </p:cNvSpPr>
                <p:nvPr/>
              </p:nvSpPr>
              <p:spPr bwMode="auto">
                <a:xfrm>
                  <a:off x="5825" y="9303"/>
                  <a:ext cx="9" cy="76"/>
                </a:xfrm>
                <a:custGeom>
                  <a:avLst/>
                  <a:gdLst>
                    <a:gd name="T0" fmla="*/ 0 w 9"/>
                    <a:gd name="T1" fmla="*/ 5 h 76"/>
                    <a:gd name="T2" fmla="*/ 0 w 9"/>
                    <a:gd name="T3" fmla="*/ 3 h 76"/>
                    <a:gd name="T4" fmla="*/ 3 w 9"/>
                    <a:gd name="T5" fmla="*/ 0 h 76"/>
                    <a:gd name="T6" fmla="*/ 6 w 9"/>
                    <a:gd name="T7" fmla="*/ 3 h 76"/>
                    <a:gd name="T8" fmla="*/ 9 w 9"/>
                    <a:gd name="T9" fmla="*/ 5 h 76"/>
                    <a:gd name="T10" fmla="*/ 9 w 9"/>
                    <a:gd name="T11" fmla="*/ 76 h 76"/>
                    <a:gd name="T12" fmla="*/ 0 w 9"/>
                    <a:gd name="T13" fmla="*/ 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76">
                      <a:moveTo>
                        <a:pt x="0" y="5"/>
                      </a:moveTo>
                      <a:lnTo>
                        <a:pt x="0" y="3"/>
                      </a:lnTo>
                      <a:lnTo>
                        <a:pt x="3" y="0"/>
                      </a:lnTo>
                      <a:lnTo>
                        <a:pt x="6" y="3"/>
                      </a:lnTo>
                      <a:lnTo>
                        <a:pt x="9" y="5"/>
                      </a:lnTo>
                      <a:lnTo>
                        <a:pt x="9" y="76"/>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31" name="Freeform 173"/>
                <p:cNvSpPr>
                  <a:spLocks/>
                </p:cNvSpPr>
                <p:nvPr/>
              </p:nvSpPr>
              <p:spPr bwMode="auto">
                <a:xfrm>
                  <a:off x="5851" y="9324"/>
                  <a:ext cx="9" cy="75"/>
                </a:xfrm>
                <a:custGeom>
                  <a:avLst/>
                  <a:gdLst>
                    <a:gd name="T0" fmla="*/ 0 w 9"/>
                    <a:gd name="T1" fmla="*/ 5 h 75"/>
                    <a:gd name="T2" fmla="*/ 0 w 9"/>
                    <a:gd name="T3" fmla="*/ 3 h 75"/>
                    <a:gd name="T4" fmla="*/ 3 w 9"/>
                    <a:gd name="T5" fmla="*/ 0 h 75"/>
                    <a:gd name="T6" fmla="*/ 6 w 9"/>
                    <a:gd name="T7" fmla="*/ 3 h 75"/>
                    <a:gd name="T8" fmla="*/ 9 w 9"/>
                    <a:gd name="T9" fmla="*/ 5 h 75"/>
                    <a:gd name="T10" fmla="*/ 9 w 9"/>
                    <a:gd name="T11" fmla="*/ 75 h 75"/>
                    <a:gd name="T12" fmla="*/ 0 w 9"/>
                    <a:gd name="T13" fmla="*/ 5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75">
                      <a:moveTo>
                        <a:pt x="0" y="5"/>
                      </a:moveTo>
                      <a:lnTo>
                        <a:pt x="0" y="3"/>
                      </a:lnTo>
                      <a:lnTo>
                        <a:pt x="3" y="0"/>
                      </a:lnTo>
                      <a:lnTo>
                        <a:pt x="6" y="3"/>
                      </a:lnTo>
                      <a:lnTo>
                        <a:pt x="9" y="5"/>
                      </a:lnTo>
                      <a:lnTo>
                        <a:pt x="9" y="75"/>
                      </a:lnTo>
                      <a:lnTo>
                        <a:pt x="0" y="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32" name="Freeform 174"/>
                <p:cNvSpPr>
                  <a:spLocks/>
                </p:cNvSpPr>
                <p:nvPr/>
              </p:nvSpPr>
              <p:spPr bwMode="auto">
                <a:xfrm>
                  <a:off x="5838" y="9314"/>
                  <a:ext cx="9" cy="75"/>
                </a:xfrm>
                <a:custGeom>
                  <a:avLst/>
                  <a:gdLst>
                    <a:gd name="T0" fmla="*/ 0 w 9"/>
                    <a:gd name="T1" fmla="*/ 5 h 75"/>
                    <a:gd name="T2" fmla="*/ 0 w 9"/>
                    <a:gd name="T3" fmla="*/ 2 h 75"/>
                    <a:gd name="T4" fmla="*/ 3 w 9"/>
                    <a:gd name="T5" fmla="*/ 0 h 75"/>
                    <a:gd name="T6" fmla="*/ 6 w 9"/>
                    <a:gd name="T7" fmla="*/ 2 h 75"/>
                    <a:gd name="T8" fmla="*/ 9 w 9"/>
                    <a:gd name="T9" fmla="*/ 5 h 75"/>
                    <a:gd name="T10" fmla="*/ 9 w 9"/>
                    <a:gd name="T11" fmla="*/ 75 h 75"/>
                    <a:gd name="T12" fmla="*/ 0 w 9"/>
                    <a:gd name="T13" fmla="*/ 5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75">
                      <a:moveTo>
                        <a:pt x="0" y="5"/>
                      </a:moveTo>
                      <a:lnTo>
                        <a:pt x="0" y="2"/>
                      </a:lnTo>
                      <a:lnTo>
                        <a:pt x="3" y="0"/>
                      </a:lnTo>
                      <a:lnTo>
                        <a:pt x="6" y="2"/>
                      </a:lnTo>
                      <a:lnTo>
                        <a:pt x="9" y="5"/>
                      </a:lnTo>
                      <a:lnTo>
                        <a:pt x="9" y="75"/>
                      </a:lnTo>
                      <a:lnTo>
                        <a:pt x="0" y="5"/>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33" name="Freeform 175"/>
                <p:cNvSpPr>
                  <a:spLocks/>
                </p:cNvSpPr>
                <p:nvPr/>
              </p:nvSpPr>
              <p:spPr bwMode="auto">
                <a:xfrm>
                  <a:off x="5838" y="9314"/>
                  <a:ext cx="9" cy="75"/>
                </a:xfrm>
                <a:custGeom>
                  <a:avLst/>
                  <a:gdLst>
                    <a:gd name="T0" fmla="*/ 0 w 9"/>
                    <a:gd name="T1" fmla="*/ 5 h 75"/>
                    <a:gd name="T2" fmla="*/ 0 w 9"/>
                    <a:gd name="T3" fmla="*/ 2 h 75"/>
                    <a:gd name="T4" fmla="*/ 3 w 9"/>
                    <a:gd name="T5" fmla="*/ 0 h 75"/>
                    <a:gd name="T6" fmla="*/ 6 w 9"/>
                    <a:gd name="T7" fmla="*/ 2 h 75"/>
                    <a:gd name="T8" fmla="*/ 9 w 9"/>
                    <a:gd name="T9" fmla="*/ 5 h 75"/>
                    <a:gd name="T10" fmla="*/ 9 w 9"/>
                    <a:gd name="T11" fmla="*/ 75 h 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75">
                      <a:moveTo>
                        <a:pt x="0" y="5"/>
                      </a:moveTo>
                      <a:lnTo>
                        <a:pt x="0" y="2"/>
                      </a:lnTo>
                      <a:lnTo>
                        <a:pt x="3" y="0"/>
                      </a:lnTo>
                      <a:lnTo>
                        <a:pt x="6" y="2"/>
                      </a:lnTo>
                      <a:lnTo>
                        <a:pt x="9" y="5"/>
                      </a:lnTo>
                      <a:lnTo>
                        <a:pt x="9" y="75"/>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96" name="Group 176"/>
              <p:cNvGrpSpPr>
                <a:grpSpLocks/>
              </p:cNvGrpSpPr>
              <p:nvPr/>
            </p:nvGrpSpPr>
            <p:grpSpPr bwMode="auto">
              <a:xfrm>
                <a:off x="5854" y="9303"/>
                <a:ext cx="35" cy="96"/>
                <a:chOff x="5854" y="9303"/>
                <a:chExt cx="35" cy="96"/>
              </a:xfrm>
            </p:grpSpPr>
            <p:sp>
              <p:nvSpPr>
                <p:cNvPr id="80826" name="Freeform 177"/>
                <p:cNvSpPr>
                  <a:spLocks/>
                </p:cNvSpPr>
                <p:nvPr/>
              </p:nvSpPr>
              <p:spPr bwMode="auto">
                <a:xfrm>
                  <a:off x="5854" y="9303"/>
                  <a:ext cx="9" cy="76"/>
                </a:xfrm>
                <a:custGeom>
                  <a:avLst/>
                  <a:gdLst>
                    <a:gd name="T0" fmla="*/ 0 w 9"/>
                    <a:gd name="T1" fmla="*/ 76 h 76"/>
                    <a:gd name="T2" fmla="*/ 0 w 9"/>
                    <a:gd name="T3" fmla="*/ 5 h 76"/>
                    <a:gd name="T4" fmla="*/ 0 w 9"/>
                    <a:gd name="T5" fmla="*/ 3 h 76"/>
                    <a:gd name="T6" fmla="*/ 3 w 9"/>
                    <a:gd name="T7" fmla="*/ 0 h 76"/>
                    <a:gd name="T8" fmla="*/ 6 w 9"/>
                    <a:gd name="T9" fmla="*/ 3 h 76"/>
                    <a:gd name="T10" fmla="*/ 9 w 9"/>
                    <a:gd name="T11" fmla="*/ 5 h 76"/>
                    <a:gd name="T12" fmla="*/ 0 w 9"/>
                    <a:gd name="T13" fmla="*/ 76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76">
                      <a:moveTo>
                        <a:pt x="0" y="76"/>
                      </a:moveTo>
                      <a:lnTo>
                        <a:pt x="0" y="5"/>
                      </a:lnTo>
                      <a:lnTo>
                        <a:pt x="0" y="3"/>
                      </a:lnTo>
                      <a:lnTo>
                        <a:pt x="3" y="0"/>
                      </a:lnTo>
                      <a:lnTo>
                        <a:pt x="6" y="3"/>
                      </a:lnTo>
                      <a:lnTo>
                        <a:pt x="9" y="5"/>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27" name="Freeform 178"/>
                <p:cNvSpPr>
                  <a:spLocks/>
                </p:cNvSpPr>
                <p:nvPr/>
              </p:nvSpPr>
              <p:spPr bwMode="auto">
                <a:xfrm>
                  <a:off x="5880" y="9324"/>
                  <a:ext cx="9" cy="75"/>
                </a:xfrm>
                <a:custGeom>
                  <a:avLst/>
                  <a:gdLst>
                    <a:gd name="T0" fmla="*/ 0 w 9"/>
                    <a:gd name="T1" fmla="*/ 75 h 75"/>
                    <a:gd name="T2" fmla="*/ 0 w 9"/>
                    <a:gd name="T3" fmla="*/ 5 h 75"/>
                    <a:gd name="T4" fmla="*/ 0 w 9"/>
                    <a:gd name="T5" fmla="*/ 3 h 75"/>
                    <a:gd name="T6" fmla="*/ 3 w 9"/>
                    <a:gd name="T7" fmla="*/ 0 h 75"/>
                    <a:gd name="T8" fmla="*/ 6 w 9"/>
                    <a:gd name="T9" fmla="*/ 3 h 75"/>
                    <a:gd name="T10" fmla="*/ 9 w 9"/>
                    <a:gd name="T11" fmla="*/ 5 h 75"/>
                    <a:gd name="T12" fmla="*/ 0 w 9"/>
                    <a:gd name="T13" fmla="*/ 75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75">
                      <a:moveTo>
                        <a:pt x="0" y="75"/>
                      </a:moveTo>
                      <a:lnTo>
                        <a:pt x="0" y="5"/>
                      </a:lnTo>
                      <a:lnTo>
                        <a:pt x="0" y="3"/>
                      </a:lnTo>
                      <a:lnTo>
                        <a:pt x="3" y="0"/>
                      </a:lnTo>
                      <a:lnTo>
                        <a:pt x="6" y="3"/>
                      </a:lnTo>
                      <a:lnTo>
                        <a:pt x="9" y="5"/>
                      </a:lnTo>
                      <a:lnTo>
                        <a:pt x="0" y="7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28" name="Freeform 179"/>
                <p:cNvSpPr>
                  <a:spLocks/>
                </p:cNvSpPr>
                <p:nvPr/>
              </p:nvSpPr>
              <p:spPr bwMode="auto">
                <a:xfrm>
                  <a:off x="5867" y="9314"/>
                  <a:ext cx="9" cy="75"/>
                </a:xfrm>
                <a:custGeom>
                  <a:avLst/>
                  <a:gdLst>
                    <a:gd name="T0" fmla="*/ 0 w 9"/>
                    <a:gd name="T1" fmla="*/ 75 h 75"/>
                    <a:gd name="T2" fmla="*/ 0 w 9"/>
                    <a:gd name="T3" fmla="*/ 5 h 75"/>
                    <a:gd name="T4" fmla="*/ 0 w 9"/>
                    <a:gd name="T5" fmla="*/ 2 h 75"/>
                    <a:gd name="T6" fmla="*/ 3 w 9"/>
                    <a:gd name="T7" fmla="*/ 0 h 75"/>
                    <a:gd name="T8" fmla="*/ 6 w 9"/>
                    <a:gd name="T9" fmla="*/ 2 h 75"/>
                    <a:gd name="T10" fmla="*/ 9 w 9"/>
                    <a:gd name="T11" fmla="*/ 5 h 75"/>
                    <a:gd name="T12" fmla="*/ 0 w 9"/>
                    <a:gd name="T13" fmla="*/ 75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75">
                      <a:moveTo>
                        <a:pt x="0" y="75"/>
                      </a:moveTo>
                      <a:lnTo>
                        <a:pt x="0" y="5"/>
                      </a:lnTo>
                      <a:lnTo>
                        <a:pt x="0" y="2"/>
                      </a:lnTo>
                      <a:lnTo>
                        <a:pt x="3" y="0"/>
                      </a:lnTo>
                      <a:lnTo>
                        <a:pt x="6" y="2"/>
                      </a:lnTo>
                      <a:lnTo>
                        <a:pt x="9" y="5"/>
                      </a:lnTo>
                      <a:lnTo>
                        <a:pt x="0" y="75"/>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29" name="Freeform 180"/>
                <p:cNvSpPr>
                  <a:spLocks/>
                </p:cNvSpPr>
                <p:nvPr/>
              </p:nvSpPr>
              <p:spPr bwMode="auto">
                <a:xfrm>
                  <a:off x="5867" y="9314"/>
                  <a:ext cx="9" cy="75"/>
                </a:xfrm>
                <a:custGeom>
                  <a:avLst/>
                  <a:gdLst>
                    <a:gd name="T0" fmla="*/ 0 w 9"/>
                    <a:gd name="T1" fmla="*/ 75 h 75"/>
                    <a:gd name="T2" fmla="*/ 0 w 9"/>
                    <a:gd name="T3" fmla="*/ 5 h 75"/>
                    <a:gd name="T4" fmla="*/ 0 w 9"/>
                    <a:gd name="T5" fmla="*/ 2 h 75"/>
                    <a:gd name="T6" fmla="*/ 3 w 9"/>
                    <a:gd name="T7" fmla="*/ 0 h 75"/>
                    <a:gd name="T8" fmla="*/ 6 w 9"/>
                    <a:gd name="T9" fmla="*/ 2 h 75"/>
                    <a:gd name="T10" fmla="*/ 9 w 9"/>
                    <a:gd name="T11" fmla="*/ 5 h 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75">
                      <a:moveTo>
                        <a:pt x="0" y="75"/>
                      </a:moveTo>
                      <a:lnTo>
                        <a:pt x="0" y="5"/>
                      </a:lnTo>
                      <a:lnTo>
                        <a:pt x="0" y="2"/>
                      </a:lnTo>
                      <a:lnTo>
                        <a:pt x="3" y="0"/>
                      </a:lnTo>
                      <a:lnTo>
                        <a:pt x="6" y="2"/>
                      </a:lnTo>
                      <a:lnTo>
                        <a:pt x="9" y="5"/>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97" name="Group 181"/>
              <p:cNvGrpSpPr>
                <a:grpSpLocks/>
              </p:cNvGrpSpPr>
              <p:nvPr/>
            </p:nvGrpSpPr>
            <p:grpSpPr bwMode="auto">
              <a:xfrm>
                <a:off x="5838" y="9394"/>
                <a:ext cx="42" cy="122"/>
                <a:chOff x="5838" y="9394"/>
                <a:chExt cx="42" cy="122"/>
              </a:xfrm>
            </p:grpSpPr>
            <p:sp>
              <p:nvSpPr>
                <p:cNvPr id="80822" name="Freeform 182"/>
                <p:cNvSpPr>
                  <a:spLocks/>
                </p:cNvSpPr>
                <p:nvPr/>
              </p:nvSpPr>
              <p:spPr bwMode="auto">
                <a:xfrm>
                  <a:off x="5838" y="9394"/>
                  <a:ext cx="16" cy="101"/>
                </a:xfrm>
                <a:custGeom>
                  <a:avLst/>
                  <a:gdLst>
                    <a:gd name="T0" fmla="*/ 6 w 16"/>
                    <a:gd name="T1" fmla="*/ 0 h 101"/>
                    <a:gd name="T2" fmla="*/ 6 w 16"/>
                    <a:gd name="T3" fmla="*/ 73 h 101"/>
                    <a:gd name="T4" fmla="*/ 6 w 16"/>
                    <a:gd name="T5" fmla="*/ 78 h 101"/>
                    <a:gd name="T6" fmla="*/ 3 w 16"/>
                    <a:gd name="T7" fmla="*/ 81 h 101"/>
                    <a:gd name="T8" fmla="*/ 0 w 16"/>
                    <a:gd name="T9" fmla="*/ 86 h 101"/>
                    <a:gd name="T10" fmla="*/ 0 w 16"/>
                    <a:gd name="T11" fmla="*/ 94 h 101"/>
                    <a:gd name="T12" fmla="*/ 0 w 16"/>
                    <a:gd name="T13" fmla="*/ 96 h 101"/>
                    <a:gd name="T14" fmla="*/ 3 w 16"/>
                    <a:gd name="T15" fmla="*/ 99 h 101"/>
                    <a:gd name="T16" fmla="*/ 3 w 16"/>
                    <a:gd name="T17" fmla="*/ 99 h 101"/>
                    <a:gd name="T18" fmla="*/ 6 w 16"/>
                    <a:gd name="T19" fmla="*/ 101 h 101"/>
                    <a:gd name="T20" fmla="*/ 9 w 16"/>
                    <a:gd name="T21" fmla="*/ 99 h 101"/>
                    <a:gd name="T22" fmla="*/ 13 w 16"/>
                    <a:gd name="T23" fmla="*/ 99 h 101"/>
                    <a:gd name="T24" fmla="*/ 13 w 16"/>
                    <a:gd name="T25" fmla="*/ 96 h 101"/>
                    <a:gd name="T26" fmla="*/ 16 w 16"/>
                    <a:gd name="T27" fmla="*/ 94 h 101"/>
                    <a:gd name="T28" fmla="*/ 16 w 16"/>
                    <a:gd name="T29" fmla="*/ 88 h 101"/>
                    <a:gd name="T30" fmla="*/ 6 w 16"/>
                    <a:gd name="T31" fmla="*/ 0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 h="101">
                      <a:moveTo>
                        <a:pt x="6" y="0"/>
                      </a:moveTo>
                      <a:lnTo>
                        <a:pt x="6" y="73"/>
                      </a:lnTo>
                      <a:lnTo>
                        <a:pt x="6" y="78"/>
                      </a:lnTo>
                      <a:lnTo>
                        <a:pt x="3" y="81"/>
                      </a:lnTo>
                      <a:lnTo>
                        <a:pt x="0" y="86"/>
                      </a:lnTo>
                      <a:lnTo>
                        <a:pt x="0" y="94"/>
                      </a:lnTo>
                      <a:lnTo>
                        <a:pt x="0" y="96"/>
                      </a:lnTo>
                      <a:lnTo>
                        <a:pt x="3" y="99"/>
                      </a:lnTo>
                      <a:lnTo>
                        <a:pt x="6" y="101"/>
                      </a:lnTo>
                      <a:lnTo>
                        <a:pt x="9" y="99"/>
                      </a:lnTo>
                      <a:lnTo>
                        <a:pt x="13" y="99"/>
                      </a:lnTo>
                      <a:lnTo>
                        <a:pt x="13" y="96"/>
                      </a:lnTo>
                      <a:lnTo>
                        <a:pt x="16" y="94"/>
                      </a:lnTo>
                      <a:lnTo>
                        <a:pt x="16" y="8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23" name="Freeform 183"/>
                <p:cNvSpPr>
                  <a:spLocks/>
                </p:cNvSpPr>
                <p:nvPr/>
              </p:nvSpPr>
              <p:spPr bwMode="auto">
                <a:xfrm>
                  <a:off x="5863" y="9415"/>
                  <a:ext cx="17" cy="101"/>
                </a:xfrm>
                <a:custGeom>
                  <a:avLst/>
                  <a:gdLst>
                    <a:gd name="T0" fmla="*/ 7 w 17"/>
                    <a:gd name="T1" fmla="*/ 0 h 101"/>
                    <a:gd name="T2" fmla="*/ 7 w 17"/>
                    <a:gd name="T3" fmla="*/ 73 h 101"/>
                    <a:gd name="T4" fmla="*/ 7 w 17"/>
                    <a:gd name="T5" fmla="*/ 78 h 101"/>
                    <a:gd name="T6" fmla="*/ 4 w 17"/>
                    <a:gd name="T7" fmla="*/ 80 h 101"/>
                    <a:gd name="T8" fmla="*/ 0 w 17"/>
                    <a:gd name="T9" fmla="*/ 86 h 101"/>
                    <a:gd name="T10" fmla="*/ 0 w 17"/>
                    <a:gd name="T11" fmla="*/ 93 h 101"/>
                    <a:gd name="T12" fmla="*/ 0 w 17"/>
                    <a:gd name="T13" fmla="*/ 96 h 101"/>
                    <a:gd name="T14" fmla="*/ 4 w 17"/>
                    <a:gd name="T15" fmla="*/ 99 h 101"/>
                    <a:gd name="T16" fmla="*/ 4 w 17"/>
                    <a:gd name="T17" fmla="*/ 99 h 101"/>
                    <a:gd name="T18" fmla="*/ 7 w 17"/>
                    <a:gd name="T19" fmla="*/ 101 h 101"/>
                    <a:gd name="T20" fmla="*/ 10 w 17"/>
                    <a:gd name="T21" fmla="*/ 99 h 101"/>
                    <a:gd name="T22" fmla="*/ 13 w 17"/>
                    <a:gd name="T23" fmla="*/ 99 h 101"/>
                    <a:gd name="T24" fmla="*/ 13 w 17"/>
                    <a:gd name="T25" fmla="*/ 96 h 101"/>
                    <a:gd name="T26" fmla="*/ 17 w 17"/>
                    <a:gd name="T27" fmla="*/ 93 h 101"/>
                    <a:gd name="T28" fmla="*/ 17 w 17"/>
                    <a:gd name="T29" fmla="*/ 88 h 101"/>
                    <a:gd name="T30" fmla="*/ 7 w 17"/>
                    <a:gd name="T31" fmla="*/ 0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 h="101">
                      <a:moveTo>
                        <a:pt x="7" y="0"/>
                      </a:moveTo>
                      <a:lnTo>
                        <a:pt x="7" y="73"/>
                      </a:lnTo>
                      <a:lnTo>
                        <a:pt x="7" y="78"/>
                      </a:lnTo>
                      <a:lnTo>
                        <a:pt x="4" y="80"/>
                      </a:lnTo>
                      <a:lnTo>
                        <a:pt x="0" y="86"/>
                      </a:lnTo>
                      <a:lnTo>
                        <a:pt x="0" y="93"/>
                      </a:lnTo>
                      <a:lnTo>
                        <a:pt x="0" y="96"/>
                      </a:lnTo>
                      <a:lnTo>
                        <a:pt x="4" y="99"/>
                      </a:lnTo>
                      <a:lnTo>
                        <a:pt x="7" y="101"/>
                      </a:lnTo>
                      <a:lnTo>
                        <a:pt x="10" y="99"/>
                      </a:lnTo>
                      <a:lnTo>
                        <a:pt x="13" y="99"/>
                      </a:lnTo>
                      <a:lnTo>
                        <a:pt x="13" y="96"/>
                      </a:lnTo>
                      <a:lnTo>
                        <a:pt x="17" y="93"/>
                      </a:lnTo>
                      <a:lnTo>
                        <a:pt x="17" y="88"/>
                      </a:lnTo>
                      <a:lnTo>
                        <a:pt x="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24" name="Freeform 184"/>
                <p:cNvSpPr>
                  <a:spLocks/>
                </p:cNvSpPr>
                <p:nvPr/>
              </p:nvSpPr>
              <p:spPr bwMode="auto">
                <a:xfrm>
                  <a:off x="5851" y="9405"/>
                  <a:ext cx="16" cy="101"/>
                </a:xfrm>
                <a:custGeom>
                  <a:avLst/>
                  <a:gdLst>
                    <a:gd name="T0" fmla="*/ 6 w 16"/>
                    <a:gd name="T1" fmla="*/ 0 h 101"/>
                    <a:gd name="T2" fmla="*/ 6 w 16"/>
                    <a:gd name="T3" fmla="*/ 72 h 101"/>
                    <a:gd name="T4" fmla="*/ 6 w 16"/>
                    <a:gd name="T5" fmla="*/ 77 h 101"/>
                    <a:gd name="T6" fmla="*/ 3 w 16"/>
                    <a:gd name="T7" fmla="*/ 80 h 101"/>
                    <a:gd name="T8" fmla="*/ 0 w 16"/>
                    <a:gd name="T9" fmla="*/ 85 h 101"/>
                    <a:gd name="T10" fmla="*/ 0 w 16"/>
                    <a:gd name="T11" fmla="*/ 93 h 101"/>
                    <a:gd name="T12" fmla="*/ 0 w 16"/>
                    <a:gd name="T13" fmla="*/ 96 h 101"/>
                    <a:gd name="T14" fmla="*/ 3 w 16"/>
                    <a:gd name="T15" fmla="*/ 98 h 101"/>
                    <a:gd name="T16" fmla="*/ 3 w 16"/>
                    <a:gd name="T17" fmla="*/ 98 h 101"/>
                    <a:gd name="T18" fmla="*/ 6 w 16"/>
                    <a:gd name="T19" fmla="*/ 101 h 101"/>
                    <a:gd name="T20" fmla="*/ 9 w 16"/>
                    <a:gd name="T21" fmla="*/ 98 h 101"/>
                    <a:gd name="T22" fmla="*/ 12 w 16"/>
                    <a:gd name="T23" fmla="*/ 98 h 101"/>
                    <a:gd name="T24" fmla="*/ 12 w 16"/>
                    <a:gd name="T25" fmla="*/ 96 h 101"/>
                    <a:gd name="T26" fmla="*/ 16 w 16"/>
                    <a:gd name="T27" fmla="*/ 93 h 101"/>
                    <a:gd name="T28" fmla="*/ 16 w 16"/>
                    <a:gd name="T29" fmla="*/ 88 h 101"/>
                    <a:gd name="T30" fmla="*/ 6 w 16"/>
                    <a:gd name="T31" fmla="*/ 0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 h="101">
                      <a:moveTo>
                        <a:pt x="6" y="0"/>
                      </a:moveTo>
                      <a:lnTo>
                        <a:pt x="6" y="72"/>
                      </a:lnTo>
                      <a:lnTo>
                        <a:pt x="6" y="77"/>
                      </a:lnTo>
                      <a:lnTo>
                        <a:pt x="3" y="80"/>
                      </a:lnTo>
                      <a:lnTo>
                        <a:pt x="0" y="85"/>
                      </a:lnTo>
                      <a:lnTo>
                        <a:pt x="0" y="93"/>
                      </a:lnTo>
                      <a:lnTo>
                        <a:pt x="0" y="96"/>
                      </a:lnTo>
                      <a:lnTo>
                        <a:pt x="3" y="98"/>
                      </a:lnTo>
                      <a:lnTo>
                        <a:pt x="6" y="101"/>
                      </a:lnTo>
                      <a:lnTo>
                        <a:pt x="9" y="98"/>
                      </a:lnTo>
                      <a:lnTo>
                        <a:pt x="12" y="98"/>
                      </a:lnTo>
                      <a:lnTo>
                        <a:pt x="12" y="96"/>
                      </a:lnTo>
                      <a:lnTo>
                        <a:pt x="16" y="93"/>
                      </a:lnTo>
                      <a:lnTo>
                        <a:pt x="16" y="88"/>
                      </a:lnTo>
                      <a:lnTo>
                        <a:pt x="6"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25" name="Freeform 185"/>
                <p:cNvSpPr>
                  <a:spLocks/>
                </p:cNvSpPr>
                <p:nvPr/>
              </p:nvSpPr>
              <p:spPr bwMode="auto">
                <a:xfrm>
                  <a:off x="5851" y="9405"/>
                  <a:ext cx="16" cy="101"/>
                </a:xfrm>
                <a:custGeom>
                  <a:avLst/>
                  <a:gdLst>
                    <a:gd name="T0" fmla="*/ 6 w 16"/>
                    <a:gd name="T1" fmla="*/ 0 h 101"/>
                    <a:gd name="T2" fmla="*/ 6 w 16"/>
                    <a:gd name="T3" fmla="*/ 72 h 101"/>
                    <a:gd name="T4" fmla="*/ 6 w 16"/>
                    <a:gd name="T5" fmla="*/ 77 h 101"/>
                    <a:gd name="T6" fmla="*/ 3 w 16"/>
                    <a:gd name="T7" fmla="*/ 80 h 101"/>
                    <a:gd name="T8" fmla="*/ 0 w 16"/>
                    <a:gd name="T9" fmla="*/ 85 h 101"/>
                    <a:gd name="T10" fmla="*/ 0 w 16"/>
                    <a:gd name="T11" fmla="*/ 93 h 101"/>
                    <a:gd name="T12" fmla="*/ 0 w 16"/>
                    <a:gd name="T13" fmla="*/ 96 h 101"/>
                    <a:gd name="T14" fmla="*/ 3 w 16"/>
                    <a:gd name="T15" fmla="*/ 98 h 101"/>
                    <a:gd name="T16" fmla="*/ 3 w 16"/>
                    <a:gd name="T17" fmla="*/ 98 h 101"/>
                    <a:gd name="T18" fmla="*/ 6 w 16"/>
                    <a:gd name="T19" fmla="*/ 101 h 101"/>
                    <a:gd name="T20" fmla="*/ 9 w 16"/>
                    <a:gd name="T21" fmla="*/ 98 h 101"/>
                    <a:gd name="T22" fmla="*/ 12 w 16"/>
                    <a:gd name="T23" fmla="*/ 98 h 101"/>
                    <a:gd name="T24" fmla="*/ 12 w 16"/>
                    <a:gd name="T25" fmla="*/ 96 h 101"/>
                    <a:gd name="T26" fmla="*/ 16 w 16"/>
                    <a:gd name="T27" fmla="*/ 93 h 101"/>
                    <a:gd name="T28" fmla="*/ 16 w 16"/>
                    <a:gd name="T29" fmla="*/ 88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101">
                      <a:moveTo>
                        <a:pt x="6" y="0"/>
                      </a:moveTo>
                      <a:lnTo>
                        <a:pt x="6" y="72"/>
                      </a:lnTo>
                      <a:lnTo>
                        <a:pt x="6" y="77"/>
                      </a:lnTo>
                      <a:lnTo>
                        <a:pt x="3" y="80"/>
                      </a:lnTo>
                      <a:lnTo>
                        <a:pt x="0" y="85"/>
                      </a:lnTo>
                      <a:lnTo>
                        <a:pt x="0" y="93"/>
                      </a:lnTo>
                      <a:lnTo>
                        <a:pt x="0" y="96"/>
                      </a:lnTo>
                      <a:lnTo>
                        <a:pt x="3" y="98"/>
                      </a:lnTo>
                      <a:lnTo>
                        <a:pt x="6" y="101"/>
                      </a:lnTo>
                      <a:lnTo>
                        <a:pt x="9" y="98"/>
                      </a:lnTo>
                      <a:lnTo>
                        <a:pt x="12" y="98"/>
                      </a:lnTo>
                      <a:lnTo>
                        <a:pt x="12" y="96"/>
                      </a:lnTo>
                      <a:lnTo>
                        <a:pt x="16" y="93"/>
                      </a:lnTo>
                      <a:lnTo>
                        <a:pt x="16" y="8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98" name="Group 186"/>
              <p:cNvGrpSpPr>
                <a:grpSpLocks/>
              </p:cNvGrpSpPr>
              <p:nvPr/>
            </p:nvGrpSpPr>
            <p:grpSpPr bwMode="auto">
              <a:xfrm>
                <a:off x="6458" y="9262"/>
                <a:ext cx="29" cy="28"/>
                <a:chOff x="6458" y="9262"/>
                <a:chExt cx="29" cy="28"/>
              </a:xfrm>
            </p:grpSpPr>
            <p:sp>
              <p:nvSpPr>
                <p:cNvPr id="80819" name="Line 187"/>
                <p:cNvSpPr>
                  <a:spLocks noChangeShapeType="1"/>
                </p:cNvSpPr>
                <p:nvPr/>
              </p:nvSpPr>
              <p:spPr bwMode="auto">
                <a:xfrm>
                  <a:off x="6458" y="9262"/>
                  <a:ext cx="3" cy="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20" name="Line 188"/>
                <p:cNvSpPr>
                  <a:spLocks noChangeShapeType="1"/>
                </p:cNvSpPr>
                <p:nvPr/>
              </p:nvSpPr>
              <p:spPr bwMode="auto">
                <a:xfrm>
                  <a:off x="6484" y="9282"/>
                  <a:ext cx="3" cy="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21" name="Line 189"/>
                <p:cNvSpPr>
                  <a:spLocks noChangeShapeType="1"/>
                </p:cNvSpPr>
                <p:nvPr/>
              </p:nvSpPr>
              <p:spPr bwMode="auto">
                <a:xfrm>
                  <a:off x="6471" y="9272"/>
                  <a:ext cx="3" cy="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9" name="Group 190"/>
              <p:cNvGrpSpPr>
                <a:grpSpLocks/>
              </p:cNvGrpSpPr>
              <p:nvPr/>
            </p:nvGrpSpPr>
            <p:grpSpPr bwMode="auto">
              <a:xfrm>
                <a:off x="6439" y="9251"/>
                <a:ext cx="26" cy="50"/>
                <a:chOff x="6439" y="9251"/>
                <a:chExt cx="26" cy="50"/>
              </a:xfrm>
            </p:grpSpPr>
            <p:sp>
              <p:nvSpPr>
                <p:cNvPr id="80816" name="Line 191"/>
                <p:cNvSpPr>
                  <a:spLocks noChangeShapeType="1"/>
                </p:cNvSpPr>
                <p:nvPr/>
              </p:nvSpPr>
              <p:spPr bwMode="auto">
                <a:xfrm flipV="1">
                  <a:off x="6439" y="9251"/>
                  <a:ext cx="1" cy="2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17" name="Line 192"/>
                <p:cNvSpPr>
                  <a:spLocks noChangeShapeType="1"/>
                </p:cNvSpPr>
                <p:nvPr/>
              </p:nvSpPr>
              <p:spPr bwMode="auto">
                <a:xfrm flipV="1">
                  <a:off x="6464" y="9272"/>
                  <a:ext cx="1" cy="29"/>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18" name="Line 193"/>
                <p:cNvSpPr>
                  <a:spLocks noChangeShapeType="1"/>
                </p:cNvSpPr>
                <p:nvPr/>
              </p:nvSpPr>
              <p:spPr bwMode="auto">
                <a:xfrm flipV="1">
                  <a:off x="6452" y="9262"/>
                  <a:ext cx="1" cy="2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0" name="Group 194"/>
              <p:cNvGrpSpPr>
                <a:grpSpLocks/>
              </p:cNvGrpSpPr>
              <p:nvPr/>
            </p:nvGrpSpPr>
            <p:grpSpPr bwMode="auto">
              <a:xfrm>
                <a:off x="6400" y="9262"/>
                <a:ext cx="29" cy="28"/>
                <a:chOff x="6400" y="9262"/>
                <a:chExt cx="29" cy="28"/>
              </a:xfrm>
            </p:grpSpPr>
            <p:sp>
              <p:nvSpPr>
                <p:cNvPr id="80813" name="Line 195"/>
                <p:cNvSpPr>
                  <a:spLocks noChangeShapeType="1"/>
                </p:cNvSpPr>
                <p:nvPr/>
              </p:nvSpPr>
              <p:spPr bwMode="auto">
                <a:xfrm>
                  <a:off x="6400" y="9262"/>
                  <a:ext cx="3" cy="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14" name="Line 196"/>
                <p:cNvSpPr>
                  <a:spLocks noChangeShapeType="1"/>
                </p:cNvSpPr>
                <p:nvPr/>
              </p:nvSpPr>
              <p:spPr bwMode="auto">
                <a:xfrm>
                  <a:off x="6426" y="9282"/>
                  <a:ext cx="3" cy="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15" name="Line 197"/>
                <p:cNvSpPr>
                  <a:spLocks noChangeShapeType="1"/>
                </p:cNvSpPr>
                <p:nvPr/>
              </p:nvSpPr>
              <p:spPr bwMode="auto">
                <a:xfrm>
                  <a:off x="6413" y="9272"/>
                  <a:ext cx="3" cy="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1" name="Group 198"/>
              <p:cNvGrpSpPr>
                <a:grpSpLocks/>
              </p:cNvGrpSpPr>
              <p:nvPr/>
            </p:nvGrpSpPr>
            <p:grpSpPr bwMode="auto">
              <a:xfrm>
                <a:off x="6380" y="9251"/>
                <a:ext cx="27" cy="50"/>
                <a:chOff x="6380" y="9251"/>
                <a:chExt cx="27" cy="50"/>
              </a:xfrm>
            </p:grpSpPr>
            <p:sp>
              <p:nvSpPr>
                <p:cNvPr id="80810" name="Line 199"/>
                <p:cNvSpPr>
                  <a:spLocks noChangeShapeType="1"/>
                </p:cNvSpPr>
                <p:nvPr/>
              </p:nvSpPr>
              <p:spPr bwMode="auto">
                <a:xfrm flipV="1">
                  <a:off x="6380" y="9251"/>
                  <a:ext cx="1" cy="2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11" name="Line 200"/>
                <p:cNvSpPr>
                  <a:spLocks noChangeShapeType="1"/>
                </p:cNvSpPr>
                <p:nvPr/>
              </p:nvSpPr>
              <p:spPr bwMode="auto">
                <a:xfrm flipV="1">
                  <a:off x="6406" y="9272"/>
                  <a:ext cx="1" cy="29"/>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12" name="Line 201"/>
                <p:cNvSpPr>
                  <a:spLocks noChangeShapeType="1"/>
                </p:cNvSpPr>
                <p:nvPr/>
              </p:nvSpPr>
              <p:spPr bwMode="auto">
                <a:xfrm flipV="1">
                  <a:off x="6393" y="9262"/>
                  <a:ext cx="1" cy="2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2" name="Group 202"/>
              <p:cNvGrpSpPr>
                <a:grpSpLocks/>
              </p:cNvGrpSpPr>
              <p:nvPr/>
            </p:nvGrpSpPr>
            <p:grpSpPr bwMode="auto">
              <a:xfrm>
                <a:off x="6342" y="9262"/>
                <a:ext cx="27" cy="28"/>
                <a:chOff x="6342" y="9262"/>
                <a:chExt cx="27" cy="28"/>
              </a:xfrm>
            </p:grpSpPr>
            <p:sp>
              <p:nvSpPr>
                <p:cNvPr id="80807" name="Line 203"/>
                <p:cNvSpPr>
                  <a:spLocks noChangeShapeType="1"/>
                </p:cNvSpPr>
                <p:nvPr/>
              </p:nvSpPr>
              <p:spPr bwMode="auto">
                <a:xfrm>
                  <a:off x="6342" y="9262"/>
                  <a:ext cx="1" cy="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8" name="Line 204"/>
                <p:cNvSpPr>
                  <a:spLocks noChangeShapeType="1"/>
                </p:cNvSpPr>
                <p:nvPr/>
              </p:nvSpPr>
              <p:spPr bwMode="auto">
                <a:xfrm>
                  <a:off x="6368" y="9282"/>
                  <a:ext cx="1" cy="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9" name="Line 205"/>
                <p:cNvSpPr>
                  <a:spLocks noChangeShapeType="1"/>
                </p:cNvSpPr>
                <p:nvPr/>
              </p:nvSpPr>
              <p:spPr bwMode="auto">
                <a:xfrm>
                  <a:off x="6355" y="9272"/>
                  <a:ext cx="1" cy="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3" name="Group 206"/>
              <p:cNvGrpSpPr>
                <a:grpSpLocks/>
              </p:cNvGrpSpPr>
              <p:nvPr/>
            </p:nvGrpSpPr>
            <p:grpSpPr bwMode="auto">
              <a:xfrm>
                <a:off x="6322" y="9251"/>
                <a:ext cx="27" cy="50"/>
                <a:chOff x="6322" y="9251"/>
                <a:chExt cx="27" cy="50"/>
              </a:xfrm>
            </p:grpSpPr>
            <p:sp>
              <p:nvSpPr>
                <p:cNvPr id="80804" name="Line 207"/>
                <p:cNvSpPr>
                  <a:spLocks noChangeShapeType="1"/>
                </p:cNvSpPr>
                <p:nvPr/>
              </p:nvSpPr>
              <p:spPr bwMode="auto">
                <a:xfrm flipV="1">
                  <a:off x="6322" y="9251"/>
                  <a:ext cx="1" cy="2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5" name="Line 208"/>
                <p:cNvSpPr>
                  <a:spLocks noChangeShapeType="1"/>
                </p:cNvSpPr>
                <p:nvPr/>
              </p:nvSpPr>
              <p:spPr bwMode="auto">
                <a:xfrm flipV="1">
                  <a:off x="6348" y="9272"/>
                  <a:ext cx="1" cy="29"/>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6" name="Line 209"/>
                <p:cNvSpPr>
                  <a:spLocks noChangeShapeType="1"/>
                </p:cNvSpPr>
                <p:nvPr/>
              </p:nvSpPr>
              <p:spPr bwMode="auto">
                <a:xfrm flipV="1">
                  <a:off x="6335" y="9262"/>
                  <a:ext cx="1" cy="2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79896" name="Group 210"/>
            <p:cNvGrpSpPr>
              <a:grpSpLocks/>
            </p:cNvGrpSpPr>
            <p:nvPr/>
          </p:nvGrpSpPr>
          <p:grpSpPr bwMode="auto">
            <a:xfrm>
              <a:off x="5948" y="8984"/>
              <a:ext cx="2235" cy="1135"/>
              <a:chOff x="5948" y="8984"/>
              <a:chExt cx="2235" cy="1135"/>
            </a:xfrm>
          </p:grpSpPr>
          <p:grpSp>
            <p:nvGrpSpPr>
              <p:cNvPr id="80350" name="Group 211"/>
              <p:cNvGrpSpPr>
                <a:grpSpLocks/>
              </p:cNvGrpSpPr>
              <p:nvPr/>
            </p:nvGrpSpPr>
            <p:grpSpPr bwMode="auto">
              <a:xfrm>
                <a:off x="6665" y="9412"/>
                <a:ext cx="517" cy="125"/>
                <a:chOff x="6665" y="9412"/>
                <a:chExt cx="517" cy="125"/>
              </a:xfrm>
            </p:grpSpPr>
            <p:grpSp>
              <p:nvGrpSpPr>
                <p:cNvPr id="80750" name="Group 212"/>
                <p:cNvGrpSpPr>
                  <a:grpSpLocks/>
                </p:cNvGrpSpPr>
                <p:nvPr/>
              </p:nvGrpSpPr>
              <p:grpSpPr bwMode="auto">
                <a:xfrm>
                  <a:off x="6665" y="9412"/>
                  <a:ext cx="358" cy="125"/>
                  <a:chOff x="6665" y="9412"/>
                  <a:chExt cx="358" cy="125"/>
                </a:xfrm>
              </p:grpSpPr>
              <p:sp>
                <p:nvSpPr>
                  <p:cNvPr id="80755" name="Freeform 213"/>
                  <p:cNvSpPr>
                    <a:spLocks/>
                  </p:cNvSpPr>
                  <p:nvPr/>
                </p:nvSpPr>
                <p:spPr bwMode="auto">
                  <a:xfrm>
                    <a:off x="6665" y="9412"/>
                    <a:ext cx="333" cy="104"/>
                  </a:xfrm>
                  <a:custGeom>
                    <a:avLst/>
                    <a:gdLst>
                      <a:gd name="T0" fmla="*/ 0 w 333"/>
                      <a:gd name="T1" fmla="*/ 104 h 104"/>
                      <a:gd name="T2" fmla="*/ 0 w 333"/>
                      <a:gd name="T3" fmla="*/ 44 h 104"/>
                      <a:gd name="T4" fmla="*/ 333 w 333"/>
                      <a:gd name="T5" fmla="*/ 0 h 104"/>
                      <a:gd name="T6" fmla="*/ 333 w 333"/>
                      <a:gd name="T7" fmla="*/ 73 h 104"/>
                      <a:gd name="T8" fmla="*/ 0 w 333"/>
                      <a:gd name="T9" fmla="*/ 104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 h="104">
                        <a:moveTo>
                          <a:pt x="0" y="104"/>
                        </a:moveTo>
                        <a:lnTo>
                          <a:pt x="0" y="44"/>
                        </a:lnTo>
                        <a:lnTo>
                          <a:pt x="333" y="0"/>
                        </a:lnTo>
                        <a:lnTo>
                          <a:pt x="333" y="73"/>
                        </a:lnTo>
                        <a:lnTo>
                          <a:pt x="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56" name="Freeform 214"/>
                  <p:cNvSpPr>
                    <a:spLocks/>
                  </p:cNvSpPr>
                  <p:nvPr/>
                </p:nvSpPr>
                <p:spPr bwMode="auto">
                  <a:xfrm>
                    <a:off x="6691" y="9433"/>
                    <a:ext cx="332" cy="104"/>
                  </a:xfrm>
                  <a:custGeom>
                    <a:avLst/>
                    <a:gdLst>
                      <a:gd name="T0" fmla="*/ 0 w 332"/>
                      <a:gd name="T1" fmla="*/ 104 h 104"/>
                      <a:gd name="T2" fmla="*/ 0 w 332"/>
                      <a:gd name="T3" fmla="*/ 44 h 104"/>
                      <a:gd name="T4" fmla="*/ 332 w 332"/>
                      <a:gd name="T5" fmla="*/ 0 h 104"/>
                      <a:gd name="T6" fmla="*/ 332 w 332"/>
                      <a:gd name="T7" fmla="*/ 73 h 104"/>
                      <a:gd name="T8" fmla="*/ 0 w 332"/>
                      <a:gd name="T9" fmla="*/ 104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104">
                        <a:moveTo>
                          <a:pt x="0" y="104"/>
                        </a:moveTo>
                        <a:lnTo>
                          <a:pt x="0" y="44"/>
                        </a:lnTo>
                        <a:lnTo>
                          <a:pt x="332" y="0"/>
                        </a:lnTo>
                        <a:lnTo>
                          <a:pt x="332" y="73"/>
                        </a:lnTo>
                        <a:lnTo>
                          <a:pt x="0" y="10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57" name="Freeform 215"/>
                  <p:cNvSpPr>
                    <a:spLocks/>
                  </p:cNvSpPr>
                  <p:nvPr/>
                </p:nvSpPr>
                <p:spPr bwMode="auto">
                  <a:xfrm>
                    <a:off x="6678" y="9423"/>
                    <a:ext cx="333" cy="104"/>
                  </a:xfrm>
                  <a:custGeom>
                    <a:avLst/>
                    <a:gdLst>
                      <a:gd name="T0" fmla="*/ 0 w 333"/>
                      <a:gd name="T1" fmla="*/ 104 h 104"/>
                      <a:gd name="T2" fmla="*/ 0 w 333"/>
                      <a:gd name="T3" fmla="*/ 44 h 104"/>
                      <a:gd name="T4" fmla="*/ 333 w 333"/>
                      <a:gd name="T5" fmla="*/ 0 h 104"/>
                      <a:gd name="T6" fmla="*/ 333 w 333"/>
                      <a:gd name="T7" fmla="*/ 72 h 104"/>
                      <a:gd name="T8" fmla="*/ 0 w 333"/>
                      <a:gd name="T9" fmla="*/ 104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 h="104">
                        <a:moveTo>
                          <a:pt x="0" y="104"/>
                        </a:moveTo>
                        <a:lnTo>
                          <a:pt x="0" y="44"/>
                        </a:lnTo>
                        <a:lnTo>
                          <a:pt x="333" y="0"/>
                        </a:lnTo>
                        <a:lnTo>
                          <a:pt x="333" y="72"/>
                        </a:lnTo>
                        <a:lnTo>
                          <a:pt x="0" y="104"/>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58" name="Freeform 216"/>
                  <p:cNvSpPr>
                    <a:spLocks/>
                  </p:cNvSpPr>
                  <p:nvPr/>
                </p:nvSpPr>
                <p:spPr bwMode="auto">
                  <a:xfrm>
                    <a:off x="6678" y="9423"/>
                    <a:ext cx="333" cy="104"/>
                  </a:xfrm>
                  <a:custGeom>
                    <a:avLst/>
                    <a:gdLst>
                      <a:gd name="T0" fmla="*/ 0 w 333"/>
                      <a:gd name="T1" fmla="*/ 104 h 104"/>
                      <a:gd name="T2" fmla="*/ 0 w 333"/>
                      <a:gd name="T3" fmla="*/ 44 h 104"/>
                      <a:gd name="T4" fmla="*/ 333 w 333"/>
                      <a:gd name="T5" fmla="*/ 0 h 104"/>
                      <a:gd name="T6" fmla="*/ 333 w 333"/>
                      <a:gd name="T7" fmla="*/ 72 h 104"/>
                      <a:gd name="T8" fmla="*/ 0 w 333"/>
                      <a:gd name="T9" fmla="*/ 104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 h="104">
                        <a:moveTo>
                          <a:pt x="0" y="104"/>
                        </a:moveTo>
                        <a:lnTo>
                          <a:pt x="0" y="44"/>
                        </a:lnTo>
                        <a:lnTo>
                          <a:pt x="333" y="0"/>
                        </a:lnTo>
                        <a:lnTo>
                          <a:pt x="333" y="72"/>
                        </a:lnTo>
                        <a:lnTo>
                          <a:pt x="0" y="104"/>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751" name="Group 217"/>
                <p:cNvGrpSpPr>
                  <a:grpSpLocks/>
                </p:cNvGrpSpPr>
                <p:nvPr/>
              </p:nvGrpSpPr>
              <p:grpSpPr bwMode="auto">
                <a:xfrm>
                  <a:off x="7001" y="9412"/>
                  <a:ext cx="181" cy="94"/>
                  <a:chOff x="7001" y="9412"/>
                  <a:chExt cx="181" cy="94"/>
                </a:xfrm>
              </p:grpSpPr>
              <p:sp>
                <p:nvSpPr>
                  <p:cNvPr id="80752" name="Freeform 218"/>
                  <p:cNvSpPr>
                    <a:spLocks/>
                  </p:cNvSpPr>
                  <p:nvPr/>
                </p:nvSpPr>
                <p:spPr bwMode="auto">
                  <a:xfrm>
                    <a:off x="7001" y="9412"/>
                    <a:ext cx="155" cy="73"/>
                  </a:xfrm>
                  <a:custGeom>
                    <a:avLst/>
                    <a:gdLst>
                      <a:gd name="T0" fmla="*/ 0 w 155"/>
                      <a:gd name="T1" fmla="*/ 0 h 73"/>
                      <a:gd name="T2" fmla="*/ 0 w 155"/>
                      <a:gd name="T3" fmla="*/ 73 h 73"/>
                      <a:gd name="T4" fmla="*/ 155 w 155"/>
                      <a:gd name="T5" fmla="*/ 73 h 73"/>
                      <a:gd name="T6" fmla="*/ 155 w 155"/>
                      <a:gd name="T7" fmla="*/ 19 h 73"/>
                      <a:gd name="T8" fmla="*/ 0 w 155"/>
                      <a:gd name="T9" fmla="*/ 0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73">
                        <a:moveTo>
                          <a:pt x="0" y="0"/>
                        </a:moveTo>
                        <a:lnTo>
                          <a:pt x="0" y="73"/>
                        </a:lnTo>
                        <a:lnTo>
                          <a:pt x="155" y="73"/>
                        </a:lnTo>
                        <a:lnTo>
                          <a:pt x="155" y="19"/>
                        </a:lnTo>
                        <a:lnTo>
                          <a:pt x="0"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53" name="Freeform 219"/>
                  <p:cNvSpPr>
                    <a:spLocks/>
                  </p:cNvSpPr>
                  <p:nvPr/>
                </p:nvSpPr>
                <p:spPr bwMode="auto">
                  <a:xfrm>
                    <a:off x="7027" y="9433"/>
                    <a:ext cx="155" cy="73"/>
                  </a:xfrm>
                  <a:custGeom>
                    <a:avLst/>
                    <a:gdLst>
                      <a:gd name="T0" fmla="*/ 0 w 155"/>
                      <a:gd name="T1" fmla="*/ 0 h 73"/>
                      <a:gd name="T2" fmla="*/ 0 w 155"/>
                      <a:gd name="T3" fmla="*/ 73 h 73"/>
                      <a:gd name="T4" fmla="*/ 155 w 155"/>
                      <a:gd name="T5" fmla="*/ 73 h 73"/>
                      <a:gd name="T6" fmla="*/ 155 w 155"/>
                      <a:gd name="T7" fmla="*/ 18 h 73"/>
                      <a:gd name="T8" fmla="*/ 0 w 155"/>
                      <a:gd name="T9" fmla="*/ 0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73">
                        <a:moveTo>
                          <a:pt x="0" y="0"/>
                        </a:moveTo>
                        <a:lnTo>
                          <a:pt x="0" y="73"/>
                        </a:lnTo>
                        <a:lnTo>
                          <a:pt x="155" y="73"/>
                        </a:lnTo>
                        <a:lnTo>
                          <a:pt x="155" y="18"/>
                        </a:lnTo>
                        <a:lnTo>
                          <a:pt x="0"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54" name="Freeform 220"/>
                  <p:cNvSpPr>
                    <a:spLocks/>
                  </p:cNvSpPr>
                  <p:nvPr/>
                </p:nvSpPr>
                <p:spPr bwMode="auto">
                  <a:xfrm>
                    <a:off x="7014" y="9423"/>
                    <a:ext cx="155" cy="72"/>
                  </a:xfrm>
                  <a:custGeom>
                    <a:avLst/>
                    <a:gdLst>
                      <a:gd name="T0" fmla="*/ 0 w 155"/>
                      <a:gd name="T1" fmla="*/ 0 h 72"/>
                      <a:gd name="T2" fmla="*/ 0 w 155"/>
                      <a:gd name="T3" fmla="*/ 72 h 72"/>
                      <a:gd name="T4" fmla="*/ 155 w 155"/>
                      <a:gd name="T5" fmla="*/ 72 h 72"/>
                      <a:gd name="T6" fmla="*/ 155 w 155"/>
                      <a:gd name="T7" fmla="*/ 18 h 72"/>
                      <a:gd name="T8" fmla="*/ 0 w 155"/>
                      <a:gd name="T9" fmla="*/ 0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72">
                        <a:moveTo>
                          <a:pt x="0" y="0"/>
                        </a:moveTo>
                        <a:lnTo>
                          <a:pt x="0" y="72"/>
                        </a:lnTo>
                        <a:lnTo>
                          <a:pt x="155" y="72"/>
                        </a:lnTo>
                        <a:lnTo>
                          <a:pt x="155" y="18"/>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80351" name="Group 221"/>
              <p:cNvGrpSpPr>
                <a:grpSpLocks/>
              </p:cNvGrpSpPr>
              <p:nvPr/>
            </p:nvGrpSpPr>
            <p:grpSpPr bwMode="auto">
              <a:xfrm>
                <a:off x="7098" y="8984"/>
                <a:ext cx="568" cy="662"/>
                <a:chOff x="7098" y="8984"/>
                <a:chExt cx="568" cy="662"/>
              </a:xfrm>
            </p:grpSpPr>
            <p:grpSp>
              <p:nvGrpSpPr>
                <p:cNvPr id="80738" name="Group 222"/>
                <p:cNvGrpSpPr>
                  <a:grpSpLocks/>
                </p:cNvGrpSpPr>
                <p:nvPr/>
              </p:nvGrpSpPr>
              <p:grpSpPr bwMode="auto">
                <a:xfrm>
                  <a:off x="7098" y="8984"/>
                  <a:ext cx="142" cy="623"/>
                  <a:chOff x="7098" y="8984"/>
                  <a:chExt cx="142" cy="623"/>
                </a:xfrm>
              </p:grpSpPr>
              <p:sp>
                <p:nvSpPr>
                  <p:cNvPr id="80747" name="Freeform 223"/>
                  <p:cNvSpPr>
                    <a:spLocks/>
                  </p:cNvSpPr>
                  <p:nvPr/>
                </p:nvSpPr>
                <p:spPr bwMode="auto">
                  <a:xfrm>
                    <a:off x="7098" y="8984"/>
                    <a:ext cx="116" cy="602"/>
                  </a:xfrm>
                  <a:custGeom>
                    <a:avLst/>
                    <a:gdLst>
                      <a:gd name="T0" fmla="*/ 0 w 116"/>
                      <a:gd name="T1" fmla="*/ 602 h 602"/>
                      <a:gd name="T2" fmla="*/ 32 w 116"/>
                      <a:gd name="T3" fmla="*/ 0 h 602"/>
                      <a:gd name="T4" fmla="*/ 84 w 116"/>
                      <a:gd name="T5" fmla="*/ 0 h 602"/>
                      <a:gd name="T6" fmla="*/ 116 w 116"/>
                      <a:gd name="T7" fmla="*/ 602 h 602"/>
                      <a:gd name="T8" fmla="*/ 0 w 116"/>
                      <a:gd name="T9" fmla="*/ 602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602">
                        <a:moveTo>
                          <a:pt x="0" y="602"/>
                        </a:moveTo>
                        <a:lnTo>
                          <a:pt x="32" y="0"/>
                        </a:lnTo>
                        <a:lnTo>
                          <a:pt x="84" y="0"/>
                        </a:lnTo>
                        <a:lnTo>
                          <a:pt x="116" y="602"/>
                        </a:lnTo>
                        <a:lnTo>
                          <a:pt x="0" y="602"/>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48" name="Freeform 224"/>
                  <p:cNvSpPr>
                    <a:spLocks/>
                  </p:cNvSpPr>
                  <p:nvPr/>
                </p:nvSpPr>
                <p:spPr bwMode="auto">
                  <a:xfrm>
                    <a:off x="7124" y="9004"/>
                    <a:ext cx="116" cy="603"/>
                  </a:xfrm>
                  <a:custGeom>
                    <a:avLst/>
                    <a:gdLst>
                      <a:gd name="T0" fmla="*/ 0 w 116"/>
                      <a:gd name="T1" fmla="*/ 603 h 603"/>
                      <a:gd name="T2" fmla="*/ 32 w 116"/>
                      <a:gd name="T3" fmla="*/ 0 h 603"/>
                      <a:gd name="T4" fmla="*/ 84 w 116"/>
                      <a:gd name="T5" fmla="*/ 0 h 603"/>
                      <a:gd name="T6" fmla="*/ 116 w 116"/>
                      <a:gd name="T7" fmla="*/ 603 h 603"/>
                      <a:gd name="T8" fmla="*/ 0 w 116"/>
                      <a:gd name="T9" fmla="*/ 603 h 6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603">
                        <a:moveTo>
                          <a:pt x="0" y="603"/>
                        </a:moveTo>
                        <a:lnTo>
                          <a:pt x="32" y="0"/>
                        </a:lnTo>
                        <a:lnTo>
                          <a:pt x="84" y="0"/>
                        </a:lnTo>
                        <a:lnTo>
                          <a:pt x="116" y="603"/>
                        </a:lnTo>
                        <a:lnTo>
                          <a:pt x="0" y="603"/>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49" name="Freeform 225"/>
                  <p:cNvSpPr>
                    <a:spLocks/>
                  </p:cNvSpPr>
                  <p:nvPr/>
                </p:nvSpPr>
                <p:spPr bwMode="auto">
                  <a:xfrm>
                    <a:off x="7111" y="8994"/>
                    <a:ext cx="116" cy="603"/>
                  </a:xfrm>
                  <a:custGeom>
                    <a:avLst/>
                    <a:gdLst>
                      <a:gd name="T0" fmla="*/ 0 w 116"/>
                      <a:gd name="T1" fmla="*/ 603 h 603"/>
                      <a:gd name="T2" fmla="*/ 32 w 116"/>
                      <a:gd name="T3" fmla="*/ 0 h 603"/>
                      <a:gd name="T4" fmla="*/ 84 w 116"/>
                      <a:gd name="T5" fmla="*/ 0 h 603"/>
                      <a:gd name="T6" fmla="*/ 116 w 116"/>
                      <a:gd name="T7" fmla="*/ 603 h 603"/>
                      <a:gd name="T8" fmla="*/ 0 w 116"/>
                      <a:gd name="T9" fmla="*/ 603 h 6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603">
                        <a:moveTo>
                          <a:pt x="0" y="603"/>
                        </a:moveTo>
                        <a:lnTo>
                          <a:pt x="32" y="0"/>
                        </a:lnTo>
                        <a:lnTo>
                          <a:pt x="84" y="0"/>
                        </a:lnTo>
                        <a:lnTo>
                          <a:pt x="116" y="603"/>
                        </a:lnTo>
                        <a:lnTo>
                          <a:pt x="0" y="603"/>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739" name="Group 226"/>
                <p:cNvGrpSpPr>
                  <a:grpSpLocks/>
                </p:cNvGrpSpPr>
                <p:nvPr/>
              </p:nvGrpSpPr>
              <p:grpSpPr bwMode="auto">
                <a:xfrm>
                  <a:off x="7301" y="8997"/>
                  <a:ext cx="142" cy="621"/>
                  <a:chOff x="7301" y="8997"/>
                  <a:chExt cx="142" cy="621"/>
                </a:xfrm>
              </p:grpSpPr>
              <p:sp>
                <p:nvSpPr>
                  <p:cNvPr id="80744" name="Freeform 227"/>
                  <p:cNvSpPr>
                    <a:spLocks/>
                  </p:cNvSpPr>
                  <p:nvPr/>
                </p:nvSpPr>
                <p:spPr bwMode="auto">
                  <a:xfrm>
                    <a:off x="7301" y="8997"/>
                    <a:ext cx="117" cy="600"/>
                  </a:xfrm>
                  <a:custGeom>
                    <a:avLst/>
                    <a:gdLst>
                      <a:gd name="T0" fmla="*/ 0 w 117"/>
                      <a:gd name="T1" fmla="*/ 600 h 600"/>
                      <a:gd name="T2" fmla="*/ 29 w 117"/>
                      <a:gd name="T3" fmla="*/ 0 h 600"/>
                      <a:gd name="T4" fmla="*/ 81 w 117"/>
                      <a:gd name="T5" fmla="*/ 0 h 600"/>
                      <a:gd name="T6" fmla="*/ 117 w 117"/>
                      <a:gd name="T7" fmla="*/ 600 h 600"/>
                      <a:gd name="T8" fmla="*/ 0 w 117"/>
                      <a:gd name="T9" fmla="*/ 600 h 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600">
                        <a:moveTo>
                          <a:pt x="0" y="600"/>
                        </a:moveTo>
                        <a:lnTo>
                          <a:pt x="29" y="0"/>
                        </a:lnTo>
                        <a:lnTo>
                          <a:pt x="81" y="0"/>
                        </a:lnTo>
                        <a:lnTo>
                          <a:pt x="117" y="600"/>
                        </a:lnTo>
                        <a:lnTo>
                          <a:pt x="0" y="60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45" name="Freeform 228"/>
                  <p:cNvSpPr>
                    <a:spLocks/>
                  </p:cNvSpPr>
                  <p:nvPr/>
                </p:nvSpPr>
                <p:spPr bwMode="auto">
                  <a:xfrm>
                    <a:off x="7327" y="9017"/>
                    <a:ext cx="116" cy="601"/>
                  </a:xfrm>
                  <a:custGeom>
                    <a:avLst/>
                    <a:gdLst>
                      <a:gd name="T0" fmla="*/ 0 w 116"/>
                      <a:gd name="T1" fmla="*/ 601 h 601"/>
                      <a:gd name="T2" fmla="*/ 29 w 116"/>
                      <a:gd name="T3" fmla="*/ 0 h 601"/>
                      <a:gd name="T4" fmla="*/ 81 w 116"/>
                      <a:gd name="T5" fmla="*/ 0 h 601"/>
                      <a:gd name="T6" fmla="*/ 116 w 116"/>
                      <a:gd name="T7" fmla="*/ 601 h 601"/>
                      <a:gd name="T8" fmla="*/ 0 w 116"/>
                      <a:gd name="T9" fmla="*/ 601 h 6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601">
                        <a:moveTo>
                          <a:pt x="0" y="601"/>
                        </a:moveTo>
                        <a:lnTo>
                          <a:pt x="29" y="0"/>
                        </a:lnTo>
                        <a:lnTo>
                          <a:pt x="81" y="0"/>
                        </a:lnTo>
                        <a:lnTo>
                          <a:pt x="116" y="601"/>
                        </a:lnTo>
                        <a:lnTo>
                          <a:pt x="0" y="601"/>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46" name="Freeform 229"/>
                  <p:cNvSpPr>
                    <a:spLocks/>
                  </p:cNvSpPr>
                  <p:nvPr/>
                </p:nvSpPr>
                <p:spPr bwMode="auto">
                  <a:xfrm>
                    <a:off x="7314" y="9007"/>
                    <a:ext cx="117" cy="600"/>
                  </a:xfrm>
                  <a:custGeom>
                    <a:avLst/>
                    <a:gdLst>
                      <a:gd name="T0" fmla="*/ 0 w 117"/>
                      <a:gd name="T1" fmla="*/ 600 h 600"/>
                      <a:gd name="T2" fmla="*/ 29 w 117"/>
                      <a:gd name="T3" fmla="*/ 0 h 600"/>
                      <a:gd name="T4" fmla="*/ 81 w 117"/>
                      <a:gd name="T5" fmla="*/ 0 h 600"/>
                      <a:gd name="T6" fmla="*/ 117 w 117"/>
                      <a:gd name="T7" fmla="*/ 600 h 600"/>
                      <a:gd name="T8" fmla="*/ 0 w 117"/>
                      <a:gd name="T9" fmla="*/ 600 h 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600">
                        <a:moveTo>
                          <a:pt x="0" y="600"/>
                        </a:moveTo>
                        <a:lnTo>
                          <a:pt x="29" y="0"/>
                        </a:lnTo>
                        <a:lnTo>
                          <a:pt x="81" y="0"/>
                        </a:lnTo>
                        <a:lnTo>
                          <a:pt x="117" y="600"/>
                        </a:lnTo>
                        <a:lnTo>
                          <a:pt x="0" y="60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740" name="Group 230"/>
                <p:cNvGrpSpPr>
                  <a:grpSpLocks/>
                </p:cNvGrpSpPr>
                <p:nvPr/>
              </p:nvGrpSpPr>
              <p:grpSpPr bwMode="auto">
                <a:xfrm>
                  <a:off x="7521" y="9023"/>
                  <a:ext cx="145" cy="623"/>
                  <a:chOff x="7521" y="9023"/>
                  <a:chExt cx="145" cy="623"/>
                </a:xfrm>
              </p:grpSpPr>
              <p:sp>
                <p:nvSpPr>
                  <p:cNvPr id="80741" name="Freeform 231"/>
                  <p:cNvSpPr>
                    <a:spLocks/>
                  </p:cNvSpPr>
                  <p:nvPr/>
                </p:nvSpPr>
                <p:spPr bwMode="auto">
                  <a:xfrm>
                    <a:off x="7521" y="9023"/>
                    <a:ext cx="120" cy="602"/>
                  </a:xfrm>
                  <a:custGeom>
                    <a:avLst/>
                    <a:gdLst>
                      <a:gd name="T0" fmla="*/ 0 w 120"/>
                      <a:gd name="T1" fmla="*/ 602 h 602"/>
                      <a:gd name="T2" fmla="*/ 32 w 120"/>
                      <a:gd name="T3" fmla="*/ 0 h 602"/>
                      <a:gd name="T4" fmla="*/ 87 w 120"/>
                      <a:gd name="T5" fmla="*/ 0 h 602"/>
                      <a:gd name="T6" fmla="*/ 120 w 120"/>
                      <a:gd name="T7" fmla="*/ 602 h 602"/>
                      <a:gd name="T8" fmla="*/ 0 w 120"/>
                      <a:gd name="T9" fmla="*/ 602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602">
                        <a:moveTo>
                          <a:pt x="0" y="602"/>
                        </a:moveTo>
                        <a:lnTo>
                          <a:pt x="32" y="0"/>
                        </a:lnTo>
                        <a:lnTo>
                          <a:pt x="87" y="0"/>
                        </a:lnTo>
                        <a:lnTo>
                          <a:pt x="120" y="602"/>
                        </a:lnTo>
                        <a:lnTo>
                          <a:pt x="0" y="602"/>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42" name="Freeform 232"/>
                  <p:cNvSpPr>
                    <a:spLocks/>
                  </p:cNvSpPr>
                  <p:nvPr/>
                </p:nvSpPr>
                <p:spPr bwMode="auto">
                  <a:xfrm>
                    <a:off x="7547" y="9043"/>
                    <a:ext cx="119" cy="603"/>
                  </a:xfrm>
                  <a:custGeom>
                    <a:avLst/>
                    <a:gdLst>
                      <a:gd name="T0" fmla="*/ 0 w 119"/>
                      <a:gd name="T1" fmla="*/ 603 h 603"/>
                      <a:gd name="T2" fmla="*/ 32 w 119"/>
                      <a:gd name="T3" fmla="*/ 0 h 603"/>
                      <a:gd name="T4" fmla="*/ 87 w 119"/>
                      <a:gd name="T5" fmla="*/ 0 h 603"/>
                      <a:gd name="T6" fmla="*/ 119 w 119"/>
                      <a:gd name="T7" fmla="*/ 603 h 603"/>
                      <a:gd name="T8" fmla="*/ 0 w 119"/>
                      <a:gd name="T9" fmla="*/ 603 h 6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603">
                        <a:moveTo>
                          <a:pt x="0" y="603"/>
                        </a:moveTo>
                        <a:lnTo>
                          <a:pt x="32" y="0"/>
                        </a:lnTo>
                        <a:lnTo>
                          <a:pt x="87" y="0"/>
                        </a:lnTo>
                        <a:lnTo>
                          <a:pt x="119" y="603"/>
                        </a:lnTo>
                        <a:lnTo>
                          <a:pt x="0" y="603"/>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43" name="Freeform 233"/>
                  <p:cNvSpPr>
                    <a:spLocks/>
                  </p:cNvSpPr>
                  <p:nvPr/>
                </p:nvSpPr>
                <p:spPr bwMode="auto">
                  <a:xfrm>
                    <a:off x="7534" y="9033"/>
                    <a:ext cx="119" cy="603"/>
                  </a:xfrm>
                  <a:custGeom>
                    <a:avLst/>
                    <a:gdLst>
                      <a:gd name="T0" fmla="*/ 0 w 119"/>
                      <a:gd name="T1" fmla="*/ 603 h 603"/>
                      <a:gd name="T2" fmla="*/ 32 w 119"/>
                      <a:gd name="T3" fmla="*/ 0 h 603"/>
                      <a:gd name="T4" fmla="*/ 87 w 119"/>
                      <a:gd name="T5" fmla="*/ 0 h 603"/>
                      <a:gd name="T6" fmla="*/ 119 w 119"/>
                      <a:gd name="T7" fmla="*/ 603 h 603"/>
                      <a:gd name="T8" fmla="*/ 0 w 119"/>
                      <a:gd name="T9" fmla="*/ 603 h 6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603">
                        <a:moveTo>
                          <a:pt x="0" y="603"/>
                        </a:moveTo>
                        <a:lnTo>
                          <a:pt x="32" y="0"/>
                        </a:lnTo>
                        <a:lnTo>
                          <a:pt x="87" y="0"/>
                        </a:lnTo>
                        <a:lnTo>
                          <a:pt x="119" y="603"/>
                        </a:lnTo>
                        <a:lnTo>
                          <a:pt x="0" y="603"/>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80352" name="Group 234"/>
              <p:cNvGrpSpPr>
                <a:grpSpLocks/>
              </p:cNvGrpSpPr>
              <p:nvPr/>
            </p:nvGrpSpPr>
            <p:grpSpPr bwMode="auto">
              <a:xfrm>
                <a:off x="5948" y="9747"/>
                <a:ext cx="2235" cy="372"/>
                <a:chOff x="5948" y="9747"/>
                <a:chExt cx="2235" cy="372"/>
              </a:xfrm>
            </p:grpSpPr>
            <p:sp>
              <p:nvSpPr>
                <p:cNvPr id="80735" name="Freeform 235"/>
                <p:cNvSpPr>
                  <a:spLocks/>
                </p:cNvSpPr>
                <p:nvPr/>
              </p:nvSpPr>
              <p:spPr bwMode="auto">
                <a:xfrm>
                  <a:off x="5948" y="9747"/>
                  <a:ext cx="2210" cy="351"/>
                </a:xfrm>
                <a:custGeom>
                  <a:avLst/>
                  <a:gdLst>
                    <a:gd name="T0" fmla="*/ 12 w 2210"/>
                    <a:gd name="T1" fmla="*/ 24 h 351"/>
                    <a:gd name="T2" fmla="*/ 25 w 2210"/>
                    <a:gd name="T3" fmla="*/ 91 h 351"/>
                    <a:gd name="T4" fmla="*/ 109 w 2210"/>
                    <a:gd name="T5" fmla="*/ 125 h 351"/>
                    <a:gd name="T6" fmla="*/ 248 w 2210"/>
                    <a:gd name="T7" fmla="*/ 120 h 351"/>
                    <a:gd name="T8" fmla="*/ 348 w 2210"/>
                    <a:gd name="T9" fmla="*/ 149 h 351"/>
                    <a:gd name="T10" fmla="*/ 426 w 2210"/>
                    <a:gd name="T11" fmla="*/ 198 h 351"/>
                    <a:gd name="T12" fmla="*/ 497 w 2210"/>
                    <a:gd name="T13" fmla="*/ 252 h 351"/>
                    <a:gd name="T14" fmla="*/ 636 w 2210"/>
                    <a:gd name="T15" fmla="*/ 286 h 351"/>
                    <a:gd name="T16" fmla="*/ 668 w 2210"/>
                    <a:gd name="T17" fmla="*/ 289 h 351"/>
                    <a:gd name="T18" fmla="*/ 681 w 2210"/>
                    <a:gd name="T19" fmla="*/ 289 h 351"/>
                    <a:gd name="T20" fmla="*/ 701 w 2210"/>
                    <a:gd name="T21" fmla="*/ 289 h 351"/>
                    <a:gd name="T22" fmla="*/ 785 w 2210"/>
                    <a:gd name="T23" fmla="*/ 289 h 351"/>
                    <a:gd name="T24" fmla="*/ 840 w 2210"/>
                    <a:gd name="T25" fmla="*/ 289 h 351"/>
                    <a:gd name="T26" fmla="*/ 852 w 2210"/>
                    <a:gd name="T27" fmla="*/ 289 h 351"/>
                    <a:gd name="T28" fmla="*/ 869 w 2210"/>
                    <a:gd name="T29" fmla="*/ 289 h 351"/>
                    <a:gd name="T30" fmla="*/ 882 w 2210"/>
                    <a:gd name="T31" fmla="*/ 291 h 351"/>
                    <a:gd name="T32" fmla="*/ 895 w 2210"/>
                    <a:gd name="T33" fmla="*/ 291 h 351"/>
                    <a:gd name="T34" fmla="*/ 982 w 2210"/>
                    <a:gd name="T35" fmla="*/ 304 h 351"/>
                    <a:gd name="T36" fmla="*/ 1050 w 2210"/>
                    <a:gd name="T37" fmla="*/ 330 h 351"/>
                    <a:gd name="T38" fmla="*/ 1205 w 2210"/>
                    <a:gd name="T39" fmla="*/ 351 h 351"/>
                    <a:gd name="T40" fmla="*/ 1295 w 2210"/>
                    <a:gd name="T41" fmla="*/ 312 h 351"/>
                    <a:gd name="T42" fmla="*/ 1392 w 2210"/>
                    <a:gd name="T43" fmla="*/ 289 h 351"/>
                    <a:gd name="T44" fmla="*/ 1512 w 2210"/>
                    <a:gd name="T45" fmla="*/ 216 h 351"/>
                    <a:gd name="T46" fmla="*/ 1596 w 2210"/>
                    <a:gd name="T47" fmla="*/ 208 h 351"/>
                    <a:gd name="T48" fmla="*/ 1618 w 2210"/>
                    <a:gd name="T49" fmla="*/ 211 h 351"/>
                    <a:gd name="T50" fmla="*/ 1641 w 2210"/>
                    <a:gd name="T51" fmla="*/ 211 h 351"/>
                    <a:gd name="T52" fmla="*/ 1663 w 2210"/>
                    <a:gd name="T53" fmla="*/ 213 h 351"/>
                    <a:gd name="T54" fmla="*/ 1676 w 2210"/>
                    <a:gd name="T55" fmla="*/ 216 h 351"/>
                    <a:gd name="T56" fmla="*/ 1693 w 2210"/>
                    <a:gd name="T57" fmla="*/ 219 h 351"/>
                    <a:gd name="T58" fmla="*/ 1741 w 2210"/>
                    <a:gd name="T59" fmla="*/ 226 h 351"/>
                    <a:gd name="T60" fmla="*/ 1877 w 2210"/>
                    <a:gd name="T61" fmla="*/ 182 h 351"/>
                    <a:gd name="T62" fmla="*/ 1967 w 2210"/>
                    <a:gd name="T63" fmla="*/ 125 h 351"/>
                    <a:gd name="T64" fmla="*/ 2087 w 2210"/>
                    <a:gd name="T65" fmla="*/ 117 h 351"/>
                    <a:gd name="T66" fmla="*/ 2210 w 2210"/>
                    <a:gd name="T67" fmla="*/ 58 h 351"/>
                    <a:gd name="T68" fmla="*/ 2151 w 2210"/>
                    <a:gd name="T69" fmla="*/ 0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0" h="351">
                      <a:moveTo>
                        <a:pt x="84" y="19"/>
                      </a:moveTo>
                      <a:lnTo>
                        <a:pt x="12" y="24"/>
                      </a:lnTo>
                      <a:lnTo>
                        <a:pt x="0" y="58"/>
                      </a:lnTo>
                      <a:lnTo>
                        <a:pt x="25" y="91"/>
                      </a:lnTo>
                      <a:lnTo>
                        <a:pt x="48" y="120"/>
                      </a:lnTo>
                      <a:lnTo>
                        <a:pt x="109" y="125"/>
                      </a:lnTo>
                      <a:lnTo>
                        <a:pt x="171" y="117"/>
                      </a:lnTo>
                      <a:lnTo>
                        <a:pt x="248" y="120"/>
                      </a:lnTo>
                      <a:lnTo>
                        <a:pt x="284" y="123"/>
                      </a:lnTo>
                      <a:lnTo>
                        <a:pt x="348" y="149"/>
                      </a:lnTo>
                      <a:lnTo>
                        <a:pt x="390" y="167"/>
                      </a:lnTo>
                      <a:lnTo>
                        <a:pt x="426" y="198"/>
                      </a:lnTo>
                      <a:lnTo>
                        <a:pt x="465" y="226"/>
                      </a:lnTo>
                      <a:lnTo>
                        <a:pt x="497" y="252"/>
                      </a:lnTo>
                      <a:lnTo>
                        <a:pt x="584" y="278"/>
                      </a:lnTo>
                      <a:lnTo>
                        <a:pt x="636" y="286"/>
                      </a:lnTo>
                      <a:lnTo>
                        <a:pt x="655" y="289"/>
                      </a:lnTo>
                      <a:lnTo>
                        <a:pt x="668" y="289"/>
                      </a:lnTo>
                      <a:lnTo>
                        <a:pt x="675" y="289"/>
                      </a:lnTo>
                      <a:lnTo>
                        <a:pt x="681" y="289"/>
                      </a:lnTo>
                      <a:lnTo>
                        <a:pt x="688" y="289"/>
                      </a:lnTo>
                      <a:lnTo>
                        <a:pt x="701" y="289"/>
                      </a:lnTo>
                      <a:lnTo>
                        <a:pt x="723" y="289"/>
                      </a:lnTo>
                      <a:lnTo>
                        <a:pt x="785" y="289"/>
                      </a:lnTo>
                      <a:lnTo>
                        <a:pt x="833" y="289"/>
                      </a:lnTo>
                      <a:lnTo>
                        <a:pt x="840" y="289"/>
                      </a:lnTo>
                      <a:lnTo>
                        <a:pt x="846" y="289"/>
                      </a:lnTo>
                      <a:lnTo>
                        <a:pt x="852" y="289"/>
                      </a:lnTo>
                      <a:lnTo>
                        <a:pt x="859" y="289"/>
                      </a:lnTo>
                      <a:lnTo>
                        <a:pt x="869" y="289"/>
                      </a:lnTo>
                      <a:lnTo>
                        <a:pt x="875" y="291"/>
                      </a:lnTo>
                      <a:lnTo>
                        <a:pt x="882" y="291"/>
                      </a:lnTo>
                      <a:lnTo>
                        <a:pt x="888" y="291"/>
                      </a:lnTo>
                      <a:lnTo>
                        <a:pt x="895" y="291"/>
                      </a:lnTo>
                      <a:lnTo>
                        <a:pt x="904" y="294"/>
                      </a:lnTo>
                      <a:lnTo>
                        <a:pt x="982" y="304"/>
                      </a:lnTo>
                      <a:lnTo>
                        <a:pt x="1011" y="312"/>
                      </a:lnTo>
                      <a:lnTo>
                        <a:pt x="1050" y="330"/>
                      </a:lnTo>
                      <a:lnTo>
                        <a:pt x="1072" y="341"/>
                      </a:lnTo>
                      <a:lnTo>
                        <a:pt x="1205" y="351"/>
                      </a:lnTo>
                      <a:lnTo>
                        <a:pt x="1260" y="336"/>
                      </a:lnTo>
                      <a:lnTo>
                        <a:pt x="1295" y="312"/>
                      </a:lnTo>
                      <a:lnTo>
                        <a:pt x="1357" y="291"/>
                      </a:lnTo>
                      <a:lnTo>
                        <a:pt x="1392" y="289"/>
                      </a:lnTo>
                      <a:lnTo>
                        <a:pt x="1441" y="281"/>
                      </a:lnTo>
                      <a:lnTo>
                        <a:pt x="1512" y="216"/>
                      </a:lnTo>
                      <a:lnTo>
                        <a:pt x="1573" y="208"/>
                      </a:lnTo>
                      <a:lnTo>
                        <a:pt x="1596" y="208"/>
                      </a:lnTo>
                      <a:lnTo>
                        <a:pt x="1605" y="208"/>
                      </a:lnTo>
                      <a:lnTo>
                        <a:pt x="1618" y="211"/>
                      </a:lnTo>
                      <a:lnTo>
                        <a:pt x="1631" y="211"/>
                      </a:lnTo>
                      <a:lnTo>
                        <a:pt x="1641" y="211"/>
                      </a:lnTo>
                      <a:lnTo>
                        <a:pt x="1651" y="211"/>
                      </a:lnTo>
                      <a:lnTo>
                        <a:pt x="1663" y="213"/>
                      </a:lnTo>
                      <a:lnTo>
                        <a:pt x="1670" y="213"/>
                      </a:lnTo>
                      <a:lnTo>
                        <a:pt x="1676" y="216"/>
                      </a:lnTo>
                      <a:lnTo>
                        <a:pt x="1683" y="216"/>
                      </a:lnTo>
                      <a:lnTo>
                        <a:pt x="1693" y="219"/>
                      </a:lnTo>
                      <a:lnTo>
                        <a:pt x="1699" y="221"/>
                      </a:lnTo>
                      <a:lnTo>
                        <a:pt x="1741" y="226"/>
                      </a:lnTo>
                      <a:lnTo>
                        <a:pt x="1822" y="221"/>
                      </a:lnTo>
                      <a:lnTo>
                        <a:pt x="1877" y="182"/>
                      </a:lnTo>
                      <a:lnTo>
                        <a:pt x="1928" y="143"/>
                      </a:lnTo>
                      <a:lnTo>
                        <a:pt x="1967" y="125"/>
                      </a:lnTo>
                      <a:lnTo>
                        <a:pt x="2032" y="133"/>
                      </a:lnTo>
                      <a:lnTo>
                        <a:pt x="2087" y="117"/>
                      </a:lnTo>
                      <a:lnTo>
                        <a:pt x="2116" y="78"/>
                      </a:lnTo>
                      <a:lnTo>
                        <a:pt x="2210" y="58"/>
                      </a:lnTo>
                      <a:lnTo>
                        <a:pt x="2210" y="19"/>
                      </a:lnTo>
                      <a:lnTo>
                        <a:pt x="2151" y="0"/>
                      </a:lnTo>
                      <a:lnTo>
                        <a:pt x="84" y="19"/>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36" name="Freeform 236"/>
                <p:cNvSpPr>
                  <a:spLocks/>
                </p:cNvSpPr>
                <p:nvPr/>
              </p:nvSpPr>
              <p:spPr bwMode="auto">
                <a:xfrm>
                  <a:off x="5973" y="9768"/>
                  <a:ext cx="2210" cy="351"/>
                </a:xfrm>
                <a:custGeom>
                  <a:avLst/>
                  <a:gdLst>
                    <a:gd name="T0" fmla="*/ 13 w 2210"/>
                    <a:gd name="T1" fmla="*/ 24 h 351"/>
                    <a:gd name="T2" fmla="*/ 26 w 2210"/>
                    <a:gd name="T3" fmla="*/ 91 h 351"/>
                    <a:gd name="T4" fmla="*/ 110 w 2210"/>
                    <a:gd name="T5" fmla="*/ 125 h 351"/>
                    <a:gd name="T6" fmla="*/ 249 w 2210"/>
                    <a:gd name="T7" fmla="*/ 120 h 351"/>
                    <a:gd name="T8" fmla="*/ 349 w 2210"/>
                    <a:gd name="T9" fmla="*/ 148 h 351"/>
                    <a:gd name="T10" fmla="*/ 427 w 2210"/>
                    <a:gd name="T11" fmla="*/ 198 h 351"/>
                    <a:gd name="T12" fmla="*/ 498 w 2210"/>
                    <a:gd name="T13" fmla="*/ 252 h 351"/>
                    <a:gd name="T14" fmla="*/ 637 w 2210"/>
                    <a:gd name="T15" fmla="*/ 286 h 351"/>
                    <a:gd name="T16" fmla="*/ 669 w 2210"/>
                    <a:gd name="T17" fmla="*/ 289 h 351"/>
                    <a:gd name="T18" fmla="*/ 682 w 2210"/>
                    <a:gd name="T19" fmla="*/ 289 h 351"/>
                    <a:gd name="T20" fmla="*/ 701 w 2210"/>
                    <a:gd name="T21" fmla="*/ 289 h 351"/>
                    <a:gd name="T22" fmla="*/ 785 w 2210"/>
                    <a:gd name="T23" fmla="*/ 289 h 351"/>
                    <a:gd name="T24" fmla="*/ 840 w 2210"/>
                    <a:gd name="T25" fmla="*/ 289 h 351"/>
                    <a:gd name="T26" fmla="*/ 853 w 2210"/>
                    <a:gd name="T27" fmla="*/ 289 h 351"/>
                    <a:gd name="T28" fmla="*/ 870 w 2210"/>
                    <a:gd name="T29" fmla="*/ 289 h 351"/>
                    <a:gd name="T30" fmla="*/ 882 w 2210"/>
                    <a:gd name="T31" fmla="*/ 291 h 351"/>
                    <a:gd name="T32" fmla="*/ 895 w 2210"/>
                    <a:gd name="T33" fmla="*/ 291 h 351"/>
                    <a:gd name="T34" fmla="*/ 983 w 2210"/>
                    <a:gd name="T35" fmla="*/ 304 h 351"/>
                    <a:gd name="T36" fmla="*/ 1050 w 2210"/>
                    <a:gd name="T37" fmla="*/ 330 h 351"/>
                    <a:gd name="T38" fmla="*/ 1206 w 2210"/>
                    <a:gd name="T39" fmla="*/ 351 h 351"/>
                    <a:gd name="T40" fmla="*/ 1296 w 2210"/>
                    <a:gd name="T41" fmla="*/ 312 h 351"/>
                    <a:gd name="T42" fmla="*/ 1393 w 2210"/>
                    <a:gd name="T43" fmla="*/ 289 h 351"/>
                    <a:gd name="T44" fmla="*/ 1512 w 2210"/>
                    <a:gd name="T45" fmla="*/ 216 h 351"/>
                    <a:gd name="T46" fmla="*/ 1596 w 2210"/>
                    <a:gd name="T47" fmla="*/ 208 h 351"/>
                    <a:gd name="T48" fmla="*/ 1619 w 2210"/>
                    <a:gd name="T49" fmla="*/ 211 h 351"/>
                    <a:gd name="T50" fmla="*/ 1642 w 2210"/>
                    <a:gd name="T51" fmla="*/ 211 h 351"/>
                    <a:gd name="T52" fmla="*/ 1664 w 2210"/>
                    <a:gd name="T53" fmla="*/ 213 h 351"/>
                    <a:gd name="T54" fmla="*/ 1677 w 2210"/>
                    <a:gd name="T55" fmla="*/ 216 h 351"/>
                    <a:gd name="T56" fmla="*/ 1693 w 2210"/>
                    <a:gd name="T57" fmla="*/ 218 h 351"/>
                    <a:gd name="T58" fmla="*/ 1742 w 2210"/>
                    <a:gd name="T59" fmla="*/ 226 h 351"/>
                    <a:gd name="T60" fmla="*/ 1878 w 2210"/>
                    <a:gd name="T61" fmla="*/ 182 h 351"/>
                    <a:gd name="T62" fmla="*/ 1968 w 2210"/>
                    <a:gd name="T63" fmla="*/ 125 h 351"/>
                    <a:gd name="T64" fmla="*/ 2088 w 2210"/>
                    <a:gd name="T65" fmla="*/ 117 h 351"/>
                    <a:gd name="T66" fmla="*/ 2210 w 2210"/>
                    <a:gd name="T67" fmla="*/ 57 h 351"/>
                    <a:gd name="T68" fmla="*/ 2152 w 2210"/>
                    <a:gd name="T69" fmla="*/ 0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0" h="351">
                      <a:moveTo>
                        <a:pt x="84" y="18"/>
                      </a:moveTo>
                      <a:lnTo>
                        <a:pt x="13" y="24"/>
                      </a:lnTo>
                      <a:lnTo>
                        <a:pt x="0" y="57"/>
                      </a:lnTo>
                      <a:lnTo>
                        <a:pt x="26" y="91"/>
                      </a:lnTo>
                      <a:lnTo>
                        <a:pt x="49" y="120"/>
                      </a:lnTo>
                      <a:lnTo>
                        <a:pt x="110" y="125"/>
                      </a:lnTo>
                      <a:lnTo>
                        <a:pt x="172" y="117"/>
                      </a:lnTo>
                      <a:lnTo>
                        <a:pt x="249" y="120"/>
                      </a:lnTo>
                      <a:lnTo>
                        <a:pt x="285" y="122"/>
                      </a:lnTo>
                      <a:lnTo>
                        <a:pt x="349" y="148"/>
                      </a:lnTo>
                      <a:lnTo>
                        <a:pt x="391" y="167"/>
                      </a:lnTo>
                      <a:lnTo>
                        <a:pt x="427" y="198"/>
                      </a:lnTo>
                      <a:lnTo>
                        <a:pt x="466" y="226"/>
                      </a:lnTo>
                      <a:lnTo>
                        <a:pt x="498" y="252"/>
                      </a:lnTo>
                      <a:lnTo>
                        <a:pt x="585" y="278"/>
                      </a:lnTo>
                      <a:lnTo>
                        <a:pt x="637" y="286"/>
                      </a:lnTo>
                      <a:lnTo>
                        <a:pt x="656" y="289"/>
                      </a:lnTo>
                      <a:lnTo>
                        <a:pt x="669" y="289"/>
                      </a:lnTo>
                      <a:lnTo>
                        <a:pt x="676" y="289"/>
                      </a:lnTo>
                      <a:lnTo>
                        <a:pt x="682" y="289"/>
                      </a:lnTo>
                      <a:lnTo>
                        <a:pt x="689" y="289"/>
                      </a:lnTo>
                      <a:lnTo>
                        <a:pt x="701" y="289"/>
                      </a:lnTo>
                      <a:lnTo>
                        <a:pt x="724" y="289"/>
                      </a:lnTo>
                      <a:lnTo>
                        <a:pt x="785" y="289"/>
                      </a:lnTo>
                      <a:lnTo>
                        <a:pt x="834" y="289"/>
                      </a:lnTo>
                      <a:lnTo>
                        <a:pt x="840" y="289"/>
                      </a:lnTo>
                      <a:lnTo>
                        <a:pt x="847" y="289"/>
                      </a:lnTo>
                      <a:lnTo>
                        <a:pt x="853" y="289"/>
                      </a:lnTo>
                      <a:lnTo>
                        <a:pt x="860" y="289"/>
                      </a:lnTo>
                      <a:lnTo>
                        <a:pt x="870" y="289"/>
                      </a:lnTo>
                      <a:lnTo>
                        <a:pt x="876" y="291"/>
                      </a:lnTo>
                      <a:lnTo>
                        <a:pt x="882" y="291"/>
                      </a:lnTo>
                      <a:lnTo>
                        <a:pt x="889" y="291"/>
                      </a:lnTo>
                      <a:lnTo>
                        <a:pt x="895" y="291"/>
                      </a:lnTo>
                      <a:lnTo>
                        <a:pt x="905" y="294"/>
                      </a:lnTo>
                      <a:lnTo>
                        <a:pt x="983" y="304"/>
                      </a:lnTo>
                      <a:lnTo>
                        <a:pt x="1012" y="312"/>
                      </a:lnTo>
                      <a:lnTo>
                        <a:pt x="1050" y="330"/>
                      </a:lnTo>
                      <a:lnTo>
                        <a:pt x="1073" y="341"/>
                      </a:lnTo>
                      <a:lnTo>
                        <a:pt x="1206" y="351"/>
                      </a:lnTo>
                      <a:lnTo>
                        <a:pt x="1260" y="335"/>
                      </a:lnTo>
                      <a:lnTo>
                        <a:pt x="1296" y="312"/>
                      </a:lnTo>
                      <a:lnTo>
                        <a:pt x="1357" y="291"/>
                      </a:lnTo>
                      <a:lnTo>
                        <a:pt x="1393" y="289"/>
                      </a:lnTo>
                      <a:lnTo>
                        <a:pt x="1441" y="281"/>
                      </a:lnTo>
                      <a:lnTo>
                        <a:pt x="1512" y="216"/>
                      </a:lnTo>
                      <a:lnTo>
                        <a:pt x="1574" y="208"/>
                      </a:lnTo>
                      <a:lnTo>
                        <a:pt x="1596" y="208"/>
                      </a:lnTo>
                      <a:lnTo>
                        <a:pt x="1606" y="208"/>
                      </a:lnTo>
                      <a:lnTo>
                        <a:pt x="1619" y="211"/>
                      </a:lnTo>
                      <a:lnTo>
                        <a:pt x="1632" y="211"/>
                      </a:lnTo>
                      <a:lnTo>
                        <a:pt x="1642" y="211"/>
                      </a:lnTo>
                      <a:lnTo>
                        <a:pt x="1651" y="211"/>
                      </a:lnTo>
                      <a:lnTo>
                        <a:pt x="1664" y="213"/>
                      </a:lnTo>
                      <a:lnTo>
                        <a:pt x="1671" y="213"/>
                      </a:lnTo>
                      <a:lnTo>
                        <a:pt x="1677" y="216"/>
                      </a:lnTo>
                      <a:lnTo>
                        <a:pt x="1684" y="216"/>
                      </a:lnTo>
                      <a:lnTo>
                        <a:pt x="1693" y="218"/>
                      </a:lnTo>
                      <a:lnTo>
                        <a:pt x="1700" y="221"/>
                      </a:lnTo>
                      <a:lnTo>
                        <a:pt x="1742" y="226"/>
                      </a:lnTo>
                      <a:lnTo>
                        <a:pt x="1823" y="221"/>
                      </a:lnTo>
                      <a:lnTo>
                        <a:pt x="1878" y="182"/>
                      </a:lnTo>
                      <a:lnTo>
                        <a:pt x="1929" y="143"/>
                      </a:lnTo>
                      <a:lnTo>
                        <a:pt x="1968" y="125"/>
                      </a:lnTo>
                      <a:lnTo>
                        <a:pt x="2033" y="133"/>
                      </a:lnTo>
                      <a:lnTo>
                        <a:pt x="2088" y="117"/>
                      </a:lnTo>
                      <a:lnTo>
                        <a:pt x="2117" y="78"/>
                      </a:lnTo>
                      <a:lnTo>
                        <a:pt x="2210" y="57"/>
                      </a:lnTo>
                      <a:lnTo>
                        <a:pt x="2210" y="18"/>
                      </a:lnTo>
                      <a:lnTo>
                        <a:pt x="2152" y="0"/>
                      </a:lnTo>
                      <a:lnTo>
                        <a:pt x="84" y="18"/>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37" name="Freeform 237"/>
                <p:cNvSpPr>
                  <a:spLocks/>
                </p:cNvSpPr>
                <p:nvPr/>
              </p:nvSpPr>
              <p:spPr bwMode="auto">
                <a:xfrm>
                  <a:off x="5960" y="9758"/>
                  <a:ext cx="2210" cy="351"/>
                </a:xfrm>
                <a:custGeom>
                  <a:avLst/>
                  <a:gdLst>
                    <a:gd name="T0" fmla="*/ 13 w 2210"/>
                    <a:gd name="T1" fmla="*/ 23 h 351"/>
                    <a:gd name="T2" fmla="*/ 26 w 2210"/>
                    <a:gd name="T3" fmla="*/ 91 h 351"/>
                    <a:gd name="T4" fmla="*/ 110 w 2210"/>
                    <a:gd name="T5" fmla="*/ 125 h 351"/>
                    <a:gd name="T6" fmla="*/ 249 w 2210"/>
                    <a:gd name="T7" fmla="*/ 119 h 351"/>
                    <a:gd name="T8" fmla="*/ 349 w 2210"/>
                    <a:gd name="T9" fmla="*/ 148 h 351"/>
                    <a:gd name="T10" fmla="*/ 427 w 2210"/>
                    <a:gd name="T11" fmla="*/ 197 h 351"/>
                    <a:gd name="T12" fmla="*/ 498 w 2210"/>
                    <a:gd name="T13" fmla="*/ 252 h 351"/>
                    <a:gd name="T14" fmla="*/ 637 w 2210"/>
                    <a:gd name="T15" fmla="*/ 286 h 351"/>
                    <a:gd name="T16" fmla="*/ 669 w 2210"/>
                    <a:gd name="T17" fmla="*/ 288 h 351"/>
                    <a:gd name="T18" fmla="*/ 682 w 2210"/>
                    <a:gd name="T19" fmla="*/ 288 h 351"/>
                    <a:gd name="T20" fmla="*/ 702 w 2210"/>
                    <a:gd name="T21" fmla="*/ 288 h 351"/>
                    <a:gd name="T22" fmla="*/ 786 w 2210"/>
                    <a:gd name="T23" fmla="*/ 288 h 351"/>
                    <a:gd name="T24" fmla="*/ 840 w 2210"/>
                    <a:gd name="T25" fmla="*/ 288 h 351"/>
                    <a:gd name="T26" fmla="*/ 853 w 2210"/>
                    <a:gd name="T27" fmla="*/ 288 h 351"/>
                    <a:gd name="T28" fmla="*/ 870 w 2210"/>
                    <a:gd name="T29" fmla="*/ 288 h 351"/>
                    <a:gd name="T30" fmla="*/ 883 w 2210"/>
                    <a:gd name="T31" fmla="*/ 291 h 351"/>
                    <a:gd name="T32" fmla="*/ 895 w 2210"/>
                    <a:gd name="T33" fmla="*/ 291 h 351"/>
                    <a:gd name="T34" fmla="*/ 983 w 2210"/>
                    <a:gd name="T35" fmla="*/ 304 h 351"/>
                    <a:gd name="T36" fmla="*/ 1051 w 2210"/>
                    <a:gd name="T37" fmla="*/ 330 h 351"/>
                    <a:gd name="T38" fmla="*/ 1206 w 2210"/>
                    <a:gd name="T39" fmla="*/ 351 h 351"/>
                    <a:gd name="T40" fmla="*/ 1296 w 2210"/>
                    <a:gd name="T41" fmla="*/ 312 h 351"/>
                    <a:gd name="T42" fmla="*/ 1393 w 2210"/>
                    <a:gd name="T43" fmla="*/ 288 h 351"/>
                    <a:gd name="T44" fmla="*/ 1513 w 2210"/>
                    <a:gd name="T45" fmla="*/ 215 h 351"/>
                    <a:gd name="T46" fmla="*/ 1597 w 2210"/>
                    <a:gd name="T47" fmla="*/ 208 h 351"/>
                    <a:gd name="T48" fmla="*/ 1619 w 2210"/>
                    <a:gd name="T49" fmla="*/ 210 h 351"/>
                    <a:gd name="T50" fmla="*/ 1642 w 2210"/>
                    <a:gd name="T51" fmla="*/ 210 h 351"/>
                    <a:gd name="T52" fmla="*/ 1664 w 2210"/>
                    <a:gd name="T53" fmla="*/ 213 h 351"/>
                    <a:gd name="T54" fmla="*/ 1677 w 2210"/>
                    <a:gd name="T55" fmla="*/ 215 h 351"/>
                    <a:gd name="T56" fmla="*/ 1693 w 2210"/>
                    <a:gd name="T57" fmla="*/ 218 h 351"/>
                    <a:gd name="T58" fmla="*/ 1742 w 2210"/>
                    <a:gd name="T59" fmla="*/ 226 h 351"/>
                    <a:gd name="T60" fmla="*/ 1878 w 2210"/>
                    <a:gd name="T61" fmla="*/ 182 h 351"/>
                    <a:gd name="T62" fmla="*/ 1968 w 2210"/>
                    <a:gd name="T63" fmla="*/ 125 h 351"/>
                    <a:gd name="T64" fmla="*/ 2088 w 2210"/>
                    <a:gd name="T65" fmla="*/ 117 h 351"/>
                    <a:gd name="T66" fmla="*/ 2210 w 2210"/>
                    <a:gd name="T67" fmla="*/ 57 h 351"/>
                    <a:gd name="T68" fmla="*/ 2152 w 2210"/>
                    <a:gd name="T69" fmla="*/ 0 h 3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0" h="351">
                      <a:moveTo>
                        <a:pt x="84" y="18"/>
                      </a:moveTo>
                      <a:lnTo>
                        <a:pt x="13" y="23"/>
                      </a:lnTo>
                      <a:lnTo>
                        <a:pt x="0" y="57"/>
                      </a:lnTo>
                      <a:lnTo>
                        <a:pt x="26" y="91"/>
                      </a:lnTo>
                      <a:lnTo>
                        <a:pt x="49" y="119"/>
                      </a:lnTo>
                      <a:lnTo>
                        <a:pt x="110" y="125"/>
                      </a:lnTo>
                      <a:lnTo>
                        <a:pt x="172" y="117"/>
                      </a:lnTo>
                      <a:lnTo>
                        <a:pt x="249" y="119"/>
                      </a:lnTo>
                      <a:lnTo>
                        <a:pt x="285" y="122"/>
                      </a:lnTo>
                      <a:lnTo>
                        <a:pt x="349" y="148"/>
                      </a:lnTo>
                      <a:lnTo>
                        <a:pt x="391" y="166"/>
                      </a:lnTo>
                      <a:lnTo>
                        <a:pt x="427" y="197"/>
                      </a:lnTo>
                      <a:lnTo>
                        <a:pt x="466" y="226"/>
                      </a:lnTo>
                      <a:lnTo>
                        <a:pt x="498" y="252"/>
                      </a:lnTo>
                      <a:lnTo>
                        <a:pt x="585" y="278"/>
                      </a:lnTo>
                      <a:lnTo>
                        <a:pt x="637" y="286"/>
                      </a:lnTo>
                      <a:lnTo>
                        <a:pt x="656" y="288"/>
                      </a:lnTo>
                      <a:lnTo>
                        <a:pt x="669" y="288"/>
                      </a:lnTo>
                      <a:lnTo>
                        <a:pt x="676" y="288"/>
                      </a:lnTo>
                      <a:lnTo>
                        <a:pt x="682" y="288"/>
                      </a:lnTo>
                      <a:lnTo>
                        <a:pt x="689" y="288"/>
                      </a:lnTo>
                      <a:lnTo>
                        <a:pt x="702" y="288"/>
                      </a:lnTo>
                      <a:lnTo>
                        <a:pt x="724" y="288"/>
                      </a:lnTo>
                      <a:lnTo>
                        <a:pt x="786" y="288"/>
                      </a:lnTo>
                      <a:lnTo>
                        <a:pt x="834" y="288"/>
                      </a:lnTo>
                      <a:lnTo>
                        <a:pt x="840" y="288"/>
                      </a:lnTo>
                      <a:lnTo>
                        <a:pt x="847" y="288"/>
                      </a:lnTo>
                      <a:lnTo>
                        <a:pt x="853" y="288"/>
                      </a:lnTo>
                      <a:lnTo>
                        <a:pt x="860" y="288"/>
                      </a:lnTo>
                      <a:lnTo>
                        <a:pt x="870" y="288"/>
                      </a:lnTo>
                      <a:lnTo>
                        <a:pt x="876" y="291"/>
                      </a:lnTo>
                      <a:lnTo>
                        <a:pt x="883" y="291"/>
                      </a:lnTo>
                      <a:lnTo>
                        <a:pt x="889" y="291"/>
                      </a:lnTo>
                      <a:lnTo>
                        <a:pt x="895" y="291"/>
                      </a:lnTo>
                      <a:lnTo>
                        <a:pt x="905" y="293"/>
                      </a:lnTo>
                      <a:lnTo>
                        <a:pt x="983" y="304"/>
                      </a:lnTo>
                      <a:lnTo>
                        <a:pt x="1012" y="312"/>
                      </a:lnTo>
                      <a:lnTo>
                        <a:pt x="1051" y="330"/>
                      </a:lnTo>
                      <a:lnTo>
                        <a:pt x="1073" y="340"/>
                      </a:lnTo>
                      <a:lnTo>
                        <a:pt x="1206" y="351"/>
                      </a:lnTo>
                      <a:lnTo>
                        <a:pt x="1261" y="335"/>
                      </a:lnTo>
                      <a:lnTo>
                        <a:pt x="1296" y="312"/>
                      </a:lnTo>
                      <a:lnTo>
                        <a:pt x="1357" y="291"/>
                      </a:lnTo>
                      <a:lnTo>
                        <a:pt x="1393" y="288"/>
                      </a:lnTo>
                      <a:lnTo>
                        <a:pt x="1441" y="280"/>
                      </a:lnTo>
                      <a:lnTo>
                        <a:pt x="1513" y="215"/>
                      </a:lnTo>
                      <a:lnTo>
                        <a:pt x="1574" y="208"/>
                      </a:lnTo>
                      <a:lnTo>
                        <a:pt x="1597" y="208"/>
                      </a:lnTo>
                      <a:lnTo>
                        <a:pt x="1606" y="208"/>
                      </a:lnTo>
                      <a:lnTo>
                        <a:pt x="1619" y="210"/>
                      </a:lnTo>
                      <a:lnTo>
                        <a:pt x="1632" y="210"/>
                      </a:lnTo>
                      <a:lnTo>
                        <a:pt x="1642" y="210"/>
                      </a:lnTo>
                      <a:lnTo>
                        <a:pt x="1651" y="210"/>
                      </a:lnTo>
                      <a:lnTo>
                        <a:pt x="1664" y="213"/>
                      </a:lnTo>
                      <a:lnTo>
                        <a:pt x="1671" y="213"/>
                      </a:lnTo>
                      <a:lnTo>
                        <a:pt x="1677" y="215"/>
                      </a:lnTo>
                      <a:lnTo>
                        <a:pt x="1684" y="215"/>
                      </a:lnTo>
                      <a:lnTo>
                        <a:pt x="1693" y="218"/>
                      </a:lnTo>
                      <a:lnTo>
                        <a:pt x="1700" y="221"/>
                      </a:lnTo>
                      <a:lnTo>
                        <a:pt x="1742" y="226"/>
                      </a:lnTo>
                      <a:lnTo>
                        <a:pt x="1823" y="221"/>
                      </a:lnTo>
                      <a:lnTo>
                        <a:pt x="1878" y="182"/>
                      </a:lnTo>
                      <a:lnTo>
                        <a:pt x="1929" y="143"/>
                      </a:lnTo>
                      <a:lnTo>
                        <a:pt x="1968" y="125"/>
                      </a:lnTo>
                      <a:lnTo>
                        <a:pt x="2033" y="132"/>
                      </a:lnTo>
                      <a:lnTo>
                        <a:pt x="2088" y="117"/>
                      </a:lnTo>
                      <a:lnTo>
                        <a:pt x="2117" y="78"/>
                      </a:lnTo>
                      <a:lnTo>
                        <a:pt x="2210" y="57"/>
                      </a:lnTo>
                      <a:lnTo>
                        <a:pt x="2210" y="18"/>
                      </a:lnTo>
                      <a:lnTo>
                        <a:pt x="2152" y="0"/>
                      </a:lnTo>
                      <a:lnTo>
                        <a:pt x="84" y="1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353" name="Group 238"/>
              <p:cNvGrpSpPr>
                <a:grpSpLocks/>
              </p:cNvGrpSpPr>
              <p:nvPr/>
            </p:nvGrpSpPr>
            <p:grpSpPr bwMode="auto">
              <a:xfrm>
                <a:off x="7776" y="9820"/>
                <a:ext cx="191" cy="50"/>
                <a:chOff x="7776" y="9820"/>
                <a:chExt cx="191" cy="50"/>
              </a:xfrm>
            </p:grpSpPr>
            <p:sp>
              <p:nvSpPr>
                <p:cNvPr id="80732" name="Freeform 239"/>
                <p:cNvSpPr>
                  <a:spLocks/>
                </p:cNvSpPr>
                <p:nvPr/>
              </p:nvSpPr>
              <p:spPr bwMode="auto">
                <a:xfrm>
                  <a:off x="7776" y="9820"/>
                  <a:ext cx="165" cy="29"/>
                </a:xfrm>
                <a:custGeom>
                  <a:avLst/>
                  <a:gdLst>
                    <a:gd name="T0" fmla="*/ 0 w 165"/>
                    <a:gd name="T1" fmla="*/ 21 h 29"/>
                    <a:gd name="T2" fmla="*/ 123 w 165"/>
                    <a:gd name="T3" fmla="*/ 0 h 29"/>
                    <a:gd name="T4" fmla="*/ 165 w 165"/>
                    <a:gd name="T5" fmla="*/ 5 h 29"/>
                    <a:gd name="T6" fmla="*/ 29 w 165"/>
                    <a:gd name="T7" fmla="*/ 29 h 29"/>
                    <a:gd name="T8" fmla="*/ 0 w 165"/>
                    <a:gd name="T9" fmla="*/ 21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 h="29">
                      <a:moveTo>
                        <a:pt x="0" y="21"/>
                      </a:moveTo>
                      <a:lnTo>
                        <a:pt x="123" y="0"/>
                      </a:lnTo>
                      <a:lnTo>
                        <a:pt x="165" y="5"/>
                      </a:lnTo>
                      <a:lnTo>
                        <a:pt x="29" y="29"/>
                      </a:lnTo>
                      <a:lnTo>
                        <a:pt x="0" y="21"/>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33" name="Freeform 240"/>
                <p:cNvSpPr>
                  <a:spLocks/>
                </p:cNvSpPr>
                <p:nvPr/>
              </p:nvSpPr>
              <p:spPr bwMode="auto">
                <a:xfrm>
                  <a:off x="7802" y="9841"/>
                  <a:ext cx="165" cy="29"/>
                </a:xfrm>
                <a:custGeom>
                  <a:avLst/>
                  <a:gdLst>
                    <a:gd name="T0" fmla="*/ 0 w 165"/>
                    <a:gd name="T1" fmla="*/ 21 h 29"/>
                    <a:gd name="T2" fmla="*/ 123 w 165"/>
                    <a:gd name="T3" fmla="*/ 0 h 29"/>
                    <a:gd name="T4" fmla="*/ 165 w 165"/>
                    <a:gd name="T5" fmla="*/ 5 h 29"/>
                    <a:gd name="T6" fmla="*/ 29 w 165"/>
                    <a:gd name="T7" fmla="*/ 29 h 29"/>
                    <a:gd name="T8" fmla="*/ 0 w 165"/>
                    <a:gd name="T9" fmla="*/ 21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 h="29">
                      <a:moveTo>
                        <a:pt x="0" y="21"/>
                      </a:moveTo>
                      <a:lnTo>
                        <a:pt x="123" y="0"/>
                      </a:lnTo>
                      <a:lnTo>
                        <a:pt x="165" y="5"/>
                      </a:lnTo>
                      <a:lnTo>
                        <a:pt x="29" y="29"/>
                      </a:lnTo>
                      <a:lnTo>
                        <a:pt x="0" y="21"/>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34" name="Freeform 241"/>
                <p:cNvSpPr>
                  <a:spLocks/>
                </p:cNvSpPr>
                <p:nvPr/>
              </p:nvSpPr>
              <p:spPr bwMode="auto">
                <a:xfrm>
                  <a:off x="7789" y="9831"/>
                  <a:ext cx="165" cy="28"/>
                </a:xfrm>
                <a:custGeom>
                  <a:avLst/>
                  <a:gdLst>
                    <a:gd name="T0" fmla="*/ 0 w 165"/>
                    <a:gd name="T1" fmla="*/ 20 h 28"/>
                    <a:gd name="T2" fmla="*/ 123 w 165"/>
                    <a:gd name="T3" fmla="*/ 0 h 28"/>
                    <a:gd name="T4" fmla="*/ 165 w 165"/>
                    <a:gd name="T5" fmla="*/ 5 h 28"/>
                    <a:gd name="T6" fmla="*/ 29 w 165"/>
                    <a:gd name="T7" fmla="*/ 28 h 28"/>
                    <a:gd name="T8" fmla="*/ 0 w 165"/>
                    <a:gd name="T9" fmla="*/ 2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 h="28">
                      <a:moveTo>
                        <a:pt x="0" y="20"/>
                      </a:moveTo>
                      <a:lnTo>
                        <a:pt x="123" y="0"/>
                      </a:lnTo>
                      <a:lnTo>
                        <a:pt x="165" y="5"/>
                      </a:lnTo>
                      <a:lnTo>
                        <a:pt x="29" y="28"/>
                      </a:lnTo>
                      <a:lnTo>
                        <a:pt x="0" y="2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354" name="Group 242"/>
              <p:cNvGrpSpPr>
                <a:grpSpLocks/>
              </p:cNvGrpSpPr>
              <p:nvPr/>
            </p:nvGrpSpPr>
            <p:grpSpPr bwMode="auto">
              <a:xfrm>
                <a:off x="7776" y="9844"/>
                <a:ext cx="52" cy="41"/>
                <a:chOff x="7776" y="9844"/>
                <a:chExt cx="52" cy="41"/>
              </a:xfrm>
            </p:grpSpPr>
            <p:sp>
              <p:nvSpPr>
                <p:cNvPr id="80729" name="Freeform 243"/>
                <p:cNvSpPr>
                  <a:spLocks/>
                </p:cNvSpPr>
                <p:nvPr/>
              </p:nvSpPr>
              <p:spPr bwMode="auto">
                <a:xfrm>
                  <a:off x="7776" y="9844"/>
                  <a:ext cx="26" cy="20"/>
                </a:xfrm>
                <a:custGeom>
                  <a:avLst/>
                  <a:gdLst>
                    <a:gd name="T0" fmla="*/ 0 w 26"/>
                    <a:gd name="T1" fmla="*/ 0 h 20"/>
                    <a:gd name="T2" fmla="*/ 26 w 26"/>
                    <a:gd name="T3" fmla="*/ 5 h 20"/>
                    <a:gd name="T4" fmla="*/ 26 w 26"/>
                    <a:gd name="T5" fmla="*/ 20 h 20"/>
                    <a:gd name="T6" fmla="*/ 0 w 26"/>
                    <a:gd name="T7" fmla="*/ 10 h 20"/>
                    <a:gd name="T8" fmla="*/ 0 w 26"/>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20">
                      <a:moveTo>
                        <a:pt x="0" y="0"/>
                      </a:moveTo>
                      <a:lnTo>
                        <a:pt x="26" y="5"/>
                      </a:lnTo>
                      <a:lnTo>
                        <a:pt x="26" y="20"/>
                      </a:lnTo>
                      <a:lnTo>
                        <a:pt x="0" y="10"/>
                      </a:lnTo>
                      <a:lnTo>
                        <a:pt x="0"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30" name="Freeform 244"/>
                <p:cNvSpPr>
                  <a:spLocks/>
                </p:cNvSpPr>
                <p:nvPr/>
              </p:nvSpPr>
              <p:spPr bwMode="auto">
                <a:xfrm>
                  <a:off x="7802" y="9864"/>
                  <a:ext cx="26" cy="21"/>
                </a:xfrm>
                <a:custGeom>
                  <a:avLst/>
                  <a:gdLst>
                    <a:gd name="T0" fmla="*/ 0 w 26"/>
                    <a:gd name="T1" fmla="*/ 0 h 21"/>
                    <a:gd name="T2" fmla="*/ 26 w 26"/>
                    <a:gd name="T3" fmla="*/ 6 h 21"/>
                    <a:gd name="T4" fmla="*/ 26 w 26"/>
                    <a:gd name="T5" fmla="*/ 21 h 21"/>
                    <a:gd name="T6" fmla="*/ 0 w 26"/>
                    <a:gd name="T7" fmla="*/ 11 h 21"/>
                    <a:gd name="T8" fmla="*/ 0 w 26"/>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21">
                      <a:moveTo>
                        <a:pt x="0" y="0"/>
                      </a:moveTo>
                      <a:lnTo>
                        <a:pt x="26" y="6"/>
                      </a:lnTo>
                      <a:lnTo>
                        <a:pt x="26" y="21"/>
                      </a:lnTo>
                      <a:lnTo>
                        <a:pt x="0" y="11"/>
                      </a:lnTo>
                      <a:lnTo>
                        <a:pt x="0"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31" name="Freeform 245"/>
                <p:cNvSpPr>
                  <a:spLocks/>
                </p:cNvSpPr>
                <p:nvPr/>
              </p:nvSpPr>
              <p:spPr bwMode="auto">
                <a:xfrm>
                  <a:off x="7789" y="9854"/>
                  <a:ext cx="26" cy="21"/>
                </a:xfrm>
                <a:custGeom>
                  <a:avLst/>
                  <a:gdLst>
                    <a:gd name="T0" fmla="*/ 0 w 26"/>
                    <a:gd name="T1" fmla="*/ 0 h 21"/>
                    <a:gd name="T2" fmla="*/ 26 w 26"/>
                    <a:gd name="T3" fmla="*/ 5 h 21"/>
                    <a:gd name="T4" fmla="*/ 26 w 26"/>
                    <a:gd name="T5" fmla="*/ 21 h 21"/>
                    <a:gd name="T6" fmla="*/ 0 w 26"/>
                    <a:gd name="T7" fmla="*/ 10 h 21"/>
                    <a:gd name="T8" fmla="*/ 0 w 26"/>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21">
                      <a:moveTo>
                        <a:pt x="0" y="0"/>
                      </a:moveTo>
                      <a:lnTo>
                        <a:pt x="26" y="5"/>
                      </a:lnTo>
                      <a:lnTo>
                        <a:pt x="26" y="21"/>
                      </a:lnTo>
                      <a:lnTo>
                        <a:pt x="0" y="10"/>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355" name="Group 246"/>
              <p:cNvGrpSpPr>
                <a:grpSpLocks/>
              </p:cNvGrpSpPr>
              <p:nvPr/>
            </p:nvGrpSpPr>
            <p:grpSpPr bwMode="auto">
              <a:xfrm>
                <a:off x="7776" y="9683"/>
                <a:ext cx="149" cy="28"/>
                <a:chOff x="7776" y="9683"/>
                <a:chExt cx="149" cy="28"/>
              </a:xfrm>
            </p:grpSpPr>
            <p:sp>
              <p:nvSpPr>
                <p:cNvPr id="80726" name="Freeform 247"/>
                <p:cNvSpPr>
                  <a:spLocks/>
                </p:cNvSpPr>
                <p:nvPr/>
              </p:nvSpPr>
              <p:spPr bwMode="auto">
                <a:xfrm>
                  <a:off x="7776" y="9683"/>
                  <a:ext cx="123" cy="7"/>
                </a:xfrm>
                <a:custGeom>
                  <a:avLst/>
                  <a:gdLst>
                    <a:gd name="T0" fmla="*/ 0 w 123"/>
                    <a:gd name="T1" fmla="*/ 2 h 7"/>
                    <a:gd name="T2" fmla="*/ 123 w 123"/>
                    <a:gd name="T3" fmla="*/ 0 h 7"/>
                    <a:gd name="T4" fmla="*/ 113 w 123"/>
                    <a:gd name="T5" fmla="*/ 5 h 7"/>
                    <a:gd name="T6" fmla="*/ 0 w 123"/>
                    <a:gd name="T7" fmla="*/ 7 h 7"/>
                    <a:gd name="T8" fmla="*/ 0 w 123"/>
                    <a:gd name="T9" fmla="*/ 2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
                      <a:moveTo>
                        <a:pt x="0" y="2"/>
                      </a:moveTo>
                      <a:lnTo>
                        <a:pt x="123" y="0"/>
                      </a:lnTo>
                      <a:lnTo>
                        <a:pt x="113" y="5"/>
                      </a:lnTo>
                      <a:lnTo>
                        <a:pt x="0" y="7"/>
                      </a:lnTo>
                      <a:lnTo>
                        <a:pt x="0" y="2"/>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27" name="Freeform 248"/>
                <p:cNvSpPr>
                  <a:spLocks/>
                </p:cNvSpPr>
                <p:nvPr/>
              </p:nvSpPr>
              <p:spPr bwMode="auto">
                <a:xfrm>
                  <a:off x="7802" y="9703"/>
                  <a:ext cx="123" cy="8"/>
                </a:xfrm>
                <a:custGeom>
                  <a:avLst/>
                  <a:gdLst>
                    <a:gd name="T0" fmla="*/ 0 w 123"/>
                    <a:gd name="T1" fmla="*/ 3 h 8"/>
                    <a:gd name="T2" fmla="*/ 123 w 123"/>
                    <a:gd name="T3" fmla="*/ 0 h 8"/>
                    <a:gd name="T4" fmla="*/ 113 w 123"/>
                    <a:gd name="T5" fmla="*/ 5 h 8"/>
                    <a:gd name="T6" fmla="*/ 0 w 123"/>
                    <a:gd name="T7" fmla="*/ 8 h 8"/>
                    <a:gd name="T8" fmla="*/ 0 w 123"/>
                    <a:gd name="T9" fmla="*/ 3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8">
                      <a:moveTo>
                        <a:pt x="0" y="3"/>
                      </a:moveTo>
                      <a:lnTo>
                        <a:pt x="123" y="0"/>
                      </a:lnTo>
                      <a:lnTo>
                        <a:pt x="113" y="5"/>
                      </a:lnTo>
                      <a:lnTo>
                        <a:pt x="0" y="8"/>
                      </a:lnTo>
                      <a:lnTo>
                        <a:pt x="0" y="3"/>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28" name="Freeform 249"/>
                <p:cNvSpPr>
                  <a:spLocks/>
                </p:cNvSpPr>
                <p:nvPr/>
              </p:nvSpPr>
              <p:spPr bwMode="auto">
                <a:xfrm>
                  <a:off x="7789" y="9693"/>
                  <a:ext cx="123" cy="8"/>
                </a:xfrm>
                <a:custGeom>
                  <a:avLst/>
                  <a:gdLst>
                    <a:gd name="T0" fmla="*/ 0 w 123"/>
                    <a:gd name="T1" fmla="*/ 3 h 8"/>
                    <a:gd name="T2" fmla="*/ 123 w 123"/>
                    <a:gd name="T3" fmla="*/ 0 h 8"/>
                    <a:gd name="T4" fmla="*/ 113 w 123"/>
                    <a:gd name="T5" fmla="*/ 5 h 8"/>
                    <a:gd name="T6" fmla="*/ 0 w 123"/>
                    <a:gd name="T7" fmla="*/ 8 h 8"/>
                    <a:gd name="T8" fmla="*/ 0 w 123"/>
                    <a:gd name="T9" fmla="*/ 3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8">
                      <a:moveTo>
                        <a:pt x="0" y="3"/>
                      </a:moveTo>
                      <a:lnTo>
                        <a:pt x="123" y="0"/>
                      </a:lnTo>
                      <a:lnTo>
                        <a:pt x="113" y="5"/>
                      </a:lnTo>
                      <a:lnTo>
                        <a:pt x="0" y="8"/>
                      </a:lnTo>
                      <a:lnTo>
                        <a:pt x="0" y="3"/>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356" name="Group 250"/>
              <p:cNvGrpSpPr>
                <a:grpSpLocks/>
              </p:cNvGrpSpPr>
              <p:nvPr/>
            </p:nvGrpSpPr>
            <p:grpSpPr bwMode="auto">
              <a:xfrm>
                <a:off x="7776" y="9815"/>
                <a:ext cx="149" cy="47"/>
                <a:chOff x="7776" y="9815"/>
                <a:chExt cx="149" cy="47"/>
              </a:xfrm>
            </p:grpSpPr>
            <p:sp>
              <p:nvSpPr>
                <p:cNvPr id="80723" name="Freeform 251"/>
                <p:cNvSpPr>
                  <a:spLocks/>
                </p:cNvSpPr>
                <p:nvPr/>
              </p:nvSpPr>
              <p:spPr bwMode="auto">
                <a:xfrm>
                  <a:off x="7776" y="9815"/>
                  <a:ext cx="123" cy="26"/>
                </a:xfrm>
                <a:custGeom>
                  <a:avLst/>
                  <a:gdLst>
                    <a:gd name="T0" fmla="*/ 0 w 123"/>
                    <a:gd name="T1" fmla="*/ 26 h 26"/>
                    <a:gd name="T2" fmla="*/ 123 w 123"/>
                    <a:gd name="T3" fmla="*/ 3 h 26"/>
                    <a:gd name="T4" fmla="*/ 113 w 123"/>
                    <a:gd name="T5" fmla="*/ 0 h 26"/>
                    <a:gd name="T6" fmla="*/ 0 w 123"/>
                    <a:gd name="T7" fmla="*/ 18 h 26"/>
                    <a:gd name="T8" fmla="*/ 0 w 123"/>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26">
                      <a:moveTo>
                        <a:pt x="0" y="26"/>
                      </a:moveTo>
                      <a:lnTo>
                        <a:pt x="123" y="3"/>
                      </a:lnTo>
                      <a:lnTo>
                        <a:pt x="113" y="0"/>
                      </a:lnTo>
                      <a:lnTo>
                        <a:pt x="0" y="18"/>
                      </a:lnTo>
                      <a:lnTo>
                        <a:pt x="0" y="26"/>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24" name="Freeform 252"/>
                <p:cNvSpPr>
                  <a:spLocks/>
                </p:cNvSpPr>
                <p:nvPr/>
              </p:nvSpPr>
              <p:spPr bwMode="auto">
                <a:xfrm>
                  <a:off x="7802" y="9836"/>
                  <a:ext cx="123" cy="26"/>
                </a:xfrm>
                <a:custGeom>
                  <a:avLst/>
                  <a:gdLst>
                    <a:gd name="T0" fmla="*/ 0 w 123"/>
                    <a:gd name="T1" fmla="*/ 26 h 26"/>
                    <a:gd name="T2" fmla="*/ 123 w 123"/>
                    <a:gd name="T3" fmla="*/ 2 h 26"/>
                    <a:gd name="T4" fmla="*/ 113 w 123"/>
                    <a:gd name="T5" fmla="*/ 0 h 26"/>
                    <a:gd name="T6" fmla="*/ 0 w 123"/>
                    <a:gd name="T7" fmla="*/ 18 h 26"/>
                    <a:gd name="T8" fmla="*/ 0 w 123"/>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26">
                      <a:moveTo>
                        <a:pt x="0" y="26"/>
                      </a:moveTo>
                      <a:lnTo>
                        <a:pt x="123" y="2"/>
                      </a:lnTo>
                      <a:lnTo>
                        <a:pt x="113" y="0"/>
                      </a:lnTo>
                      <a:lnTo>
                        <a:pt x="0" y="18"/>
                      </a:lnTo>
                      <a:lnTo>
                        <a:pt x="0" y="26"/>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25" name="Freeform 253"/>
                <p:cNvSpPr>
                  <a:spLocks/>
                </p:cNvSpPr>
                <p:nvPr/>
              </p:nvSpPr>
              <p:spPr bwMode="auto">
                <a:xfrm>
                  <a:off x="7789" y="9825"/>
                  <a:ext cx="123" cy="26"/>
                </a:xfrm>
                <a:custGeom>
                  <a:avLst/>
                  <a:gdLst>
                    <a:gd name="T0" fmla="*/ 0 w 123"/>
                    <a:gd name="T1" fmla="*/ 26 h 26"/>
                    <a:gd name="T2" fmla="*/ 123 w 123"/>
                    <a:gd name="T3" fmla="*/ 3 h 26"/>
                    <a:gd name="T4" fmla="*/ 113 w 123"/>
                    <a:gd name="T5" fmla="*/ 0 h 26"/>
                    <a:gd name="T6" fmla="*/ 0 w 123"/>
                    <a:gd name="T7" fmla="*/ 19 h 26"/>
                    <a:gd name="T8" fmla="*/ 0 w 123"/>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26">
                      <a:moveTo>
                        <a:pt x="0" y="26"/>
                      </a:moveTo>
                      <a:lnTo>
                        <a:pt x="123" y="3"/>
                      </a:lnTo>
                      <a:lnTo>
                        <a:pt x="113" y="0"/>
                      </a:lnTo>
                      <a:lnTo>
                        <a:pt x="0" y="19"/>
                      </a:lnTo>
                      <a:lnTo>
                        <a:pt x="0" y="2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357" name="Group 254"/>
              <p:cNvGrpSpPr>
                <a:grpSpLocks/>
              </p:cNvGrpSpPr>
              <p:nvPr/>
            </p:nvGrpSpPr>
            <p:grpSpPr bwMode="auto">
              <a:xfrm>
                <a:off x="5999" y="9475"/>
                <a:ext cx="1086" cy="537"/>
                <a:chOff x="5999" y="9475"/>
                <a:chExt cx="1086" cy="537"/>
              </a:xfrm>
            </p:grpSpPr>
            <p:grpSp>
              <p:nvGrpSpPr>
                <p:cNvPr id="80520" name="Group 255"/>
                <p:cNvGrpSpPr>
                  <a:grpSpLocks/>
                </p:cNvGrpSpPr>
                <p:nvPr/>
              </p:nvGrpSpPr>
              <p:grpSpPr bwMode="auto">
                <a:xfrm>
                  <a:off x="5999" y="9475"/>
                  <a:ext cx="1086" cy="537"/>
                  <a:chOff x="5999" y="9475"/>
                  <a:chExt cx="1086" cy="537"/>
                </a:xfrm>
              </p:grpSpPr>
              <p:sp>
                <p:nvSpPr>
                  <p:cNvPr id="80720" name="Freeform 256"/>
                  <p:cNvSpPr>
                    <a:spLocks/>
                  </p:cNvSpPr>
                  <p:nvPr/>
                </p:nvSpPr>
                <p:spPr bwMode="auto">
                  <a:xfrm>
                    <a:off x="5999" y="9475"/>
                    <a:ext cx="1060" cy="517"/>
                  </a:xfrm>
                  <a:custGeom>
                    <a:avLst/>
                    <a:gdLst>
                      <a:gd name="T0" fmla="*/ 1060 w 1060"/>
                      <a:gd name="T1" fmla="*/ 0 h 517"/>
                      <a:gd name="T2" fmla="*/ 1060 w 1060"/>
                      <a:gd name="T3" fmla="*/ 517 h 517"/>
                      <a:gd name="T4" fmla="*/ 0 w 1060"/>
                      <a:gd name="T5" fmla="*/ 304 h 517"/>
                      <a:gd name="T6" fmla="*/ 0 w 1060"/>
                      <a:gd name="T7" fmla="*/ 91 h 517"/>
                      <a:gd name="T8" fmla="*/ 1060 w 1060"/>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0" h="517">
                        <a:moveTo>
                          <a:pt x="1060" y="0"/>
                        </a:moveTo>
                        <a:lnTo>
                          <a:pt x="1060" y="517"/>
                        </a:lnTo>
                        <a:lnTo>
                          <a:pt x="0" y="304"/>
                        </a:lnTo>
                        <a:lnTo>
                          <a:pt x="0" y="91"/>
                        </a:lnTo>
                        <a:lnTo>
                          <a:pt x="1060"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21" name="Freeform 257"/>
                  <p:cNvSpPr>
                    <a:spLocks/>
                  </p:cNvSpPr>
                  <p:nvPr/>
                </p:nvSpPr>
                <p:spPr bwMode="auto">
                  <a:xfrm>
                    <a:off x="6025" y="9495"/>
                    <a:ext cx="1060" cy="517"/>
                  </a:xfrm>
                  <a:custGeom>
                    <a:avLst/>
                    <a:gdLst>
                      <a:gd name="T0" fmla="*/ 1060 w 1060"/>
                      <a:gd name="T1" fmla="*/ 0 h 517"/>
                      <a:gd name="T2" fmla="*/ 1060 w 1060"/>
                      <a:gd name="T3" fmla="*/ 517 h 517"/>
                      <a:gd name="T4" fmla="*/ 0 w 1060"/>
                      <a:gd name="T5" fmla="*/ 304 h 517"/>
                      <a:gd name="T6" fmla="*/ 0 w 1060"/>
                      <a:gd name="T7" fmla="*/ 91 h 517"/>
                      <a:gd name="T8" fmla="*/ 1060 w 1060"/>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0" h="517">
                        <a:moveTo>
                          <a:pt x="1060" y="0"/>
                        </a:moveTo>
                        <a:lnTo>
                          <a:pt x="1060" y="517"/>
                        </a:lnTo>
                        <a:lnTo>
                          <a:pt x="0" y="304"/>
                        </a:lnTo>
                        <a:lnTo>
                          <a:pt x="0" y="91"/>
                        </a:lnTo>
                        <a:lnTo>
                          <a:pt x="1060"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22" name="Freeform 258"/>
                  <p:cNvSpPr>
                    <a:spLocks/>
                  </p:cNvSpPr>
                  <p:nvPr/>
                </p:nvSpPr>
                <p:spPr bwMode="auto">
                  <a:xfrm>
                    <a:off x="6012" y="9485"/>
                    <a:ext cx="1060" cy="517"/>
                  </a:xfrm>
                  <a:custGeom>
                    <a:avLst/>
                    <a:gdLst>
                      <a:gd name="T0" fmla="*/ 1060 w 1060"/>
                      <a:gd name="T1" fmla="*/ 0 h 517"/>
                      <a:gd name="T2" fmla="*/ 1060 w 1060"/>
                      <a:gd name="T3" fmla="*/ 517 h 517"/>
                      <a:gd name="T4" fmla="*/ 0 w 1060"/>
                      <a:gd name="T5" fmla="*/ 304 h 517"/>
                      <a:gd name="T6" fmla="*/ 0 w 1060"/>
                      <a:gd name="T7" fmla="*/ 91 h 517"/>
                      <a:gd name="T8" fmla="*/ 1060 w 1060"/>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0" h="517">
                        <a:moveTo>
                          <a:pt x="1060" y="0"/>
                        </a:moveTo>
                        <a:lnTo>
                          <a:pt x="1060" y="517"/>
                        </a:lnTo>
                        <a:lnTo>
                          <a:pt x="0" y="304"/>
                        </a:lnTo>
                        <a:lnTo>
                          <a:pt x="0" y="91"/>
                        </a:lnTo>
                        <a:lnTo>
                          <a:pt x="106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521" name="Group 259"/>
                <p:cNvGrpSpPr>
                  <a:grpSpLocks/>
                </p:cNvGrpSpPr>
                <p:nvPr/>
              </p:nvGrpSpPr>
              <p:grpSpPr bwMode="auto">
                <a:xfrm>
                  <a:off x="6022" y="9534"/>
                  <a:ext cx="1001" cy="356"/>
                  <a:chOff x="6022" y="9534"/>
                  <a:chExt cx="1001" cy="356"/>
                </a:xfrm>
              </p:grpSpPr>
              <p:grpSp>
                <p:nvGrpSpPr>
                  <p:cNvPr id="80522" name="Group 260"/>
                  <p:cNvGrpSpPr>
                    <a:grpSpLocks/>
                  </p:cNvGrpSpPr>
                  <p:nvPr/>
                </p:nvGrpSpPr>
                <p:grpSpPr bwMode="auto">
                  <a:xfrm>
                    <a:off x="6028" y="9534"/>
                    <a:ext cx="986" cy="354"/>
                    <a:chOff x="6028" y="9534"/>
                    <a:chExt cx="986" cy="354"/>
                  </a:xfrm>
                </p:grpSpPr>
                <p:sp>
                  <p:nvSpPr>
                    <p:cNvPr id="80717" name="Freeform 261"/>
                    <p:cNvSpPr>
                      <a:spLocks/>
                    </p:cNvSpPr>
                    <p:nvPr/>
                  </p:nvSpPr>
                  <p:spPr bwMode="auto">
                    <a:xfrm>
                      <a:off x="6028" y="9534"/>
                      <a:ext cx="960" cy="333"/>
                    </a:xfrm>
                    <a:custGeom>
                      <a:avLst/>
                      <a:gdLst>
                        <a:gd name="T0" fmla="*/ 0 w 960"/>
                        <a:gd name="T1" fmla="*/ 52 h 333"/>
                        <a:gd name="T2" fmla="*/ 0 w 960"/>
                        <a:gd name="T3" fmla="*/ 198 h 333"/>
                        <a:gd name="T4" fmla="*/ 960 w 960"/>
                        <a:gd name="T5" fmla="*/ 333 h 333"/>
                        <a:gd name="T6" fmla="*/ 960 w 960"/>
                        <a:gd name="T7" fmla="*/ 0 h 333"/>
                        <a:gd name="T8" fmla="*/ 0 w 960"/>
                        <a:gd name="T9" fmla="*/ 52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333">
                          <a:moveTo>
                            <a:pt x="0" y="52"/>
                          </a:moveTo>
                          <a:lnTo>
                            <a:pt x="0" y="198"/>
                          </a:lnTo>
                          <a:lnTo>
                            <a:pt x="960" y="333"/>
                          </a:lnTo>
                          <a:lnTo>
                            <a:pt x="960" y="0"/>
                          </a:lnTo>
                          <a:lnTo>
                            <a:pt x="0" y="52"/>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18" name="Freeform 262"/>
                    <p:cNvSpPr>
                      <a:spLocks/>
                    </p:cNvSpPr>
                    <p:nvPr/>
                  </p:nvSpPr>
                  <p:spPr bwMode="auto">
                    <a:xfrm>
                      <a:off x="6054" y="9555"/>
                      <a:ext cx="960" cy="333"/>
                    </a:xfrm>
                    <a:custGeom>
                      <a:avLst/>
                      <a:gdLst>
                        <a:gd name="T0" fmla="*/ 0 w 960"/>
                        <a:gd name="T1" fmla="*/ 52 h 333"/>
                        <a:gd name="T2" fmla="*/ 0 w 960"/>
                        <a:gd name="T3" fmla="*/ 198 h 333"/>
                        <a:gd name="T4" fmla="*/ 960 w 960"/>
                        <a:gd name="T5" fmla="*/ 333 h 333"/>
                        <a:gd name="T6" fmla="*/ 960 w 960"/>
                        <a:gd name="T7" fmla="*/ 0 h 333"/>
                        <a:gd name="T8" fmla="*/ 0 w 960"/>
                        <a:gd name="T9" fmla="*/ 52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333">
                          <a:moveTo>
                            <a:pt x="0" y="52"/>
                          </a:moveTo>
                          <a:lnTo>
                            <a:pt x="0" y="198"/>
                          </a:lnTo>
                          <a:lnTo>
                            <a:pt x="960" y="333"/>
                          </a:lnTo>
                          <a:lnTo>
                            <a:pt x="960" y="0"/>
                          </a:lnTo>
                          <a:lnTo>
                            <a:pt x="0" y="52"/>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19" name="Freeform 263"/>
                    <p:cNvSpPr>
                      <a:spLocks/>
                    </p:cNvSpPr>
                    <p:nvPr/>
                  </p:nvSpPr>
                  <p:spPr bwMode="auto">
                    <a:xfrm>
                      <a:off x="6041" y="9545"/>
                      <a:ext cx="960" cy="332"/>
                    </a:xfrm>
                    <a:custGeom>
                      <a:avLst/>
                      <a:gdLst>
                        <a:gd name="T0" fmla="*/ 0 w 960"/>
                        <a:gd name="T1" fmla="*/ 52 h 332"/>
                        <a:gd name="T2" fmla="*/ 0 w 960"/>
                        <a:gd name="T3" fmla="*/ 197 h 332"/>
                        <a:gd name="T4" fmla="*/ 960 w 960"/>
                        <a:gd name="T5" fmla="*/ 332 h 332"/>
                        <a:gd name="T6" fmla="*/ 960 w 960"/>
                        <a:gd name="T7" fmla="*/ 0 h 332"/>
                        <a:gd name="T8" fmla="*/ 0 w 960"/>
                        <a:gd name="T9" fmla="*/ 5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332">
                          <a:moveTo>
                            <a:pt x="0" y="52"/>
                          </a:moveTo>
                          <a:lnTo>
                            <a:pt x="0" y="197"/>
                          </a:lnTo>
                          <a:lnTo>
                            <a:pt x="960" y="332"/>
                          </a:lnTo>
                          <a:lnTo>
                            <a:pt x="960" y="0"/>
                          </a:lnTo>
                          <a:lnTo>
                            <a:pt x="0" y="52"/>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523" name="Group 264"/>
                  <p:cNvGrpSpPr>
                    <a:grpSpLocks/>
                  </p:cNvGrpSpPr>
                  <p:nvPr/>
                </p:nvGrpSpPr>
                <p:grpSpPr bwMode="auto">
                  <a:xfrm>
                    <a:off x="6022" y="9597"/>
                    <a:ext cx="1001" cy="31"/>
                    <a:chOff x="6022" y="9597"/>
                    <a:chExt cx="1001" cy="31"/>
                  </a:xfrm>
                </p:grpSpPr>
                <p:sp>
                  <p:nvSpPr>
                    <p:cNvPr id="80714" name="Line 265"/>
                    <p:cNvSpPr>
                      <a:spLocks noChangeShapeType="1"/>
                    </p:cNvSpPr>
                    <p:nvPr/>
                  </p:nvSpPr>
                  <p:spPr bwMode="auto">
                    <a:xfrm flipH="1">
                      <a:off x="6022" y="9597"/>
                      <a:ext cx="976" cy="1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15" name="Line 266"/>
                    <p:cNvSpPr>
                      <a:spLocks noChangeShapeType="1"/>
                    </p:cNvSpPr>
                    <p:nvPr/>
                  </p:nvSpPr>
                  <p:spPr bwMode="auto">
                    <a:xfrm flipH="1">
                      <a:off x="6048" y="9615"/>
                      <a:ext cx="975" cy="1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16" name="Line 267"/>
                    <p:cNvSpPr>
                      <a:spLocks noChangeShapeType="1"/>
                    </p:cNvSpPr>
                    <p:nvPr/>
                  </p:nvSpPr>
                  <p:spPr bwMode="auto">
                    <a:xfrm flipH="1">
                      <a:off x="6035" y="9607"/>
                      <a:ext cx="976" cy="1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24" name="Group 268"/>
                  <p:cNvGrpSpPr>
                    <a:grpSpLocks/>
                  </p:cNvGrpSpPr>
                  <p:nvPr/>
                </p:nvGrpSpPr>
                <p:grpSpPr bwMode="auto">
                  <a:xfrm>
                    <a:off x="6022" y="9633"/>
                    <a:ext cx="1001" cy="39"/>
                    <a:chOff x="6022" y="9633"/>
                    <a:chExt cx="1001" cy="39"/>
                  </a:xfrm>
                </p:grpSpPr>
                <p:sp>
                  <p:nvSpPr>
                    <p:cNvPr id="80711" name="Line 269"/>
                    <p:cNvSpPr>
                      <a:spLocks noChangeShapeType="1"/>
                    </p:cNvSpPr>
                    <p:nvPr/>
                  </p:nvSpPr>
                  <p:spPr bwMode="auto">
                    <a:xfrm flipH="1" flipV="1">
                      <a:off x="6022" y="9633"/>
                      <a:ext cx="976" cy="1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12" name="Line 270"/>
                    <p:cNvSpPr>
                      <a:spLocks noChangeShapeType="1"/>
                    </p:cNvSpPr>
                    <p:nvPr/>
                  </p:nvSpPr>
                  <p:spPr bwMode="auto">
                    <a:xfrm flipH="1" flipV="1">
                      <a:off x="6048" y="9654"/>
                      <a:ext cx="975" cy="1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13" name="Line 271"/>
                    <p:cNvSpPr>
                      <a:spLocks noChangeShapeType="1"/>
                    </p:cNvSpPr>
                    <p:nvPr/>
                  </p:nvSpPr>
                  <p:spPr bwMode="auto">
                    <a:xfrm flipH="1" flipV="1">
                      <a:off x="6035" y="9644"/>
                      <a:ext cx="976" cy="1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25" name="Group 272"/>
                  <p:cNvGrpSpPr>
                    <a:grpSpLocks/>
                  </p:cNvGrpSpPr>
                  <p:nvPr/>
                </p:nvGrpSpPr>
                <p:grpSpPr bwMode="auto">
                  <a:xfrm>
                    <a:off x="6022" y="9657"/>
                    <a:ext cx="1001" cy="70"/>
                    <a:chOff x="6022" y="9657"/>
                    <a:chExt cx="1001" cy="70"/>
                  </a:xfrm>
                </p:grpSpPr>
                <p:sp>
                  <p:nvSpPr>
                    <p:cNvPr id="80708" name="Line 273"/>
                    <p:cNvSpPr>
                      <a:spLocks noChangeShapeType="1"/>
                    </p:cNvSpPr>
                    <p:nvPr/>
                  </p:nvSpPr>
                  <p:spPr bwMode="auto">
                    <a:xfrm flipH="1" flipV="1">
                      <a:off x="6022" y="9657"/>
                      <a:ext cx="976" cy="4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09" name="Line 274"/>
                    <p:cNvSpPr>
                      <a:spLocks noChangeShapeType="1"/>
                    </p:cNvSpPr>
                    <p:nvPr/>
                  </p:nvSpPr>
                  <p:spPr bwMode="auto">
                    <a:xfrm flipH="1" flipV="1">
                      <a:off x="6048" y="9677"/>
                      <a:ext cx="975" cy="5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10" name="Line 275"/>
                    <p:cNvSpPr>
                      <a:spLocks noChangeShapeType="1"/>
                    </p:cNvSpPr>
                    <p:nvPr/>
                  </p:nvSpPr>
                  <p:spPr bwMode="auto">
                    <a:xfrm flipH="1" flipV="1">
                      <a:off x="6035" y="9667"/>
                      <a:ext cx="976" cy="4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26" name="Group 276"/>
                  <p:cNvGrpSpPr>
                    <a:grpSpLocks/>
                  </p:cNvGrpSpPr>
                  <p:nvPr/>
                </p:nvGrpSpPr>
                <p:grpSpPr bwMode="auto">
                  <a:xfrm>
                    <a:off x="6022" y="9683"/>
                    <a:ext cx="1001" cy="101"/>
                    <a:chOff x="6022" y="9683"/>
                    <a:chExt cx="1001" cy="101"/>
                  </a:xfrm>
                </p:grpSpPr>
                <p:sp>
                  <p:nvSpPr>
                    <p:cNvPr id="80705" name="Line 277"/>
                    <p:cNvSpPr>
                      <a:spLocks noChangeShapeType="1"/>
                    </p:cNvSpPr>
                    <p:nvPr/>
                  </p:nvSpPr>
                  <p:spPr bwMode="auto">
                    <a:xfrm flipH="1" flipV="1">
                      <a:off x="6022" y="9683"/>
                      <a:ext cx="976" cy="8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06" name="Line 278"/>
                    <p:cNvSpPr>
                      <a:spLocks noChangeShapeType="1"/>
                    </p:cNvSpPr>
                    <p:nvPr/>
                  </p:nvSpPr>
                  <p:spPr bwMode="auto">
                    <a:xfrm flipH="1" flipV="1">
                      <a:off x="6048" y="9703"/>
                      <a:ext cx="975" cy="8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07" name="Line 279"/>
                    <p:cNvSpPr>
                      <a:spLocks noChangeShapeType="1"/>
                    </p:cNvSpPr>
                    <p:nvPr/>
                  </p:nvSpPr>
                  <p:spPr bwMode="auto">
                    <a:xfrm flipH="1" flipV="1">
                      <a:off x="6035" y="9693"/>
                      <a:ext cx="976" cy="8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27" name="Group 280"/>
                  <p:cNvGrpSpPr>
                    <a:grpSpLocks/>
                  </p:cNvGrpSpPr>
                  <p:nvPr/>
                </p:nvGrpSpPr>
                <p:grpSpPr bwMode="auto">
                  <a:xfrm>
                    <a:off x="6022" y="9706"/>
                    <a:ext cx="1001" cy="135"/>
                    <a:chOff x="6022" y="9706"/>
                    <a:chExt cx="1001" cy="135"/>
                  </a:xfrm>
                </p:grpSpPr>
                <p:sp>
                  <p:nvSpPr>
                    <p:cNvPr id="80702" name="Line 281"/>
                    <p:cNvSpPr>
                      <a:spLocks noChangeShapeType="1"/>
                    </p:cNvSpPr>
                    <p:nvPr/>
                  </p:nvSpPr>
                  <p:spPr bwMode="auto">
                    <a:xfrm flipH="1" flipV="1">
                      <a:off x="6022" y="9706"/>
                      <a:ext cx="976" cy="11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03" name="Line 282"/>
                    <p:cNvSpPr>
                      <a:spLocks noChangeShapeType="1"/>
                    </p:cNvSpPr>
                    <p:nvPr/>
                  </p:nvSpPr>
                  <p:spPr bwMode="auto">
                    <a:xfrm flipH="1" flipV="1">
                      <a:off x="6048" y="9727"/>
                      <a:ext cx="975" cy="11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04" name="Line 283"/>
                    <p:cNvSpPr>
                      <a:spLocks noChangeShapeType="1"/>
                    </p:cNvSpPr>
                    <p:nvPr/>
                  </p:nvSpPr>
                  <p:spPr bwMode="auto">
                    <a:xfrm flipH="1" flipV="1">
                      <a:off x="6035" y="9716"/>
                      <a:ext cx="976" cy="11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28" name="Group 284"/>
                  <p:cNvGrpSpPr>
                    <a:grpSpLocks/>
                  </p:cNvGrpSpPr>
                  <p:nvPr/>
                </p:nvGrpSpPr>
                <p:grpSpPr bwMode="auto">
                  <a:xfrm>
                    <a:off x="6901" y="9547"/>
                    <a:ext cx="29" cy="325"/>
                    <a:chOff x="6901" y="9547"/>
                    <a:chExt cx="29" cy="325"/>
                  </a:xfrm>
                </p:grpSpPr>
                <p:sp>
                  <p:nvSpPr>
                    <p:cNvPr id="80699" name="Line 285"/>
                    <p:cNvSpPr>
                      <a:spLocks noChangeShapeType="1"/>
                    </p:cNvSpPr>
                    <p:nvPr/>
                  </p:nvSpPr>
                  <p:spPr bwMode="auto">
                    <a:xfrm>
                      <a:off x="6901" y="9547"/>
                      <a:ext cx="3" cy="30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00" name="Line 286"/>
                    <p:cNvSpPr>
                      <a:spLocks noChangeShapeType="1"/>
                    </p:cNvSpPr>
                    <p:nvPr/>
                  </p:nvSpPr>
                  <p:spPr bwMode="auto">
                    <a:xfrm>
                      <a:off x="6927" y="9568"/>
                      <a:ext cx="3" cy="30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01" name="Line 287"/>
                    <p:cNvSpPr>
                      <a:spLocks noChangeShapeType="1"/>
                    </p:cNvSpPr>
                    <p:nvPr/>
                  </p:nvSpPr>
                  <p:spPr bwMode="auto">
                    <a:xfrm>
                      <a:off x="6914" y="9558"/>
                      <a:ext cx="3" cy="30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29" name="Group 288"/>
                  <p:cNvGrpSpPr>
                    <a:grpSpLocks/>
                  </p:cNvGrpSpPr>
                  <p:nvPr/>
                </p:nvGrpSpPr>
                <p:grpSpPr bwMode="auto">
                  <a:xfrm>
                    <a:off x="6823" y="9550"/>
                    <a:ext cx="27" cy="312"/>
                    <a:chOff x="6823" y="9550"/>
                    <a:chExt cx="27" cy="312"/>
                  </a:xfrm>
                </p:grpSpPr>
                <p:sp>
                  <p:nvSpPr>
                    <p:cNvPr id="80696" name="Line 289"/>
                    <p:cNvSpPr>
                      <a:spLocks noChangeShapeType="1"/>
                    </p:cNvSpPr>
                    <p:nvPr/>
                  </p:nvSpPr>
                  <p:spPr bwMode="auto">
                    <a:xfrm>
                      <a:off x="6823" y="9550"/>
                      <a:ext cx="1" cy="29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7" name="Line 290"/>
                    <p:cNvSpPr>
                      <a:spLocks noChangeShapeType="1"/>
                    </p:cNvSpPr>
                    <p:nvPr/>
                  </p:nvSpPr>
                  <p:spPr bwMode="auto">
                    <a:xfrm>
                      <a:off x="6849" y="9571"/>
                      <a:ext cx="1" cy="29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8" name="Line 291"/>
                    <p:cNvSpPr>
                      <a:spLocks noChangeShapeType="1"/>
                    </p:cNvSpPr>
                    <p:nvPr/>
                  </p:nvSpPr>
                  <p:spPr bwMode="auto">
                    <a:xfrm>
                      <a:off x="6836" y="9560"/>
                      <a:ext cx="1" cy="29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0" name="Group 292"/>
                  <p:cNvGrpSpPr>
                    <a:grpSpLocks/>
                  </p:cNvGrpSpPr>
                  <p:nvPr/>
                </p:nvGrpSpPr>
                <p:grpSpPr bwMode="auto">
                  <a:xfrm>
                    <a:off x="6755" y="9553"/>
                    <a:ext cx="29" cy="301"/>
                    <a:chOff x="6755" y="9553"/>
                    <a:chExt cx="29" cy="301"/>
                  </a:xfrm>
                </p:grpSpPr>
                <p:sp>
                  <p:nvSpPr>
                    <p:cNvPr id="80693" name="Line 293"/>
                    <p:cNvSpPr>
                      <a:spLocks noChangeShapeType="1"/>
                    </p:cNvSpPr>
                    <p:nvPr/>
                  </p:nvSpPr>
                  <p:spPr bwMode="auto">
                    <a:xfrm>
                      <a:off x="6755" y="9553"/>
                      <a:ext cx="3" cy="28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4" name="Line 294"/>
                    <p:cNvSpPr>
                      <a:spLocks noChangeShapeType="1"/>
                    </p:cNvSpPr>
                    <p:nvPr/>
                  </p:nvSpPr>
                  <p:spPr bwMode="auto">
                    <a:xfrm>
                      <a:off x="6781" y="9573"/>
                      <a:ext cx="3" cy="28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5" name="Line 295"/>
                    <p:cNvSpPr>
                      <a:spLocks noChangeShapeType="1"/>
                    </p:cNvSpPr>
                    <p:nvPr/>
                  </p:nvSpPr>
                  <p:spPr bwMode="auto">
                    <a:xfrm>
                      <a:off x="6768" y="9563"/>
                      <a:ext cx="3" cy="28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1" name="Group 296"/>
                  <p:cNvGrpSpPr>
                    <a:grpSpLocks/>
                  </p:cNvGrpSpPr>
                  <p:nvPr/>
                </p:nvGrpSpPr>
                <p:grpSpPr bwMode="auto">
                  <a:xfrm>
                    <a:off x="6691" y="9558"/>
                    <a:ext cx="26" cy="286"/>
                    <a:chOff x="6691" y="9558"/>
                    <a:chExt cx="26" cy="286"/>
                  </a:xfrm>
                </p:grpSpPr>
                <p:sp>
                  <p:nvSpPr>
                    <p:cNvPr id="80690" name="Line 297"/>
                    <p:cNvSpPr>
                      <a:spLocks noChangeShapeType="1"/>
                    </p:cNvSpPr>
                    <p:nvPr/>
                  </p:nvSpPr>
                  <p:spPr bwMode="auto">
                    <a:xfrm>
                      <a:off x="6691" y="9558"/>
                      <a:ext cx="1" cy="26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1" name="Line 298"/>
                    <p:cNvSpPr>
                      <a:spLocks noChangeShapeType="1"/>
                    </p:cNvSpPr>
                    <p:nvPr/>
                  </p:nvSpPr>
                  <p:spPr bwMode="auto">
                    <a:xfrm>
                      <a:off x="6716" y="9579"/>
                      <a:ext cx="1" cy="26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2" name="Line 299"/>
                    <p:cNvSpPr>
                      <a:spLocks noChangeShapeType="1"/>
                    </p:cNvSpPr>
                    <p:nvPr/>
                  </p:nvSpPr>
                  <p:spPr bwMode="auto">
                    <a:xfrm>
                      <a:off x="6704" y="9568"/>
                      <a:ext cx="1" cy="26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2" name="Group 300"/>
                  <p:cNvGrpSpPr>
                    <a:grpSpLocks/>
                  </p:cNvGrpSpPr>
                  <p:nvPr/>
                </p:nvGrpSpPr>
                <p:grpSpPr bwMode="auto">
                  <a:xfrm>
                    <a:off x="6626" y="9560"/>
                    <a:ext cx="27" cy="276"/>
                    <a:chOff x="6626" y="9560"/>
                    <a:chExt cx="27" cy="276"/>
                  </a:xfrm>
                </p:grpSpPr>
                <p:sp>
                  <p:nvSpPr>
                    <p:cNvPr id="80687" name="Line 301"/>
                    <p:cNvSpPr>
                      <a:spLocks noChangeShapeType="1"/>
                    </p:cNvSpPr>
                    <p:nvPr/>
                  </p:nvSpPr>
                  <p:spPr bwMode="auto">
                    <a:xfrm>
                      <a:off x="6626" y="9560"/>
                      <a:ext cx="1" cy="25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88" name="Line 302"/>
                    <p:cNvSpPr>
                      <a:spLocks noChangeShapeType="1"/>
                    </p:cNvSpPr>
                    <p:nvPr/>
                  </p:nvSpPr>
                  <p:spPr bwMode="auto">
                    <a:xfrm>
                      <a:off x="6652" y="9581"/>
                      <a:ext cx="1" cy="25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89" name="Line 303"/>
                    <p:cNvSpPr>
                      <a:spLocks noChangeShapeType="1"/>
                    </p:cNvSpPr>
                    <p:nvPr/>
                  </p:nvSpPr>
                  <p:spPr bwMode="auto">
                    <a:xfrm>
                      <a:off x="6639" y="9571"/>
                      <a:ext cx="1" cy="25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3" name="Group 304"/>
                  <p:cNvGrpSpPr>
                    <a:grpSpLocks/>
                  </p:cNvGrpSpPr>
                  <p:nvPr/>
                </p:nvGrpSpPr>
                <p:grpSpPr bwMode="auto">
                  <a:xfrm>
                    <a:off x="6574" y="9563"/>
                    <a:ext cx="29" cy="265"/>
                    <a:chOff x="6574" y="9563"/>
                    <a:chExt cx="29" cy="265"/>
                  </a:xfrm>
                </p:grpSpPr>
                <p:sp>
                  <p:nvSpPr>
                    <p:cNvPr id="80684" name="Line 305"/>
                    <p:cNvSpPr>
                      <a:spLocks noChangeShapeType="1"/>
                    </p:cNvSpPr>
                    <p:nvPr/>
                  </p:nvSpPr>
                  <p:spPr bwMode="auto">
                    <a:xfrm>
                      <a:off x="6574" y="9563"/>
                      <a:ext cx="4" cy="2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85" name="Line 306"/>
                    <p:cNvSpPr>
                      <a:spLocks noChangeShapeType="1"/>
                    </p:cNvSpPr>
                    <p:nvPr/>
                  </p:nvSpPr>
                  <p:spPr bwMode="auto">
                    <a:xfrm>
                      <a:off x="6600" y="9584"/>
                      <a:ext cx="3" cy="24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86" name="Line 307"/>
                    <p:cNvSpPr>
                      <a:spLocks noChangeShapeType="1"/>
                    </p:cNvSpPr>
                    <p:nvPr/>
                  </p:nvSpPr>
                  <p:spPr bwMode="auto">
                    <a:xfrm>
                      <a:off x="6587" y="9573"/>
                      <a:ext cx="3" cy="24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4" name="Group 308"/>
                  <p:cNvGrpSpPr>
                    <a:grpSpLocks/>
                  </p:cNvGrpSpPr>
                  <p:nvPr/>
                </p:nvGrpSpPr>
                <p:grpSpPr bwMode="auto">
                  <a:xfrm>
                    <a:off x="6526" y="9566"/>
                    <a:ext cx="27" cy="254"/>
                    <a:chOff x="6526" y="9566"/>
                    <a:chExt cx="27" cy="254"/>
                  </a:xfrm>
                </p:grpSpPr>
                <p:sp>
                  <p:nvSpPr>
                    <p:cNvPr id="80681" name="Line 309"/>
                    <p:cNvSpPr>
                      <a:spLocks noChangeShapeType="1"/>
                    </p:cNvSpPr>
                    <p:nvPr/>
                  </p:nvSpPr>
                  <p:spPr bwMode="auto">
                    <a:xfrm>
                      <a:off x="6526" y="9566"/>
                      <a:ext cx="1" cy="23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82" name="Line 310"/>
                    <p:cNvSpPr>
                      <a:spLocks noChangeShapeType="1"/>
                    </p:cNvSpPr>
                    <p:nvPr/>
                  </p:nvSpPr>
                  <p:spPr bwMode="auto">
                    <a:xfrm>
                      <a:off x="6552" y="9586"/>
                      <a:ext cx="1" cy="23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83" name="Line 311"/>
                    <p:cNvSpPr>
                      <a:spLocks noChangeShapeType="1"/>
                    </p:cNvSpPr>
                    <p:nvPr/>
                  </p:nvSpPr>
                  <p:spPr bwMode="auto">
                    <a:xfrm>
                      <a:off x="6539" y="9576"/>
                      <a:ext cx="1" cy="23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5" name="Group 312"/>
                  <p:cNvGrpSpPr>
                    <a:grpSpLocks/>
                  </p:cNvGrpSpPr>
                  <p:nvPr/>
                </p:nvGrpSpPr>
                <p:grpSpPr bwMode="auto">
                  <a:xfrm>
                    <a:off x="6484" y="9568"/>
                    <a:ext cx="27" cy="247"/>
                    <a:chOff x="6484" y="9568"/>
                    <a:chExt cx="27" cy="247"/>
                  </a:xfrm>
                </p:grpSpPr>
                <p:sp>
                  <p:nvSpPr>
                    <p:cNvPr id="80678" name="Line 313"/>
                    <p:cNvSpPr>
                      <a:spLocks noChangeShapeType="1"/>
                    </p:cNvSpPr>
                    <p:nvPr/>
                  </p:nvSpPr>
                  <p:spPr bwMode="auto">
                    <a:xfrm>
                      <a:off x="6484" y="9568"/>
                      <a:ext cx="1" cy="22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79" name="Line 314"/>
                    <p:cNvSpPr>
                      <a:spLocks noChangeShapeType="1"/>
                    </p:cNvSpPr>
                    <p:nvPr/>
                  </p:nvSpPr>
                  <p:spPr bwMode="auto">
                    <a:xfrm>
                      <a:off x="6510" y="9589"/>
                      <a:ext cx="1" cy="226"/>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80" name="Line 315"/>
                    <p:cNvSpPr>
                      <a:spLocks noChangeShapeType="1"/>
                    </p:cNvSpPr>
                    <p:nvPr/>
                  </p:nvSpPr>
                  <p:spPr bwMode="auto">
                    <a:xfrm>
                      <a:off x="6497" y="9579"/>
                      <a:ext cx="1" cy="22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6" name="Group 316"/>
                  <p:cNvGrpSpPr>
                    <a:grpSpLocks/>
                  </p:cNvGrpSpPr>
                  <p:nvPr/>
                </p:nvGrpSpPr>
                <p:grpSpPr bwMode="auto">
                  <a:xfrm>
                    <a:off x="6435" y="9571"/>
                    <a:ext cx="29" cy="239"/>
                    <a:chOff x="6435" y="9571"/>
                    <a:chExt cx="29" cy="239"/>
                  </a:xfrm>
                </p:grpSpPr>
                <p:sp>
                  <p:nvSpPr>
                    <p:cNvPr id="80675" name="Line 317"/>
                    <p:cNvSpPr>
                      <a:spLocks noChangeShapeType="1"/>
                    </p:cNvSpPr>
                    <p:nvPr/>
                  </p:nvSpPr>
                  <p:spPr bwMode="auto">
                    <a:xfrm>
                      <a:off x="6435" y="9571"/>
                      <a:ext cx="4" cy="21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76" name="Line 318"/>
                    <p:cNvSpPr>
                      <a:spLocks noChangeShapeType="1"/>
                    </p:cNvSpPr>
                    <p:nvPr/>
                  </p:nvSpPr>
                  <p:spPr bwMode="auto">
                    <a:xfrm>
                      <a:off x="6461" y="9592"/>
                      <a:ext cx="3" cy="21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77" name="Line 319"/>
                    <p:cNvSpPr>
                      <a:spLocks noChangeShapeType="1"/>
                    </p:cNvSpPr>
                    <p:nvPr/>
                  </p:nvSpPr>
                  <p:spPr bwMode="auto">
                    <a:xfrm>
                      <a:off x="6448" y="9581"/>
                      <a:ext cx="4" cy="21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7" name="Group 320"/>
                  <p:cNvGrpSpPr>
                    <a:grpSpLocks/>
                  </p:cNvGrpSpPr>
                  <p:nvPr/>
                </p:nvGrpSpPr>
                <p:grpSpPr bwMode="auto">
                  <a:xfrm>
                    <a:off x="6393" y="9573"/>
                    <a:ext cx="27" cy="229"/>
                    <a:chOff x="6393" y="9573"/>
                    <a:chExt cx="27" cy="229"/>
                  </a:xfrm>
                </p:grpSpPr>
                <p:sp>
                  <p:nvSpPr>
                    <p:cNvPr id="80672" name="Line 321"/>
                    <p:cNvSpPr>
                      <a:spLocks noChangeShapeType="1"/>
                    </p:cNvSpPr>
                    <p:nvPr/>
                  </p:nvSpPr>
                  <p:spPr bwMode="auto">
                    <a:xfrm>
                      <a:off x="6393" y="9573"/>
                      <a:ext cx="1" cy="20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73" name="Line 322"/>
                    <p:cNvSpPr>
                      <a:spLocks noChangeShapeType="1"/>
                    </p:cNvSpPr>
                    <p:nvPr/>
                  </p:nvSpPr>
                  <p:spPr bwMode="auto">
                    <a:xfrm>
                      <a:off x="6419" y="9594"/>
                      <a:ext cx="1" cy="20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74" name="Line 323"/>
                    <p:cNvSpPr>
                      <a:spLocks noChangeShapeType="1"/>
                    </p:cNvSpPr>
                    <p:nvPr/>
                  </p:nvSpPr>
                  <p:spPr bwMode="auto">
                    <a:xfrm>
                      <a:off x="6406" y="9584"/>
                      <a:ext cx="1" cy="20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8" name="Group 324"/>
                  <p:cNvGrpSpPr>
                    <a:grpSpLocks/>
                  </p:cNvGrpSpPr>
                  <p:nvPr/>
                </p:nvGrpSpPr>
                <p:grpSpPr bwMode="auto">
                  <a:xfrm>
                    <a:off x="6351" y="9576"/>
                    <a:ext cx="27" cy="221"/>
                    <a:chOff x="6351" y="9576"/>
                    <a:chExt cx="27" cy="221"/>
                  </a:xfrm>
                </p:grpSpPr>
                <p:sp>
                  <p:nvSpPr>
                    <p:cNvPr id="80669" name="Line 325"/>
                    <p:cNvSpPr>
                      <a:spLocks noChangeShapeType="1"/>
                    </p:cNvSpPr>
                    <p:nvPr/>
                  </p:nvSpPr>
                  <p:spPr bwMode="auto">
                    <a:xfrm>
                      <a:off x="6351" y="9576"/>
                      <a:ext cx="1" cy="20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70" name="Line 326"/>
                    <p:cNvSpPr>
                      <a:spLocks noChangeShapeType="1"/>
                    </p:cNvSpPr>
                    <p:nvPr/>
                  </p:nvSpPr>
                  <p:spPr bwMode="auto">
                    <a:xfrm>
                      <a:off x="6377" y="9597"/>
                      <a:ext cx="1" cy="20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71" name="Line 327"/>
                    <p:cNvSpPr>
                      <a:spLocks noChangeShapeType="1"/>
                    </p:cNvSpPr>
                    <p:nvPr/>
                  </p:nvSpPr>
                  <p:spPr bwMode="auto">
                    <a:xfrm>
                      <a:off x="6364" y="9586"/>
                      <a:ext cx="1" cy="20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39" name="Group 328"/>
                  <p:cNvGrpSpPr>
                    <a:grpSpLocks/>
                  </p:cNvGrpSpPr>
                  <p:nvPr/>
                </p:nvGrpSpPr>
                <p:grpSpPr bwMode="auto">
                  <a:xfrm>
                    <a:off x="6309" y="9579"/>
                    <a:ext cx="27" cy="213"/>
                    <a:chOff x="6309" y="9579"/>
                    <a:chExt cx="27" cy="213"/>
                  </a:xfrm>
                </p:grpSpPr>
                <p:sp>
                  <p:nvSpPr>
                    <p:cNvPr id="80666" name="Line 329"/>
                    <p:cNvSpPr>
                      <a:spLocks noChangeShapeType="1"/>
                    </p:cNvSpPr>
                    <p:nvPr/>
                  </p:nvSpPr>
                  <p:spPr bwMode="auto">
                    <a:xfrm>
                      <a:off x="6309" y="9579"/>
                      <a:ext cx="1" cy="19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67" name="Line 330"/>
                    <p:cNvSpPr>
                      <a:spLocks noChangeShapeType="1"/>
                    </p:cNvSpPr>
                    <p:nvPr/>
                  </p:nvSpPr>
                  <p:spPr bwMode="auto">
                    <a:xfrm>
                      <a:off x="6335" y="9599"/>
                      <a:ext cx="1" cy="19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68" name="Line 331"/>
                    <p:cNvSpPr>
                      <a:spLocks noChangeShapeType="1"/>
                    </p:cNvSpPr>
                    <p:nvPr/>
                  </p:nvSpPr>
                  <p:spPr bwMode="auto">
                    <a:xfrm>
                      <a:off x="6322" y="9589"/>
                      <a:ext cx="1" cy="19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40" name="Group 332"/>
                  <p:cNvGrpSpPr>
                    <a:grpSpLocks/>
                  </p:cNvGrpSpPr>
                  <p:nvPr/>
                </p:nvGrpSpPr>
                <p:grpSpPr bwMode="auto">
                  <a:xfrm>
                    <a:off x="6225" y="9584"/>
                    <a:ext cx="27" cy="195"/>
                    <a:chOff x="6225" y="9584"/>
                    <a:chExt cx="27" cy="195"/>
                  </a:xfrm>
                </p:grpSpPr>
                <p:sp>
                  <p:nvSpPr>
                    <p:cNvPr id="80663" name="Line 333"/>
                    <p:cNvSpPr>
                      <a:spLocks noChangeShapeType="1"/>
                    </p:cNvSpPr>
                    <p:nvPr/>
                  </p:nvSpPr>
                  <p:spPr bwMode="auto">
                    <a:xfrm>
                      <a:off x="6225" y="9584"/>
                      <a:ext cx="1" cy="17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64" name="Line 334"/>
                    <p:cNvSpPr>
                      <a:spLocks noChangeShapeType="1"/>
                    </p:cNvSpPr>
                    <p:nvPr/>
                  </p:nvSpPr>
                  <p:spPr bwMode="auto">
                    <a:xfrm>
                      <a:off x="6251" y="9605"/>
                      <a:ext cx="1" cy="17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65" name="Line 335"/>
                    <p:cNvSpPr>
                      <a:spLocks noChangeShapeType="1"/>
                    </p:cNvSpPr>
                    <p:nvPr/>
                  </p:nvSpPr>
                  <p:spPr bwMode="auto">
                    <a:xfrm>
                      <a:off x="6238" y="9594"/>
                      <a:ext cx="1" cy="17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41" name="Group 336"/>
                  <p:cNvGrpSpPr>
                    <a:grpSpLocks/>
                  </p:cNvGrpSpPr>
                  <p:nvPr/>
                </p:nvGrpSpPr>
                <p:grpSpPr bwMode="auto">
                  <a:xfrm>
                    <a:off x="6193" y="9586"/>
                    <a:ext cx="27" cy="187"/>
                    <a:chOff x="6193" y="9586"/>
                    <a:chExt cx="27" cy="187"/>
                  </a:xfrm>
                </p:grpSpPr>
                <p:sp>
                  <p:nvSpPr>
                    <p:cNvPr id="80660" name="Line 337"/>
                    <p:cNvSpPr>
                      <a:spLocks noChangeShapeType="1"/>
                    </p:cNvSpPr>
                    <p:nvPr/>
                  </p:nvSpPr>
                  <p:spPr bwMode="auto">
                    <a:xfrm>
                      <a:off x="6193" y="9586"/>
                      <a:ext cx="1" cy="16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61" name="Line 338"/>
                    <p:cNvSpPr>
                      <a:spLocks noChangeShapeType="1"/>
                    </p:cNvSpPr>
                    <p:nvPr/>
                  </p:nvSpPr>
                  <p:spPr bwMode="auto">
                    <a:xfrm>
                      <a:off x="6219" y="9607"/>
                      <a:ext cx="1" cy="166"/>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62" name="Line 339"/>
                    <p:cNvSpPr>
                      <a:spLocks noChangeShapeType="1"/>
                    </p:cNvSpPr>
                    <p:nvPr/>
                  </p:nvSpPr>
                  <p:spPr bwMode="auto">
                    <a:xfrm>
                      <a:off x="6206" y="9597"/>
                      <a:ext cx="1" cy="16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42" name="Group 340"/>
                  <p:cNvGrpSpPr>
                    <a:grpSpLocks/>
                  </p:cNvGrpSpPr>
                  <p:nvPr/>
                </p:nvGrpSpPr>
                <p:grpSpPr bwMode="auto">
                  <a:xfrm>
                    <a:off x="6161" y="9586"/>
                    <a:ext cx="27" cy="185"/>
                    <a:chOff x="6161" y="9586"/>
                    <a:chExt cx="27" cy="185"/>
                  </a:xfrm>
                </p:grpSpPr>
                <p:sp>
                  <p:nvSpPr>
                    <p:cNvPr id="80657" name="Line 341"/>
                    <p:cNvSpPr>
                      <a:spLocks noChangeShapeType="1"/>
                    </p:cNvSpPr>
                    <p:nvPr/>
                  </p:nvSpPr>
                  <p:spPr bwMode="auto">
                    <a:xfrm>
                      <a:off x="6161" y="9586"/>
                      <a:ext cx="1" cy="16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58" name="Line 342"/>
                    <p:cNvSpPr>
                      <a:spLocks noChangeShapeType="1"/>
                    </p:cNvSpPr>
                    <p:nvPr/>
                  </p:nvSpPr>
                  <p:spPr bwMode="auto">
                    <a:xfrm>
                      <a:off x="6187" y="9607"/>
                      <a:ext cx="1" cy="16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59" name="Line 343"/>
                    <p:cNvSpPr>
                      <a:spLocks noChangeShapeType="1"/>
                    </p:cNvSpPr>
                    <p:nvPr/>
                  </p:nvSpPr>
                  <p:spPr bwMode="auto">
                    <a:xfrm>
                      <a:off x="6174" y="9597"/>
                      <a:ext cx="1" cy="16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43" name="Group 344"/>
                  <p:cNvGrpSpPr>
                    <a:grpSpLocks/>
                  </p:cNvGrpSpPr>
                  <p:nvPr/>
                </p:nvGrpSpPr>
                <p:grpSpPr bwMode="auto">
                  <a:xfrm>
                    <a:off x="6125" y="9589"/>
                    <a:ext cx="29" cy="177"/>
                    <a:chOff x="6125" y="9589"/>
                    <a:chExt cx="29" cy="177"/>
                  </a:xfrm>
                </p:grpSpPr>
                <p:sp>
                  <p:nvSpPr>
                    <p:cNvPr id="80654" name="Line 345"/>
                    <p:cNvSpPr>
                      <a:spLocks noChangeShapeType="1"/>
                    </p:cNvSpPr>
                    <p:nvPr/>
                  </p:nvSpPr>
                  <p:spPr bwMode="auto">
                    <a:xfrm>
                      <a:off x="6125" y="9589"/>
                      <a:ext cx="3" cy="15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55" name="Line 346"/>
                    <p:cNvSpPr>
                      <a:spLocks noChangeShapeType="1"/>
                    </p:cNvSpPr>
                    <p:nvPr/>
                  </p:nvSpPr>
                  <p:spPr bwMode="auto">
                    <a:xfrm>
                      <a:off x="6151" y="9610"/>
                      <a:ext cx="3" cy="156"/>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56" name="Line 347"/>
                    <p:cNvSpPr>
                      <a:spLocks noChangeShapeType="1"/>
                    </p:cNvSpPr>
                    <p:nvPr/>
                  </p:nvSpPr>
                  <p:spPr bwMode="auto">
                    <a:xfrm>
                      <a:off x="6138" y="9599"/>
                      <a:ext cx="3" cy="15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44" name="Group 348"/>
                  <p:cNvGrpSpPr>
                    <a:grpSpLocks/>
                  </p:cNvGrpSpPr>
                  <p:nvPr/>
                </p:nvGrpSpPr>
                <p:grpSpPr bwMode="auto">
                  <a:xfrm>
                    <a:off x="6093" y="9589"/>
                    <a:ext cx="29" cy="171"/>
                    <a:chOff x="6093" y="9589"/>
                    <a:chExt cx="29" cy="171"/>
                  </a:xfrm>
                </p:grpSpPr>
                <p:sp>
                  <p:nvSpPr>
                    <p:cNvPr id="80651" name="Line 349"/>
                    <p:cNvSpPr>
                      <a:spLocks noChangeShapeType="1"/>
                    </p:cNvSpPr>
                    <p:nvPr/>
                  </p:nvSpPr>
                  <p:spPr bwMode="auto">
                    <a:xfrm>
                      <a:off x="6093" y="9589"/>
                      <a:ext cx="3" cy="15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52" name="Line 350"/>
                    <p:cNvSpPr>
                      <a:spLocks noChangeShapeType="1"/>
                    </p:cNvSpPr>
                    <p:nvPr/>
                  </p:nvSpPr>
                  <p:spPr bwMode="auto">
                    <a:xfrm>
                      <a:off x="6119" y="9610"/>
                      <a:ext cx="3" cy="15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53" name="Line 351"/>
                    <p:cNvSpPr>
                      <a:spLocks noChangeShapeType="1"/>
                    </p:cNvSpPr>
                    <p:nvPr/>
                  </p:nvSpPr>
                  <p:spPr bwMode="auto">
                    <a:xfrm>
                      <a:off x="6106" y="9599"/>
                      <a:ext cx="3" cy="15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45" name="Group 352"/>
                  <p:cNvGrpSpPr>
                    <a:grpSpLocks/>
                  </p:cNvGrpSpPr>
                  <p:nvPr/>
                </p:nvGrpSpPr>
                <p:grpSpPr bwMode="auto">
                  <a:xfrm>
                    <a:off x="6061" y="9592"/>
                    <a:ext cx="26" cy="166"/>
                    <a:chOff x="6061" y="9592"/>
                    <a:chExt cx="26" cy="166"/>
                  </a:xfrm>
                </p:grpSpPr>
                <p:sp>
                  <p:nvSpPr>
                    <p:cNvPr id="80648" name="Line 353"/>
                    <p:cNvSpPr>
                      <a:spLocks noChangeShapeType="1"/>
                    </p:cNvSpPr>
                    <p:nvPr/>
                  </p:nvSpPr>
                  <p:spPr bwMode="auto">
                    <a:xfrm>
                      <a:off x="6061" y="9592"/>
                      <a:ext cx="1" cy="14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49" name="Line 354"/>
                    <p:cNvSpPr>
                      <a:spLocks noChangeShapeType="1"/>
                    </p:cNvSpPr>
                    <p:nvPr/>
                  </p:nvSpPr>
                  <p:spPr bwMode="auto">
                    <a:xfrm>
                      <a:off x="6086" y="9612"/>
                      <a:ext cx="1" cy="146"/>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50" name="Line 355"/>
                    <p:cNvSpPr>
                      <a:spLocks noChangeShapeType="1"/>
                    </p:cNvSpPr>
                    <p:nvPr/>
                  </p:nvSpPr>
                  <p:spPr bwMode="auto">
                    <a:xfrm>
                      <a:off x="6074" y="9602"/>
                      <a:ext cx="1" cy="14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46" name="Group 356"/>
                  <p:cNvGrpSpPr>
                    <a:grpSpLocks/>
                  </p:cNvGrpSpPr>
                  <p:nvPr/>
                </p:nvGrpSpPr>
                <p:grpSpPr bwMode="auto">
                  <a:xfrm>
                    <a:off x="6028" y="9534"/>
                    <a:ext cx="989" cy="356"/>
                    <a:chOff x="6028" y="9534"/>
                    <a:chExt cx="989" cy="356"/>
                  </a:xfrm>
                </p:grpSpPr>
                <p:sp>
                  <p:nvSpPr>
                    <p:cNvPr id="80644" name="Freeform 357"/>
                    <p:cNvSpPr>
                      <a:spLocks/>
                    </p:cNvSpPr>
                    <p:nvPr/>
                  </p:nvSpPr>
                  <p:spPr bwMode="auto">
                    <a:xfrm>
                      <a:off x="6028" y="9534"/>
                      <a:ext cx="963" cy="336"/>
                    </a:xfrm>
                    <a:custGeom>
                      <a:avLst/>
                      <a:gdLst>
                        <a:gd name="T0" fmla="*/ 0 w 963"/>
                        <a:gd name="T1" fmla="*/ 52 h 336"/>
                        <a:gd name="T2" fmla="*/ 0 w 963"/>
                        <a:gd name="T3" fmla="*/ 200 h 336"/>
                        <a:gd name="T4" fmla="*/ 963 w 963"/>
                        <a:gd name="T5" fmla="*/ 336 h 336"/>
                        <a:gd name="T6" fmla="*/ 963 w 963"/>
                        <a:gd name="T7" fmla="*/ 0 h 336"/>
                        <a:gd name="T8" fmla="*/ 0 w 963"/>
                        <a:gd name="T9" fmla="*/ 52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336">
                          <a:moveTo>
                            <a:pt x="0" y="52"/>
                          </a:moveTo>
                          <a:lnTo>
                            <a:pt x="0" y="200"/>
                          </a:lnTo>
                          <a:lnTo>
                            <a:pt x="963" y="336"/>
                          </a:lnTo>
                          <a:lnTo>
                            <a:pt x="963" y="0"/>
                          </a:lnTo>
                          <a:lnTo>
                            <a:pt x="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645" name="Freeform 358"/>
                    <p:cNvSpPr>
                      <a:spLocks/>
                    </p:cNvSpPr>
                    <p:nvPr/>
                  </p:nvSpPr>
                  <p:spPr bwMode="auto">
                    <a:xfrm>
                      <a:off x="6054" y="9555"/>
                      <a:ext cx="963" cy="335"/>
                    </a:xfrm>
                    <a:custGeom>
                      <a:avLst/>
                      <a:gdLst>
                        <a:gd name="T0" fmla="*/ 0 w 963"/>
                        <a:gd name="T1" fmla="*/ 52 h 335"/>
                        <a:gd name="T2" fmla="*/ 0 w 963"/>
                        <a:gd name="T3" fmla="*/ 200 h 335"/>
                        <a:gd name="T4" fmla="*/ 963 w 963"/>
                        <a:gd name="T5" fmla="*/ 335 h 335"/>
                        <a:gd name="T6" fmla="*/ 963 w 963"/>
                        <a:gd name="T7" fmla="*/ 0 h 335"/>
                        <a:gd name="T8" fmla="*/ 0 w 963"/>
                        <a:gd name="T9" fmla="*/ 52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335">
                          <a:moveTo>
                            <a:pt x="0" y="52"/>
                          </a:moveTo>
                          <a:lnTo>
                            <a:pt x="0" y="200"/>
                          </a:lnTo>
                          <a:lnTo>
                            <a:pt x="963" y="335"/>
                          </a:lnTo>
                          <a:lnTo>
                            <a:pt x="963" y="0"/>
                          </a:lnTo>
                          <a:lnTo>
                            <a:pt x="0" y="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646" name="Freeform 359"/>
                    <p:cNvSpPr>
                      <a:spLocks/>
                    </p:cNvSpPr>
                    <p:nvPr/>
                  </p:nvSpPr>
                  <p:spPr bwMode="auto">
                    <a:xfrm>
                      <a:off x="6041" y="9545"/>
                      <a:ext cx="963" cy="335"/>
                    </a:xfrm>
                    <a:custGeom>
                      <a:avLst/>
                      <a:gdLst>
                        <a:gd name="T0" fmla="*/ 0 w 963"/>
                        <a:gd name="T1" fmla="*/ 52 h 335"/>
                        <a:gd name="T2" fmla="*/ 0 w 963"/>
                        <a:gd name="T3" fmla="*/ 200 h 335"/>
                        <a:gd name="T4" fmla="*/ 963 w 963"/>
                        <a:gd name="T5" fmla="*/ 335 h 335"/>
                        <a:gd name="T6" fmla="*/ 963 w 963"/>
                        <a:gd name="T7" fmla="*/ 0 h 335"/>
                        <a:gd name="T8" fmla="*/ 0 w 963"/>
                        <a:gd name="T9" fmla="*/ 52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335">
                          <a:moveTo>
                            <a:pt x="0" y="52"/>
                          </a:moveTo>
                          <a:lnTo>
                            <a:pt x="0" y="200"/>
                          </a:lnTo>
                          <a:lnTo>
                            <a:pt x="963" y="335"/>
                          </a:lnTo>
                          <a:lnTo>
                            <a:pt x="963" y="0"/>
                          </a:lnTo>
                          <a:lnTo>
                            <a:pt x="0" y="52"/>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647" name="Freeform 360"/>
                    <p:cNvSpPr>
                      <a:spLocks/>
                    </p:cNvSpPr>
                    <p:nvPr/>
                  </p:nvSpPr>
                  <p:spPr bwMode="auto">
                    <a:xfrm>
                      <a:off x="6041" y="9545"/>
                      <a:ext cx="963" cy="335"/>
                    </a:xfrm>
                    <a:custGeom>
                      <a:avLst/>
                      <a:gdLst>
                        <a:gd name="T0" fmla="*/ 0 w 963"/>
                        <a:gd name="T1" fmla="*/ 52 h 335"/>
                        <a:gd name="T2" fmla="*/ 0 w 963"/>
                        <a:gd name="T3" fmla="*/ 200 h 335"/>
                        <a:gd name="T4" fmla="*/ 963 w 963"/>
                        <a:gd name="T5" fmla="*/ 335 h 335"/>
                        <a:gd name="T6" fmla="*/ 963 w 963"/>
                        <a:gd name="T7" fmla="*/ 0 h 335"/>
                        <a:gd name="T8" fmla="*/ 0 w 963"/>
                        <a:gd name="T9" fmla="*/ 52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335">
                          <a:moveTo>
                            <a:pt x="0" y="52"/>
                          </a:moveTo>
                          <a:lnTo>
                            <a:pt x="0" y="200"/>
                          </a:lnTo>
                          <a:lnTo>
                            <a:pt x="963" y="335"/>
                          </a:lnTo>
                          <a:lnTo>
                            <a:pt x="963" y="0"/>
                          </a:lnTo>
                          <a:lnTo>
                            <a:pt x="0" y="52"/>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547" name="Group 361"/>
                  <p:cNvGrpSpPr>
                    <a:grpSpLocks/>
                  </p:cNvGrpSpPr>
                  <p:nvPr/>
                </p:nvGrpSpPr>
                <p:grpSpPr bwMode="auto">
                  <a:xfrm>
                    <a:off x="6083" y="9568"/>
                    <a:ext cx="876" cy="231"/>
                    <a:chOff x="6083" y="9568"/>
                    <a:chExt cx="876" cy="231"/>
                  </a:xfrm>
                </p:grpSpPr>
                <p:grpSp>
                  <p:nvGrpSpPr>
                    <p:cNvPr id="80552" name="Group 362"/>
                    <p:cNvGrpSpPr>
                      <a:grpSpLocks/>
                    </p:cNvGrpSpPr>
                    <p:nvPr/>
                  </p:nvGrpSpPr>
                  <p:grpSpPr bwMode="auto">
                    <a:xfrm>
                      <a:off x="6083" y="9631"/>
                      <a:ext cx="42" cy="54"/>
                      <a:chOff x="6083" y="9631"/>
                      <a:chExt cx="42" cy="54"/>
                    </a:xfrm>
                  </p:grpSpPr>
                  <p:sp>
                    <p:nvSpPr>
                      <p:cNvPr id="80641" name="Line 363"/>
                      <p:cNvSpPr>
                        <a:spLocks noChangeShapeType="1"/>
                      </p:cNvSpPr>
                      <p:nvPr/>
                    </p:nvSpPr>
                    <p:spPr bwMode="auto">
                      <a:xfrm flipV="1">
                        <a:off x="6083" y="9631"/>
                        <a:ext cx="16" cy="3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42" name="Line 364"/>
                      <p:cNvSpPr>
                        <a:spLocks noChangeShapeType="1"/>
                      </p:cNvSpPr>
                      <p:nvPr/>
                    </p:nvSpPr>
                    <p:spPr bwMode="auto">
                      <a:xfrm flipV="1">
                        <a:off x="6106" y="9651"/>
                        <a:ext cx="19" cy="3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43" name="Line 365"/>
                      <p:cNvSpPr>
                        <a:spLocks noChangeShapeType="1"/>
                      </p:cNvSpPr>
                      <p:nvPr/>
                    </p:nvSpPr>
                    <p:spPr bwMode="auto">
                      <a:xfrm flipV="1">
                        <a:off x="6096" y="9641"/>
                        <a:ext cx="16" cy="3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53" name="Group 366"/>
                    <p:cNvGrpSpPr>
                      <a:grpSpLocks/>
                    </p:cNvGrpSpPr>
                    <p:nvPr/>
                  </p:nvGrpSpPr>
                  <p:grpSpPr bwMode="auto">
                    <a:xfrm>
                      <a:off x="6125" y="9602"/>
                      <a:ext cx="65" cy="70"/>
                      <a:chOff x="6125" y="9602"/>
                      <a:chExt cx="65" cy="70"/>
                    </a:xfrm>
                  </p:grpSpPr>
                  <p:sp>
                    <p:nvSpPr>
                      <p:cNvPr id="80638" name="Line 367"/>
                      <p:cNvSpPr>
                        <a:spLocks noChangeShapeType="1"/>
                      </p:cNvSpPr>
                      <p:nvPr/>
                    </p:nvSpPr>
                    <p:spPr bwMode="auto">
                      <a:xfrm flipV="1">
                        <a:off x="6125" y="9602"/>
                        <a:ext cx="39" cy="4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39" name="Line 368"/>
                      <p:cNvSpPr>
                        <a:spLocks noChangeShapeType="1"/>
                      </p:cNvSpPr>
                      <p:nvPr/>
                    </p:nvSpPr>
                    <p:spPr bwMode="auto">
                      <a:xfrm flipV="1">
                        <a:off x="6151" y="9623"/>
                        <a:ext cx="39" cy="49"/>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40" name="Line 369"/>
                      <p:cNvSpPr>
                        <a:spLocks noChangeShapeType="1"/>
                      </p:cNvSpPr>
                      <p:nvPr/>
                    </p:nvSpPr>
                    <p:spPr bwMode="auto">
                      <a:xfrm flipV="1">
                        <a:off x="6138" y="9612"/>
                        <a:ext cx="39" cy="5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54" name="Group 370"/>
                    <p:cNvGrpSpPr>
                      <a:grpSpLocks/>
                    </p:cNvGrpSpPr>
                    <p:nvPr/>
                  </p:nvGrpSpPr>
                  <p:grpSpPr bwMode="auto">
                    <a:xfrm>
                      <a:off x="6083" y="9664"/>
                      <a:ext cx="52" cy="63"/>
                      <a:chOff x="6083" y="9664"/>
                      <a:chExt cx="52" cy="63"/>
                    </a:xfrm>
                  </p:grpSpPr>
                  <p:sp>
                    <p:nvSpPr>
                      <p:cNvPr id="80635" name="Line 371"/>
                      <p:cNvSpPr>
                        <a:spLocks noChangeShapeType="1"/>
                      </p:cNvSpPr>
                      <p:nvPr/>
                    </p:nvSpPr>
                    <p:spPr bwMode="auto">
                      <a:xfrm flipV="1">
                        <a:off x="6083" y="9664"/>
                        <a:ext cx="26" cy="4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36" name="Line 372"/>
                      <p:cNvSpPr>
                        <a:spLocks noChangeShapeType="1"/>
                      </p:cNvSpPr>
                      <p:nvPr/>
                    </p:nvSpPr>
                    <p:spPr bwMode="auto">
                      <a:xfrm flipV="1">
                        <a:off x="6109" y="9685"/>
                        <a:ext cx="26" cy="4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37" name="Line 373"/>
                      <p:cNvSpPr>
                        <a:spLocks noChangeShapeType="1"/>
                      </p:cNvSpPr>
                      <p:nvPr/>
                    </p:nvSpPr>
                    <p:spPr bwMode="auto">
                      <a:xfrm flipV="1">
                        <a:off x="6096" y="9675"/>
                        <a:ext cx="26" cy="4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55" name="Group 374"/>
                    <p:cNvGrpSpPr>
                      <a:grpSpLocks/>
                    </p:cNvGrpSpPr>
                    <p:nvPr/>
                  </p:nvGrpSpPr>
                  <p:grpSpPr bwMode="auto">
                    <a:xfrm>
                      <a:off x="6128" y="9651"/>
                      <a:ext cx="52" cy="57"/>
                      <a:chOff x="6128" y="9651"/>
                      <a:chExt cx="52" cy="57"/>
                    </a:xfrm>
                  </p:grpSpPr>
                  <p:sp>
                    <p:nvSpPr>
                      <p:cNvPr id="80632" name="Line 375"/>
                      <p:cNvSpPr>
                        <a:spLocks noChangeShapeType="1"/>
                      </p:cNvSpPr>
                      <p:nvPr/>
                    </p:nvSpPr>
                    <p:spPr bwMode="auto">
                      <a:xfrm flipV="1">
                        <a:off x="6128" y="9651"/>
                        <a:ext cx="26" cy="3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33" name="Line 376"/>
                      <p:cNvSpPr>
                        <a:spLocks noChangeShapeType="1"/>
                      </p:cNvSpPr>
                      <p:nvPr/>
                    </p:nvSpPr>
                    <p:spPr bwMode="auto">
                      <a:xfrm flipV="1">
                        <a:off x="6154" y="9672"/>
                        <a:ext cx="26" cy="36"/>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34" name="Line 377"/>
                      <p:cNvSpPr>
                        <a:spLocks noChangeShapeType="1"/>
                      </p:cNvSpPr>
                      <p:nvPr/>
                    </p:nvSpPr>
                    <p:spPr bwMode="auto">
                      <a:xfrm flipV="1">
                        <a:off x="6141" y="9662"/>
                        <a:ext cx="26" cy="3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56" name="Group 378"/>
                    <p:cNvGrpSpPr>
                      <a:grpSpLocks/>
                    </p:cNvGrpSpPr>
                    <p:nvPr/>
                  </p:nvGrpSpPr>
                  <p:grpSpPr bwMode="auto">
                    <a:xfrm>
                      <a:off x="6271" y="9586"/>
                      <a:ext cx="97" cy="89"/>
                      <a:chOff x="6271" y="9586"/>
                      <a:chExt cx="97" cy="89"/>
                    </a:xfrm>
                  </p:grpSpPr>
                  <p:sp>
                    <p:nvSpPr>
                      <p:cNvPr id="80629" name="Line 379"/>
                      <p:cNvSpPr>
                        <a:spLocks noChangeShapeType="1"/>
                      </p:cNvSpPr>
                      <p:nvPr/>
                    </p:nvSpPr>
                    <p:spPr bwMode="auto">
                      <a:xfrm flipV="1">
                        <a:off x="6271" y="9586"/>
                        <a:ext cx="71" cy="6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30" name="Line 380"/>
                      <p:cNvSpPr>
                        <a:spLocks noChangeShapeType="1"/>
                      </p:cNvSpPr>
                      <p:nvPr/>
                    </p:nvSpPr>
                    <p:spPr bwMode="auto">
                      <a:xfrm flipV="1">
                        <a:off x="6296" y="9607"/>
                        <a:ext cx="72" cy="6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31" name="Line 381"/>
                      <p:cNvSpPr>
                        <a:spLocks noChangeShapeType="1"/>
                      </p:cNvSpPr>
                      <p:nvPr/>
                    </p:nvSpPr>
                    <p:spPr bwMode="auto">
                      <a:xfrm flipV="1">
                        <a:off x="6284" y="9597"/>
                        <a:ext cx="71" cy="6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57" name="Group 382"/>
                    <p:cNvGrpSpPr>
                      <a:grpSpLocks/>
                    </p:cNvGrpSpPr>
                    <p:nvPr/>
                  </p:nvGrpSpPr>
                  <p:grpSpPr bwMode="auto">
                    <a:xfrm>
                      <a:off x="6219" y="9633"/>
                      <a:ext cx="116" cy="109"/>
                      <a:chOff x="6219" y="9633"/>
                      <a:chExt cx="116" cy="109"/>
                    </a:xfrm>
                  </p:grpSpPr>
                  <p:sp>
                    <p:nvSpPr>
                      <p:cNvPr id="80626" name="Line 383"/>
                      <p:cNvSpPr>
                        <a:spLocks noChangeShapeType="1"/>
                      </p:cNvSpPr>
                      <p:nvPr/>
                    </p:nvSpPr>
                    <p:spPr bwMode="auto">
                      <a:xfrm flipV="1">
                        <a:off x="6219" y="9633"/>
                        <a:ext cx="90" cy="8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27" name="Line 384"/>
                      <p:cNvSpPr>
                        <a:spLocks noChangeShapeType="1"/>
                      </p:cNvSpPr>
                      <p:nvPr/>
                    </p:nvSpPr>
                    <p:spPr bwMode="auto">
                      <a:xfrm flipV="1">
                        <a:off x="6245" y="9654"/>
                        <a:ext cx="90" cy="8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28" name="Line 385"/>
                      <p:cNvSpPr>
                        <a:spLocks noChangeShapeType="1"/>
                      </p:cNvSpPr>
                      <p:nvPr/>
                    </p:nvSpPr>
                    <p:spPr bwMode="auto">
                      <a:xfrm flipV="1">
                        <a:off x="6232" y="9644"/>
                        <a:ext cx="90" cy="8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58" name="Group 386"/>
                    <p:cNvGrpSpPr>
                      <a:grpSpLocks/>
                    </p:cNvGrpSpPr>
                    <p:nvPr/>
                  </p:nvGrpSpPr>
                  <p:grpSpPr bwMode="auto">
                    <a:xfrm>
                      <a:off x="6293" y="9610"/>
                      <a:ext cx="91" cy="91"/>
                      <a:chOff x="6293" y="9610"/>
                      <a:chExt cx="91" cy="91"/>
                    </a:xfrm>
                  </p:grpSpPr>
                  <p:sp>
                    <p:nvSpPr>
                      <p:cNvPr id="80623" name="Line 387"/>
                      <p:cNvSpPr>
                        <a:spLocks noChangeShapeType="1"/>
                      </p:cNvSpPr>
                      <p:nvPr/>
                    </p:nvSpPr>
                    <p:spPr bwMode="auto">
                      <a:xfrm flipV="1">
                        <a:off x="6293" y="9610"/>
                        <a:ext cx="65" cy="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24" name="Line 388"/>
                      <p:cNvSpPr>
                        <a:spLocks noChangeShapeType="1"/>
                      </p:cNvSpPr>
                      <p:nvPr/>
                    </p:nvSpPr>
                    <p:spPr bwMode="auto">
                      <a:xfrm flipV="1">
                        <a:off x="6319" y="9631"/>
                        <a:ext cx="65" cy="7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25" name="Line 389"/>
                      <p:cNvSpPr>
                        <a:spLocks noChangeShapeType="1"/>
                      </p:cNvSpPr>
                      <p:nvPr/>
                    </p:nvSpPr>
                    <p:spPr bwMode="auto">
                      <a:xfrm flipV="1">
                        <a:off x="6306" y="9620"/>
                        <a:ext cx="65" cy="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59" name="Group 390"/>
                    <p:cNvGrpSpPr>
                      <a:grpSpLocks/>
                    </p:cNvGrpSpPr>
                    <p:nvPr/>
                  </p:nvGrpSpPr>
                  <p:grpSpPr bwMode="auto">
                    <a:xfrm>
                      <a:off x="6174" y="9657"/>
                      <a:ext cx="55" cy="64"/>
                      <a:chOff x="6174" y="9657"/>
                      <a:chExt cx="55" cy="64"/>
                    </a:xfrm>
                  </p:grpSpPr>
                  <p:sp>
                    <p:nvSpPr>
                      <p:cNvPr id="80620" name="Line 391"/>
                      <p:cNvSpPr>
                        <a:spLocks noChangeShapeType="1"/>
                      </p:cNvSpPr>
                      <p:nvPr/>
                    </p:nvSpPr>
                    <p:spPr bwMode="auto">
                      <a:xfrm flipV="1">
                        <a:off x="6174" y="9657"/>
                        <a:ext cx="29" cy="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21" name="Line 392"/>
                      <p:cNvSpPr>
                        <a:spLocks noChangeShapeType="1"/>
                      </p:cNvSpPr>
                      <p:nvPr/>
                    </p:nvSpPr>
                    <p:spPr bwMode="auto">
                      <a:xfrm flipV="1">
                        <a:off x="6200" y="9677"/>
                        <a:ext cx="29" cy="4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22" name="Line 393"/>
                      <p:cNvSpPr>
                        <a:spLocks noChangeShapeType="1"/>
                      </p:cNvSpPr>
                      <p:nvPr/>
                    </p:nvSpPr>
                    <p:spPr bwMode="auto">
                      <a:xfrm flipV="1">
                        <a:off x="6187" y="9667"/>
                        <a:ext cx="29" cy="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0" name="Group 394"/>
                    <p:cNvGrpSpPr>
                      <a:grpSpLocks/>
                    </p:cNvGrpSpPr>
                    <p:nvPr/>
                  </p:nvGrpSpPr>
                  <p:grpSpPr bwMode="auto">
                    <a:xfrm>
                      <a:off x="6435" y="9568"/>
                      <a:ext cx="84" cy="81"/>
                      <a:chOff x="6435" y="9568"/>
                      <a:chExt cx="84" cy="81"/>
                    </a:xfrm>
                  </p:grpSpPr>
                  <p:sp>
                    <p:nvSpPr>
                      <p:cNvPr id="80617" name="Line 395"/>
                      <p:cNvSpPr>
                        <a:spLocks noChangeShapeType="1"/>
                      </p:cNvSpPr>
                      <p:nvPr/>
                    </p:nvSpPr>
                    <p:spPr bwMode="auto">
                      <a:xfrm flipV="1">
                        <a:off x="6435" y="9568"/>
                        <a:ext cx="59" cy="6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18" name="Line 396"/>
                      <p:cNvSpPr>
                        <a:spLocks noChangeShapeType="1"/>
                      </p:cNvSpPr>
                      <p:nvPr/>
                    </p:nvSpPr>
                    <p:spPr bwMode="auto">
                      <a:xfrm flipV="1">
                        <a:off x="6461" y="9589"/>
                        <a:ext cx="58" cy="6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19" name="Line 397"/>
                      <p:cNvSpPr>
                        <a:spLocks noChangeShapeType="1"/>
                      </p:cNvSpPr>
                      <p:nvPr/>
                    </p:nvSpPr>
                    <p:spPr bwMode="auto">
                      <a:xfrm flipV="1">
                        <a:off x="6448" y="9579"/>
                        <a:ext cx="58" cy="5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1" name="Group 398"/>
                    <p:cNvGrpSpPr>
                      <a:grpSpLocks/>
                    </p:cNvGrpSpPr>
                    <p:nvPr/>
                  </p:nvGrpSpPr>
                  <p:grpSpPr bwMode="auto">
                    <a:xfrm>
                      <a:off x="6348" y="9659"/>
                      <a:ext cx="71" cy="78"/>
                      <a:chOff x="6348" y="9659"/>
                      <a:chExt cx="71" cy="78"/>
                    </a:xfrm>
                  </p:grpSpPr>
                  <p:sp>
                    <p:nvSpPr>
                      <p:cNvPr id="80614" name="Line 399"/>
                      <p:cNvSpPr>
                        <a:spLocks noChangeShapeType="1"/>
                      </p:cNvSpPr>
                      <p:nvPr/>
                    </p:nvSpPr>
                    <p:spPr bwMode="auto">
                      <a:xfrm flipV="1">
                        <a:off x="6348" y="9659"/>
                        <a:ext cx="45" cy="5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15" name="Line 400"/>
                      <p:cNvSpPr>
                        <a:spLocks noChangeShapeType="1"/>
                      </p:cNvSpPr>
                      <p:nvPr/>
                    </p:nvSpPr>
                    <p:spPr bwMode="auto">
                      <a:xfrm flipV="1">
                        <a:off x="6374" y="9680"/>
                        <a:ext cx="45" cy="57"/>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16" name="Line 401"/>
                      <p:cNvSpPr>
                        <a:spLocks noChangeShapeType="1"/>
                      </p:cNvSpPr>
                      <p:nvPr/>
                    </p:nvSpPr>
                    <p:spPr bwMode="auto">
                      <a:xfrm flipV="1">
                        <a:off x="6361" y="9670"/>
                        <a:ext cx="45" cy="5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2" name="Group 402"/>
                    <p:cNvGrpSpPr>
                      <a:grpSpLocks/>
                    </p:cNvGrpSpPr>
                    <p:nvPr/>
                  </p:nvGrpSpPr>
                  <p:grpSpPr bwMode="auto">
                    <a:xfrm>
                      <a:off x="6410" y="9610"/>
                      <a:ext cx="103" cy="98"/>
                      <a:chOff x="6410" y="9610"/>
                      <a:chExt cx="103" cy="98"/>
                    </a:xfrm>
                  </p:grpSpPr>
                  <p:sp>
                    <p:nvSpPr>
                      <p:cNvPr id="80611" name="Line 403"/>
                      <p:cNvSpPr>
                        <a:spLocks noChangeShapeType="1"/>
                      </p:cNvSpPr>
                      <p:nvPr/>
                    </p:nvSpPr>
                    <p:spPr bwMode="auto">
                      <a:xfrm flipV="1">
                        <a:off x="6410" y="9610"/>
                        <a:ext cx="77" cy="7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12" name="Line 404"/>
                      <p:cNvSpPr>
                        <a:spLocks noChangeShapeType="1"/>
                      </p:cNvSpPr>
                      <p:nvPr/>
                    </p:nvSpPr>
                    <p:spPr bwMode="auto">
                      <a:xfrm flipV="1">
                        <a:off x="6435" y="9631"/>
                        <a:ext cx="78" cy="77"/>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13" name="Line 405"/>
                      <p:cNvSpPr>
                        <a:spLocks noChangeShapeType="1"/>
                      </p:cNvSpPr>
                      <p:nvPr/>
                    </p:nvSpPr>
                    <p:spPr bwMode="auto">
                      <a:xfrm flipV="1">
                        <a:off x="6422" y="9620"/>
                        <a:ext cx="78" cy="7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3" name="Group 406"/>
                    <p:cNvGrpSpPr>
                      <a:grpSpLocks/>
                    </p:cNvGrpSpPr>
                    <p:nvPr/>
                  </p:nvGrpSpPr>
                  <p:grpSpPr bwMode="auto">
                    <a:xfrm>
                      <a:off x="6422" y="9693"/>
                      <a:ext cx="68" cy="70"/>
                      <a:chOff x="6422" y="9693"/>
                      <a:chExt cx="68" cy="70"/>
                    </a:xfrm>
                  </p:grpSpPr>
                  <p:sp>
                    <p:nvSpPr>
                      <p:cNvPr id="80608" name="Line 407"/>
                      <p:cNvSpPr>
                        <a:spLocks noChangeShapeType="1"/>
                      </p:cNvSpPr>
                      <p:nvPr/>
                    </p:nvSpPr>
                    <p:spPr bwMode="auto">
                      <a:xfrm flipV="1">
                        <a:off x="6422" y="9693"/>
                        <a:ext cx="42" cy="4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09" name="Line 408"/>
                      <p:cNvSpPr>
                        <a:spLocks noChangeShapeType="1"/>
                      </p:cNvSpPr>
                      <p:nvPr/>
                    </p:nvSpPr>
                    <p:spPr bwMode="auto">
                      <a:xfrm flipV="1">
                        <a:off x="6448" y="9714"/>
                        <a:ext cx="42" cy="49"/>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10" name="Line 409"/>
                      <p:cNvSpPr>
                        <a:spLocks noChangeShapeType="1"/>
                      </p:cNvSpPr>
                      <p:nvPr/>
                    </p:nvSpPr>
                    <p:spPr bwMode="auto">
                      <a:xfrm flipV="1">
                        <a:off x="6435" y="9703"/>
                        <a:ext cx="42" cy="5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4" name="Group 410"/>
                    <p:cNvGrpSpPr>
                      <a:grpSpLocks/>
                    </p:cNvGrpSpPr>
                    <p:nvPr/>
                  </p:nvGrpSpPr>
                  <p:grpSpPr bwMode="auto">
                    <a:xfrm>
                      <a:off x="6503" y="9628"/>
                      <a:ext cx="104" cy="101"/>
                      <a:chOff x="6503" y="9628"/>
                      <a:chExt cx="104" cy="101"/>
                    </a:xfrm>
                  </p:grpSpPr>
                  <p:sp>
                    <p:nvSpPr>
                      <p:cNvPr id="80605" name="Line 411"/>
                      <p:cNvSpPr>
                        <a:spLocks noChangeShapeType="1"/>
                      </p:cNvSpPr>
                      <p:nvPr/>
                    </p:nvSpPr>
                    <p:spPr bwMode="auto">
                      <a:xfrm flipV="1">
                        <a:off x="6503" y="9628"/>
                        <a:ext cx="78" cy="8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06" name="Line 412"/>
                      <p:cNvSpPr>
                        <a:spLocks noChangeShapeType="1"/>
                      </p:cNvSpPr>
                      <p:nvPr/>
                    </p:nvSpPr>
                    <p:spPr bwMode="auto">
                      <a:xfrm flipV="1">
                        <a:off x="6529" y="9649"/>
                        <a:ext cx="78" cy="8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07" name="Line 413"/>
                      <p:cNvSpPr>
                        <a:spLocks noChangeShapeType="1"/>
                      </p:cNvSpPr>
                      <p:nvPr/>
                    </p:nvSpPr>
                    <p:spPr bwMode="auto">
                      <a:xfrm flipV="1">
                        <a:off x="6516" y="9638"/>
                        <a:ext cx="78" cy="8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5" name="Group 414"/>
                    <p:cNvGrpSpPr>
                      <a:grpSpLocks/>
                    </p:cNvGrpSpPr>
                    <p:nvPr/>
                  </p:nvGrpSpPr>
                  <p:grpSpPr bwMode="auto">
                    <a:xfrm>
                      <a:off x="6597" y="9581"/>
                      <a:ext cx="94" cy="96"/>
                      <a:chOff x="6597" y="9581"/>
                      <a:chExt cx="94" cy="96"/>
                    </a:xfrm>
                  </p:grpSpPr>
                  <p:sp>
                    <p:nvSpPr>
                      <p:cNvPr id="80602" name="Line 415"/>
                      <p:cNvSpPr>
                        <a:spLocks noChangeShapeType="1"/>
                      </p:cNvSpPr>
                      <p:nvPr/>
                    </p:nvSpPr>
                    <p:spPr bwMode="auto">
                      <a:xfrm flipV="1">
                        <a:off x="6597" y="9581"/>
                        <a:ext cx="68" cy="7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03" name="Line 416"/>
                      <p:cNvSpPr>
                        <a:spLocks noChangeShapeType="1"/>
                      </p:cNvSpPr>
                      <p:nvPr/>
                    </p:nvSpPr>
                    <p:spPr bwMode="auto">
                      <a:xfrm flipV="1">
                        <a:off x="6623" y="9602"/>
                        <a:ext cx="68" cy="7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04" name="Line 417"/>
                      <p:cNvSpPr>
                        <a:spLocks noChangeShapeType="1"/>
                      </p:cNvSpPr>
                      <p:nvPr/>
                    </p:nvSpPr>
                    <p:spPr bwMode="auto">
                      <a:xfrm flipV="1">
                        <a:off x="6610" y="9592"/>
                        <a:ext cx="68" cy="7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6" name="Group 418"/>
                    <p:cNvGrpSpPr>
                      <a:grpSpLocks/>
                    </p:cNvGrpSpPr>
                    <p:nvPr/>
                  </p:nvGrpSpPr>
                  <p:grpSpPr bwMode="auto">
                    <a:xfrm>
                      <a:off x="6523" y="9605"/>
                      <a:ext cx="93" cy="91"/>
                      <a:chOff x="6523" y="9605"/>
                      <a:chExt cx="93" cy="91"/>
                    </a:xfrm>
                  </p:grpSpPr>
                  <p:sp>
                    <p:nvSpPr>
                      <p:cNvPr id="80599" name="Line 419"/>
                      <p:cNvSpPr>
                        <a:spLocks noChangeShapeType="1"/>
                      </p:cNvSpPr>
                      <p:nvPr/>
                    </p:nvSpPr>
                    <p:spPr bwMode="auto">
                      <a:xfrm flipV="1">
                        <a:off x="6523" y="9605"/>
                        <a:ext cx="67" cy="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00" name="Line 420"/>
                      <p:cNvSpPr>
                        <a:spLocks noChangeShapeType="1"/>
                      </p:cNvSpPr>
                      <p:nvPr/>
                    </p:nvSpPr>
                    <p:spPr bwMode="auto">
                      <a:xfrm flipV="1">
                        <a:off x="6548" y="9625"/>
                        <a:ext cx="68" cy="7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01" name="Line 421"/>
                      <p:cNvSpPr>
                        <a:spLocks noChangeShapeType="1"/>
                      </p:cNvSpPr>
                      <p:nvPr/>
                    </p:nvSpPr>
                    <p:spPr bwMode="auto">
                      <a:xfrm flipV="1">
                        <a:off x="6536" y="9615"/>
                        <a:ext cx="67" cy="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7" name="Group 422"/>
                    <p:cNvGrpSpPr>
                      <a:grpSpLocks/>
                    </p:cNvGrpSpPr>
                    <p:nvPr/>
                  </p:nvGrpSpPr>
                  <p:grpSpPr bwMode="auto">
                    <a:xfrm>
                      <a:off x="6474" y="9685"/>
                      <a:ext cx="91" cy="86"/>
                      <a:chOff x="6474" y="9685"/>
                      <a:chExt cx="91" cy="86"/>
                    </a:xfrm>
                  </p:grpSpPr>
                  <p:sp>
                    <p:nvSpPr>
                      <p:cNvPr id="80596" name="Line 423"/>
                      <p:cNvSpPr>
                        <a:spLocks noChangeShapeType="1"/>
                      </p:cNvSpPr>
                      <p:nvPr/>
                    </p:nvSpPr>
                    <p:spPr bwMode="auto">
                      <a:xfrm flipV="1">
                        <a:off x="6474" y="9685"/>
                        <a:ext cx="65" cy="6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97" name="Line 424"/>
                      <p:cNvSpPr>
                        <a:spLocks noChangeShapeType="1"/>
                      </p:cNvSpPr>
                      <p:nvPr/>
                    </p:nvSpPr>
                    <p:spPr bwMode="auto">
                      <a:xfrm flipV="1">
                        <a:off x="6500" y="9706"/>
                        <a:ext cx="65" cy="6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98" name="Line 425"/>
                      <p:cNvSpPr>
                        <a:spLocks noChangeShapeType="1"/>
                      </p:cNvSpPr>
                      <p:nvPr/>
                    </p:nvSpPr>
                    <p:spPr bwMode="auto">
                      <a:xfrm flipV="1">
                        <a:off x="6487" y="9696"/>
                        <a:ext cx="65" cy="6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8" name="Group 426"/>
                    <p:cNvGrpSpPr>
                      <a:grpSpLocks/>
                    </p:cNvGrpSpPr>
                    <p:nvPr/>
                  </p:nvGrpSpPr>
                  <p:grpSpPr bwMode="auto">
                    <a:xfrm>
                      <a:off x="6665" y="9571"/>
                      <a:ext cx="106" cy="106"/>
                      <a:chOff x="6665" y="9571"/>
                      <a:chExt cx="106" cy="106"/>
                    </a:xfrm>
                  </p:grpSpPr>
                  <p:sp>
                    <p:nvSpPr>
                      <p:cNvPr id="80593" name="Line 427"/>
                      <p:cNvSpPr>
                        <a:spLocks noChangeShapeType="1"/>
                      </p:cNvSpPr>
                      <p:nvPr/>
                    </p:nvSpPr>
                    <p:spPr bwMode="auto">
                      <a:xfrm flipV="1">
                        <a:off x="6665" y="9571"/>
                        <a:ext cx="81" cy="8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94" name="Line 428"/>
                      <p:cNvSpPr>
                        <a:spLocks noChangeShapeType="1"/>
                      </p:cNvSpPr>
                      <p:nvPr/>
                    </p:nvSpPr>
                    <p:spPr bwMode="auto">
                      <a:xfrm flipV="1">
                        <a:off x="6691" y="9592"/>
                        <a:ext cx="80" cy="8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95" name="Line 429"/>
                      <p:cNvSpPr>
                        <a:spLocks noChangeShapeType="1"/>
                      </p:cNvSpPr>
                      <p:nvPr/>
                    </p:nvSpPr>
                    <p:spPr bwMode="auto">
                      <a:xfrm flipV="1">
                        <a:off x="6678" y="9581"/>
                        <a:ext cx="80" cy="8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69" name="Group 430"/>
                    <p:cNvGrpSpPr>
                      <a:grpSpLocks/>
                    </p:cNvGrpSpPr>
                    <p:nvPr/>
                  </p:nvGrpSpPr>
                  <p:grpSpPr bwMode="auto">
                    <a:xfrm>
                      <a:off x="6623" y="9623"/>
                      <a:ext cx="119" cy="119"/>
                      <a:chOff x="6623" y="9623"/>
                      <a:chExt cx="119" cy="119"/>
                    </a:xfrm>
                  </p:grpSpPr>
                  <p:sp>
                    <p:nvSpPr>
                      <p:cNvPr id="80590" name="Line 431"/>
                      <p:cNvSpPr>
                        <a:spLocks noChangeShapeType="1"/>
                      </p:cNvSpPr>
                      <p:nvPr/>
                    </p:nvSpPr>
                    <p:spPr bwMode="auto">
                      <a:xfrm flipV="1">
                        <a:off x="6623" y="9623"/>
                        <a:ext cx="93" cy="9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91" name="Line 432"/>
                      <p:cNvSpPr>
                        <a:spLocks noChangeShapeType="1"/>
                      </p:cNvSpPr>
                      <p:nvPr/>
                    </p:nvSpPr>
                    <p:spPr bwMode="auto">
                      <a:xfrm flipV="1">
                        <a:off x="6649" y="9644"/>
                        <a:ext cx="93" cy="9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92" name="Line 433"/>
                      <p:cNvSpPr>
                        <a:spLocks noChangeShapeType="1"/>
                      </p:cNvSpPr>
                      <p:nvPr/>
                    </p:nvSpPr>
                    <p:spPr bwMode="auto">
                      <a:xfrm flipV="1">
                        <a:off x="6636" y="9633"/>
                        <a:ext cx="93" cy="9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70" name="Group 434"/>
                    <p:cNvGrpSpPr>
                      <a:grpSpLocks/>
                    </p:cNvGrpSpPr>
                    <p:nvPr/>
                  </p:nvGrpSpPr>
                  <p:grpSpPr bwMode="auto">
                    <a:xfrm>
                      <a:off x="6594" y="9693"/>
                      <a:ext cx="106" cy="106"/>
                      <a:chOff x="6594" y="9693"/>
                      <a:chExt cx="106" cy="106"/>
                    </a:xfrm>
                  </p:grpSpPr>
                  <p:sp>
                    <p:nvSpPr>
                      <p:cNvPr id="80587" name="Line 435"/>
                      <p:cNvSpPr>
                        <a:spLocks noChangeShapeType="1"/>
                      </p:cNvSpPr>
                      <p:nvPr/>
                    </p:nvSpPr>
                    <p:spPr bwMode="auto">
                      <a:xfrm flipV="1">
                        <a:off x="6594" y="9693"/>
                        <a:ext cx="80" cy="8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88" name="Line 436"/>
                      <p:cNvSpPr>
                        <a:spLocks noChangeShapeType="1"/>
                      </p:cNvSpPr>
                      <p:nvPr/>
                    </p:nvSpPr>
                    <p:spPr bwMode="auto">
                      <a:xfrm flipV="1">
                        <a:off x="6620" y="9714"/>
                        <a:ext cx="80" cy="8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89" name="Line 437"/>
                      <p:cNvSpPr>
                        <a:spLocks noChangeShapeType="1"/>
                      </p:cNvSpPr>
                      <p:nvPr/>
                    </p:nvSpPr>
                    <p:spPr bwMode="auto">
                      <a:xfrm flipV="1">
                        <a:off x="6607" y="9703"/>
                        <a:ext cx="80" cy="8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71" name="Group 438"/>
                    <p:cNvGrpSpPr>
                      <a:grpSpLocks/>
                    </p:cNvGrpSpPr>
                    <p:nvPr/>
                  </p:nvGrpSpPr>
                  <p:grpSpPr bwMode="auto">
                    <a:xfrm>
                      <a:off x="6681" y="9651"/>
                      <a:ext cx="97" cy="94"/>
                      <a:chOff x="6681" y="9651"/>
                      <a:chExt cx="97" cy="94"/>
                    </a:xfrm>
                  </p:grpSpPr>
                  <p:sp>
                    <p:nvSpPr>
                      <p:cNvPr id="80584" name="Line 439"/>
                      <p:cNvSpPr>
                        <a:spLocks noChangeShapeType="1"/>
                      </p:cNvSpPr>
                      <p:nvPr/>
                    </p:nvSpPr>
                    <p:spPr bwMode="auto">
                      <a:xfrm flipV="1">
                        <a:off x="6681" y="9651"/>
                        <a:ext cx="71" cy="7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85" name="Line 440"/>
                      <p:cNvSpPr>
                        <a:spLocks noChangeShapeType="1"/>
                      </p:cNvSpPr>
                      <p:nvPr/>
                    </p:nvSpPr>
                    <p:spPr bwMode="auto">
                      <a:xfrm flipV="1">
                        <a:off x="6707" y="9672"/>
                        <a:ext cx="71" cy="7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86" name="Line 441"/>
                      <p:cNvSpPr>
                        <a:spLocks noChangeShapeType="1"/>
                      </p:cNvSpPr>
                      <p:nvPr/>
                    </p:nvSpPr>
                    <p:spPr bwMode="auto">
                      <a:xfrm flipV="1">
                        <a:off x="6694" y="9662"/>
                        <a:ext cx="71" cy="7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72" name="Group 442"/>
                    <p:cNvGrpSpPr>
                      <a:grpSpLocks/>
                    </p:cNvGrpSpPr>
                    <p:nvPr/>
                  </p:nvGrpSpPr>
                  <p:grpSpPr bwMode="auto">
                    <a:xfrm>
                      <a:off x="6820" y="9605"/>
                      <a:ext cx="84" cy="91"/>
                      <a:chOff x="6820" y="9605"/>
                      <a:chExt cx="84" cy="91"/>
                    </a:xfrm>
                  </p:grpSpPr>
                  <p:sp>
                    <p:nvSpPr>
                      <p:cNvPr id="80581" name="Line 443"/>
                      <p:cNvSpPr>
                        <a:spLocks noChangeShapeType="1"/>
                      </p:cNvSpPr>
                      <p:nvPr/>
                    </p:nvSpPr>
                    <p:spPr bwMode="auto">
                      <a:xfrm flipV="1">
                        <a:off x="6820" y="9605"/>
                        <a:ext cx="58" cy="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82" name="Line 444"/>
                      <p:cNvSpPr>
                        <a:spLocks noChangeShapeType="1"/>
                      </p:cNvSpPr>
                      <p:nvPr/>
                    </p:nvSpPr>
                    <p:spPr bwMode="auto">
                      <a:xfrm flipV="1">
                        <a:off x="6846" y="9625"/>
                        <a:ext cx="58" cy="7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83" name="Line 445"/>
                      <p:cNvSpPr>
                        <a:spLocks noChangeShapeType="1"/>
                      </p:cNvSpPr>
                      <p:nvPr/>
                    </p:nvSpPr>
                    <p:spPr bwMode="auto">
                      <a:xfrm flipV="1">
                        <a:off x="6833" y="9615"/>
                        <a:ext cx="58" cy="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73" name="Group 446"/>
                    <p:cNvGrpSpPr>
                      <a:grpSpLocks/>
                    </p:cNvGrpSpPr>
                    <p:nvPr/>
                  </p:nvGrpSpPr>
                  <p:grpSpPr bwMode="auto">
                    <a:xfrm>
                      <a:off x="6794" y="9706"/>
                      <a:ext cx="81" cy="83"/>
                      <a:chOff x="6794" y="9706"/>
                      <a:chExt cx="81" cy="83"/>
                    </a:xfrm>
                  </p:grpSpPr>
                  <p:sp>
                    <p:nvSpPr>
                      <p:cNvPr id="80578" name="Line 447"/>
                      <p:cNvSpPr>
                        <a:spLocks noChangeShapeType="1"/>
                      </p:cNvSpPr>
                      <p:nvPr/>
                    </p:nvSpPr>
                    <p:spPr bwMode="auto">
                      <a:xfrm flipV="1">
                        <a:off x="6794" y="9706"/>
                        <a:ext cx="55" cy="6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79" name="Line 448"/>
                      <p:cNvSpPr>
                        <a:spLocks noChangeShapeType="1"/>
                      </p:cNvSpPr>
                      <p:nvPr/>
                    </p:nvSpPr>
                    <p:spPr bwMode="auto">
                      <a:xfrm flipV="1">
                        <a:off x="6820" y="9727"/>
                        <a:ext cx="55" cy="6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80" name="Line 449"/>
                      <p:cNvSpPr>
                        <a:spLocks noChangeShapeType="1"/>
                      </p:cNvSpPr>
                      <p:nvPr/>
                    </p:nvSpPr>
                    <p:spPr bwMode="auto">
                      <a:xfrm flipV="1">
                        <a:off x="6807" y="9716"/>
                        <a:ext cx="55" cy="6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574" name="Group 450"/>
                    <p:cNvGrpSpPr>
                      <a:grpSpLocks/>
                    </p:cNvGrpSpPr>
                    <p:nvPr/>
                  </p:nvGrpSpPr>
                  <p:grpSpPr bwMode="auto">
                    <a:xfrm>
                      <a:off x="6868" y="9659"/>
                      <a:ext cx="91" cy="94"/>
                      <a:chOff x="6868" y="9659"/>
                      <a:chExt cx="91" cy="94"/>
                    </a:xfrm>
                  </p:grpSpPr>
                  <p:sp>
                    <p:nvSpPr>
                      <p:cNvPr id="80575" name="Line 451"/>
                      <p:cNvSpPr>
                        <a:spLocks noChangeShapeType="1"/>
                      </p:cNvSpPr>
                      <p:nvPr/>
                    </p:nvSpPr>
                    <p:spPr bwMode="auto">
                      <a:xfrm flipV="1">
                        <a:off x="6868" y="9659"/>
                        <a:ext cx="65" cy="7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76" name="Line 452"/>
                      <p:cNvSpPr>
                        <a:spLocks noChangeShapeType="1"/>
                      </p:cNvSpPr>
                      <p:nvPr/>
                    </p:nvSpPr>
                    <p:spPr bwMode="auto">
                      <a:xfrm flipV="1">
                        <a:off x="6894" y="9680"/>
                        <a:ext cx="65" cy="7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77" name="Line 453"/>
                      <p:cNvSpPr>
                        <a:spLocks noChangeShapeType="1"/>
                      </p:cNvSpPr>
                      <p:nvPr/>
                    </p:nvSpPr>
                    <p:spPr bwMode="auto">
                      <a:xfrm flipV="1">
                        <a:off x="6881" y="9670"/>
                        <a:ext cx="65" cy="7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0548" name="Group 454"/>
                  <p:cNvGrpSpPr>
                    <a:grpSpLocks/>
                  </p:cNvGrpSpPr>
                  <p:nvPr/>
                </p:nvGrpSpPr>
                <p:grpSpPr bwMode="auto">
                  <a:xfrm>
                    <a:off x="6267" y="9579"/>
                    <a:ext cx="29" cy="205"/>
                    <a:chOff x="6267" y="9579"/>
                    <a:chExt cx="29" cy="205"/>
                  </a:xfrm>
                </p:grpSpPr>
                <p:sp>
                  <p:nvSpPr>
                    <p:cNvPr id="80549" name="Line 455"/>
                    <p:cNvSpPr>
                      <a:spLocks noChangeShapeType="1"/>
                    </p:cNvSpPr>
                    <p:nvPr/>
                  </p:nvSpPr>
                  <p:spPr bwMode="auto">
                    <a:xfrm>
                      <a:off x="6267" y="9579"/>
                      <a:ext cx="4" cy="18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50" name="Line 456"/>
                    <p:cNvSpPr>
                      <a:spLocks noChangeShapeType="1"/>
                    </p:cNvSpPr>
                    <p:nvPr/>
                  </p:nvSpPr>
                  <p:spPr bwMode="auto">
                    <a:xfrm>
                      <a:off x="6293" y="9599"/>
                      <a:ext cx="3" cy="18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51" name="Line 457"/>
                    <p:cNvSpPr>
                      <a:spLocks noChangeShapeType="1"/>
                    </p:cNvSpPr>
                    <p:nvPr/>
                  </p:nvSpPr>
                  <p:spPr bwMode="auto">
                    <a:xfrm>
                      <a:off x="6280" y="9589"/>
                      <a:ext cx="4" cy="18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80358" name="Group 458"/>
              <p:cNvGrpSpPr>
                <a:grpSpLocks/>
              </p:cNvGrpSpPr>
              <p:nvPr/>
            </p:nvGrpSpPr>
            <p:grpSpPr bwMode="auto">
              <a:xfrm>
                <a:off x="7062" y="9475"/>
                <a:ext cx="1083" cy="537"/>
                <a:chOff x="7062" y="9475"/>
                <a:chExt cx="1083" cy="537"/>
              </a:xfrm>
            </p:grpSpPr>
            <p:grpSp>
              <p:nvGrpSpPr>
                <p:cNvPr id="80359" name="Group 459"/>
                <p:cNvGrpSpPr>
                  <a:grpSpLocks/>
                </p:cNvGrpSpPr>
                <p:nvPr/>
              </p:nvGrpSpPr>
              <p:grpSpPr bwMode="auto">
                <a:xfrm>
                  <a:off x="7062" y="9475"/>
                  <a:ext cx="1083" cy="537"/>
                  <a:chOff x="7062" y="9475"/>
                  <a:chExt cx="1083" cy="537"/>
                </a:xfrm>
              </p:grpSpPr>
              <p:sp>
                <p:nvSpPr>
                  <p:cNvPr id="80517" name="Freeform 460"/>
                  <p:cNvSpPr>
                    <a:spLocks/>
                  </p:cNvSpPr>
                  <p:nvPr/>
                </p:nvSpPr>
                <p:spPr bwMode="auto">
                  <a:xfrm>
                    <a:off x="7062" y="9475"/>
                    <a:ext cx="1057" cy="517"/>
                  </a:xfrm>
                  <a:custGeom>
                    <a:avLst/>
                    <a:gdLst>
                      <a:gd name="T0" fmla="*/ 0 w 1057"/>
                      <a:gd name="T1" fmla="*/ 0 h 517"/>
                      <a:gd name="T2" fmla="*/ 0 w 1057"/>
                      <a:gd name="T3" fmla="*/ 517 h 517"/>
                      <a:gd name="T4" fmla="*/ 1057 w 1057"/>
                      <a:gd name="T5" fmla="*/ 304 h 517"/>
                      <a:gd name="T6" fmla="*/ 1057 w 1057"/>
                      <a:gd name="T7" fmla="*/ 91 h 517"/>
                      <a:gd name="T8" fmla="*/ 0 w 1057"/>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7" h="517">
                        <a:moveTo>
                          <a:pt x="0" y="0"/>
                        </a:moveTo>
                        <a:lnTo>
                          <a:pt x="0" y="517"/>
                        </a:lnTo>
                        <a:lnTo>
                          <a:pt x="1057" y="304"/>
                        </a:lnTo>
                        <a:lnTo>
                          <a:pt x="1057" y="91"/>
                        </a:lnTo>
                        <a:lnTo>
                          <a:pt x="0"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518" name="Freeform 461"/>
                  <p:cNvSpPr>
                    <a:spLocks/>
                  </p:cNvSpPr>
                  <p:nvPr/>
                </p:nvSpPr>
                <p:spPr bwMode="auto">
                  <a:xfrm>
                    <a:off x="7088" y="9495"/>
                    <a:ext cx="1057" cy="517"/>
                  </a:xfrm>
                  <a:custGeom>
                    <a:avLst/>
                    <a:gdLst>
                      <a:gd name="T0" fmla="*/ 0 w 1057"/>
                      <a:gd name="T1" fmla="*/ 0 h 517"/>
                      <a:gd name="T2" fmla="*/ 0 w 1057"/>
                      <a:gd name="T3" fmla="*/ 517 h 517"/>
                      <a:gd name="T4" fmla="*/ 1057 w 1057"/>
                      <a:gd name="T5" fmla="*/ 304 h 517"/>
                      <a:gd name="T6" fmla="*/ 1057 w 1057"/>
                      <a:gd name="T7" fmla="*/ 91 h 517"/>
                      <a:gd name="T8" fmla="*/ 0 w 1057"/>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7" h="517">
                        <a:moveTo>
                          <a:pt x="0" y="0"/>
                        </a:moveTo>
                        <a:lnTo>
                          <a:pt x="0" y="517"/>
                        </a:lnTo>
                        <a:lnTo>
                          <a:pt x="1057" y="304"/>
                        </a:lnTo>
                        <a:lnTo>
                          <a:pt x="1057" y="91"/>
                        </a:lnTo>
                        <a:lnTo>
                          <a:pt x="0"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519" name="Freeform 462"/>
                  <p:cNvSpPr>
                    <a:spLocks/>
                  </p:cNvSpPr>
                  <p:nvPr/>
                </p:nvSpPr>
                <p:spPr bwMode="auto">
                  <a:xfrm>
                    <a:off x="7075" y="9485"/>
                    <a:ext cx="1057" cy="517"/>
                  </a:xfrm>
                  <a:custGeom>
                    <a:avLst/>
                    <a:gdLst>
                      <a:gd name="T0" fmla="*/ 0 w 1057"/>
                      <a:gd name="T1" fmla="*/ 0 h 517"/>
                      <a:gd name="T2" fmla="*/ 0 w 1057"/>
                      <a:gd name="T3" fmla="*/ 517 h 517"/>
                      <a:gd name="T4" fmla="*/ 1057 w 1057"/>
                      <a:gd name="T5" fmla="*/ 304 h 517"/>
                      <a:gd name="T6" fmla="*/ 1057 w 1057"/>
                      <a:gd name="T7" fmla="*/ 91 h 517"/>
                      <a:gd name="T8" fmla="*/ 0 w 1057"/>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7" h="517">
                        <a:moveTo>
                          <a:pt x="0" y="0"/>
                        </a:moveTo>
                        <a:lnTo>
                          <a:pt x="0" y="517"/>
                        </a:lnTo>
                        <a:lnTo>
                          <a:pt x="1057" y="304"/>
                        </a:lnTo>
                        <a:lnTo>
                          <a:pt x="1057" y="91"/>
                        </a:lnTo>
                        <a:lnTo>
                          <a:pt x="0"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360" name="Group 463"/>
                <p:cNvGrpSpPr>
                  <a:grpSpLocks/>
                </p:cNvGrpSpPr>
                <p:nvPr/>
              </p:nvGrpSpPr>
              <p:grpSpPr bwMode="auto">
                <a:xfrm>
                  <a:off x="7776" y="9683"/>
                  <a:ext cx="149" cy="179"/>
                  <a:chOff x="7776" y="9683"/>
                  <a:chExt cx="149" cy="179"/>
                </a:xfrm>
              </p:grpSpPr>
              <p:sp>
                <p:nvSpPr>
                  <p:cNvPr id="80514" name="Freeform 464"/>
                  <p:cNvSpPr>
                    <a:spLocks/>
                  </p:cNvSpPr>
                  <p:nvPr/>
                </p:nvSpPr>
                <p:spPr bwMode="auto">
                  <a:xfrm>
                    <a:off x="7776" y="9683"/>
                    <a:ext cx="123" cy="158"/>
                  </a:xfrm>
                  <a:custGeom>
                    <a:avLst/>
                    <a:gdLst>
                      <a:gd name="T0" fmla="*/ 0 w 123"/>
                      <a:gd name="T1" fmla="*/ 158 h 158"/>
                      <a:gd name="T2" fmla="*/ 0 w 123"/>
                      <a:gd name="T3" fmla="*/ 5 h 158"/>
                      <a:gd name="T4" fmla="*/ 123 w 123"/>
                      <a:gd name="T5" fmla="*/ 0 h 158"/>
                      <a:gd name="T6" fmla="*/ 123 w 123"/>
                      <a:gd name="T7" fmla="*/ 132 h 158"/>
                      <a:gd name="T8" fmla="*/ 0 w 123"/>
                      <a:gd name="T9" fmla="*/ 158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158">
                        <a:moveTo>
                          <a:pt x="0" y="158"/>
                        </a:moveTo>
                        <a:lnTo>
                          <a:pt x="0" y="5"/>
                        </a:lnTo>
                        <a:lnTo>
                          <a:pt x="123" y="0"/>
                        </a:lnTo>
                        <a:lnTo>
                          <a:pt x="123" y="132"/>
                        </a:lnTo>
                        <a:lnTo>
                          <a:pt x="0" y="158"/>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515" name="Freeform 465"/>
                  <p:cNvSpPr>
                    <a:spLocks/>
                  </p:cNvSpPr>
                  <p:nvPr/>
                </p:nvSpPr>
                <p:spPr bwMode="auto">
                  <a:xfrm>
                    <a:off x="7802" y="9703"/>
                    <a:ext cx="123" cy="159"/>
                  </a:xfrm>
                  <a:custGeom>
                    <a:avLst/>
                    <a:gdLst>
                      <a:gd name="T0" fmla="*/ 0 w 123"/>
                      <a:gd name="T1" fmla="*/ 159 h 159"/>
                      <a:gd name="T2" fmla="*/ 0 w 123"/>
                      <a:gd name="T3" fmla="*/ 5 h 159"/>
                      <a:gd name="T4" fmla="*/ 123 w 123"/>
                      <a:gd name="T5" fmla="*/ 0 h 159"/>
                      <a:gd name="T6" fmla="*/ 123 w 123"/>
                      <a:gd name="T7" fmla="*/ 133 h 159"/>
                      <a:gd name="T8" fmla="*/ 0 w 123"/>
                      <a:gd name="T9" fmla="*/ 159 h 1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159">
                        <a:moveTo>
                          <a:pt x="0" y="159"/>
                        </a:moveTo>
                        <a:lnTo>
                          <a:pt x="0" y="5"/>
                        </a:lnTo>
                        <a:lnTo>
                          <a:pt x="123" y="0"/>
                        </a:lnTo>
                        <a:lnTo>
                          <a:pt x="123" y="133"/>
                        </a:lnTo>
                        <a:lnTo>
                          <a:pt x="0" y="159"/>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516" name="Freeform 466"/>
                  <p:cNvSpPr>
                    <a:spLocks/>
                  </p:cNvSpPr>
                  <p:nvPr/>
                </p:nvSpPr>
                <p:spPr bwMode="auto">
                  <a:xfrm>
                    <a:off x="7789" y="9693"/>
                    <a:ext cx="123" cy="158"/>
                  </a:xfrm>
                  <a:custGeom>
                    <a:avLst/>
                    <a:gdLst>
                      <a:gd name="T0" fmla="*/ 0 w 123"/>
                      <a:gd name="T1" fmla="*/ 158 h 158"/>
                      <a:gd name="T2" fmla="*/ 0 w 123"/>
                      <a:gd name="T3" fmla="*/ 5 h 158"/>
                      <a:gd name="T4" fmla="*/ 123 w 123"/>
                      <a:gd name="T5" fmla="*/ 0 h 158"/>
                      <a:gd name="T6" fmla="*/ 123 w 123"/>
                      <a:gd name="T7" fmla="*/ 132 h 158"/>
                      <a:gd name="T8" fmla="*/ 0 w 123"/>
                      <a:gd name="T9" fmla="*/ 158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158">
                        <a:moveTo>
                          <a:pt x="0" y="158"/>
                        </a:moveTo>
                        <a:lnTo>
                          <a:pt x="0" y="5"/>
                        </a:lnTo>
                        <a:lnTo>
                          <a:pt x="123" y="0"/>
                        </a:lnTo>
                        <a:lnTo>
                          <a:pt x="123" y="132"/>
                        </a:lnTo>
                        <a:lnTo>
                          <a:pt x="0" y="15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361" name="Group 467"/>
                <p:cNvGrpSpPr>
                  <a:grpSpLocks/>
                </p:cNvGrpSpPr>
                <p:nvPr/>
              </p:nvGrpSpPr>
              <p:grpSpPr bwMode="auto">
                <a:xfrm>
                  <a:off x="7951" y="9602"/>
                  <a:ext cx="84" cy="127"/>
                  <a:chOff x="7951" y="9602"/>
                  <a:chExt cx="84" cy="127"/>
                </a:xfrm>
              </p:grpSpPr>
              <p:grpSp>
                <p:nvGrpSpPr>
                  <p:cNvPr id="80481" name="Group 468"/>
                  <p:cNvGrpSpPr>
                    <a:grpSpLocks/>
                  </p:cNvGrpSpPr>
                  <p:nvPr/>
                </p:nvGrpSpPr>
                <p:grpSpPr bwMode="auto">
                  <a:xfrm>
                    <a:off x="7951" y="9602"/>
                    <a:ext cx="81" cy="125"/>
                    <a:chOff x="7951" y="9602"/>
                    <a:chExt cx="81" cy="125"/>
                  </a:xfrm>
                </p:grpSpPr>
                <p:sp>
                  <p:nvSpPr>
                    <p:cNvPr id="80511" name="Freeform 469"/>
                    <p:cNvSpPr>
                      <a:spLocks/>
                    </p:cNvSpPr>
                    <p:nvPr/>
                  </p:nvSpPr>
                  <p:spPr bwMode="auto">
                    <a:xfrm>
                      <a:off x="7951" y="9602"/>
                      <a:ext cx="55" cy="104"/>
                    </a:xfrm>
                    <a:custGeom>
                      <a:avLst/>
                      <a:gdLst>
                        <a:gd name="T0" fmla="*/ 0 w 55"/>
                        <a:gd name="T1" fmla="*/ 0 h 104"/>
                        <a:gd name="T2" fmla="*/ 55 w 55"/>
                        <a:gd name="T3" fmla="*/ 3 h 104"/>
                        <a:gd name="T4" fmla="*/ 55 w 55"/>
                        <a:gd name="T5" fmla="*/ 101 h 104"/>
                        <a:gd name="T6" fmla="*/ 0 w 55"/>
                        <a:gd name="T7" fmla="*/ 104 h 104"/>
                        <a:gd name="T8" fmla="*/ 0 w 55"/>
                        <a:gd name="T9" fmla="*/ 0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04">
                          <a:moveTo>
                            <a:pt x="0" y="0"/>
                          </a:moveTo>
                          <a:lnTo>
                            <a:pt x="55" y="3"/>
                          </a:lnTo>
                          <a:lnTo>
                            <a:pt x="55" y="101"/>
                          </a:lnTo>
                          <a:lnTo>
                            <a:pt x="0" y="104"/>
                          </a:lnTo>
                          <a:lnTo>
                            <a:pt x="0"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512" name="Freeform 470"/>
                    <p:cNvSpPr>
                      <a:spLocks/>
                    </p:cNvSpPr>
                    <p:nvPr/>
                  </p:nvSpPr>
                  <p:spPr bwMode="auto">
                    <a:xfrm>
                      <a:off x="7977" y="9623"/>
                      <a:ext cx="55" cy="104"/>
                    </a:xfrm>
                    <a:custGeom>
                      <a:avLst/>
                      <a:gdLst>
                        <a:gd name="T0" fmla="*/ 0 w 55"/>
                        <a:gd name="T1" fmla="*/ 0 h 104"/>
                        <a:gd name="T2" fmla="*/ 55 w 55"/>
                        <a:gd name="T3" fmla="*/ 2 h 104"/>
                        <a:gd name="T4" fmla="*/ 55 w 55"/>
                        <a:gd name="T5" fmla="*/ 101 h 104"/>
                        <a:gd name="T6" fmla="*/ 0 w 55"/>
                        <a:gd name="T7" fmla="*/ 104 h 104"/>
                        <a:gd name="T8" fmla="*/ 0 w 55"/>
                        <a:gd name="T9" fmla="*/ 0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04">
                          <a:moveTo>
                            <a:pt x="0" y="0"/>
                          </a:moveTo>
                          <a:lnTo>
                            <a:pt x="55" y="2"/>
                          </a:lnTo>
                          <a:lnTo>
                            <a:pt x="55" y="101"/>
                          </a:lnTo>
                          <a:lnTo>
                            <a:pt x="0" y="104"/>
                          </a:lnTo>
                          <a:lnTo>
                            <a:pt x="0"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513" name="Freeform 471"/>
                    <p:cNvSpPr>
                      <a:spLocks/>
                    </p:cNvSpPr>
                    <p:nvPr/>
                  </p:nvSpPr>
                  <p:spPr bwMode="auto">
                    <a:xfrm>
                      <a:off x="7964" y="9612"/>
                      <a:ext cx="55" cy="104"/>
                    </a:xfrm>
                    <a:custGeom>
                      <a:avLst/>
                      <a:gdLst>
                        <a:gd name="T0" fmla="*/ 0 w 55"/>
                        <a:gd name="T1" fmla="*/ 0 h 104"/>
                        <a:gd name="T2" fmla="*/ 55 w 55"/>
                        <a:gd name="T3" fmla="*/ 3 h 104"/>
                        <a:gd name="T4" fmla="*/ 55 w 55"/>
                        <a:gd name="T5" fmla="*/ 102 h 104"/>
                        <a:gd name="T6" fmla="*/ 0 w 55"/>
                        <a:gd name="T7" fmla="*/ 104 h 104"/>
                        <a:gd name="T8" fmla="*/ 0 w 55"/>
                        <a:gd name="T9" fmla="*/ 0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04">
                          <a:moveTo>
                            <a:pt x="0" y="0"/>
                          </a:moveTo>
                          <a:lnTo>
                            <a:pt x="55" y="3"/>
                          </a:lnTo>
                          <a:lnTo>
                            <a:pt x="55" y="102"/>
                          </a:lnTo>
                          <a:lnTo>
                            <a:pt x="0" y="104"/>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482" name="Group 472"/>
                  <p:cNvGrpSpPr>
                    <a:grpSpLocks/>
                  </p:cNvGrpSpPr>
                  <p:nvPr/>
                </p:nvGrpSpPr>
                <p:grpSpPr bwMode="auto">
                  <a:xfrm>
                    <a:off x="7973" y="9641"/>
                    <a:ext cx="33" cy="49"/>
                    <a:chOff x="7973" y="9641"/>
                    <a:chExt cx="33" cy="49"/>
                  </a:xfrm>
                </p:grpSpPr>
                <p:sp>
                  <p:nvSpPr>
                    <p:cNvPr id="80508" name="Line 473"/>
                    <p:cNvSpPr>
                      <a:spLocks noChangeShapeType="1"/>
                    </p:cNvSpPr>
                    <p:nvPr/>
                  </p:nvSpPr>
                  <p:spPr bwMode="auto">
                    <a:xfrm flipV="1">
                      <a:off x="7973" y="9641"/>
                      <a:ext cx="7" cy="2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09" name="Line 474"/>
                    <p:cNvSpPr>
                      <a:spLocks noChangeShapeType="1"/>
                    </p:cNvSpPr>
                    <p:nvPr/>
                  </p:nvSpPr>
                  <p:spPr bwMode="auto">
                    <a:xfrm flipV="1">
                      <a:off x="7996" y="9662"/>
                      <a:ext cx="10" cy="2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10" name="Line 475"/>
                    <p:cNvSpPr>
                      <a:spLocks noChangeShapeType="1"/>
                    </p:cNvSpPr>
                    <p:nvPr/>
                  </p:nvSpPr>
                  <p:spPr bwMode="auto">
                    <a:xfrm flipV="1">
                      <a:off x="7986" y="9651"/>
                      <a:ext cx="7" cy="2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83" name="Group 476"/>
                  <p:cNvGrpSpPr>
                    <a:grpSpLocks/>
                  </p:cNvGrpSpPr>
                  <p:nvPr/>
                </p:nvGrpSpPr>
                <p:grpSpPr bwMode="auto">
                  <a:xfrm>
                    <a:off x="7967" y="9657"/>
                    <a:ext cx="39" cy="54"/>
                    <a:chOff x="7967" y="9657"/>
                    <a:chExt cx="39" cy="54"/>
                  </a:xfrm>
                </p:grpSpPr>
                <p:sp>
                  <p:nvSpPr>
                    <p:cNvPr id="80505" name="Line 477"/>
                    <p:cNvSpPr>
                      <a:spLocks noChangeShapeType="1"/>
                    </p:cNvSpPr>
                    <p:nvPr/>
                  </p:nvSpPr>
                  <p:spPr bwMode="auto">
                    <a:xfrm flipV="1">
                      <a:off x="7967" y="9657"/>
                      <a:ext cx="13" cy="3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06" name="Line 478"/>
                    <p:cNvSpPr>
                      <a:spLocks noChangeShapeType="1"/>
                    </p:cNvSpPr>
                    <p:nvPr/>
                  </p:nvSpPr>
                  <p:spPr bwMode="auto">
                    <a:xfrm flipV="1">
                      <a:off x="7993" y="9677"/>
                      <a:ext cx="13" cy="3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07" name="Line 479"/>
                    <p:cNvSpPr>
                      <a:spLocks noChangeShapeType="1"/>
                    </p:cNvSpPr>
                    <p:nvPr/>
                  </p:nvSpPr>
                  <p:spPr bwMode="auto">
                    <a:xfrm flipV="1">
                      <a:off x="7980" y="9667"/>
                      <a:ext cx="13" cy="3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84" name="Group 480"/>
                  <p:cNvGrpSpPr>
                    <a:grpSpLocks/>
                  </p:cNvGrpSpPr>
                  <p:nvPr/>
                </p:nvGrpSpPr>
                <p:grpSpPr bwMode="auto">
                  <a:xfrm>
                    <a:off x="7993" y="9638"/>
                    <a:ext cx="27" cy="45"/>
                    <a:chOff x="7993" y="9638"/>
                    <a:chExt cx="27" cy="45"/>
                  </a:xfrm>
                </p:grpSpPr>
                <p:sp>
                  <p:nvSpPr>
                    <p:cNvPr id="80502" name="Line 481"/>
                    <p:cNvSpPr>
                      <a:spLocks noChangeShapeType="1"/>
                    </p:cNvSpPr>
                    <p:nvPr/>
                  </p:nvSpPr>
                  <p:spPr bwMode="auto">
                    <a:xfrm flipV="1">
                      <a:off x="7993" y="9638"/>
                      <a:ext cx="1" cy="2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03" name="Line 482"/>
                    <p:cNvSpPr>
                      <a:spLocks noChangeShapeType="1"/>
                    </p:cNvSpPr>
                    <p:nvPr/>
                  </p:nvSpPr>
                  <p:spPr bwMode="auto">
                    <a:xfrm flipV="1">
                      <a:off x="8019" y="9659"/>
                      <a:ext cx="1" cy="2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04" name="Line 483"/>
                    <p:cNvSpPr>
                      <a:spLocks noChangeShapeType="1"/>
                    </p:cNvSpPr>
                    <p:nvPr/>
                  </p:nvSpPr>
                  <p:spPr bwMode="auto">
                    <a:xfrm flipV="1">
                      <a:off x="8006" y="9649"/>
                      <a:ext cx="1" cy="2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85" name="Group 484"/>
                  <p:cNvGrpSpPr>
                    <a:grpSpLocks/>
                  </p:cNvGrpSpPr>
                  <p:nvPr/>
                </p:nvGrpSpPr>
                <p:grpSpPr bwMode="auto">
                  <a:xfrm>
                    <a:off x="7957" y="9638"/>
                    <a:ext cx="71" cy="21"/>
                    <a:chOff x="7957" y="9638"/>
                    <a:chExt cx="71" cy="21"/>
                  </a:xfrm>
                </p:grpSpPr>
                <p:sp>
                  <p:nvSpPr>
                    <p:cNvPr id="80499" name="Line 485"/>
                    <p:cNvSpPr>
                      <a:spLocks noChangeShapeType="1"/>
                    </p:cNvSpPr>
                    <p:nvPr/>
                  </p:nvSpPr>
                  <p:spPr bwMode="auto">
                    <a:xfrm>
                      <a:off x="7957" y="9638"/>
                      <a:ext cx="45"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00" name="Line 486"/>
                    <p:cNvSpPr>
                      <a:spLocks noChangeShapeType="1"/>
                    </p:cNvSpPr>
                    <p:nvPr/>
                  </p:nvSpPr>
                  <p:spPr bwMode="auto">
                    <a:xfrm>
                      <a:off x="7983" y="9657"/>
                      <a:ext cx="45" cy="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501" name="Line 487"/>
                    <p:cNvSpPr>
                      <a:spLocks noChangeShapeType="1"/>
                    </p:cNvSpPr>
                    <p:nvPr/>
                  </p:nvSpPr>
                  <p:spPr bwMode="auto">
                    <a:xfrm>
                      <a:off x="7970" y="9649"/>
                      <a:ext cx="45"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86" name="Group 488"/>
                  <p:cNvGrpSpPr>
                    <a:grpSpLocks/>
                  </p:cNvGrpSpPr>
                  <p:nvPr/>
                </p:nvGrpSpPr>
                <p:grpSpPr bwMode="auto">
                  <a:xfrm>
                    <a:off x="7957" y="9672"/>
                    <a:ext cx="71" cy="22"/>
                    <a:chOff x="7957" y="9672"/>
                    <a:chExt cx="71" cy="22"/>
                  </a:xfrm>
                </p:grpSpPr>
                <p:sp>
                  <p:nvSpPr>
                    <p:cNvPr id="80496" name="Line 489"/>
                    <p:cNvSpPr>
                      <a:spLocks noChangeShapeType="1"/>
                    </p:cNvSpPr>
                    <p:nvPr/>
                  </p:nvSpPr>
                  <p:spPr bwMode="auto">
                    <a:xfrm>
                      <a:off x="7957" y="9672"/>
                      <a:ext cx="45"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97" name="Line 490"/>
                    <p:cNvSpPr>
                      <a:spLocks noChangeShapeType="1"/>
                    </p:cNvSpPr>
                    <p:nvPr/>
                  </p:nvSpPr>
                  <p:spPr bwMode="auto">
                    <a:xfrm>
                      <a:off x="7983" y="9693"/>
                      <a:ext cx="45"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98" name="Line 491"/>
                    <p:cNvSpPr>
                      <a:spLocks noChangeShapeType="1"/>
                    </p:cNvSpPr>
                    <p:nvPr/>
                  </p:nvSpPr>
                  <p:spPr bwMode="auto">
                    <a:xfrm>
                      <a:off x="7970" y="9683"/>
                      <a:ext cx="45"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87" name="Group 492"/>
                  <p:cNvGrpSpPr>
                    <a:grpSpLocks/>
                  </p:cNvGrpSpPr>
                  <p:nvPr/>
                </p:nvGrpSpPr>
                <p:grpSpPr bwMode="auto">
                  <a:xfrm>
                    <a:off x="7980" y="9610"/>
                    <a:ext cx="27" cy="111"/>
                    <a:chOff x="7980" y="9610"/>
                    <a:chExt cx="27" cy="111"/>
                  </a:xfrm>
                </p:grpSpPr>
                <p:sp>
                  <p:nvSpPr>
                    <p:cNvPr id="80493" name="Line 493"/>
                    <p:cNvSpPr>
                      <a:spLocks noChangeShapeType="1"/>
                    </p:cNvSpPr>
                    <p:nvPr/>
                  </p:nvSpPr>
                  <p:spPr bwMode="auto">
                    <a:xfrm>
                      <a:off x="7980" y="9610"/>
                      <a:ext cx="1" cy="9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94" name="Line 494"/>
                    <p:cNvSpPr>
                      <a:spLocks noChangeShapeType="1"/>
                    </p:cNvSpPr>
                    <p:nvPr/>
                  </p:nvSpPr>
                  <p:spPr bwMode="auto">
                    <a:xfrm>
                      <a:off x="8006" y="9631"/>
                      <a:ext cx="1" cy="9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95" name="Line 495"/>
                    <p:cNvSpPr>
                      <a:spLocks noChangeShapeType="1"/>
                    </p:cNvSpPr>
                    <p:nvPr/>
                  </p:nvSpPr>
                  <p:spPr bwMode="auto">
                    <a:xfrm>
                      <a:off x="7993" y="9620"/>
                      <a:ext cx="1" cy="9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88" name="Group 496"/>
                  <p:cNvGrpSpPr>
                    <a:grpSpLocks/>
                  </p:cNvGrpSpPr>
                  <p:nvPr/>
                </p:nvGrpSpPr>
                <p:grpSpPr bwMode="auto">
                  <a:xfrm>
                    <a:off x="7951" y="9602"/>
                    <a:ext cx="84" cy="127"/>
                    <a:chOff x="7951" y="9602"/>
                    <a:chExt cx="84" cy="127"/>
                  </a:xfrm>
                </p:grpSpPr>
                <p:sp>
                  <p:nvSpPr>
                    <p:cNvPr id="80489" name="Freeform 497"/>
                    <p:cNvSpPr>
                      <a:spLocks/>
                    </p:cNvSpPr>
                    <p:nvPr/>
                  </p:nvSpPr>
                  <p:spPr bwMode="auto">
                    <a:xfrm>
                      <a:off x="7951" y="9602"/>
                      <a:ext cx="58" cy="106"/>
                    </a:xfrm>
                    <a:custGeom>
                      <a:avLst/>
                      <a:gdLst>
                        <a:gd name="T0" fmla="*/ 0 w 58"/>
                        <a:gd name="T1" fmla="*/ 0 h 106"/>
                        <a:gd name="T2" fmla="*/ 58 w 58"/>
                        <a:gd name="T3" fmla="*/ 3 h 106"/>
                        <a:gd name="T4" fmla="*/ 58 w 58"/>
                        <a:gd name="T5" fmla="*/ 104 h 106"/>
                        <a:gd name="T6" fmla="*/ 0 w 58"/>
                        <a:gd name="T7" fmla="*/ 106 h 106"/>
                        <a:gd name="T8" fmla="*/ 0 w 58"/>
                        <a:gd name="T9" fmla="*/ 0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06">
                          <a:moveTo>
                            <a:pt x="0" y="0"/>
                          </a:moveTo>
                          <a:lnTo>
                            <a:pt x="58" y="3"/>
                          </a:lnTo>
                          <a:lnTo>
                            <a:pt x="58" y="104"/>
                          </a:lnTo>
                          <a:lnTo>
                            <a:pt x="0" y="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90" name="Freeform 498"/>
                    <p:cNvSpPr>
                      <a:spLocks/>
                    </p:cNvSpPr>
                    <p:nvPr/>
                  </p:nvSpPr>
                  <p:spPr bwMode="auto">
                    <a:xfrm>
                      <a:off x="7977" y="9623"/>
                      <a:ext cx="58" cy="106"/>
                    </a:xfrm>
                    <a:custGeom>
                      <a:avLst/>
                      <a:gdLst>
                        <a:gd name="T0" fmla="*/ 0 w 58"/>
                        <a:gd name="T1" fmla="*/ 0 h 106"/>
                        <a:gd name="T2" fmla="*/ 58 w 58"/>
                        <a:gd name="T3" fmla="*/ 2 h 106"/>
                        <a:gd name="T4" fmla="*/ 58 w 58"/>
                        <a:gd name="T5" fmla="*/ 104 h 106"/>
                        <a:gd name="T6" fmla="*/ 0 w 58"/>
                        <a:gd name="T7" fmla="*/ 106 h 106"/>
                        <a:gd name="T8" fmla="*/ 0 w 58"/>
                        <a:gd name="T9" fmla="*/ 0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06">
                          <a:moveTo>
                            <a:pt x="0" y="0"/>
                          </a:moveTo>
                          <a:lnTo>
                            <a:pt x="58" y="2"/>
                          </a:lnTo>
                          <a:lnTo>
                            <a:pt x="58" y="104"/>
                          </a:lnTo>
                          <a:lnTo>
                            <a:pt x="0" y="10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91" name="Freeform 499"/>
                    <p:cNvSpPr>
                      <a:spLocks/>
                    </p:cNvSpPr>
                    <p:nvPr/>
                  </p:nvSpPr>
                  <p:spPr bwMode="auto">
                    <a:xfrm>
                      <a:off x="7964" y="9612"/>
                      <a:ext cx="58" cy="107"/>
                    </a:xfrm>
                    <a:custGeom>
                      <a:avLst/>
                      <a:gdLst>
                        <a:gd name="T0" fmla="*/ 0 w 58"/>
                        <a:gd name="T1" fmla="*/ 0 h 107"/>
                        <a:gd name="T2" fmla="*/ 58 w 58"/>
                        <a:gd name="T3" fmla="*/ 3 h 107"/>
                        <a:gd name="T4" fmla="*/ 58 w 58"/>
                        <a:gd name="T5" fmla="*/ 104 h 107"/>
                        <a:gd name="T6" fmla="*/ 0 w 58"/>
                        <a:gd name="T7" fmla="*/ 107 h 107"/>
                        <a:gd name="T8" fmla="*/ 0 w 58"/>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07">
                          <a:moveTo>
                            <a:pt x="0" y="0"/>
                          </a:moveTo>
                          <a:lnTo>
                            <a:pt x="58" y="3"/>
                          </a:lnTo>
                          <a:lnTo>
                            <a:pt x="58" y="104"/>
                          </a:lnTo>
                          <a:lnTo>
                            <a:pt x="0" y="107"/>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92" name="Freeform 500"/>
                    <p:cNvSpPr>
                      <a:spLocks/>
                    </p:cNvSpPr>
                    <p:nvPr/>
                  </p:nvSpPr>
                  <p:spPr bwMode="auto">
                    <a:xfrm>
                      <a:off x="7964" y="9612"/>
                      <a:ext cx="58" cy="107"/>
                    </a:xfrm>
                    <a:custGeom>
                      <a:avLst/>
                      <a:gdLst>
                        <a:gd name="T0" fmla="*/ 0 w 58"/>
                        <a:gd name="T1" fmla="*/ 0 h 107"/>
                        <a:gd name="T2" fmla="*/ 58 w 58"/>
                        <a:gd name="T3" fmla="*/ 3 h 107"/>
                        <a:gd name="T4" fmla="*/ 58 w 58"/>
                        <a:gd name="T5" fmla="*/ 104 h 107"/>
                        <a:gd name="T6" fmla="*/ 0 w 58"/>
                        <a:gd name="T7" fmla="*/ 107 h 107"/>
                        <a:gd name="T8" fmla="*/ 0 w 58"/>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07">
                          <a:moveTo>
                            <a:pt x="0" y="0"/>
                          </a:moveTo>
                          <a:lnTo>
                            <a:pt x="58" y="3"/>
                          </a:lnTo>
                          <a:lnTo>
                            <a:pt x="58" y="104"/>
                          </a:lnTo>
                          <a:lnTo>
                            <a:pt x="0" y="107"/>
                          </a:lnTo>
                          <a:lnTo>
                            <a:pt x="0"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80362" name="Group 501"/>
                <p:cNvGrpSpPr>
                  <a:grpSpLocks/>
                </p:cNvGrpSpPr>
                <p:nvPr/>
              </p:nvGrpSpPr>
              <p:grpSpPr bwMode="auto">
                <a:xfrm>
                  <a:off x="7120" y="9534"/>
                  <a:ext cx="608" cy="356"/>
                  <a:chOff x="7120" y="9534"/>
                  <a:chExt cx="608" cy="356"/>
                </a:xfrm>
              </p:grpSpPr>
              <p:grpSp>
                <p:nvGrpSpPr>
                  <p:cNvPr id="80363" name="Group 502"/>
                  <p:cNvGrpSpPr>
                    <a:grpSpLocks/>
                  </p:cNvGrpSpPr>
                  <p:nvPr/>
                </p:nvGrpSpPr>
                <p:grpSpPr bwMode="auto">
                  <a:xfrm>
                    <a:off x="7120" y="9534"/>
                    <a:ext cx="601" cy="354"/>
                    <a:chOff x="7120" y="9534"/>
                    <a:chExt cx="601" cy="354"/>
                  </a:xfrm>
                </p:grpSpPr>
                <p:sp>
                  <p:nvSpPr>
                    <p:cNvPr id="80478" name="Freeform 503"/>
                    <p:cNvSpPr>
                      <a:spLocks/>
                    </p:cNvSpPr>
                    <p:nvPr/>
                  </p:nvSpPr>
                  <p:spPr bwMode="auto">
                    <a:xfrm>
                      <a:off x="7120" y="9534"/>
                      <a:ext cx="575" cy="333"/>
                    </a:xfrm>
                    <a:custGeom>
                      <a:avLst/>
                      <a:gdLst>
                        <a:gd name="T0" fmla="*/ 575 w 575"/>
                        <a:gd name="T1" fmla="*/ 24 h 333"/>
                        <a:gd name="T2" fmla="*/ 575 w 575"/>
                        <a:gd name="T3" fmla="*/ 250 h 333"/>
                        <a:gd name="T4" fmla="*/ 0 w 575"/>
                        <a:gd name="T5" fmla="*/ 333 h 333"/>
                        <a:gd name="T6" fmla="*/ 0 w 575"/>
                        <a:gd name="T7" fmla="*/ 0 h 333"/>
                        <a:gd name="T8" fmla="*/ 575 w 575"/>
                        <a:gd name="T9" fmla="*/ 24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333">
                          <a:moveTo>
                            <a:pt x="575" y="24"/>
                          </a:moveTo>
                          <a:lnTo>
                            <a:pt x="575" y="250"/>
                          </a:lnTo>
                          <a:lnTo>
                            <a:pt x="0" y="333"/>
                          </a:lnTo>
                          <a:lnTo>
                            <a:pt x="0" y="0"/>
                          </a:lnTo>
                          <a:lnTo>
                            <a:pt x="575" y="24"/>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79" name="Freeform 504"/>
                    <p:cNvSpPr>
                      <a:spLocks/>
                    </p:cNvSpPr>
                    <p:nvPr/>
                  </p:nvSpPr>
                  <p:spPr bwMode="auto">
                    <a:xfrm>
                      <a:off x="7146" y="9555"/>
                      <a:ext cx="575" cy="333"/>
                    </a:xfrm>
                    <a:custGeom>
                      <a:avLst/>
                      <a:gdLst>
                        <a:gd name="T0" fmla="*/ 575 w 575"/>
                        <a:gd name="T1" fmla="*/ 24 h 333"/>
                        <a:gd name="T2" fmla="*/ 575 w 575"/>
                        <a:gd name="T3" fmla="*/ 250 h 333"/>
                        <a:gd name="T4" fmla="*/ 0 w 575"/>
                        <a:gd name="T5" fmla="*/ 333 h 333"/>
                        <a:gd name="T6" fmla="*/ 0 w 575"/>
                        <a:gd name="T7" fmla="*/ 0 h 333"/>
                        <a:gd name="T8" fmla="*/ 575 w 575"/>
                        <a:gd name="T9" fmla="*/ 24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333">
                          <a:moveTo>
                            <a:pt x="575" y="24"/>
                          </a:moveTo>
                          <a:lnTo>
                            <a:pt x="575" y="250"/>
                          </a:lnTo>
                          <a:lnTo>
                            <a:pt x="0" y="333"/>
                          </a:lnTo>
                          <a:lnTo>
                            <a:pt x="0" y="0"/>
                          </a:lnTo>
                          <a:lnTo>
                            <a:pt x="575" y="24"/>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80" name="Freeform 505"/>
                    <p:cNvSpPr>
                      <a:spLocks/>
                    </p:cNvSpPr>
                    <p:nvPr/>
                  </p:nvSpPr>
                  <p:spPr bwMode="auto">
                    <a:xfrm>
                      <a:off x="7133" y="9545"/>
                      <a:ext cx="575" cy="332"/>
                    </a:xfrm>
                    <a:custGeom>
                      <a:avLst/>
                      <a:gdLst>
                        <a:gd name="T0" fmla="*/ 575 w 575"/>
                        <a:gd name="T1" fmla="*/ 23 h 332"/>
                        <a:gd name="T2" fmla="*/ 575 w 575"/>
                        <a:gd name="T3" fmla="*/ 249 h 332"/>
                        <a:gd name="T4" fmla="*/ 0 w 575"/>
                        <a:gd name="T5" fmla="*/ 332 h 332"/>
                        <a:gd name="T6" fmla="*/ 0 w 575"/>
                        <a:gd name="T7" fmla="*/ 0 h 332"/>
                        <a:gd name="T8" fmla="*/ 575 w 575"/>
                        <a:gd name="T9" fmla="*/ 23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332">
                          <a:moveTo>
                            <a:pt x="575" y="23"/>
                          </a:moveTo>
                          <a:lnTo>
                            <a:pt x="575" y="249"/>
                          </a:lnTo>
                          <a:lnTo>
                            <a:pt x="0" y="332"/>
                          </a:lnTo>
                          <a:lnTo>
                            <a:pt x="0" y="0"/>
                          </a:lnTo>
                          <a:lnTo>
                            <a:pt x="575" y="23"/>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364" name="Group 506"/>
                  <p:cNvGrpSpPr>
                    <a:grpSpLocks/>
                  </p:cNvGrpSpPr>
                  <p:nvPr/>
                </p:nvGrpSpPr>
                <p:grpSpPr bwMode="auto">
                  <a:xfrm>
                    <a:off x="7356" y="9550"/>
                    <a:ext cx="27" cy="304"/>
                    <a:chOff x="7356" y="9550"/>
                    <a:chExt cx="27" cy="304"/>
                  </a:xfrm>
                </p:grpSpPr>
                <p:sp>
                  <p:nvSpPr>
                    <p:cNvPr id="80475" name="Line 507"/>
                    <p:cNvSpPr>
                      <a:spLocks noChangeShapeType="1"/>
                    </p:cNvSpPr>
                    <p:nvPr/>
                  </p:nvSpPr>
                  <p:spPr bwMode="auto">
                    <a:xfrm>
                      <a:off x="7356" y="9550"/>
                      <a:ext cx="1" cy="28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76" name="Line 508"/>
                    <p:cNvSpPr>
                      <a:spLocks noChangeShapeType="1"/>
                    </p:cNvSpPr>
                    <p:nvPr/>
                  </p:nvSpPr>
                  <p:spPr bwMode="auto">
                    <a:xfrm>
                      <a:off x="7382" y="9571"/>
                      <a:ext cx="1" cy="28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77" name="Line 509"/>
                    <p:cNvSpPr>
                      <a:spLocks noChangeShapeType="1"/>
                    </p:cNvSpPr>
                    <p:nvPr/>
                  </p:nvSpPr>
                  <p:spPr bwMode="auto">
                    <a:xfrm>
                      <a:off x="7369" y="9560"/>
                      <a:ext cx="1" cy="28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65" name="Group 510"/>
                  <p:cNvGrpSpPr>
                    <a:grpSpLocks/>
                  </p:cNvGrpSpPr>
                  <p:nvPr/>
                </p:nvGrpSpPr>
                <p:grpSpPr bwMode="auto">
                  <a:xfrm>
                    <a:off x="7418" y="9555"/>
                    <a:ext cx="29" cy="291"/>
                    <a:chOff x="7418" y="9555"/>
                    <a:chExt cx="29" cy="291"/>
                  </a:xfrm>
                </p:grpSpPr>
                <p:sp>
                  <p:nvSpPr>
                    <p:cNvPr id="80472" name="Line 511"/>
                    <p:cNvSpPr>
                      <a:spLocks noChangeShapeType="1"/>
                    </p:cNvSpPr>
                    <p:nvPr/>
                  </p:nvSpPr>
                  <p:spPr bwMode="auto">
                    <a:xfrm>
                      <a:off x="7418" y="9555"/>
                      <a:ext cx="3" cy="2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73" name="Line 512"/>
                    <p:cNvSpPr>
                      <a:spLocks noChangeShapeType="1"/>
                    </p:cNvSpPr>
                    <p:nvPr/>
                  </p:nvSpPr>
                  <p:spPr bwMode="auto">
                    <a:xfrm>
                      <a:off x="7443" y="9576"/>
                      <a:ext cx="4" cy="27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74" name="Line 513"/>
                    <p:cNvSpPr>
                      <a:spLocks noChangeShapeType="1"/>
                    </p:cNvSpPr>
                    <p:nvPr/>
                  </p:nvSpPr>
                  <p:spPr bwMode="auto">
                    <a:xfrm>
                      <a:off x="7431" y="9566"/>
                      <a:ext cx="3" cy="2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66" name="Group 514"/>
                  <p:cNvGrpSpPr>
                    <a:grpSpLocks/>
                  </p:cNvGrpSpPr>
                  <p:nvPr/>
                </p:nvGrpSpPr>
                <p:grpSpPr bwMode="auto">
                  <a:xfrm>
                    <a:off x="7482" y="9558"/>
                    <a:ext cx="27" cy="278"/>
                    <a:chOff x="7482" y="9558"/>
                    <a:chExt cx="27" cy="278"/>
                  </a:xfrm>
                </p:grpSpPr>
                <p:sp>
                  <p:nvSpPr>
                    <p:cNvPr id="80469" name="Line 515"/>
                    <p:cNvSpPr>
                      <a:spLocks noChangeShapeType="1"/>
                    </p:cNvSpPr>
                    <p:nvPr/>
                  </p:nvSpPr>
                  <p:spPr bwMode="auto">
                    <a:xfrm>
                      <a:off x="7482" y="9558"/>
                      <a:ext cx="1" cy="25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70" name="Line 516"/>
                    <p:cNvSpPr>
                      <a:spLocks noChangeShapeType="1"/>
                    </p:cNvSpPr>
                    <p:nvPr/>
                  </p:nvSpPr>
                  <p:spPr bwMode="auto">
                    <a:xfrm>
                      <a:off x="7508" y="9579"/>
                      <a:ext cx="1" cy="257"/>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71" name="Line 517"/>
                    <p:cNvSpPr>
                      <a:spLocks noChangeShapeType="1"/>
                    </p:cNvSpPr>
                    <p:nvPr/>
                  </p:nvSpPr>
                  <p:spPr bwMode="auto">
                    <a:xfrm>
                      <a:off x="7495" y="9568"/>
                      <a:ext cx="1" cy="25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67" name="Group 518"/>
                  <p:cNvGrpSpPr>
                    <a:grpSpLocks/>
                  </p:cNvGrpSpPr>
                  <p:nvPr/>
                </p:nvGrpSpPr>
                <p:grpSpPr bwMode="auto">
                  <a:xfrm>
                    <a:off x="7130" y="9534"/>
                    <a:ext cx="595" cy="356"/>
                    <a:chOff x="7130" y="9534"/>
                    <a:chExt cx="595" cy="356"/>
                  </a:xfrm>
                </p:grpSpPr>
                <p:sp>
                  <p:nvSpPr>
                    <p:cNvPr id="80465" name="Freeform 519"/>
                    <p:cNvSpPr>
                      <a:spLocks/>
                    </p:cNvSpPr>
                    <p:nvPr/>
                  </p:nvSpPr>
                  <p:spPr bwMode="auto">
                    <a:xfrm>
                      <a:off x="7130" y="9534"/>
                      <a:ext cx="569" cy="336"/>
                    </a:xfrm>
                    <a:custGeom>
                      <a:avLst/>
                      <a:gdLst>
                        <a:gd name="T0" fmla="*/ 0 w 569"/>
                        <a:gd name="T1" fmla="*/ 0 h 336"/>
                        <a:gd name="T2" fmla="*/ 0 w 569"/>
                        <a:gd name="T3" fmla="*/ 336 h 336"/>
                        <a:gd name="T4" fmla="*/ 569 w 569"/>
                        <a:gd name="T5" fmla="*/ 252 h 336"/>
                        <a:gd name="T6" fmla="*/ 569 w 569"/>
                        <a:gd name="T7" fmla="*/ 24 h 336"/>
                        <a:gd name="T8" fmla="*/ 0 w 569"/>
                        <a:gd name="T9" fmla="*/ 0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 h="336">
                          <a:moveTo>
                            <a:pt x="0" y="0"/>
                          </a:moveTo>
                          <a:lnTo>
                            <a:pt x="0" y="336"/>
                          </a:lnTo>
                          <a:lnTo>
                            <a:pt x="569" y="252"/>
                          </a:lnTo>
                          <a:lnTo>
                            <a:pt x="569" y="2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66" name="Freeform 520"/>
                    <p:cNvSpPr>
                      <a:spLocks/>
                    </p:cNvSpPr>
                    <p:nvPr/>
                  </p:nvSpPr>
                  <p:spPr bwMode="auto">
                    <a:xfrm>
                      <a:off x="7156" y="9555"/>
                      <a:ext cx="569" cy="335"/>
                    </a:xfrm>
                    <a:custGeom>
                      <a:avLst/>
                      <a:gdLst>
                        <a:gd name="T0" fmla="*/ 0 w 569"/>
                        <a:gd name="T1" fmla="*/ 0 h 335"/>
                        <a:gd name="T2" fmla="*/ 0 w 569"/>
                        <a:gd name="T3" fmla="*/ 335 h 335"/>
                        <a:gd name="T4" fmla="*/ 569 w 569"/>
                        <a:gd name="T5" fmla="*/ 252 h 335"/>
                        <a:gd name="T6" fmla="*/ 569 w 569"/>
                        <a:gd name="T7" fmla="*/ 24 h 335"/>
                        <a:gd name="T8" fmla="*/ 0 w 569"/>
                        <a:gd name="T9" fmla="*/ 0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 h="335">
                          <a:moveTo>
                            <a:pt x="0" y="0"/>
                          </a:moveTo>
                          <a:lnTo>
                            <a:pt x="0" y="335"/>
                          </a:lnTo>
                          <a:lnTo>
                            <a:pt x="569" y="252"/>
                          </a:lnTo>
                          <a:lnTo>
                            <a:pt x="569" y="24"/>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67" name="Freeform 521"/>
                    <p:cNvSpPr>
                      <a:spLocks/>
                    </p:cNvSpPr>
                    <p:nvPr/>
                  </p:nvSpPr>
                  <p:spPr bwMode="auto">
                    <a:xfrm>
                      <a:off x="7143" y="9545"/>
                      <a:ext cx="569" cy="335"/>
                    </a:xfrm>
                    <a:custGeom>
                      <a:avLst/>
                      <a:gdLst>
                        <a:gd name="T0" fmla="*/ 0 w 569"/>
                        <a:gd name="T1" fmla="*/ 0 h 335"/>
                        <a:gd name="T2" fmla="*/ 0 w 569"/>
                        <a:gd name="T3" fmla="*/ 335 h 335"/>
                        <a:gd name="T4" fmla="*/ 569 w 569"/>
                        <a:gd name="T5" fmla="*/ 252 h 335"/>
                        <a:gd name="T6" fmla="*/ 569 w 569"/>
                        <a:gd name="T7" fmla="*/ 23 h 335"/>
                        <a:gd name="T8" fmla="*/ 0 w 569"/>
                        <a:gd name="T9" fmla="*/ 0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 h="335">
                          <a:moveTo>
                            <a:pt x="0" y="0"/>
                          </a:moveTo>
                          <a:lnTo>
                            <a:pt x="0" y="335"/>
                          </a:lnTo>
                          <a:lnTo>
                            <a:pt x="569" y="252"/>
                          </a:lnTo>
                          <a:lnTo>
                            <a:pt x="569" y="23"/>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68" name="Freeform 522"/>
                    <p:cNvSpPr>
                      <a:spLocks/>
                    </p:cNvSpPr>
                    <p:nvPr/>
                  </p:nvSpPr>
                  <p:spPr bwMode="auto">
                    <a:xfrm>
                      <a:off x="7143" y="9545"/>
                      <a:ext cx="569" cy="335"/>
                    </a:xfrm>
                    <a:custGeom>
                      <a:avLst/>
                      <a:gdLst>
                        <a:gd name="T0" fmla="*/ 0 w 569"/>
                        <a:gd name="T1" fmla="*/ 0 h 335"/>
                        <a:gd name="T2" fmla="*/ 0 w 569"/>
                        <a:gd name="T3" fmla="*/ 335 h 335"/>
                        <a:gd name="T4" fmla="*/ 569 w 569"/>
                        <a:gd name="T5" fmla="*/ 252 h 335"/>
                        <a:gd name="T6" fmla="*/ 569 w 569"/>
                        <a:gd name="T7" fmla="*/ 23 h 335"/>
                        <a:gd name="T8" fmla="*/ 0 w 569"/>
                        <a:gd name="T9" fmla="*/ 0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 h="335">
                          <a:moveTo>
                            <a:pt x="0" y="0"/>
                          </a:moveTo>
                          <a:lnTo>
                            <a:pt x="0" y="335"/>
                          </a:lnTo>
                          <a:lnTo>
                            <a:pt x="569" y="252"/>
                          </a:lnTo>
                          <a:lnTo>
                            <a:pt x="569" y="23"/>
                          </a:lnTo>
                          <a:lnTo>
                            <a:pt x="0"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368" name="Group 523"/>
                  <p:cNvGrpSpPr>
                    <a:grpSpLocks/>
                  </p:cNvGrpSpPr>
                  <p:nvPr/>
                </p:nvGrpSpPr>
                <p:grpSpPr bwMode="auto">
                  <a:xfrm>
                    <a:off x="7211" y="9547"/>
                    <a:ext cx="27" cy="325"/>
                    <a:chOff x="7211" y="9547"/>
                    <a:chExt cx="27" cy="325"/>
                  </a:xfrm>
                </p:grpSpPr>
                <p:sp>
                  <p:nvSpPr>
                    <p:cNvPr id="80462" name="Line 524"/>
                    <p:cNvSpPr>
                      <a:spLocks noChangeShapeType="1"/>
                    </p:cNvSpPr>
                    <p:nvPr/>
                  </p:nvSpPr>
                  <p:spPr bwMode="auto">
                    <a:xfrm>
                      <a:off x="7211" y="9547"/>
                      <a:ext cx="1" cy="30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63" name="Line 525"/>
                    <p:cNvSpPr>
                      <a:spLocks noChangeShapeType="1"/>
                    </p:cNvSpPr>
                    <p:nvPr/>
                  </p:nvSpPr>
                  <p:spPr bwMode="auto">
                    <a:xfrm>
                      <a:off x="7237" y="9568"/>
                      <a:ext cx="1" cy="30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64" name="Line 526"/>
                    <p:cNvSpPr>
                      <a:spLocks noChangeShapeType="1"/>
                    </p:cNvSpPr>
                    <p:nvPr/>
                  </p:nvSpPr>
                  <p:spPr bwMode="auto">
                    <a:xfrm>
                      <a:off x="7224" y="9558"/>
                      <a:ext cx="1" cy="30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69" name="Group 527"/>
                  <p:cNvGrpSpPr>
                    <a:grpSpLocks/>
                  </p:cNvGrpSpPr>
                  <p:nvPr/>
                </p:nvGrpSpPr>
                <p:grpSpPr bwMode="auto">
                  <a:xfrm>
                    <a:off x="7356" y="9553"/>
                    <a:ext cx="27" cy="301"/>
                    <a:chOff x="7356" y="9553"/>
                    <a:chExt cx="27" cy="301"/>
                  </a:xfrm>
                </p:grpSpPr>
                <p:sp>
                  <p:nvSpPr>
                    <p:cNvPr id="80459" name="Line 528"/>
                    <p:cNvSpPr>
                      <a:spLocks noChangeShapeType="1"/>
                    </p:cNvSpPr>
                    <p:nvPr/>
                  </p:nvSpPr>
                  <p:spPr bwMode="auto">
                    <a:xfrm>
                      <a:off x="7356" y="9553"/>
                      <a:ext cx="1" cy="28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60" name="Line 529"/>
                    <p:cNvSpPr>
                      <a:spLocks noChangeShapeType="1"/>
                    </p:cNvSpPr>
                    <p:nvPr/>
                  </p:nvSpPr>
                  <p:spPr bwMode="auto">
                    <a:xfrm>
                      <a:off x="7382" y="9573"/>
                      <a:ext cx="1" cy="28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61" name="Line 530"/>
                    <p:cNvSpPr>
                      <a:spLocks noChangeShapeType="1"/>
                    </p:cNvSpPr>
                    <p:nvPr/>
                  </p:nvSpPr>
                  <p:spPr bwMode="auto">
                    <a:xfrm>
                      <a:off x="7369" y="9563"/>
                      <a:ext cx="1" cy="28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70" name="Group 531"/>
                  <p:cNvGrpSpPr>
                    <a:grpSpLocks/>
                  </p:cNvGrpSpPr>
                  <p:nvPr/>
                </p:nvGrpSpPr>
                <p:grpSpPr bwMode="auto">
                  <a:xfrm>
                    <a:off x="7421" y="9558"/>
                    <a:ext cx="29" cy="286"/>
                    <a:chOff x="7421" y="9558"/>
                    <a:chExt cx="29" cy="286"/>
                  </a:xfrm>
                </p:grpSpPr>
                <p:sp>
                  <p:nvSpPr>
                    <p:cNvPr id="80456" name="Line 532"/>
                    <p:cNvSpPr>
                      <a:spLocks noChangeShapeType="1"/>
                    </p:cNvSpPr>
                    <p:nvPr/>
                  </p:nvSpPr>
                  <p:spPr bwMode="auto">
                    <a:xfrm>
                      <a:off x="7421" y="9558"/>
                      <a:ext cx="3" cy="26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57" name="Line 533"/>
                    <p:cNvSpPr>
                      <a:spLocks noChangeShapeType="1"/>
                    </p:cNvSpPr>
                    <p:nvPr/>
                  </p:nvSpPr>
                  <p:spPr bwMode="auto">
                    <a:xfrm>
                      <a:off x="7447" y="9579"/>
                      <a:ext cx="3" cy="26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58" name="Line 534"/>
                    <p:cNvSpPr>
                      <a:spLocks noChangeShapeType="1"/>
                    </p:cNvSpPr>
                    <p:nvPr/>
                  </p:nvSpPr>
                  <p:spPr bwMode="auto">
                    <a:xfrm>
                      <a:off x="7434" y="9568"/>
                      <a:ext cx="3" cy="26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71" name="Group 535"/>
                  <p:cNvGrpSpPr>
                    <a:grpSpLocks/>
                  </p:cNvGrpSpPr>
                  <p:nvPr/>
                </p:nvGrpSpPr>
                <p:grpSpPr bwMode="auto">
                  <a:xfrm>
                    <a:off x="7534" y="9563"/>
                    <a:ext cx="29" cy="265"/>
                    <a:chOff x="7534" y="9563"/>
                    <a:chExt cx="29" cy="265"/>
                  </a:xfrm>
                </p:grpSpPr>
                <p:sp>
                  <p:nvSpPr>
                    <p:cNvPr id="80453" name="Line 536"/>
                    <p:cNvSpPr>
                      <a:spLocks noChangeShapeType="1"/>
                    </p:cNvSpPr>
                    <p:nvPr/>
                  </p:nvSpPr>
                  <p:spPr bwMode="auto">
                    <a:xfrm>
                      <a:off x="7534" y="9563"/>
                      <a:ext cx="3" cy="24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54" name="Line 537"/>
                    <p:cNvSpPr>
                      <a:spLocks noChangeShapeType="1"/>
                    </p:cNvSpPr>
                    <p:nvPr/>
                  </p:nvSpPr>
                  <p:spPr bwMode="auto">
                    <a:xfrm>
                      <a:off x="7560" y="9584"/>
                      <a:ext cx="3" cy="24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55" name="Line 538"/>
                    <p:cNvSpPr>
                      <a:spLocks noChangeShapeType="1"/>
                    </p:cNvSpPr>
                    <p:nvPr/>
                  </p:nvSpPr>
                  <p:spPr bwMode="auto">
                    <a:xfrm>
                      <a:off x="7547" y="9573"/>
                      <a:ext cx="3" cy="24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72" name="Group 539"/>
                  <p:cNvGrpSpPr>
                    <a:grpSpLocks/>
                  </p:cNvGrpSpPr>
                  <p:nvPr/>
                </p:nvGrpSpPr>
                <p:grpSpPr bwMode="auto">
                  <a:xfrm>
                    <a:off x="7586" y="9566"/>
                    <a:ext cx="26" cy="254"/>
                    <a:chOff x="7586" y="9566"/>
                    <a:chExt cx="26" cy="254"/>
                  </a:xfrm>
                </p:grpSpPr>
                <p:sp>
                  <p:nvSpPr>
                    <p:cNvPr id="80450" name="Line 540"/>
                    <p:cNvSpPr>
                      <a:spLocks noChangeShapeType="1"/>
                    </p:cNvSpPr>
                    <p:nvPr/>
                  </p:nvSpPr>
                  <p:spPr bwMode="auto">
                    <a:xfrm>
                      <a:off x="7586" y="9566"/>
                      <a:ext cx="1" cy="23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51" name="Line 541"/>
                    <p:cNvSpPr>
                      <a:spLocks noChangeShapeType="1"/>
                    </p:cNvSpPr>
                    <p:nvPr/>
                  </p:nvSpPr>
                  <p:spPr bwMode="auto">
                    <a:xfrm>
                      <a:off x="7611" y="9586"/>
                      <a:ext cx="1" cy="23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52" name="Line 542"/>
                    <p:cNvSpPr>
                      <a:spLocks noChangeShapeType="1"/>
                    </p:cNvSpPr>
                    <p:nvPr/>
                  </p:nvSpPr>
                  <p:spPr bwMode="auto">
                    <a:xfrm>
                      <a:off x="7599" y="9576"/>
                      <a:ext cx="1" cy="23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73" name="Group 543"/>
                  <p:cNvGrpSpPr>
                    <a:grpSpLocks/>
                  </p:cNvGrpSpPr>
                  <p:nvPr/>
                </p:nvGrpSpPr>
                <p:grpSpPr bwMode="auto">
                  <a:xfrm>
                    <a:off x="7628" y="9568"/>
                    <a:ext cx="29" cy="247"/>
                    <a:chOff x="7628" y="9568"/>
                    <a:chExt cx="29" cy="247"/>
                  </a:xfrm>
                </p:grpSpPr>
                <p:sp>
                  <p:nvSpPr>
                    <p:cNvPr id="80447" name="Line 544"/>
                    <p:cNvSpPr>
                      <a:spLocks noChangeShapeType="1"/>
                    </p:cNvSpPr>
                    <p:nvPr/>
                  </p:nvSpPr>
                  <p:spPr bwMode="auto">
                    <a:xfrm>
                      <a:off x="7628" y="9568"/>
                      <a:ext cx="3" cy="22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48" name="Line 545"/>
                    <p:cNvSpPr>
                      <a:spLocks noChangeShapeType="1"/>
                    </p:cNvSpPr>
                    <p:nvPr/>
                  </p:nvSpPr>
                  <p:spPr bwMode="auto">
                    <a:xfrm>
                      <a:off x="7653" y="9589"/>
                      <a:ext cx="4" cy="226"/>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49" name="Line 546"/>
                    <p:cNvSpPr>
                      <a:spLocks noChangeShapeType="1"/>
                    </p:cNvSpPr>
                    <p:nvPr/>
                  </p:nvSpPr>
                  <p:spPr bwMode="auto">
                    <a:xfrm>
                      <a:off x="7641" y="9579"/>
                      <a:ext cx="3" cy="22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74" name="Group 547"/>
                  <p:cNvGrpSpPr>
                    <a:grpSpLocks/>
                  </p:cNvGrpSpPr>
                  <p:nvPr/>
                </p:nvGrpSpPr>
                <p:grpSpPr bwMode="auto">
                  <a:xfrm>
                    <a:off x="7676" y="9571"/>
                    <a:ext cx="27" cy="236"/>
                    <a:chOff x="7676" y="9571"/>
                    <a:chExt cx="27" cy="236"/>
                  </a:xfrm>
                </p:grpSpPr>
                <p:sp>
                  <p:nvSpPr>
                    <p:cNvPr id="80444" name="Line 548"/>
                    <p:cNvSpPr>
                      <a:spLocks noChangeShapeType="1"/>
                    </p:cNvSpPr>
                    <p:nvPr/>
                  </p:nvSpPr>
                  <p:spPr bwMode="auto">
                    <a:xfrm>
                      <a:off x="7676" y="9571"/>
                      <a:ext cx="1" cy="21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45" name="Line 549"/>
                    <p:cNvSpPr>
                      <a:spLocks noChangeShapeType="1"/>
                    </p:cNvSpPr>
                    <p:nvPr/>
                  </p:nvSpPr>
                  <p:spPr bwMode="auto">
                    <a:xfrm>
                      <a:off x="7702" y="9592"/>
                      <a:ext cx="1" cy="21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46" name="Line 550"/>
                    <p:cNvSpPr>
                      <a:spLocks noChangeShapeType="1"/>
                    </p:cNvSpPr>
                    <p:nvPr/>
                  </p:nvSpPr>
                  <p:spPr bwMode="auto">
                    <a:xfrm>
                      <a:off x="7689" y="9581"/>
                      <a:ext cx="1" cy="21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75" name="Group 551"/>
                  <p:cNvGrpSpPr>
                    <a:grpSpLocks/>
                  </p:cNvGrpSpPr>
                  <p:nvPr/>
                </p:nvGrpSpPr>
                <p:grpSpPr bwMode="auto">
                  <a:xfrm>
                    <a:off x="7166" y="9568"/>
                    <a:ext cx="562" cy="255"/>
                    <a:chOff x="7166" y="9568"/>
                    <a:chExt cx="562" cy="255"/>
                  </a:xfrm>
                </p:grpSpPr>
                <p:grpSp>
                  <p:nvGrpSpPr>
                    <p:cNvPr id="80400" name="Group 552"/>
                    <p:cNvGrpSpPr>
                      <a:grpSpLocks/>
                    </p:cNvGrpSpPr>
                    <p:nvPr/>
                  </p:nvGrpSpPr>
                  <p:grpSpPr bwMode="auto">
                    <a:xfrm>
                      <a:off x="7602" y="9568"/>
                      <a:ext cx="113" cy="81"/>
                      <a:chOff x="7602" y="9568"/>
                      <a:chExt cx="113" cy="81"/>
                    </a:xfrm>
                  </p:grpSpPr>
                  <p:sp>
                    <p:nvSpPr>
                      <p:cNvPr id="80441" name="Line 553"/>
                      <p:cNvSpPr>
                        <a:spLocks noChangeShapeType="1"/>
                      </p:cNvSpPr>
                      <p:nvPr/>
                    </p:nvSpPr>
                    <p:spPr bwMode="auto">
                      <a:xfrm flipH="1" flipV="1">
                        <a:off x="7602" y="9568"/>
                        <a:ext cx="87" cy="6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42" name="Line 554"/>
                      <p:cNvSpPr>
                        <a:spLocks noChangeShapeType="1"/>
                      </p:cNvSpPr>
                      <p:nvPr/>
                    </p:nvSpPr>
                    <p:spPr bwMode="auto">
                      <a:xfrm flipH="1" flipV="1">
                        <a:off x="7628" y="9589"/>
                        <a:ext cx="87" cy="6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43" name="Line 555"/>
                      <p:cNvSpPr>
                        <a:spLocks noChangeShapeType="1"/>
                      </p:cNvSpPr>
                      <p:nvPr/>
                    </p:nvSpPr>
                    <p:spPr bwMode="auto">
                      <a:xfrm flipH="1" flipV="1">
                        <a:off x="7615" y="9579"/>
                        <a:ext cx="87" cy="5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01" name="Group 556"/>
                    <p:cNvGrpSpPr>
                      <a:grpSpLocks/>
                    </p:cNvGrpSpPr>
                    <p:nvPr/>
                  </p:nvGrpSpPr>
                  <p:grpSpPr bwMode="auto">
                    <a:xfrm>
                      <a:off x="7631" y="9693"/>
                      <a:ext cx="97" cy="70"/>
                      <a:chOff x="7631" y="9693"/>
                      <a:chExt cx="97" cy="70"/>
                    </a:xfrm>
                  </p:grpSpPr>
                  <p:sp>
                    <p:nvSpPr>
                      <p:cNvPr id="80438" name="Line 557"/>
                      <p:cNvSpPr>
                        <a:spLocks noChangeShapeType="1"/>
                      </p:cNvSpPr>
                      <p:nvPr/>
                    </p:nvSpPr>
                    <p:spPr bwMode="auto">
                      <a:xfrm flipH="1" flipV="1">
                        <a:off x="7631" y="9693"/>
                        <a:ext cx="71" cy="4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39" name="Line 558"/>
                      <p:cNvSpPr>
                        <a:spLocks noChangeShapeType="1"/>
                      </p:cNvSpPr>
                      <p:nvPr/>
                    </p:nvSpPr>
                    <p:spPr bwMode="auto">
                      <a:xfrm flipH="1" flipV="1">
                        <a:off x="7657" y="9714"/>
                        <a:ext cx="71" cy="49"/>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40" name="Line 559"/>
                      <p:cNvSpPr>
                        <a:spLocks noChangeShapeType="1"/>
                      </p:cNvSpPr>
                      <p:nvPr/>
                    </p:nvSpPr>
                    <p:spPr bwMode="auto">
                      <a:xfrm flipH="1" flipV="1">
                        <a:off x="7644" y="9703"/>
                        <a:ext cx="71" cy="5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02" name="Group 560"/>
                    <p:cNvGrpSpPr>
                      <a:grpSpLocks/>
                    </p:cNvGrpSpPr>
                    <p:nvPr/>
                  </p:nvGrpSpPr>
                  <p:grpSpPr bwMode="auto">
                    <a:xfrm>
                      <a:off x="7515" y="9628"/>
                      <a:ext cx="132" cy="101"/>
                      <a:chOff x="7515" y="9628"/>
                      <a:chExt cx="132" cy="101"/>
                    </a:xfrm>
                  </p:grpSpPr>
                  <p:sp>
                    <p:nvSpPr>
                      <p:cNvPr id="80435" name="Line 561"/>
                      <p:cNvSpPr>
                        <a:spLocks noChangeShapeType="1"/>
                      </p:cNvSpPr>
                      <p:nvPr/>
                    </p:nvSpPr>
                    <p:spPr bwMode="auto">
                      <a:xfrm flipH="1" flipV="1">
                        <a:off x="7515" y="9628"/>
                        <a:ext cx="106" cy="8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36" name="Line 562"/>
                      <p:cNvSpPr>
                        <a:spLocks noChangeShapeType="1"/>
                      </p:cNvSpPr>
                      <p:nvPr/>
                    </p:nvSpPr>
                    <p:spPr bwMode="auto">
                      <a:xfrm flipH="1" flipV="1">
                        <a:off x="7540" y="9649"/>
                        <a:ext cx="107" cy="80"/>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37" name="Line 563"/>
                      <p:cNvSpPr>
                        <a:spLocks noChangeShapeType="1"/>
                      </p:cNvSpPr>
                      <p:nvPr/>
                    </p:nvSpPr>
                    <p:spPr bwMode="auto">
                      <a:xfrm flipH="1" flipV="1">
                        <a:off x="7527" y="9638"/>
                        <a:ext cx="107" cy="8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03" name="Group 564"/>
                    <p:cNvGrpSpPr>
                      <a:grpSpLocks/>
                    </p:cNvGrpSpPr>
                    <p:nvPr/>
                  </p:nvGrpSpPr>
                  <p:grpSpPr bwMode="auto">
                    <a:xfrm>
                      <a:off x="7172" y="9586"/>
                      <a:ext cx="123" cy="94"/>
                      <a:chOff x="7172" y="9586"/>
                      <a:chExt cx="123" cy="94"/>
                    </a:xfrm>
                  </p:grpSpPr>
                  <p:sp>
                    <p:nvSpPr>
                      <p:cNvPr id="80432" name="Line 565"/>
                      <p:cNvSpPr>
                        <a:spLocks noChangeShapeType="1"/>
                      </p:cNvSpPr>
                      <p:nvPr/>
                    </p:nvSpPr>
                    <p:spPr bwMode="auto">
                      <a:xfrm flipH="1" flipV="1">
                        <a:off x="7172" y="9586"/>
                        <a:ext cx="97" cy="7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33" name="Line 566"/>
                      <p:cNvSpPr>
                        <a:spLocks noChangeShapeType="1"/>
                      </p:cNvSpPr>
                      <p:nvPr/>
                    </p:nvSpPr>
                    <p:spPr bwMode="auto">
                      <a:xfrm flipH="1" flipV="1">
                        <a:off x="7198" y="9607"/>
                        <a:ext cx="97" cy="7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34" name="Line 567"/>
                      <p:cNvSpPr>
                        <a:spLocks noChangeShapeType="1"/>
                      </p:cNvSpPr>
                      <p:nvPr/>
                    </p:nvSpPr>
                    <p:spPr bwMode="auto">
                      <a:xfrm flipH="1" flipV="1">
                        <a:off x="7185" y="9597"/>
                        <a:ext cx="97" cy="7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04" name="Group 568"/>
                    <p:cNvGrpSpPr>
                      <a:grpSpLocks/>
                    </p:cNvGrpSpPr>
                    <p:nvPr/>
                  </p:nvGrpSpPr>
                  <p:grpSpPr bwMode="auto">
                    <a:xfrm>
                      <a:off x="7508" y="9605"/>
                      <a:ext cx="120" cy="91"/>
                      <a:chOff x="7508" y="9605"/>
                      <a:chExt cx="120" cy="91"/>
                    </a:xfrm>
                  </p:grpSpPr>
                  <p:sp>
                    <p:nvSpPr>
                      <p:cNvPr id="80429" name="Line 569"/>
                      <p:cNvSpPr>
                        <a:spLocks noChangeShapeType="1"/>
                      </p:cNvSpPr>
                      <p:nvPr/>
                    </p:nvSpPr>
                    <p:spPr bwMode="auto">
                      <a:xfrm flipH="1" flipV="1">
                        <a:off x="7508" y="9605"/>
                        <a:ext cx="94" cy="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30" name="Line 570"/>
                      <p:cNvSpPr>
                        <a:spLocks noChangeShapeType="1"/>
                      </p:cNvSpPr>
                      <p:nvPr/>
                    </p:nvSpPr>
                    <p:spPr bwMode="auto">
                      <a:xfrm flipH="1" flipV="1">
                        <a:off x="7534" y="9625"/>
                        <a:ext cx="94" cy="7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31" name="Line 571"/>
                      <p:cNvSpPr>
                        <a:spLocks noChangeShapeType="1"/>
                      </p:cNvSpPr>
                      <p:nvPr/>
                    </p:nvSpPr>
                    <p:spPr bwMode="auto">
                      <a:xfrm flipH="1" flipV="1">
                        <a:off x="7521" y="9615"/>
                        <a:ext cx="94" cy="7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05" name="Group 572"/>
                    <p:cNvGrpSpPr>
                      <a:grpSpLocks/>
                    </p:cNvGrpSpPr>
                    <p:nvPr/>
                  </p:nvGrpSpPr>
                  <p:grpSpPr bwMode="auto">
                    <a:xfrm>
                      <a:off x="7557" y="9685"/>
                      <a:ext cx="119" cy="86"/>
                      <a:chOff x="7557" y="9685"/>
                      <a:chExt cx="119" cy="86"/>
                    </a:xfrm>
                  </p:grpSpPr>
                  <p:sp>
                    <p:nvSpPr>
                      <p:cNvPr id="80426" name="Line 573"/>
                      <p:cNvSpPr>
                        <a:spLocks noChangeShapeType="1"/>
                      </p:cNvSpPr>
                      <p:nvPr/>
                    </p:nvSpPr>
                    <p:spPr bwMode="auto">
                      <a:xfrm flipH="1" flipV="1">
                        <a:off x="7557" y="9685"/>
                        <a:ext cx="93" cy="6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27" name="Line 574"/>
                      <p:cNvSpPr>
                        <a:spLocks noChangeShapeType="1"/>
                      </p:cNvSpPr>
                      <p:nvPr/>
                    </p:nvSpPr>
                    <p:spPr bwMode="auto">
                      <a:xfrm flipH="1" flipV="1">
                        <a:off x="7582" y="9706"/>
                        <a:ext cx="94" cy="6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28" name="Line 575"/>
                      <p:cNvSpPr>
                        <a:spLocks noChangeShapeType="1"/>
                      </p:cNvSpPr>
                      <p:nvPr/>
                    </p:nvSpPr>
                    <p:spPr bwMode="auto">
                      <a:xfrm flipH="1" flipV="1">
                        <a:off x="7569" y="9696"/>
                        <a:ext cx="94" cy="6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06" name="Group 576"/>
                    <p:cNvGrpSpPr>
                      <a:grpSpLocks/>
                    </p:cNvGrpSpPr>
                    <p:nvPr/>
                  </p:nvGrpSpPr>
                  <p:grpSpPr bwMode="auto">
                    <a:xfrm>
                      <a:off x="7350" y="9571"/>
                      <a:ext cx="135" cy="106"/>
                      <a:chOff x="7350" y="9571"/>
                      <a:chExt cx="135" cy="106"/>
                    </a:xfrm>
                  </p:grpSpPr>
                  <p:sp>
                    <p:nvSpPr>
                      <p:cNvPr id="80423" name="Line 577"/>
                      <p:cNvSpPr>
                        <a:spLocks noChangeShapeType="1"/>
                      </p:cNvSpPr>
                      <p:nvPr/>
                    </p:nvSpPr>
                    <p:spPr bwMode="auto">
                      <a:xfrm flipH="1" flipV="1">
                        <a:off x="7350" y="9571"/>
                        <a:ext cx="110" cy="8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24" name="Line 578"/>
                      <p:cNvSpPr>
                        <a:spLocks noChangeShapeType="1"/>
                      </p:cNvSpPr>
                      <p:nvPr/>
                    </p:nvSpPr>
                    <p:spPr bwMode="auto">
                      <a:xfrm flipH="1" flipV="1">
                        <a:off x="7376" y="9592"/>
                        <a:ext cx="109" cy="8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25" name="Line 579"/>
                      <p:cNvSpPr>
                        <a:spLocks noChangeShapeType="1"/>
                      </p:cNvSpPr>
                      <p:nvPr/>
                    </p:nvSpPr>
                    <p:spPr bwMode="auto">
                      <a:xfrm flipH="1" flipV="1">
                        <a:off x="7363" y="9581"/>
                        <a:ext cx="110" cy="8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07" name="Group 580"/>
                    <p:cNvGrpSpPr>
                      <a:grpSpLocks/>
                    </p:cNvGrpSpPr>
                    <p:nvPr/>
                  </p:nvGrpSpPr>
                  <p:grpSpPr bwMode="auto">
                    <a:xfrm>
                      <a:off x="7379" y="9623"/>
                      <a:ext cx="148" cy="119"/>
                      <a:chOff x="7379" y="9623"/>
                      <a:chExt cx="148" cy="119"/>
                    </a:xfrm>
                  </p:grpSpPr>
                  <p:sp>
                    <p:nvSpPr>
                      <p:cNvPr id="80420" name="Line 581"/>
                      <p:cNvSpPr>
                        <a:spLocks noChangeShapeType="1"/>
                      </p:cNvSpPr>
                      <p:nvPr/>
                    </p:nvSpPr>
                    <p:spPr bwMode="auto">
                      <a:xfrm flipH="1" flipV="1">
                        <a:off x="7379" y="9623"/>
                        <a:ext cx="123" cy="9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21" name="Line 582"/>
                      <p:cNvSpPr>
                        <a:spLocks noChangeShapeType="1"/>
                      </p:cNvSpPr>
                      <p:nvPr/>
                    </p:nvSpPr>
                    <p:spPr bwMode="auto">
                      <a:xfrm flipH="1" flipV="1">
                        <a:off x="7405" y="9644"/>
                        <a:ext cx="122" cy="9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22" name="Line 583"/>
                      <p:cNvSpPr>
                        <a:spLocks noChangeShapeType="1"/>
                      </p:cNvSpPr>
                      <p:nvPr/>
                    </p:nvSpPr>
                    <p:spPr bwMode="auto">
                      <a:xfrm flipH="1" flipV="1">
                        <a:off x="7392" y="9633"/>
                        <a:ext cx="123" cy="9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08" name="Group 584"/>
                    <p:cNvGrpSpPr>
                      <a:grpSpLocks/>
                    </p:cNvGrpSpPr>
                    <p:nvPr/>
                  </p:nvGrpSpPr>
                  <p:grpSpPr bwMode="auto">
                    <a:xfrm>
                      <a:off x="7269" y="9618"/>
                      <a:ext cx="136" cy="106"/>
                      <a:chOff x="7269" y="9618"/>
                      <a:chExt cx="136" cy="106"/>
                    </a:xfrm>
                  </p:grpSpPr>
                  <p:sp>
                    <p:nvSpPr>
                      <p:cNvPr id="80417" name="Line 585"/>
                      <p:cNvSpPr>
                        <a:spLocks noChangeShapeType="1"/>
                      </p:cNvSpPr>
                      <p:nvPr/>
                    </p:nvSpPr>
                    <p:spPr bwMode="auto">
                      <a:xfrm flipH="1" flipV="1">
                        <a:off x="7269" y="9618"/>
                        <a:ext cx="110" cy="8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18" name="Line 586"/>
                      <p:cNvSpPr>
                        <a:spLocks noChangeShapeType="1"/>
                      </p:cNvSpPr>
                      <p:nvPr/>
                    </p:nvSpPr>
                    <p:spPr bwMode="auto">
                      <a:xfrm flipH="1" flipV="1">
                        <a:off x="7295" y="9638"/>
                        <a:ext cx="110" cy="86"/>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19" name="Line 587"/>
                      <p:cNvSpPr>
                        <a:spLocks noChangeShapeType="1"/>
                      </p:cNvSpPr>
                      <p:nvPr/>
                    </p:nvSpPr>
                    <p:spPr bwMode="auto">
                      <a:xfrm flipH="1" flipV="1">
                        <a:off x="7282" y="9628"/>
                        <a:ext cx="110" cy="8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09" name="Group 588"/>
                    <p:cNvGrpSpPr>
                      <a:grpSpLocks/>
                    </p:cNvGrpSpPr>
                    <p:nvPr/>
                  </p:nvGrpSpPr>
                  <p:grpSpPr bwMode="auto">
                    <a:xfrm>
                      <a:off x="7308" y="9729"/>
                      <a:ext cx="126" cy="94"/>
                      <a:chOff x="7308" y="9729"/>
                      <a:chExt cx="126" cy="94"/>
                    </a:xfrm>
                  </p:grpSpPr>
                  <p:sp>
                    <p:nvSpPr>
                      <p:cNvPr id="80414" name="Line 589"/>
                      <p:cNvSpPr>
                        <a:spLocks noChangeShapeType="1"/>
                      </p:cNvSpPr>
                      <p:nvPr/>
                    </p:nvSpPr>
                    <p:spPr bwMode="auto">
                      <a:xfrm flipH="1" flipV="1">
                        <a:off x="7308" y="9729"/>
                        <a:ext cx="100" cy="7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15" name="Line 590"/>
                      <p:cNvSpPr>
                        <a:spLocks noChangeShapeType="1"/>
                      </p:cNvSpPr>
                      <p:nvPr/>
                    </p:nvSpPr>
                    <p:spPr bwMode="auto">
                      <a:xfrm flipH="1" flipV="1">
                        <a:off x="7334" y="9750"/>
                        <a:ext cx="100" cy="7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16" name="Line 591"/>
                      <p:cNvSpPr>
                        <a:spLocks noChangeShapeType="1"/>
                      </p:cNvSpPr>
                      <p:nvPr/>
                    </p:nvSpPr>
                    <p:spPr bwMode="auto">
                      <a:xfrm flipH="1" flipV="1">
                        <a:off x="7321" y="9740"/>
                        <a:ext cx="100" cy="7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410" name="Group 592"/>
                    <p:cNvGrpSpPr>
                      <a:grpSpLocks/>
                    </p:cNvGrpSpPr>
                    <p:nvPr/>
                  </p:nvGrpSpPr>
                  <p:grpSpPr bwMode="auto">
                    <a:xfrm>
                      <a:off x="7166" y="9659"/>
                      <a:ext cx="116" cy="94"/>
                      <a:chOff x="7166" y="9659"/>
                      <a:chExt cx="116" cy="94"/>
                    </a:xfrm>
                  </p:grpSpPr>
                  <p:sp>
                    <p:nvSpPr>
                      <p:cNvPr id="80411" name="Line 593"/>
                      <p:cNvSpPr>
                        <a:spLocks noChangeShapeType="1"/>
                      </p:cNvSpPr>
                      <p:nvPr/>
                    </p:nvSpPr>
                    <p:spPr bwMode="auto">
                      <a:xfrm flipH="1" flipV="1">
                        <a:off x="7166" y="9659"/>
                        <a:ext cx="90" cy="7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12" name="Line 594"/>
                      <p:cNvSpPr>
                        <a:spLocks noChangeShapeType="1"/>
                      </p:cNvSpPr>
                      <p:nvPr/>
                    </p:nvSpPr>
                    <p:spPr bwMode="auto">
                      <a:xfrm flipH="1" flipV="1">
                        <a:off x="7191" y="9680"/>
                        <a:ext cx="91" cy="7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413" name="Line 595"/>
                      <p:cNvSpPr>
                        <a:spLocks noChangeShapeType="1"/>
                      </p:cNvSpPr>
                      <p:nvPr/>
                    </p:nvSpPr>
                    <p:spPr bwMode="auto">
                      <a:xfrm flipH="1" flipV="1">
                        <a:off x="7179" y="9670"/>
                        <a:ext cx="90" cy="7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0376" name="Group 596"/>
                  <p:cNvGrpSpPr>
                    <a:grpSpLocks/>
                  </p:cNvGrpSpPr>
                  <p:nvPr/>
                </p:nvGrpSpPr>
                <p:grpSpPr bwMode="auto">
                  <a:xfrm>
                    <a:off x="7282" y="9558"/>
                    <a:ext cx="27" cy="299"/>
                    <a:chOff x="7282" y="9558"/>
                    <a:chExt cx="27" cy="299"/>
                  </a:xfrm>
                </p:grpSpPr>
                <p:sp>
                  <p:nvSpPr>
                    <p:cNvPr id="80397" name="Line 597"/>
                    <p:cNvSpPr>
                      <a:spLocks noChangeShapeType="1"/>
                    </p:cNvSpPr>
                    <p:nvPr/>
                  </p:nvSpPr>
                  <p:spPr bwMode="auto">
                    <a:xfrm>
                      <a:off x="7282" y="9558"/>
                      <a:ext cx="1" cy="27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98" name="Line 598"/>
                    <p:cNvSpPr>
                      <a:spLocks noChangeShapeType="1"/>
                    </p:cNvSpPr>
                    <p:nvPr/>
                  </p:nvSpPr>
                  <p:spPr bwMode="auto">
                    <a:xfrm>
                      <a:off x="7308" y="9579"/>
                      <a:ext cx="1" cy="27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99" name="Line 599"/>
                    <p:cNvSpPr>
                      <a:spLocks noChangeShapeType="1"/>
                    </p:cNvSpPr>
                    <p:nvPr/>
                  </p:nvSpPr>
                  <p:spPr bwMode="auto">
                    <a:xfrm>
                      <a:off x="7295" y="9568"/>
                      <a:ext cx="1" cy="27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77" name="Group 600"/>
                  <p:cNvGrpSpPr>
                    <a:grpSpLocks/>
                  </p:cNvGrpSpPr>
                  <p:nvPr/>
                </p:nvGrpSpPr>
                <p:grpSpPr bwMode="auto">
                  <a:xfrm>
                    <a:off x="7137" y="9592"/>
                    <a:ext cx="575" cy="23"/>
                    <a:chOff x="7137" y="9592"/>
                    <a:chExt cx="575" cy="23"/>
                  </a:xfrm>
                </p:grpSpPr>
                <p:sp>
                  <p:nvSpPr>
                    <p:cNvPr id="80394" name="Line 601"/>
                    <p:cNvSpPr>
                      <a:spLocks noChangeShapeType="1"/>
                    </p:cNvSpPr>
                    <p:nvPr/>
                  </p:nvSpPr>
                  <p:spPr bwMode="auto">
                    <a:xfrm>
                      <a:off x="7137" y="9592"/>
                      <a:ext cx="549" cy="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95" name="Line 602"/>
                    <p:cNvSpPr>
                      <a:spLocks noChangeShapeType="1"/>
                    </p:cNvSpPr>
                    <p:nvPr/>
                  </p:nvSpPr>
                  <p:spPr bwMode="auto">
                    <a:xfrm>
                      <a:off x="7162" y="9610"/>
                      <a:ext cx="550" cy="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96" name="Line 603"/>
                    <p:cNvSpPr>
                      <a:spLocks noChangeShapeType="1"/>
                    </p:cNvSpPr>
                    <p:nvPr/>
                  </p:nvSpPr>
                  <p:spPr bwMode="auto">
                    <a:xfrm>
                      <a:off x="7149" y="9602"/>
                      <a:ext cx="550"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78" name="Group 604"/>
                  <p:cNvGrpSpPr>
                    <a:grpSpLocks/>
                  </p:cNvGrpSpPr>
                  <p:nvPr/>
                </p:nvGrpSpPr>
                <p:grpSpPr bwMode="auto">
                  <a:xfrm>
                    <a:off x="7140" y="9636"/>
                    <a:ext cx="575" cy="34"/>
                    <a:chOff x="7140" y="9636"/>
                    <a:chExt cx="575" cy="34"/>
                  </a:xfrm>
                </p:grpSpPr>
                <p:sp>
                  <p:nvSpPr>
                    <p:cNvPr id="80391" name="Line 605"/>
                    <p:cNvSpPr>
                      <a:spLocks noChangeShapeType="1"/>
                    </p:cNvSpPr>
                    <p:nvPr/>
                  </p:nvSpPr>
                  <p:spPr bwMode="auto">
                    <a:xfrm flipV="1">
                      <a:off x="7140" y="9636"/>
                      <a:ext cx="549" cy="1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92" name="Line 606"/>
                    <p:cNvSpPr>
                      <a:spLocks noChangeShapeType="1"/>
                    </p:cNvSpPr>
                    <p:nvPr/>
                  </p:nvSpPr>
                  <p:spPr bwMode="auto">
                    <a:xfrm flipV="1">
                      <a:off x="7166" y="9657"/>
                      <a:ext cx="549" cy="1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93" name="Line 607"/>
                    <p:cNvSpPr>
                      <a:spLocks noChangeShapeType="1"/>
                    </p:cNvSpPr>
                    <p:nvPr/>
                  </p:nvSpPr>
                  <p:spPr bwMode="auto">
                    <a:xfrm flipV="1">
                      <a:off x="7153" y="9646"/>
                      <a:ext cx="549" cy="1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79" name="Group 608"/>
                  <p:cNvGrpSpPr>
                    <a:grpSpLocks/>
                  </p:cNvGrpSpPr>
                  <p:nvPr/>
                </p:nvGrpSpPr>
                <p:grpSpPr bwMode="auto">
                  <a:xfrm>
                    <a:off x="7143" y="9677"/>
                    <a:ext cx="569" cy="55"/>
                    <a:chOff x="7143" y="9677"/>
                    <a:chExt cx="569" cy="55"/>
                  </a:xfrm>
                </p:grpSpPr>
                <p:sp>
                  <p:nvSpPr>
                    <p:cNvPr id="80388" name="Line 609"/>
                    <p:cNvSpPr>
                      <a:spLocks noChangeShapeType="1"/>
                    </p:cNvSpPr>
                    <p:nvPr/>
                  </p:nvSpPr>
                  <p:spPr bwMode="auto">
                    <a:xfrm flipV="1">
                      <a:off x="7143" y="9677"/>
                      <a:ext cx="543" cy="3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89" name="Line 610"/>
                    <p:cNvSpPr>
                      <a:spLocks noChangeShapeType="1"/>
                    </p:cNvSpPr>
                    <p:nvPr/>
                  </p:nvSpPr>
                  <p:spPr bwMode="auto">
                    <a:xfrm flipV="1">
                      <a:off x="7169" y="9698"/>
                      <a:ext cx="543" cy="34"/>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90" name="Line 611"/>
                    <p:cNvSpPr>
                      <a:spLocks noChangeShapeType="1"/>
                    </p:cNvSpPr>
                    <p:nvPr/>
                  </p:nvSpPr>
                  <p:spPr bwMode="auto">
                    <a:xfrm flipV="1">
                      <a:off x="7156" y="9688"/>
                      <a:ext cx="543" cy="3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80" name="Group 612"/>
                  <p:cNvGrpSpPr>
                    <a:grpSpLocks/>
                  </p:cNvGrpSpPr>
                  <p:nvPr/>
                </p:nvGrpSpPr>
                <p:grpSpPr bwMode="auto">
                  <a:xfrm>
                    <a:off x="7140" y="9753"/>
                    <a:ext cx="578" cy="85"/>
                    <a:chOff x="7140" y="9753"/>
                    <a:chExt cx="578" cy="85"/>
                  </a:xfrm>
                </p:grpSpPr>
                <p:sp>
                  <p:nvSpPr>
                    <p:cNvPr id="80385" name="Line 613"/>
                    <p:cNvSpPr>
                      <a:spLocks noChangeShapeType="1"/>
                    </p:cNvSpPr>
                    <p:nvPr/>
                  </p:nvSpPr>
                  <p:spPr bwMode="auto">
                    <a:xfrm flipV="1">
                      <a:off x="7140" y="9753"/>
                      <a:ext cx="552" cy="6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86" name="Line 614"/>
                    <p:cNvSpPr>
                      <a:spLocks noChangeShapeType="1"/>
                    </p:cNvSpPr>
                    <p:nvPr/>
                  </p:nvSpPr>
                  <p:spPr bwMode="auto">
                    <a:xfrm flipV="1">
                      <a:off x="7166" y="9773"/>
                      <a:ext cx="552" cy="6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87" name="Line 615"/>
                    <p:cNvSpPr>
                      <a:spLocks noChangeShapeType="1"/>
                    </p:cNvSpPr>
                    <p:nvPr/>
                  </p:nvSpPr>
                  <p:spPr bwMode="auto">
                    <a:xfrm flipV="1">
                      <a:off x="7153" y="9763"/>
                      <a:ext cx="552" cy="6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381" name="Group 616"/>
                  <p:cNvGrpSpPr>
                    <a:grpSpLocks/>
                  </p:cNvGrpSpPr>
                  <p:nvPr/>
                </p:nvGrpSpPr>
                <p:grpSpPr bwMode="auto">
                  <a:xfrm>
                    <a:off x="7143" y="9716"/>
                    <a:ext cx="575" cy="70"/>
                    <a:chOff x="7143" y="9716"/>
                    <a:chExt cx="575" cy="70"/>
                  </a:xfrm>
                </p:grpSpPr>
                <p:sp>
                  <p:nvSpPr>
                    <p:cNvPr id="80382" name="Line 617"/>
                    <p:cNvSpPr>
                      <a:spLocks noChangeShapeType="1"/>
                    </p:cNvSpPr>
                    <p:nvPr/>
                  </p:nvSpPr>
                  <p:spPr bwMode="auto">
                    <a:xfrm flipV="1">
                      <a:off x="7143" y="9716"/>
                      <a:ext cx="549" cy="5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83" name="Line 618"/>
                    <p:cNvSpPr>
                      <a:spLocks noChangeShapeType="1"/>
                    </p:cNvSpPr>
                    <p:nvPr/>
                  </p:nvSpPr>
                  <p:spPr bwMode="auto">
                    <a:xfrm flipV="1">
                      <a:off x="7169" y="9737"/>
                      <a:ext cx="549" cy="49"/>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84" name="Line 619"/>
                    <p:cNvSpPr>
                      <a:spLocks noChangeShapeType="1"/>
                    </p:cNvSpPr>
                    <p:nvPr/>
                  </p:nvSpPr>
                  <p:spPr bwMode="auto">
                    <a:xfrm flipV="1">
                      <a:off x="7156" y="9727"/>
                      <a:ext cx="549" cy="49"/>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grpSp>
          <p:nvGrpSpPr>
            <p:cNvPr id="79897" name="Group 620"/>
            <p:cNvGrpSpPr>
              <a:grpSpLocks/>
            </p:cNvGrpSpPr>
            <p:nvPr/>
          </p:nvGrpSpPr>
          <p:grpSpPr bwMode="auto">
            <a:xfrm>
              <a:off x="5844" y="9706"/>
              <a:ext cx="727" cy="413"/>
              <a:chOff x="5844" y="9706"/>
              <a:chExt cx="727" cy="413"/>
            </a:xfrm>
          </p:grpSpPr>
          <p:grpSp>
            <p:nvGrpSpPr>
              <p:cNvPr id="80189" name="Group 621"/>
              <p:cNvGrpSpPr>
                <a:grpSpLocks/>
              </p:cNvGrpSpPr>
              <p:nvPr/>
            </p:nvGrpSpPr>
            <p:grpSpPr bwMode="auto">
              <a:xfrm>
                <a:off x="5844" y="9714"/>
                <a:ext cx="721" cy="405"/>
                <a:chOff x="5844" y="9714"/>
                <a:chExt cx="721" cy="405"/>
              </a:xfrm>
            </p:grpSpPr>
            <p:sp>
              <p:nvSpPr>
                <p:cNvPr id="80347" name="Freeform 622"/>
                <p:cNvSpPr>
                  <a:spLocks/>
                </p:cNvSpPr>
                <p:nvPr/>
              </p:nvSpPr>
              <p:spPr bwMode="auto">
                <a:xfrm>
                  <a:off x="5844" y="9714"/>
                  <a:ext cx="695" cy="384"/>
                </a:xfrm>
                <a:custGeom>
                  <a:avLst/>
                  <a:gdLst>
                    <a:gd name="T0" fmla="*/ 362 w 695"/>
                    <a:gd name="T1" fmla="*/ 80 h 384"/>
                    <a:gd name="T2" fmla="*/ 375 w 695"/>
                    <a:gd name="T3" fmla="*/ 117 h 384"/>
                    <a:gd name="T4" fmla="*/ 381 w 695"/>
                    <a:gd name="T5" fmla="*/ 228 h 384"/>
                    <a:gd name="T6" fmla="*/ 433 w 695"/>
                    <a:gd name="T7" fmla="*/ 283 h 384"/>
                    <a:gd name="T8" fmla="*/ 443 w 695"/>
                    <a:gd name="T9" fmla="*/ 301 h 384"/>
                    <a:gd name="T10" fmla="*/ 375 w 695"/>
                    <a:gd name="T11" fmla="*/ 317 h 384"/>
                    <a:gd name="T12" fmla="*/ 356 w 695"/>
                    <a:gd name="T13" fmla="*/ 322 h 384"/>
                    <a:gd name="T14" fmla="*/ 346 w 695"/>
                    <a:gd name="T15" fmla="*/ 330 h 384"/>
                    <a:gd name="T16" fmla="*/ 336 w 695"/>
                    <a:gd name="T17" fmla="*/ 340 h 384"/>
                    <a:gd name="T18" fmla="*/ 336 w 695"/>
                    <a:gd name="T19" fmla="*/ 353 h 384"/>
                    <a:gd name="T20" fmla="*/ 339 w 695"/>
                    <a:gd name="T21" fmla="*/ 363 h 384"/>
                    <a:gd name="T22" fmla="*/ 349 w 695"/>
                    <a:gd name="T23" fmla="*/ 376 h 384"/>
                    <a:gd name="T24" fmla="*/ 359 w 695"/>
                    <a:gd name="T25" fmla="*/ 382 h 384"/>
                    <a:gd name="T26" fmla="*/ 372 w 695"/>
                    <a:gd name="T27" fmla="*/ 384 h 384"/>
                    <a:gd name="T28" fmla="*/ 643 w 695"/>
                    <a:gd name="T29" fmla="*/ 384 h 384"/>
                    <a:gd name="T30" fmla="*/ 656 w 695"/>
                    <a:gd name="T31" fmla="*/ 379 h 384"/>
                    <a:gd name="T32" fmla="*/ 666 w 695"/>
                    <a:gd name="T33" fmla="*/ 371 h 384"/>
                    <a:gd name="T34" fmla="*/ 672 w 695"/>
                    <a:gd name="T35" fmla="*/ 358 h 384"/>
                    <a:gd name="T36" fmla="*/ 672 w 695"/>
                    <a:gd name="T37" fmla="*/ 348 h 384"/>
                    <a:gd name="T38" fmla="*/ 669 w 695"/>
                    <a:gd name="T39" fmla="*/ 335 h 384"/>
                    <a:gd name="T40" fmla="*/ 659 w 695"/>
                    <a:gd name="T41" fmla="*/ 324 h 384"/>
                    <a:gd name="T42" fmla="*/ 643 w 695"/>
                    <a:gd name="T43" fmla="*/ 319 h 384"/>
                    <a:gd name="T44" fmla="*/ 566 w 695"/>
                    <a:gd name="T45" fmla="*/ 311 h 384"/>
                    <a:gd name="T46" fmla="*/ 575 w 695"/>
                    <a:gd name="T47" fmla="*/ 301 h 384"/>
                    <a:gd name="T48" fmla="*/ 688 w 695"/>
                    <a:gd name="T49" fmla="*/ 283 h 384"/>
                    <a:gd name="T50" fmla="*/ 685 w 695"/>
                    <a:gd name="T51" fmla="*/ 197 h 384"/>
                    <a:gd name="T52" fmla="*/ 640 w 695"/>
                    <a:gd name="T53" fmla="*/ 179 h 384"/>
                    <a:gd name="T54" fmla="*/ 630 w 695"/>
                    <a:gd name="T55" fmla="*/ 197 h 384"/>
                    <a:gd name="T56" fmla="*/ 465 w 695"/>
                    <a:gd name="T57" fmla="*/ 88 h 384"/>
                    <a:gd name="T58" fmla="*/ 452 w 695"/>
                    <a:gd name="T59" fmla="*/ 67 h 384"/>
                    <a:gd name="T60" fmla="*/ 430 w 695"/>
                    <a:gd name="T61" fmla="*/ 49 h 384"/>
                    <a:gd name="T62" fmla="*/ 407 w 695"/>
                    <a:gd name="T63" fmla="*/ 41 h 384"/>
                    <a:gd name="T64" fmla="*/ 381 w 695"/>
                    <a:gd name="T65" fmla="*/ 36 h 384"/>
                    <a:gd name="T66" fmla="*/ 158 w 695"/>
                    <a:gd name="T67" fmla="*/ 13 h 384"/>
                    <a:gd name="T68" fmla="*/ 110 w 695"/>
                    <a:gd name="T69" fmla="*/ 7 h 384"/>
                    <a:gd name="T70" fmla="*/ 110 w 695"/>
                    <a:gd name="T71" fmla="*/ 0 h 384"/>
                    <a:gd name="T72" fmla="*/ 104 w 695"/>
                    <a:gd name="T73" fmla="*/ 0 h 384"/>
                    <a:gd name="T74" fmla="*/ 100 w 695"/>
                    <a:gd name="T75" fmla="*/ 0 h 384"/>
                    <a:gd name="T76" fmla="*/ 55 w 695"/>
                    <a:gd name="T77" fmla="*/ 117 h 384"/>
                    <a:gd name="T78" fmla="*/ 45 w 695"/>
                    <a:gd name="T79" fmla="*/ 213 h 384"/>
                    <a:gd name="T80" fmla="*/ 45 w 695"/>
                    <a:gd name="T81" fmla="*/ 223 h 384"/>
                    <a:gd name="T82" fmla="*/ 36 w 695"/>
                    <a:gd name="T83" fmla="*/ 223 h 384"/>
                    <a:gd name="T84" fmla="*/ 42 w 695"/>
                    <a:gd name="T85" fmla="*/ 246 h 384"/>
                    <a:gd name="T86" fmla="*/ 26 w 695"/>
                    <a:gd name="T87" fmla="*/ 249 h 384"/>
                    <a:gd name="T88" fmla="*/ 16 w 695"/>
                    <a:gd name="T89" fmla="*/ 254 h 384"/>
                    <a:gd name="T90" fmla="*/ 7 w 695"/>
                    <a:gd name="T91" fmla="*/ 262 h 384"/>
                    <a:gd name="T92" fmla="*/ 0 w 695"/>
                    <a:gd name="T93" fmla="*/ 275 h 384"/>
                    <a:gd name="T94" fmla="*/ 0 w 695"/>
                    <a:gd name="T95" fmla="*/ 291 h 384"/>
                    <a:gd name="T96" fmla="*/ 3 w 695"/>
                    <a:gd name="T97" fmla="*/ 306 h 384"/>
                    <a:gd name="T98" fmla="*/ 29 w 695"/>
                    <a:gd name="T99" fmla="*/ 335 h 384"/>
                    <a:gd name="T100" fmla="*/ 65 w 695"/>
                    <a:gd name="T101" fmla="*/ 363 h 384"/>
                    <a:gd name="T102" fmla="*/ 52 w 695"/>
                    <a:gd name="T103" fmla="*/ 340 h 384"/>
                    <a:gd name="T104" fmla="*/ 49 w 695"/>
                    <a:gd name="T105" fmla="*/ 311 h 384"/>
                    <a:gd name="T106" fmla="*/ 52 w 695"/>
                    <a:gd name="T107" fmla="*/ 304 h 384"/>
                    <a:gd name="T108" fmla="*/ 71 w 695"/>
                    <a:gd name="T109" fmla="*/ 296 h 384"/>
                    <a:gd name="T110" fmla="*/ 65 w 695"/>
                    <a:gd name="T111" fmla="*/ 262 h 384"/>
                    <a:gd name="T112" fmla="*/ 113 w 695"/>
                    <a:gd name="T113" fmla="*/ 59 h 3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95" h="384">
                      <a:moveTo>
                        <a:pt x="113" y="59"/>
                      </a:moveTo>
                      <a:lnTo>
                        <a:pt x="362" y="80"/>
                      </a:lnTo>
                      <a:lnTo>
                        <a:pt x="381" y="114"/>
                      </a:lnTo>
                      <a:lnTo>
                        <a:pt x="375" y="117"/>
                      </a:lnTo>
                      <a:lnTo>
                        <a:pt x="404" y="182"/>
                      </a:lnTo>
                      <a:lnTo>
                        <a:pt x="381" y="228"/>
                      </a:lnTo>
                      <a:lnTo>
                        <a:pt x="404" y="283"/>
                      </a:lnTo>
                      <a:lnTo>
                        <a:pt x="433" y="283"/>
                      </a:lnTo>
                      <a:lnTo>
                        <a:pt x="433" y="301"/>
                      </a:lnTo>
                      <a:lnTo>
                        <a:pt x="443" y="301"/>
                      </a:lnTo>
                      <a:lnTo>
                        <a:pt x="443" y="311"/>
                      </a:lnTo>
                      <a:lnTo>
                        <a:pt x="375" y="317"/>
                      </a:lnTo>
                      <a:lnTo>
                        <a:pt x="365" y="319"/>
                      </a:lnTo>
                      <a:lnTo>
                        <a:pt x="356" y="322"/>
                      </a:lnTo>
                      <a:lnTo>
                        <a:pt x="349" y="324"/>
                      </a:lnTo>
                      <a:lnTo>
                        <a:pt x="346" y="330"/>
                      </a:lnTo>
                      <a:lnTo>
                        <a:pt x="339" y="335"/>
                      </a:lnTo>
                      <a:lnTo>
                        <a:pt x="336" y="340"/>
                      </a:lnTo>
                      <a:lnTo>
                        <a:pt x="336" y="348"/>
                      </a:lnTo>
                      <a:lnTo>
                        <a:pt x="336" y="353"/>
                      </a:lnTo>
                      <a:lnTo>
                        <a:pt x="336" y="358"/>
                      </a:lnTo>
                      <a:lnTo>
                        <a:pt x="339" y="363"/>
                      </a:lnTo>
                      <a:lnTo>
                        <a:pt x="343" y="371"/>
                      </a:lnTo>
                      <a:lnTo>
                        <a:pt x="349" y="376"/>
                      </a:lnTo>
                      <a:lnTo>
                        <a:pt x="352" y="379"/>
                      </a:lnTo>
                      <a:lnTo>
                        <a:pt x="359" y="382"/>
                      </a:lnTo>
                      <a:lnTo>
                        <a:pt x="365" y="384"/>
                      </a:lnTo>
                      <a:lnTo>
                        <a:pt x="372" y="384"/>
                      </a:lnTo>
                      <a:lnTo>
                        <a:pt x="637" y="384"/>
                      </a:lnTo>
                      <a:lnTo>
                        <a:pt x="643" y="384"/>
                      </a:lnTo>
                      <a:lnTo>
                        <a:pt x="650" y="382"/>
                      </a:lnTo>
                      <a:lnTo>
                        <a:pt x="656" y="379"/>
                      </a:lnTo>
                      <a:lnTo>
                        <a:pt x="662" y="376"/>
                      </a:lnTo>
                      <a:lnTo>
                        <a:pt x="666" y="371"/>
                      </a:lnTo>
                      <a:lnTo>
                        <a:pt x="669" y="363"/>
                      </a:lnTo>
                      <a:lnTo>
                        <a:pt x="672" y="358"/>
                      </a:lnTo>
                      <a:lnTo>
                        <a:pt x="672" y="353"/>
                      </a:lnTo>
                      <a:lnTo>
                        <a:pt x="672" y="348"/>
                      </a:lnTo>
                      <a:lnTo>
                        <a:pt x="672" y="340"/>
                      </a:lnTo>
                      <a:lnTo>
                        <a:pt x="669" y="335"/>
                      </a:lnTo>
                      <a:lnTo>
                        <a:pt x="666" y="330"/>
                      </a:lnTo>
                      <a:lnTo>
                        <a:pt x="659" y="324"/>
                      </a:lnTo>
                      <a:lnTo>
                        <a:pt x="653" y="322"/>
                      </a:lnTo>
                      <a:lnTo>
                        <a:pt x="643" y="319"/>
                      </a:lnTo>
                      <a:lnTo>
                        <a:pt x="633" y="317"/>
                      </a:lnTo>
                      <a:lnTo>
                        <a:pt x="566" y="311"/>
                      </a:lnTo>
                      <a:lnTo>
                        <a:pt x="566" y="301"/>
                      </a:lnTo>
                      <a:lnTo>
                        <a:pt x="575" y="301"/>
                      </a:lnTo>
                      <a:lnTo>
                        <a:pt x="575" y="283"/>
                      </a:lnTo>
                      <a:lnTo>
                        <a:pt x="688" y="283"/>
                      </a:lnTo>
                      <a:lnTo>
                        <a:pt x="695" y="231"/>
                      </a:lnTo>
                      <a:lnTo>
                        <a:pt x="685" y="197"/>
                      </a:lnTo>
                      <a:lnTo>
                        <a:pt x="640" y="197"/>
                      </a:lnTo>
                      <a:lnTo>
                        <a:pt x="640" y="179"/>
                      </a:lnTo>
                      <a:lnTo>
                        <a:pt x="630" y="179"/>
                      </a:lnTo>
                      <a:lnTo>
                        <a:pt x="630" y="197"/>
                      </a:lnTo>
                      <a:lnTo>
                        <a:pt x="520" y="197"/>
                      </a:lnTo>
                      <a:lnTo>
                        <a:pt x="465" y="88"/>
                      </a:lnTo>
                      <a:lnTo>
                        <a:pt x="459" y="75"/>
                      </a:lnTo>
                      <a:lnTo>
                        <a:pt x="452" y="67"/>
                      </a:lnTo>
                      <a:lnTo>
                        <a:pt x="443" y="57"/>
                      </a:lnTo>
                      <a:lnTo>
                        <a:pt x="430" y="49"/>
                      </a:lnTo>
                      <a:lnTo>
                        <a:pt x="420" y="44"/>
                      </a:lnTo>
                      <a:lnTo>
                        <a:pt x="407" y="41"/>
                      </a:lnTo>
                      <a:lnTo>
                        <a:pt x="391" y="36"/>
                      </a:lnTo>
                      <a:lnTo>
                        <a:pt x="381" y="36"/>
                      </a:lnTo>
                      <a:lnTo>
                        <a:pt x="291" y="39"/>
                      </a:lnTo>
                      <a:lnTo>
                        <a:pt x="158" y="13"/>
                      </a:lnTo>
                      <a:lnTo>
                        <a:pt x="158" y="18"/>
                      </a:lnTo>
                      <a:lnTo>
                        <a:pt x="110" y="7"/>
                      </a:lnTo>
                      <a:lnTo>
                        <a:pt x="110" y="2"/>
                      </a:lnTo>
                      <a:lnTo>
                        <a:pt x="110" y="0"/>
                      </a:lnTo>
                      <a:lnTo>
                        <a:pt x="107" y="0"/>
                      </a:lnTo>
                      <a:lnTo>
                        <a:pt x="104" y="0"/>
                      </a:lnTo>
                      <a:lnTo>
                        <a:pt x="100" y="0"/>
                      </a:lnTo>
                      <a:lnTo>
                        <a:pt x="97" y="2"/>
                      </a:lnTo>
                      <a:lnTo>
                        <a:pt x="55" y="117"/>
                      </a:lnTo>
                      <a:lnTo>
                        <a:pt x="58" y="119"/>
                      </a:lnTo>
                      <a:lnTo>
                        <a:pt x="45" y="213"/>
                      </a:lnTo>
                      <a:lnTo>
                        <a:pt x="45" y="223"/>
                      </a:lnTo>
                      <a:lnTo>
                        <a:pt x="39" y="223"/>
                      </a:lnTo>
                      <a:lnTo>
                        <a:pt x="36" y="223"/>
                      </a:lnTo>
                      <a:lnTo>
                        <a:pt x="36" y="226"/>
                      </a:lnTo>
                      <a:lnTo>
                        <a:pt x="42" y="246"/>
                      </a:lnTo>
                      <a:lnTo>
                        <a:pt x="36" y="246"/>
                      </a:lnTo>
                      <a:lnTo>
                        <a:pt x="26" y="249"/>
                      </a:lnTo>
                      <a:lnTo>
                        <a:pt x="19" y="252"/>
                      </a:lnTo>
                      <a:lnTo>
                        <a:pt x="16" y="254"/>
                      </a:lnTo>
                      <a:lnTo>
                        <a:pt x="10" y="257"/>
                      </a:lnTo>
                      <a:lnTo>
                        <a:pt x="7" y="262"/>
                      </a:lnTo>
                      <a:lnTo>
                        <a:pt x="0" y="272"/>
                      </a:lnTo>
                      <a:lnTo>
                        <a:pt x="0" y="275"/>
                      </a:lnTo>
                      <a:lnTo>
                        <a:pt x="0" y="283"/>
                      </a:lnTo>
                      <a:lnTo>
                        <a:pt x="0" y="291"/>
                      </a:lnTo>
                      <a:lnTo>
                        <a:pt x="0" y="301"/>
                      </a:lnTo>
                      <a:lnTo>
                        <a:pt x="3" y="306"/>
                      </a:lnTo>
                      <a:lnTo>
                        <a:pt x="16" y="319"/>
                      </a:lnTo>
                      <a:lnTo>
                        <a:pt x="29" y="335"/>
                      </a:lnTo>
                      <a:lnTo>
                        <a:pt x="45" y="348"/>
                      </a:lnTo>
                      <a:lnTo>
                        <a:pt x="65" y="363"/>
                      </a:lnTo>
                      <a:lnTo>
                        <a:pt x="55" y="353"/>
                      </a:lnTo>
                      <a:lnTo>
                        <a:pt x="52" y="340"/>
                      </a:lnTo>
                      <a:lnTo>
                        <a:pt x="52" y="327"/>
                      </a:lnTo>
                      <a:lnTo>
                        <a:pt x="49" y="311"/>
                      </a:lnTo>
                      <a:lnTo>
                        <a:pt x="49" y="306"/>
                      </a:lnTo>
                      <a:lnTo>
                        <a:pt x="52" y="304"/>
                      </a:lnTo>
                      <a:lnTo>
                        <a:pt x="58" y="298"/>
                      </a:lnTo>
                      <a:lnTo>
                        <a:pt x="71" y="296"/>
                      </a:lnTo>
                      <a:lnTo>
                        <a:pt x="71" y="267"/>
                      </a:lnTo>
                      <a:lnTo>
                        <a:pt x="65" y="262"/>
                      </a:lnTo>
                      <a:lnTo>
                        <a:pt x="74" y="252"/>
                      </a:lnTo>
                      <a:lnTo>
                        <a:pt x="113" y="59"/>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48" name="Freeform 623"/>
                <p:cNvSpPr>
                  <a:spLocks/>
                </p:cNvSpPr>
                <p:nvPr/>
              </p:nvSpPr>
              <p:spPr bwMode="auto">
                <a:xfrm>
                  <a:off x="5870" y="9734"/>
                  <a:ext cx="695" cy="385"/>
                </a:xfrm>
                <a:custGeom>
                  <a:avLst/>
                  <a:gdLst>
                    <a:gd name="T0" fmla="*/ 362 w 695"/>
                    <a:gd name="T1" fmla="*/ 81 h 385"/>
                    <a:gd name="T2" fmla="*/ 375 w 695"/>
                    <a:gd name="T3" fmla="*/ 117 h 385"/>
                    <a:gd name="T4" fmla="*/ 381 w 695"/>
                    <a:gd name="T5" fmla="*/ 229 h 385"/>
                    <a:gd name="T6" fmla="*/ 433 w 695"/>
                    <a:gd name="T7" fmla="*/ 284 h 385"/>
                    <a:gd name="T8" fmla="*/ 443 w 695"/>
                    <a:gd name="T9" fmla="*/ 302 h 385"/>
                    <a:gd name="T10" fmla="*/ 375 w 695"/>
                    <a:gd name="T11" fmla="*/ 317 h 385"/>
                    <a:gd name="T12" fmla="*/ 355 w 695"/>
                    <a:gd name="T13" fmla="*/ 323 h 385"/>
                    <a:gd name="T14" fmla="*/ 346 w 695"/>
                    <a:gd name="T15" fmla="*/ 330 h 385"/>
                    <a:gd name="T16" fmla="*/ 336 w 695"/>
                    <a:gd name="T17" fmla="*/ 341 h 385"/>
                    <a:gd name="T18" fmla="*/ 336 w 695"/>
                    <a:gd name="T19" fmla="*/ 354 h 385"/>
                    <a:gd name="T20" fmla="*/ 339 w 695"/>
                    <a:gd name="T21" fmla="*/ 364 h 385"/>
                    <a:gd name="T22" fmla="*/ 349 w 695"/>
                    <a:gd name="T23" fmla="*/ 377 h 385"/>
                    <a:gd name="T24" fmla="*/ 359 w 695"/>
                    <a:gd name="T25" fmla="*/ 382 h 385"/>
                    <a:gd name="T26" fmla="*/ 372 w 695"/>
                    <a:gd name="T27" fmla="*/ 385 h 385"/>
                    <a:gd name="T28" fmla="*/ 643 w 695"/>
                    <a:gd name="T29" fmla="*/ 385 h 385"/>
                    <a:gd name="T30" fmla="*/ 656 w 695"/>
                    <a:gd name="T31" fmla="*/ 380 h 385"/>
                    <a:gd name="T32" fmla="*/ 666 w 695"/>
                    <a:gd name="T33" fmla="*/ 372 h 385"/>
                    <a:gd name="T34" fmla="*/ 672 w 695"/>
                    <a:gd name="T35" fmla="*/ 359 h 385"/>
                    <a:gd name="T36" fmla="*/ 672 w 695"/>
                    <a:gd name="T37" fmla="*/ 349 h 385"/>
                    <a:gd name="T38" fmla="*/ 669 w 695"/>
                    <a:gd name="T39" fmla="*/ 336 h 385"/>
                    <a:gd name="T40" fmla="*/ 659 w 695"/>
                    <a:gd name="T41" fmla="*/ 325 h 385"/>
                    <a:gd name="T42" fmla="*/ 643 w 695"/>
                    <a:gd name="T43" fmla="*/ 320 h 385"/>
                    <a:gd name="T44" fmla="*/ 565 w 695"/>
                    <a:gd name="T45" fmla="*/ 312 h 385"/>
                    <a:gd name="T46" fmla="*/ 575 w 695"/>
                    <a:gd name="T47" fmla="*/ 302 h 385"/>
                    <a:gd name="T48" fmla="*/ 688 w 695"/>
                    <a:gd name="T49" fmla="*/ 284 h 385"/>
                    <a:gd name="T50" fmla="*/ 685 w 695"/>
                    <a:gd name="T51" fmla="*/ 198 h 385"/>
                    <a:gd name="T52" fmla="*/ 640 w 695"/>
                    <a:gd name="T53" fmla="*/ 180 h 385"/>
                    <a:gd name="T54" fmla="*/ 630 w 695"/>
                    <a:gd name="T55" fmla="*/ 198 h 385"/>
                    <a:gd name="T56" fmla="*/ 465 w 695"/>
                    <a:gd name="T57" fmla="*/ 89 h 385"/>
                    <a:gd name="T58" fmla="*/ 452 w 695"/>
                    <a:gd name="T59" fmla="*/ 68 h 385"/>
                    <a:gd name="T60" fmla="*/ 430 w 695"/>
                    <a:gd name="T61" fmla="*/ 50 h 385"/>
                    <a:gd name="T62" fmla="*/ 407 w 695"/>
                    <a:gd name="T63" fmla="*/ 42 h 385"/>
                    <a:gd name="T64" fmla="*/ 381 w 695"/>
                    <a:gd name="T65" fmla="*/ 37 h 385"/>
                    <a:gd name="T66" fmla="*/ 158 w 695"/>
                    <a:gd name="T67" fmla="*/ 13 h 385"/>
                    <a:gd name="T68" fmla="*/ 110 w 695"/>
                    <a:gd name="T69" fmla="*/ 8 h 385"/>
                    <a:gd name="T70" fmla="*/ 110 w 695"/>
                    <a:gd name="T71" fmla="*/ 0 h 385"/>
                    <a:gd name="T72" fmla="*/ 103 w 695"/>
                    <a:gd name="T73" fmla="*/ 0 h 385"/>
                    <a:gd name="T74" fmla="*/ 100 w 695"/>
                    <a:gd name="T75" fmla="*/ 0 h 385"/>
                    <a:gd name="T76" fmla="*/ 55 w 695"/>
                    <a:gd name="T77" fmla="*/ 117 h 385"/>
                    <a:gd name="T78" fmla="*/ 45 w 695"/>
                    <a:gd name="T79" fmla="*/ 214 h 385"/>
                    <a:gd name="T80" fmla="*/ 45 w 695"/>
                    <a:gd name="T81" fmla="*/ 224 h 385"/>
                    <a:gd name="T82" fmla="*/ 36 w 695"/>
                    <a:gd name="T83" fmla="*/ 224 h 385"/>
                    <a:gd name="T84" fmla="*/ 42 w 695"/>
                    <a:gd name="T85" fmla="*/ 247 h 385"/>
                    <a:gd name="T86" fmla="*/ 26 w 695"/>
                    <a:gd name="T87" fmla="*/ 250 h 385"/>
                    <a:gd name="T88" fmla="*/ 16 w 695"/>
                    <a:gd name="T89" fmla="*/ 255 h 385"/>
                    <a:gd name="T90" fmla="*/ 6 w 695"/>
                    <a:gd name="T91" fmla="*/ 263 h 385"/>
                    <a:gd name="T92" fmla="*/ 0 w 695"/>
                    <a:gd name="T93" fmla="*/ 276 h 385"/>
                    <a:gd name="T94" fmla="*/ 0 w 695"/>
                    <a:gd name="T95" fmla="*/ 291 h 385"/>
                    <a:gd name="T96" fmla="*/ 3 w 695"/>
                    <a:gd name="T97" fmla="*/ 307 h 385"/>
                    <a:gd name="T98" fmla="*/ 29 w 695"/>
                    <a:gd name="T99" fmla="*/ 336 h 385"/>
                    <a:gd name="T100" fmla="*/ 65 w 695"/>
                    <a:gd name="T101" fmla="*/ 364 h 385"/>
                    <a:gd name="T102" fmla="*/ 52 w 695"/>
                    <a:gd name="T103" fmla="*/ 341 h 385"/>
                    <a:gd name="T104" fmla="*/ 48 w 695"/>
                    <a:gd name="T105" fmla="*/ 312 h 385"/>
                    <a:gd name="T106" fmla="*/ 52 w 695"/>
                    <a:gd name="T107" fmla="*/ 304 h 385"/>
                    <a:gd name="T108" fmla="*/ 71 w 695"/>
                    <a:gd name="T109" fmla="*/ 297 h 385"/>
                    <a:gd name="T110" fmla="*/ 65 w 695"/>
                    <a:gd name="T111" fmla="*/ 263 h 385"/>
                    <a:gd name="T112" fmla="*/ 113 w 695"/>
                    <a:gd name="T113" fmla="*/ 60 h 3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95" h="385">
                      <a:moveTo>
                        <a:pt x="113" y="60"/>
                      </a:moveTo>
                      <a:lnTo>
                        <a:pt x="362" y="81"/>
                      </a:lnTo>
                      <a:lnTo>
                        <a:pt x="381" y="115"/>
                      </a:lnTo>
                      <a:lnTo>
                        <a:pt x="375" y="117"/>
                      </a:lnTo>
                      <a:lnTo>
                        <a:pt x="404" y="182"/>
                      </a:lnTo>
                      <a:lnTo>
                        <a:pt x="381" y="229"/>
                      </a:lnTo>
                      <a:lnTo>
                        <a:pt x="404" y="284"/>
                      </a:lnTo>
                      <a:lnTo>
                        <a:pt x="433" y="284"/>
                      </a:lnTo>
                      <a:lnTo>
                        <a:pt x="433" y="302"/>
                      </a:lnTo>
                      <a:lnTo>
                        <a:pt x="443" y="302"/>
                      </a:lnTo>
                      <a:lnTo>
                        <a:pt x="443" y="312"/>
                      </a:lnTo>
                      <a:lnTo>
                        <a:pt x="375" y="317"/>
                      </a:lnTo>
                      <a:lnTo>
                        <a:pt x="365" y="320"/>
                      </a:lnTo>
                      <a:lnTo>
                        <a:pt x="355" y="323"/>
                      </a:lnTo>
                      <a:lnTo>
                        <a:pt x="349" y="325"/>
                      </a:lnTo>
                      <a:lnTo>
                        <a:pt x="346" y="330"/>
                      </a:lnTo>
                      <a:lnTo>
                        <a:pt x="339" y="336"/>
                      </a:lnTo>
                      <a:lnTo>
                        <a:pt x="336" y="341"/>
                      </a:lnTo>
                      <a:lnTo>
                        <a:pt x="336" y="349"/>
                      </a:lnTo>
                      <a:lnTo>
                        <a:pt x="336" y="354"/>
                      </a:lnTo>
                      <a:lnTo>
                        <a:pt x="336" y="359"/>
                      </a:lnTo>
                      <a:lnTo>
                        <a:pt x="339" y="364"/>
                      </a:lnTo>
                      <a:lnTo>
                        <a:pt x="342" y="372"/>
                      </a:lnTo>
                      <a:lnTo>
                        <a:pt x="349" y="377"/>
                      </a:lnTo>
                      <a:lnTo>
                        <a:pt x="352" y="380"/>
                      </a:lnTo>
                      <a:lnTo>
                        <a:pt x="359" y="382"/>
                      </a:lnTo>
                      <a:lnTo>
                        <a:pt x="365" y="385"/>
                      </a:lnTo>
                      <a:lnTo>
                        <a:pt x="372" y="385"/>
                      </a:lnTo>
                      <a:lnTo>
                        <a:pt x="636" y="385"/>
                      </a:lnTo>
                      <a:lnTo>
                        <a:pt x="643" y="385"/>
                      </a:lnTo>
                      <a:lnTo>
                        <a:pt x="649" y="382"/>
                      </a:lnTo>
                      <a:lnTo>
                        <a:pt x="656" y="380"/>
                      </a:lnTo>
                      <a:lnTo>
                        <a:pt x="662" y="377"/>
                      </a:lnTo>
                      <a:lnTo>
                        <a:pt x="666" y="372"/>
                      </a:lnTo>
                      <a:lnTo>
                        <a:pt x="669" y="364"/>
                      </a:lnTo>
                      <a:lnTo>
                        <a:pt x="672" y="359"/>
                      </a:lnTo>
                      <a:lnTo>
                        <a:pt x="672" y="354"/>
                      </a:lnTo>
                      <a:lnTo>
                        <a:pt x="672" y="349"/>
                      </a:lnTo>
                      <a:lnTo>
                        <a:pt x="672" y="341"/>
                      </a:lnTo>
                      <a:lnTo>
                        <a:pt x="669" y="336"/>
                      </a:lnTo>
                      <a:lnTo>
                        <a:pt x="666" y="330"/>
                      </a:lnTo>
                      <a:lnTo>
                        <a:pt x="659" y="325"/>
                      </a:lnTo>
                      <a:lnTo>
                        <a:pt x="653" y="323"/>
                      </a:lnTo>
                      <a:lnTo>
                        <a:pt x="643" y="320"/>
                      </a:lnTo>
                      <a:lnTo>
                        <a:pt x="633" y="317"/>
                      </a:lnTo>
                      <a:lnTo>
                        <a:pt x="565" y="312"/>
                      </a:lnTo>
                      <a:lnTo>
                        <a:pt x="565" y="302"/>
                      </a:lnTo>
                      <a:lnTo>
                        <a:pt x="575" y="302"/>
                      </a:lnTo>
                      <a:lnTo>
                        <a:pt x="575" y="284"/>
                      </a:lnTo>
                      <a:lnTo>
                        <a:pt x="688" y="284"/>
                      </a:lnTo>
                      <a:lnTo>
                        <a:pt x="695" y="232"/>
                      </a:lnTo>
                      <a:lnTo>
                        <a:pt x="685" y="198"/>
                      </a:lnTo>
                      <a:lnTo>
                        <a:pt x="640" y="198"/>
                      </a:lnTo>
                      <a:lnTo>
                        <a:pt x="640" y="180"/>
                      </a:lnTo>
                      <a:lnTo>
                        <a:pt x="630" y="180"/>
                      </a:lnTo>
                      <a:lnTo>
                        <a:pt x="630" y="198"/>
                      </a:lnTo>
                      <a:lnTo>
                        <a:pt x="520" y="198"/>
                      </a:lnTo>
                      <a:lnTo>
                        <a:pt x="465" y="89"/>
                      </a:lnTo>
                      <a:lnTo>
                        <a:pt x="459" y="76"/>
                      </a:lnTo>
                      <a:lnTo>
                        <a:pt x="452" y="68"/>
                      </a:lnTo>
                      <a:lnTo>
                        <a:pt x="443" y="58"/>
                      </a:lnTo>
                      <a:lnTo>
                        <a:pt x="430" y="50"/>
                      </a:lnTo>
                      <a:lnTo>
                        <a:pt x="420" y="45"/>
                      </a:lnTo>
                      <a:lnTo>
                        <a:pt x="407" y="42"/>
                      </a:lnTo>
                      <a:lnTo>
                        <a:pt x="391" y="37"/>
                      </a:lnTo>
                      <a:lnTo>
                        <a:pt x="381" y="37"/>
                      </a:lnTo>
                      <a:lnTo>
                        <a:pt x="291" y="39"/>
                      </a:lnTo>
                      <a:lnTo>
                        <a:pt x="158" y="13"/>
                      </a:lnTo>
                      <a:lnTo>
                        <a:pt x="158" y="19"/>
                      </a:lnTo>
                      <a:lnTo>
                        <a:pt x="110" y="8"/>
                      </a:lnTo>
                      <a:lnTo>
                        <a:pt x="110" y="3"/>
                      </a:lnTo>
                      <a:lnTo>
                        <a:pt x="110" y="0"/>
                      </a:lnTo>
                      <a:lnTo>
                        <a:pt x="107" y="0"/>
                      </a:lnTo>
                      <a:lnTo>
                        <a:pt x="103" y="0"/>
                      </a:lnTo>
                      <a:lnTo>
                        <a:pt x="100" y="0"/>
                      </a:lnTo>
                      <a:lnTo>
                        <a:pt x="97" y="3"/>
                      </a:lnTo>
                      <a:lnTo>
                        <a:pt x="55" y="117"/>
                      </a:lnTo>
                      <a:lnTo>
                        <a:pt x="58" y="120"/>
                      </a:lnTo>
                      <a:lnTo>
                        <a:pt x="45" y="214"/>
                      </a:lnTo>
                      <a:lnTo>
                        <a:pt x="45" y="224"/>
                      </a:lnTo>
                      <a:lnTo>
                        <a:pt x="39" y="224"/>
                      </a:lnTo>
                      <a:lnTo>
                        <a:pt x="36" y="224"/>
                      </a:lnTo>
                      <a:lnTo>
                        <a:pt x="36" y="226"/>
                      </a:lnTo>
                      <a:lnTo>
                        <a:pt x="42" y="247"/>
                      </a:lnTo>
                      <a:lnTo>
                        <a:pt x="36" y="247"/>
                      </a:lnTo>
                      <a:lnTo>
                        <a:pt x="26" y="250"/>
                      </a:lnTo>
                      <a:lnTo>
                        <a:pt x="19" y="252"/>
                      </a:lnTo>
                      <a:lnTo>
                        <a:pt x="16" y="255"/>
                      </a:lnTo>
                      <a:lnTo>
                        <a:pt x="10" y="258"/>
                      </a:lnTo>
                      <a:lnTo>
                        <a:pt x="6" y="263"/>
                      </a:lnTo>
                      <a:lnTo>
                        <a:pt x="0" y="273"/>
                      </a:lnTo>
                      <a:lnTo>
                        <a:pt x="0" y="276"/>
                      </a:lnTo>
                      <a:lnTo>
                        <a:pt x="0" y="284"/>
                      </a:lnTo>
                      <a:lnTo>
                        <a:pt x="0" y="291"/>
                      </a:lnTo>
                      <a:lnTo>
                        <a:pt x="0" y="302"/>
                      </a:lnTo>
                      <a:lnTo>
                        <a:pt x="3" y="307"/>
                      </a:lnTo>
                      <a:lnTo>
                        <a:pt x="16" y="320"/>
                      </a:lnTo>
                      <a:lnTo>
                        <a:pt x="29" y="336"/>
                      </a:lnTo>
                      <a:lnTo>
                        <a:pt x="45" y="349"/>
                      </a:lnTo>
                      <a:lnTo>
                        <a:pt x="65" y="364"/>
                      </a:lnTo>
                      <a:lnTo>
                        <a:pt x="55" y="354"/>
                      </a:lnTo>
                      <a:lnTo>
                        <a:pt x="52" y="341"/>
                      </a:lnTo>
                      <a:lnTo>
                        <a:pt x="52" y="328"/>
                      </a:lnTo>
                      <a:lnTo>
                        <a:pt x="48" y="312"/>
                      </a:lnTo>
                      <a:lnTo>
                        <a:pt x="48" y="307"/>
                      </a:lnTo>
                      <a:lnTo>
                        <a:pt x="52" y="304"/>
                      </a:lnTo>
                      <a:lnTo>
                        <a:pt x="58" y="299"/>
                      </a:lnTo>
                      <a:lnTo>
                        <a:pt x="71" y="297"/>
                      </a:lnTo>
                      <a:lnTo>
                        <a:pt x="71" y="268"/>
                      </a:lnTo>
                      <a:lnTo>
                        <a:pt x="65" y="263"/>
                      </a:lnTo>
                      <a:lnTo>
                        <a:pt x="74" y="252"/>
                      </a:lnTo>
                      <a:lnTo>
                        <a:pt x="113" y="6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49" name="Freeform 624"/>
                <p:cNvSpPr>
                  <a:spLocks/>
                </p:cNvSpPr>
                <p:nvPr/>
              </p:nvSpPr>
              <p:spPr bwMode="auto">
                <a:xfrm>
                  <a:off x="5857" y="9724"/>
                  <a:ext cx="695" cy="385"/>
                </a:xfrm>
                <a:custGeom>
                  <a:avLst/>
                  <a:gdLst>
                    <a:gd name="T0" fmla="*/ 362 w 695"/>
                    <a:gd name="T1" fmla="*/ 81 h 385"/>
                    <a:gd name="T2" fmla="*/ 375 w 695"/>
                    <a:gd name="T3" fmla="*/ 117 h 385"/>
                    <a:gd name="T4" fmla="*/ 381 w 695"/>
                    <a:gd name="T5" fmla="*/ 229 h 385"/>
                    <a:gd name="T6" fmla="*/ 433 w 695"/>
                    <a:gd name="T7" fmla="*/ 283 h 385"/>
                    <a:gd name="T8" fmla="*/ 443 w 695"/>
                    <a:gd name="T9" fmla="*/ 301 h 385"/>
                    <a:gd name="T10" fmla="*/ 375 w 695"/>
                    <a:gd name="T11" fmla="*/ 317 h 385"/>
                    <a:gd name="T12" fmla="*/ 355 w 695"/>
                    <a:gd name="T13" fmla="*/ 322 h 385"/>
                    <a:gd name="T14" fmla="*/ 346 w 695"/>
                    <a:gd name="T15" fmla="*/ 330 h 385"/>
                    <a:gd name="T16" fmla="*/ 336 w 695"/>
                    <a:gd name="T17" fmla="*/ 340 h 385"/>
                    <a:gd name="T18" fmla="*/ 336 w 695"/>
                    <a:gd name="T19" fmla="*/ 353 h 385"/>
                    <a:gd name="T20" fmla="*/ 339 w 695"/>
                    <a:gd name="T21" fmla="*/ 364 h 385"/>
                    <a:gd name="T22" fmla="*/ 349 w 695"/>
                    <a:gd name="T23" fmla="*/ 377 h 385"/>
                    <a:gd name="T24" fmla="*/ 359 w 695"/>
                    <a:gd name="T25" fmla="*/ 382 h 385"/>
                    <a:gd name="T26" fmla="*/ 372 w 695"/>
                    <a:gd name="T27" fmla="*/ 385 h 385"/>
                    <a:gd name="T28" fmla="*/ 643 w 695"/>
                    <a:gd name="T29" fmla="*/ 385 h 385"/>
                    <a:gd name="T30" fmla="*/ 656 w 695"/>
                    <a:gd name="T31" fmla="*/ 379 h 385"/>
                    <a:gd name="T32" fmla="*/ 666 w 695"/>
                    <a:gd name="T33" fmla="*/ 372 h 385"/>
                    <a:gd name="T34" fmla="*/ 672 w 695"/>
                    <a:gd name="T35" fmla="*/ 359 h 385"/>
                    <a:gd name="T36" fmla="*/ 672 w 695"/>
                    <a:gd name="T37" fmla="*/ 348 h 385"/>
                    <a:gd name="T38" fmla="*/ 669 w 695"/>
                    <a:gd name="T39" fmla="*/ 335 h 385"/>
                    <a:gd name="T40" fmla="*/ 659 w 695"/>
                    <a:gd name="T41" fmla="*/ 325 h 385"/>
                    <a:gd name="T42" fmla="*/ 643 w 695"/>
                    <a:gd name="T43" fmla="*/ 320 h 385"/>
                    <a:gd name="T44" fmla="*/ 565 w 695"/>
                    <a:gd name="T45" fmla="*/ 312 h 385"/>
                    <a:gd name="T46" fmla="*/ 575 w 695"/>
                    <a:gd name="T47" fmla="*/ 301 h 385"/>
                    <a:gd name="T48" fmla="*/ 688 w 695"/>
                    <a:gd name="T49" fmla="*/ 283 h 385"/>
                    <a:gd name="T50" fmla="*/ 685 w 695"/>
                    <a:gd name="T51" fmla="*/ 198 h 385"/>
                    <a:gd name="T52" fmla="*/ 640 w 695"/>
                    <a:gd name="T53" fmla="*/ 179 h 385"/>
                    <a:gd name="T54" fmla="*/ 630 w 695"/>
                    <a:gd name="T55" fmla="*/ 198 h 385"/>
                    <a:gd name="T56" fmla="*/ 465 w 695"/>
                    <a:gd name="T57" fmla="*/ 88 h 385"/>
                    <a:gd name="T58" fmla="*/ 452 w 695"/>
                    <a:gd name="T59" fmla="*/ 68 h 385"/>
                    <a:gd name="T60" fmla="*/ 430 w 695"/>
                    <a:gd name="T61" fmla="*/ 49 h 385"/>
                    <a:gd name="T62" fmla="*/ 407 w 695"/>
                    <a:gd name="T63" fmla="*/ 42 h 385"/>
                    <a:gd name="T64" fmla="*/ 381 w 695"/>
                    <a:gd name="T65" fmla="*/ 36 h 385"/>
                    <a:gd name="T66" fmla="*/ 158 w 695"/>
                    <a:gd name="T67" fmla="*/ 13 h 385"/>
                    <a:gd name="T68" fmla="*/ 110 w 695"/>
                    <a:gd name="T69" fmla="*/ 8 h 385"/>
                    <a:gd name="T70" fmla="*/ 110 w 695"/>
                    <a:gd name="T71" fmla="*/ 0 h 385"/>
                    <a:gd name="T72" fmla="*/ 103 w 695"/>
                    <a:gd name="T73" fmla="*/ 0 h 385"/>
                    <a:gd name="T74" fmla="*/ 100 w 695"/>
                    <a:gd name="T75" fmla="*/ 0 h 385"/>
                    <a:gd name="T76" fmla="*/ 55 w 695"/>
                    <a:gd name="T77" fmla="*/ 117 h 385"/>
                    <a:gd name="T78" fmla="*/ 45 w 695"/>
                    <a:gd name="T79" fmla="*/ 213 h 385"/>
                    <a:gd name="T80" fmla="*/ 45 w 695"/>
                    <a:gd name="T81" fmla="*/ 224 h 385"/>
                    <a:gd name="T82" fmla="*/ 36 w 695"/>
                    <a:gd name="T83" fmla="*/ 224 h 385"/>
                    <a:gd name="T84" fmla="*/ 42 w 695"/>
                    <a:gd name="T85" fmla="*/ 247 h 385"/>
                    <a:gd name="T86" fmla="*/ 26 w 695"/>
                    <a:gd name="T87" fmla="*/ 249 h 385"/>
                    <a:gd name="T88" fmla="*/ 16 w 695"/>
                    <a:gd name="T89" fmla="*/ 255 h 385"/>
                    <a:gd name="T90" fmla="*/ 6 w 695"/>
                    <a:gd name="T91" fmla="*/ 262 h 385"/>
                    <a:gd name="T92" fmla="*/ 0 w 695"/>
                    <a:gd name="T93" fmla="*/ 275 h 385"/>
                    <a:gd name="T94" fmla="*/ 0 w 695"/>
                    <a:gd name="T95" fmla="*/ 291 h 385"/>
                    <a:gd name="T96" fmla="*/ 3 w 695"/>
                    <a:gd name="T97" fmla="*/ 307 h 385"/>
                    <a:gd name="T98" fmla="*/ 29 w 695"/>
                    <a:gd name="T99" fmla="*/ 335 h 385"/>
                    <a:gd name="T100" fmla="*/ 65 w 695"/>
                    <a:gd name="T101" fmla="*/ 364 h 385"/>
                    <a:gd name="T102" fmla="*/ 52 w 695"/>
                    <a:gd name="T103" fmla="*/ 340 h 385"/>
                    <a:gd name="T104" fmla="*/ 49 w 695"/>
                    <a:gd name="T105" fmla="*/ 312 h 385"/>
                    <a:gd name="T106" fmla="*/ 52 w 695"/>
                    <a:gd name="T107" fmla="*/ 304 h 385"/>
                    <a:gd name="T108" fmla="*/ 71 w 695"/>
                    <a:gd name="T109" fmla="*/ 296 h 385"/>
                    <a:gd name="T110" fmla="*/ 65 w 695"/>
                    <a:gd name="T111" fmla="*/ 262 h 385"/>
                    <a:gd name="T112" fmla="*/ 113 w 695"/>
                    <a:gd name="T113" fmla="*/ 60 h 3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95" h="385">
                      <a:moveTo>
                        <a:pt x="113" y="60"/>
                      </a:moveTo>
                      <a:lnTo>
                        <a:pt x="362" y="81"/>
                      </a:lnTo>
                      <a:lnTo>
                        <a:pt x="381" y="114"/>
                      </a:lnTo>
                      <a:lnTo>
                        <a:pt x="375" y="117"/>
                      </a:lnTo>
                      <a:lnTo>
                        <a:pt x="404" y="182"/>
                      </a:lnTo>
                      <a:lnTo>
                        <a:pt x="381" y="229"/>
                      </a:lnTo>
                      <a:lnTo>
                        <a:pt x="404" y="283"/>
                      </a:lnTo>
                      <a:lnTo>
                        <a:pt x="433" y="283"/>
                      </a:lnTo>
                      <a:lnTo>
                        <a:pt x="433" y="301"/>
                      </a:lnTo>
                      <a:lnTo>
                        <a:pt x="443" y="301"/>
                      </a:lnTo>
                      <a:lnTo>
                        <a:pt x="443" y="312"/>
                      </a:lnTo>
                      <a:lnTo>
                        <a:pt x="375" y="317"/>
                      </a:lnTo>
                      <a:lnTo>
                        <a:pt x="365" y="320"/>
                      </a:lnTo>
                      <a:lnTo>
                        <a:pt x="355" y="322"/>
                      </a:lnTo>
                      <a:lnTo>
                        <a:pt x="349" y="325"/>
                      </a:lnTo>
                      <a:lnTo>
                        <a:pt x="346" y="330"/>
                      </a:lnTo>
                      <a:lnTo>
                        <a:pt x="339" y="335"/>
                      </a:lnTo>
                      <a:lnTo>
                        <a:pt x="336" y="340"/>
                      </a:lnTo>
                      <a:lnTo>
                        <a:pt x="336" y="348"/>
                      </a:lnTo>
                      <a:lnTo>
                        <a:pt x="336" y="353"/>
                      </a:lnTo>
                      <a:lnTo>
                        <a:pt x="336" y="359"/>
                      </a:lnTo>
                      <a:lnTo>
                        <a:pt x="339" y="364"/>
                      </a:lnTo>
                      <a:lnTo>
                        <a:pt x="343" y="372"/>
                      </a:lnTo>
                      <a:lnTo>
                        <a:pt x="349" y="377"/>
                      </a:lnTo>
                      <a:lnTo>
                        <a:pt x="352" y="379"/>
                      </a:lnTo>
                      <a:lnTo>
                        <a:pt x="359" y="382"/>
                      </a:lnTo>
                      <a:lnTo>
                        <a:pt x="365" y="385"/>
                      </a:lnTo>
                      <a:lnTo>
                        <a:pt x="372" y="385"/>
                      </a:lnTo>
                      <a:lnTo>
                        <a:pt x="637" y="385"/>
                      </a:lnTo>
                      <a:lnTo>
                        <a:pt x="643" y="385"/>
                      </a:lnTo>
                      <a:lnTo>
                        <a:pt x="649" y="382"/>
                      </a:lnTo>
                      <a:lnTo>
                        <a:pt x="656" y="379"/>
                      </a:lnTo>
                      <a:lnTo>
                        <a:pt x="662" y="377"/>
                      </a:lnTo>
                      <a:lnTo>
                        <a:pt x="666" y="372"/>
                      </a:lnTo>
                      <a:lnTo>
                        <a:pt x="669" y="364"/>
                      </a:lnTo>
                      <a:lnTo>
                        <a:pt x="672" y="359"/>
                      </a:lnTo>
                      <a:lnTo>
                        <a:pt x="672" y="353"/>
                      </a:lnTo>
                      <a:lnTo>
                        <a:pt x="672" y="348"/>
                      </a:lnTo>
                      <a:lnTo>
                        <a:pt x="672" y="340"/>
                      </a:lnTo>
                      <a:lnTo>
                        <a:pt x="669" y="335"/>
                      </a:lnTo>
                      <a:lnTo>
                        <a:pt x="666" y="330"/>
                      </a:lnTo>
                      <a:lnTo>
                        <a:pt x="659" y="325"/>
                      </a:lnTo>
                      <a:lnTo>
                        <a:pt x="653" y="322"/>
                      </a:lnTo>
                      <a:lnTo>
                        <a:pt x="643" y="320"/>
                      </a:lnTo>
                      <a:lnTo>
                        <a:pt x="633" y="317"/>
                      </a:lnTo>
                      <a:lnTo>
                        <a:pt x="565" y="312"/>
                      </a:lnTo>
                      <a:lnTo>
                        <a:pt x="565" y="301"/>
                      </a:lnTo>
                      <a:lnTo>
                        <a:pt x="575" y="301"/>
                      </a:lnTo>
                      <a:lnTo>
                        <a:pt x="575" y="283"/>
                      </a:lnTo>
                      <a:lnTo>
                        <a:pt x="688" y="283"/>
                      </a:lnTo>
                      <a:lnTo>
                        <a:pt x="695" y="231"/>
                      </a:lnTo>
                      <a:lnTo>
                        <a:pt x="685" y="198"/>
                      </a:lnTo>
                      <a:lnTo>
                        <a:pt x="640" y="198"/>
                      </a:lnTo>
                      <a:lnTo>
                        <a:pt x="640" y="179"/>
                      </a:lnTo>
                      <a:lnTo>
                        <a:pt x="630" y="179"/>
                      </a:lnTo>
                      <a:lnTo>
                        <a:pt x="630" y="198"/>
                      </a:lnTo>
                      <a:lnTo>
                        <a:pt x="520" y="198"/>
                      </a:lnTo>
                      <a:lnTo>
                        <a:pt x="465" y="88"/>
                      </a:lnTo>
                      <a:lnTo>
                        <a:pt x="459" y="75"/>
                      </a:lnTo>
                      <a:lnTo>
                        <a:pt x="452" y="68"/>
                      </a:lnTo>
                      <a:lnTo>
                        <a:pt x="443" y="57"/>
                      </a:lnTo>
                      <a:lnTo>
                        <a:pt x="430" y="49"/>
                      </a:lnTo>
                      <a:lnTo>
                        <a:pt x="420" y="44"/>
                      </a:lnTo>
                      <a:lnTo>
                        <a:pt x="407" y="42"/>
                      </a:lnTo>
                      <a:lnTo>
                        <a:pt x="391" y="36"/>
                      </a:lnTo>
                      <a:lnTo>
                        <a:pt x="381" y="36"/>
                      </a:lnTo>
                      <a:lnTo>
                        <a:pt x="291" y="39"/>
                      </a:lnTo>
                      <a:lnTo>
                        <a:pt x="158" y="13"/>
                      </a:lnTo>
                      <a:lnTo>
                        <a:pt x="158" y="18"/>
                      </a:lnTo>
                      <a:lnTo>
                        <a:pt x="110" y="8"/>
                      </a:lnTo>
                      <a:lnTo>
                        <a:pt x="110" y="3"/>
                      </a:lnTo>
                      <a:lnTo>
                        <a:pt x="110" y="0"/>
                      </a:lnTo>
                      <a:lnTo>
                        <a:pt x="107" y="0"/>
                      </a:lnTo>
                      <a:lnTo>
                        <a:pt x="103" y="0"/>
                      </a:lnTo>
                      <a:lnTo>
                        <a:pt x="100" y="0"/>
                      </a:lnTo>
                      <a:lnTo>
                        <a:pt x="97" y="3"/>
                      </a:lnTo>
                      <a:lnTo>
                        <a:pt x="55" y="117"/>
                      </a:lnTo>
                      <a:lnTo>
                        <a:pt x="58" y="120"/>
                      </a:lnTo>
                      <a:lnTo>
                        <a:pt x="45" y="213"/>
                      </a:lnTo>
                      <a:lnTo>
                        <a:pt x="45" y="224"/>
                      </a:lnTo>
                      <a:lnTo>
                        <a:pt x="39" y="224"/>
                      </a:lnTo>
                      <a:lnTo>
                        <a:pt x="36" y="224"/>
                      </a:lnTo>
                      <a:lnTo>
                        <a:pt x="36" y="226"/>
                      </a:lnTo>
                      <a:lnTo>
                        <a:pt x="42" y="247"/>
                      </a:lnTo>
                      <a:lnTo>
                        <a:pt x="36" y="247"/>
                      </a:lnTo>
                      <a:lnTo>
                        <a:pt x="26" y="249"/>
                      </a:lnTo>
                      <a:lnTo>
                        <a:pt x="19" y="252"/>
                      </a:lnTo>
                      <a:lnTo>
                        <a:pt x="16" y="255"/>
                      </a:lnTo>
                      <a:lnTo>
                        <a:pt x="10" y="257"/>
                      </a:lnTo>
                      <a:lnTo>
                        <a:pt x="6" y="262"/>
                      </a:lnTo>
                      <a:lnTo>
                        <a:pt x="0" y="273"/>
                      </a:lnTo>
                      <a:lnTo>
                        <a:pt x="0" y="275"/>
                      </a:lnTo>
                      <a:lnTo>
                        <a:pt x="0" y="283"/>
                      </a:lnTo>
                      <a:lnTo>
                        <a:pt x="0" y="291"/>
                      </a:lnTo>
                      <a:lnTo>
                        <a:pt x="0" y="301"/>
                      </a:lnTo>
                      <a:lnTo>
                        <a:pt x="3" y="307"/>
                      </a:lnTo>
                      <a:lnTo>
                        <a:pt x="16" y="320"/>
                      </a:lnTo>
                      <a:lnTo>
                        <a:pt x="29" y="335"/>
                      </a:lnTo>
                      <a:lnTo>
                        <a:pt x="45" y="348"/>
                      </a:lnTo>
                      <a:lnTo>
                        <a:pt x="65" y="364"/>
                      </a:lnTo>
                      <a:lnTo>
                        <a:pt x="55" y="353"/>
                      </a:lnTo>
                      <a:lnTo>
                        <a:pt x="52" y="340"/>
                      </a:lnTo>
                      <a:lnTo>
                        <a:pt x="52" y="327"/>
                      </a:lnTo>
                      <a:lnTo>
                        <a:pt x="49" y="312"/>
                      </a:lnTo>
                      <a:lnTo>
                        <a:pt x="49" y="307"/>
                      </a:lnTo>
                      <a:lnTo>
                        <a:pt x="52" y="304"/>
                      </a:lnTo>
                      <a:lnTo>
                        <a:pt x="58" y="299"/>
                      </a:lnTo>
                      <a:lnTo>
                        <a:pt x="71" y="296"/>
                      </a:lnTo>
                      <a:lnTo>
                        <a:pt x="71" y="268"/>
                      </a:lnTo>
                      <a:lnTo>
                        <a:pt x="65" y="262"/>
                      </a:lnTo>
                      <a:lnTo>
                        <a:pt x="74" y="252"/>
                      </a:lnTo>
                      <a:lnTo>
                        <a:pt x="113" y="6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190" name="Group 625"/>
              <p:cNvGrpSpPr>
                <a:grpSpLocks/>
              </p:cNvGrpSpPr>
              <p:nvPr/>
            </p:nvGrpSpPr>
            <p:grpSpPr bwMode="auto">
              <a:xfrm>
                <a:off x="5844" y="9711"/>
                <a:ext cx="727" cy="408"/>
                <a:chOff x="5844" y="9711"/>
                <a:chExt cx="727" cy="408"/>
              </a:xfrm>
            </p:grpSpPr>
            <p:sp>
              <p:nvSpPr>
                <p:cNvPr id="80343" name="Freeform 626"/>
                <p:cNvSpPr>
                  <a:spLocks/>
                </p:cNvSpPr>
                <p:nvPr/>
              </p:nvSpPr>
              <p:spPr bwMode="auto">
                <a:xfrm>
                  <a:off x="5844" y="9711"/>
                  <a:ext cx="701" cy="387"/>
                </a:xfrm>
                <a:custGeom>
                  <a:avLst/>
                  <a:gdLst>
                    <a:gd name="T0" fmla="*/ 365 w 701"/>
                    <a:gd name="T1" fmla="*/ 81 h 387"/>
                    <a:gd name="T2" fmla="*/ 378 w 701"/>
                    <a:gd name="T3" fmla="*/ 117 h 387"/>
                    <a:gd name="T4" fmla="*/ 385 w 701"/>
                    <a:gd name="T5" fmla="*/ 231 h 387"/>
                    <a:gd name="T6" fmla="*/ 436 w 701"/>
                    <a:gd name="T7" fmla="*/ 283 h 387"/>
                    <a:gd name="T8" fmla="*/ 446 w 701"/>
                    <a:gd name="T9" fmla="*/ 304 h 387"/>
                    <a:gd name="T10" fmla="*/ 378 w 701"/>
                    <a:gd name="T11" fmla="*/ 320 h 387"/>
                    <a:gd name="T12" fmla="*/ 359 w 701"/>
                    <a:gd name="T13" fmla="*/ 325 h 387"/>
                    <a:gd name="T14" fmla="*/ 346 w 701"/>
                    <a:gd name="T15" fmla="*/ 333 h 387"/>
                    <a:gd name="T16" fmla="*/ 339 w 701"/>
                    <a:gd name="T17" fmla="*/ 343 h 387"/>
                    <a:gd name="T18" fmla="*/ 339 w 701"/>
                    <a:gd name="T19" fmla="*/ 356 h 387"/>
                    <a:gd name="T20" fmla="*/ 343 w 701"/>
                    <a:gd name="T21" fmla="*/ 366 h 387"/>
                    <a:gd name="T22" fmla="*/ 349 w 701"/>
                    <a:gd name="T23" fmla="*/ 379 h 387"/>
                    <a:gd name="T24" fmla="*/ 362 w 701"/>
                    <a:gd name="T25" fmla="*/ 385 h 387"/>
                    <a:gd name="T26" fmla="*/ 375 w 701"/>
                    <a:gd name="T27" fmla="*/ 387 h 387"/>
                    <a:gd name="T28" fmla="*/ 650 w 701"/>
                    <a:gd name="T29" fmla="*/ 387 h 387"/>
                    <a:gd name="T30" fmla="*/ 659 w 701"/>
                    <a:gd name="T31" fmla="*/ 382 h 387"/>
                    <a:gd name="T32" fmla="*/ 669 w 701"/>
                    <a:gd name="T33" fmla="*/ 374 h 387"/>
                    <a:gd name="T34" fmla="*/ 675 w 701"/>
                    <a:gd name="T35" fmla="*/ 361 h 387"/>
                    <a:gd name="T36" fmla="*/ 679 w 701"/>
                    <a:gd name="T37" fmla="*/ 351 h 387"/>
                    <a:gd name="T38" fmla="*/ 672 w 701"/>
                    <a:gd name="T39" fmla="*/ 338 h 387"/>
                    <a:gd name="T40" fmla="*/ 662 w 701"/>
                    <a:gd name="T41" fmla="*/ 327 h 387"/>
                    <a:gd name="T42" fmla="*/ 650 w 701"/>
                    <a:gd name="T43" fmla="*/ 320 h 387"/>
                    <a:gd name="T44" fmla="*/ 572 w 701"/>
                    <a:gd name="T45" fmla="*/ 312 h 387"/>
                    <a:gd name="T46" fmla="*/ 582 w 701"/>
                    <a:gd name="T47" fmla="*/ 304 h 387"/>
                    <a:gd name="T48" fmla="*/ 695 w 701"/>
                    <a:gd name="T49" fmla="*/ 283 h 387"/>
                    <a:gd name="T50" fmla="*/ 688 w 701"/>
                    <a:gd name="T51" fmla="*/ 200 h 387"/>
                    <a:gd name="T52" fmla="*/ 643 w 701"/>
                    <a:gd name="T53" fmla="*/ 182 h 387"/>
                    <a:gd name="T54" fmla="*/ 633 w 701"/>
                    <a:gd name="T55" fmla="*/ 200 h 387"/>
                    <a:gd name="T56" fmla="*/ 469 w 701"/>
                    <a:gd name="T57" fmla="*/ 88 h 387"/>
                    <a:gd name="T58" fmla="*/ 456 w 701"/>
                    <a:gd name="T59" fmla="*/ 68 h 387"/>
                    <a:gd name="T60" fmla="*/ 433 w 701"/>
                    <a:gd name="T61" fmla="*/ 49 h 387"/>
                    <a:gd name="T62" fmla="*/ 407 w 701"/>
                    <a:gd name="T63" fmla="*/ 42 h 387"/>
                    <a:gd name="T64" fmla="*/ 381 w 701"/>
                    <a:gd name="T65" fmla="*/ 36 h 387"/>
                    <a:gd name="T66" fmla="*/ 162 w 701"/>
                    <a:gd name="T67" fmla="*/ 13 h 387"/>
                    <a:gd name="T68" fmla="*/ 110 w 701"/>
                    <a:gd name="T69" fmla="*/ 8 h 387"/>
                    <a:gd name="T70" fmla="*/ 110 w 701"/>
                    <a:gd name="T71" fmla="*/ 0 h 387"/>
                    <a:gd name="T72" fmla="*/ 104 w 701"/>
                    <a:gd name="T73" fmla="*/ 0 h 387"/>
                    <a:gd name="T74" fmla="*/ 100 w 701"/>
                    <a:gd name="T75" fmla="*/ 0 h 387"/>
                    <a:gd name="T76" fmla="*/ 55 w 701"/>
                    <a:gd name="T77" fmla="*/ 117 h 387"/>
                    <a:gd name="T78" fmla="*/ 45 w 701"/>
                    <a:gd name="T79" fmla="*/ 216 h 387"/>
                    <a:gd name="T80" fmla="*/ 45 w 701"/>
                    <a:gd name="T81" fmla="*/ 226 h 387"/>
                    <a:gd name="T82" fmla="*/ 39 w 701"/>
                    <a:gd name="T83" fmla="*/ 226 h 387"/>
                    <a:gd name="T84" fmla="*/ 42 w 701"/>
                    <a:gd name="T85" fmla="*/ 249 h 387"/>
                    <a:gd name="T86" fmla="*/ 29 w 701"/>
                    <a:gd name="T87" fmla="*/ 252 h 387"/>
                    <a:gd name="T88" fmla="*/ 16 w 701"/>
                    <a:gd name="T89" fmla="*/ 255 h 387"/>
                    <a:gd name="T90" fmla="*/ 7 w 701"/>
                    <a:gd name="T91" fmla="*/ 265 h 387"/>
                    <a:gd name="T92" fmla="*/ 0 w 701"/>
                    <a:gd name="T93" fmla="*/ 278 h 387"/>
                    <a:gd name="T94" fmla="*/ 0 w 701"/>
                    <a:gd name="T95" fmla="*/ 294 h 387"/>
                    <a:gd name="T96" fmla="*/ 3 w 701"/>
                    <a:gd name="T97" fmla="*/ 309 h 387"/>
                    <a:gd name="T98" fmla="*/ 29 w 701"/>
                    <a:gd name="T99" fmla="*/ 335 h 387"/>
                    <a:gd name="T100" fmla="*/ 65 w 701"/>
                    <a:gd name="T101" fmla="*/ 366 h 387"/>
                    <a:gd name="T102" fmla="*/ 52 w 701"/>
                    <a:gd name="T103" fmla="*/ 343 h 387"/>
                    <a:gd name="T104" fmla="*/ 49 w 701"/>
                    <a:gd name="T105" fmla="*/ 314 h 387"/>
                    <a:gd name="T106" fmla="*/ 52 w 701"/>
                    <a:gd name="T107" fmla="*/ 307 h 387"/>
                    <a:gd name="T108" fmla="*/ 58 w 701"/>
                    <a:gd name="T109" fmla="*/ 301 h 387"/>
                    <a:gd name="T110" fmla="*/ 74 w 701"/>
                    <a:gd name="T111" fmla="*/ 270 h 387"/>
                    <a:gd name="T112" fmla="*/ 74 w 701"/>
                    <a:gd name="T113" fmla="*/ 255 h 38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01" h="387">
                      <a:moveTo>
                        <a:pt x="116" y="60"/>
                      </a:moveTo>
                      <a:lnTo>
                        <a:pt x="365" y="81"/>
                      </a:lnTo>
                      <a:lnTo>
                        <a:pt x="381" y="117"/>
                      </a:lnTo>
                      <a:lnTo>
                        <a:pt x="378" y="117"/>
                      </a:lnTo>
                      <a:lnTo>
                        <a:pt x="407" y="182"/>
                      </a:lnTo>
                      <a:lnTo>
                        <a:pt x="385" y="231"/>
                      </a:lnTo>
                      <a:lnTo>
                        <a:pt x="407" y="283"/>
                      </a:lnTo>
                      <a:lnTo>
                        <a:pt x="436" y="283"/>
                      </a:lnTo>
                      <a:lnTo>
                        <a:pt x="436" y="304"/>
                      </a:lnTo>
                      <a:lnTo>
                        <a:pt x="446" y="304"/>
                      </a:lnTo>
                      <a:lnTo>
                        <a:pt x="446" y="312"/>
                      </a:lnTo>
                      <a:lnTo>
                        <a:pt x="378" y="320"/>
                      </a:lnTo>
                      <a:lnTo>
                        <a:pt x="368" y="320"/>
                      </a:lnTo>
                      <a:lnTo>
                        <a:pt x="359" y="325"/>
                      </a:lnTo>
                      <a:lnTo>
                        <a:pt x="352" y="327"/>
                      </a:lnTo>
                      <a:lnTo>
                        <a:pt x="346" y="333"/>
                      </a:lnTo>
                      <a:lnTo>
                        <a:pt x="343" y="338"/>
                      </a:lnTo>
                      <a:lnTo>
                        <a:pt x="339" y="343"/>
                      </a:lnTo>
                      <a:lnTo>
                        <a:pt x="339" y="351"/>
                      </a:lnTo>
                      <a:lnTo>
                        <a:pt x="339" y="356"/>
                      </a:lnTo>
                      <a:lnTo>
                        <a:pt x="339" y="361"/>
                      </a:lnTo>
                      <a:lnTo>
                        <a:pt x="343" y="366"/>
                      </a:lnTo>
                      <a:lnTo>
                        <a:pt x="346" y="374"/>
                      </a:lnTo>
                      <a:lnTo>
                        <a:pt x="349" y="379"/>
                      </a:lnTo>
                      <a:lnTo>
                        <a:pt x="356" y="382"/>
                      </a:lnTo>
                      <a:lnTo>
                        <a:pt x="362" y="385"/>
                      </a:lnTo>
                      <a:lnTo>
                        <a:pt x="368" y="387"/>
                      </a:lnTo>
                      <a:lnTo>
                        <a:pt x="375" y="387"/>
                      </a:lnTo>
                      <a:lnTo>
                        <a:pt x="640" y="387"/>
                      </a:lnTo>
                      <a:lnTo>
                        <a:pt x="650" y="387"/>
                      </a:lnTo>
                      <a:lnTo>
                        <a:pt x="656" y="385"/>
                      </a:lnTo>
                      <a:lnTo>
                        <a:pt x="659" y="382"/>
                      </a:lnTo>
                      <a:lnTo>
                        <a:pt x="666" y="379"/>
                      </a:lnTo>
                      <a:lnTo>
                        <a:pt x="669" y="374"/>
                      </a:lnTo>
                      <a:lnTo>
                        <a:pt x="672" y="366"/>
                      </a:lnTo>
                      <a:lnTo>
                        <a:pt x="675" y="361"/>
                      </a:lnTo>
                      <a:lnTo>
                        <a:pt x="675" y="356"/>
                      </a:lnTo>
                      <a:lnTo>
                        <a:pt x="679" y="351"/>
                      </a:lnTo>
                      <a:lnTo>
                        <a:pt x="675" y="343"/>
                      </a:lnTo>
                      <a:lnTo>
                        <a:pt x="672" y="338"/>
                      </a:lnTo>
                      <a:lnTo>
                        <a:pt x="669" y="333"/>
                      </a:lnTo>
                      <a:lnTo>
                        <a:pt x="662" y="327"/>
                      </a:lnTo>
                      <a:lnTo>
                        <a:pt x="659" y="325"/>
                      </a:lnTo>
                      <a:lnTo>
                        <a:pt x="650" y="320"/>
                      </a:lnTo>
                      <a:lnTo>
                        <a:pt x="637" y="320"/>
                      </a:lnTo>
                      <a:lnTo>
                        <a:pt x="572" y="312"/>
                      </a:lnTo>
                      <a:lnTo>
                        <a:pt x="572" y="304"/>
                      </a:lnTo>
                      <a:lnTo>
                        <a:pt x="582" y="304"/>
                      </a:lnTo>
                      <a:lnTo>
                        <a:pt x="582" y="283"/>
                      </a:lnTo>
                      <a:lnTo>
                        <a:pt x="695" y="283"/>
                      </a:lnTo>
                      <a:lnTo>
                        <a:pt x="701" y="231"/>
                      </a:lnTo>
                      <a:lnTo>
                        <a:pt x="688" y="200"/>
                      </a:lnTo>
                      <a:lnTo>
                        <a:pt x="643" y="200"/>
                      </a:lnTo>
                      <a:lnTo>
                        <a:pt x="643" y="182"/>
                      </a:lnTo>
                      <a:lnTo>
                        <a:pt x="633" y="182"/>
                      </a:lnTo>
                      <a:lnTo>
                        <a:pt x="633" y="200"/>
                      </a:lnTo>
                      <a:lnTo>
                        <a:pt x="524" y="200"/>
                      </a:lnTo>
                      <a:lnTo>
                        <a:pt x="469" y="88"/>
                      </a:lnTo>
                      <a:lnTo>
                        <a:pt x="462" y="78"/>
                      </a:lnTo>
                      <a:lnTo>
                        <a:pt x="456" y="68"/>
                      </a:lnTo>
                      <a:lnTo>
                        <a:pt x="446" y="57"/>
                      </a:lnTo>
                      <a:lnTo>
                        <a:pt x="433" y="49"/>
                      </a:lnTo>
                      <a:lnTo>
                        <a:pt x="423" y="44"/>
                      </a:lnTo>
                      <a:lnTo>
                        <a:pt x="407" y="42"/>
                      </a:lnTo>
                      <a:lnTo>
                        <a:pt x="394" y="39"/>
                      </a:lnTo>
                      <a:lnTo>
                        <a:pt x="381" y="36"/>
                      </a:lnTo>
                      <a:lnTo>
                        <a:pt x="291" y="39"/>
                      </a:lnTo>
                      <a:lnTo>
                        <a:pt x="162" y="13"/>
                      </a:lnTo>
                      <a:lnTo>
                        <a:pt x="158" y="18"/>
                      </a:lnTo>
                      <a:lnTo>
                        <a:pt x="110" y="8"/>
                      </a:lnTo>
                      <a:lnTo>
                        <a:pt x="110" y="3"/>
                      </a:lnTo>
                      <a:lnTo>
                        <a:pt x="110" y="0"/>
                      </a:lnTo>
                      <a:lnTo>
                        <a:pt x="107" y="0"/>
                      </a:lnTo>
                      <a:lnTo>
                        <a:pt x="104" y="0"/>
                      </a:lnTo>
                      <a:lnTo>
                        <a:pt x="100" y="0"/>
                      </a:lnTo>
                      <a:lnTo>
                        <a:pt x="97" y="3"/>
                      </a:lnTo>
                      <a:lnTo>
                        <a:pt x="55" y="117"/>
                      </a:lnTo>
                      <a:lnTo>
                        <a:pt x="58" y="120"/>
                      </a:lnTo>
                      <a:lnTo>
                        <a:pt x="45" y="216"/>
                      </a:lnTo>
                      <a:lnTo>
                        <a:pt x="45" y="226"/>
                      </a:lnTo>
                      <a:lnTo>
                        <a:pt x="39" y="224"/>
                      </a:lnTo>
                      <a:lnTo>
                        <a:pt x="39" y="226"/>
                      </a:lnTo>
                      <a:lnTo>
                        <a:pt x="39" y="229"/>
                      </a:lnTo>
                      <a:lnTo>
                        <a:pt x="42" y="249"/>
                      </a:lnTo>
                      <a:lnTo>
                        <a:pt x="36" y="249"/>
                      </a:lnTo>
                      <a:lnTo>
                        <a:pt x="29" y="252"/>
                      </a:lnTo>
                      <a:lnTo>
                        <a:pt x="19" y="255"/>
                      </a:lnTo>
                      <a:lnTo>
                        <a:pt x="16" y="255"/>
                      </a:lnTo>
                      <a:lnTo>
                        <a:pt x="10" y="260"/>
                      </a:lnTo>
                      <a:lnTo>
                        <a:pt x="7" y="265"/>
                      </a:lnTo>
                      <a:lnTo>
                        <a:pt x="0" y="275"/>
                      </a:lnTo>
                      <a:lnTo>
                        <a:pt x="0" y="278"/>
                      </a:lnTo>
                      <a:lnTo>
                        <a:pt x="0" y="283"/>
                      </a:lnTo>
                      <a:lnTo>
                        <a:pt x="0" y="294"/>
                      </a:lnTo>
                      <a:lnTo>
                        <a:pt x="0" y="301"/>
                      </a:lnTo>
                      <a:lnTo>
                        <a:pt x="3" y="309"/>
                      </a:lnTo>
                      <a:lnTo>
                        <a:pt x="16" y="322"/>
                      </a:lnTo>
                      <a:lnTo>
                        <a:pt x="29" y="335"/>
                      </a:lnTo>
                      <a:lnTo>
                        <a:pt x="45" y="351"/>
                      </a:lnTo>
                      <a:lnTo>
                        <a:pt x="65" y="366"/>
                      </a:lnTo>
                      <a:lnTo>
                        <a:pt x="55" y="356"/>
                      </a:lnTo>
                      <a:lnTo>
                        <a:pt x="52" y="343"/>
                      </a:lnTo>
                      <a:lnTo>
                        <a:pt x="52" y="330"/>
                      </a:lnTo>
                      <a:lnTo>
                        <a:pt x="49" y="314"/>
                      </a:lnTo>
                      <a:lnTo>
                        <a:pt x="49" y="309"/>
                      </a:lnTo>
                      <a:lnTo>
                        <a:pt x="52" y="307"/>
                      </a:lnTo>
                      <a:lnTo>
                        <a:pt x="52" y="304"/>
                      </a:lnTo>
                      <a:lnTo>
                        <a:pt x="58" y="301"/>
                      </a:lnTo>
                      <a:lnTo>
                        <a:pt x="74" y="296"/>
                      </a:lnTo>
                      <a:lnTo>
                        <a:pt x="74" y="270"/>
                      </a:lnTo>
                      <a:lnTo>
                        <a:pt x="65" y="265"/>
                      </a:lnTo>
                      <a:lnTo>
                        <a:pt x="74" y="255"/>
                      </a:lnTo>
                      <a:lnTo>
                        <a:pt x="116"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44" name="Freeform 627"/>
                <p:cNvSpPr>
                  <a:spLocks/>
                </p:cNvSpPr>
                <p:nvPr/>
              </p:nvSpPr>
              <p:spPr bwMode="auto">
                <a:xfrm>
                  <a:off x="5870" y="9732"/>
                  <a:ext cx="701" cy="387"/>
                </a:xfrm>
                <a:custGeom>
                  <a:avLst/>
                  <a:gdLst>
                    <a:gd name="T0" fmla="*/ 365 w 701"/>
                    <a:gd name="T1" fmla="*/ 80 h 387"/>
                    <a:gd name="T2" fmla="*/ 378 w 701"/>
                    <a:gd name="T3" fmla="*/ 117 h 387"/>
                    <a:gd name="T4" fmla="*/ 384 w 701"/>
                    <a:gd name="T5" fmla="*/ 231 h 387"/>
                    <a:gd name="T6" fmla="*/ 436 w 701"/>
                    <a:gd name="T7" fmla="*/ 283 h 387"/>
                    <a:gd name="T8" fmla="*/ 446 w 701"/>
                    <a:gd name="T9" fmla="*/ 304 h 387"/>
                    <a:gd name="T10" fmla="*/ 378 w 701"/>
                    <a:gd name="T11" fmla="*/ 319 h 387"/>
                    <a:gd name="T12" fmla="*/ 359 w 701"/>
                    <a:gd name="T13" fmla="*/ 325 h 387"/>
                    <a:gd name="T14" fmla="*/ 346 w 701"/>
                    <a:gd name="T15" fmla="*/ 332 h 387"/>
                    <a:gd name="T16" fmla="*/ 339 w 701"/>
                    <a:gd name="T17" fmla="*/ 343 h 387"/>
                    <a:gd name="T18" fmla="*/ 339 w 701"/>
                    <a:gd name="T19" fmla="*/ 356 h 387"/>
                    <a:gd name="T20" fmla="*/ 342 w 701"/>
                    <a:gd name="T21" fmla="*/ 366 h 387"/>
                    <a:gd name="T22" fmla="*/ 349 w 701"/>
                    <a:gd name="T23" fmla="*/ 379 h 387"/>
                    <a:gd name="T24" fmla="*/ 362 w 701"/>
                    <a:gd name="T25" fmla="*/ 384 h 387"/>
                    <a:gd name="T26" fmla="*/ 375 w 701"/>
                    <a:gd name="T27" fmla="*/ 387 h 387"/>
                    <a:gd name="T28" fmla="*/ 649 w 701"/>
                    <a:gd name="T29" fmla="*/ 387 h 387"/>
                    <a:gd name="T30" fmla="*/ 659 w 701"/>
                    <a:gd name="T31" fmla="*/ 382 h 387"/>
                    <a:gd name="T32" fmla="*/ 669 w 701"/>
                    <a:gd name="T33" fmla="*/ 374 h 387"/>
                    <a:gd name="T34" fmla="*/ 675 w 701"/>
                    <a:gd name="T35" fmla="*/ 361 h 387"/>
                    <a:gd name="T36" fmla="*/ 678 w 701"/>
                    <a:gd name="T37" fmla="*/ 351 h 387"/>
                    <a:gd name="T38" fmla="*/ 672 w 701"/>
                    <a:gd name="T39" fmla="*/ 338 h 387"/>
                    <a:gd name="T40" fmla="*/ 662 w 701"/>
                    <a:gd name="T41" fmla="*/ 327 h 387"/>
                    <a:gd name="T42" fmla="*/ 649 w 701"/>
                    <a:gd name="T43" fmla="*/ 319 h 387"/>
                    <a:gd name="T44" fmla="*/ 572 w 701"/>
                    <a:gd name="T45" fmla="*/ 312 h 387"/>
                    <a:gd name="T46" fmla="*/ 582 w 701"/>
                    <a:gd name="T47" fmla="*/ 304 h 387"/>
                    <a:gd name="T48" fmla="*/ 695 w 701"/>
                    <a:gd name="T49" fmla="*/ 283 h 387"/>
                    <a:gd name="T50" fmla="*/ 688 w 701"/>
                    <a:gd name="T51" fmla="*/ 200 h 387"/>
                    <a:gd name="T52" fmla="*/ 643 w 701"/>
                    <a:gd name="T53" fmla="*/ 182 h 387"/>
                    <a:gd name="T54" fmla="*/ 633 w 701"/>
                    <a:gd name="T55" fmla="*/ 200 h 387"/>
                    <a:gd name="T56" fmla="*/ 468 w 701"/>
                    <a:gd name="T57" fmla="*/ 88 h 387"/>
                    <a:gd name="T58" fmla="*/ 456 w 701"/>
                    <a:gd name="T59" fmla="*/ 67 h 387"/>
                    <a:gd name="T60" fmla="*/ 433 w 701"/>
                    <a:gd name="T61" fmla="*/ 49 h 387"/>
                    <a:gd name="T62" fmla="*/ 407 w 701"/>
                    <a:gd name="T63" fmla="*/ 41 h 387"/>
                    <a:gd name="T64" fmla="*/ 381 w 701"/>
                    <a:gd name="T65" fmla="*/ 36 h 387"/>
                    <a:gd name="T66" fmla="*/ 162 w 701"/>
                    <a:gd name="T67" fmla="*/ 13 h 387"/>
                    <a:gd name="T68" fmla="*/ 110 w 701"/>
                    <a:gd name="T69" fmla="*/ 8 h 387"/>
                    <a:gd name="T70" fmla="*/ 110 w 701"/>
                    <a:gd name="T71" fmla="*/ 0 h 387"/>
                    <a:gd name="T72" fmla="*/ 103 w 701"/>
                    <a:gd name="T73" fmla="*/ 0 h 387"/>
                    <a:gd name="T74" fmla="*/ 100 w 701"/>
                    <a:gd name="T75" fmla="*/ 0 h 387"/>
                    <a:gd name="T76" fmla="*/ 55 w 701"/>
                    <a:gd name="T77" fmla="*/ 117 h 387"/>
                    <a:gd name="T78" fmla="*/ 45 w 701"/>
                    <a:gd name="T79" fmla="*/ 216 h 387"/>
                    <a:gd name="T80" fmla="*/ 45 w 701"/>
                    <a:gd name="T81" fmla="*/ 226 h 387"/>
                    <a:gd name="T82" fmla="*/ 39 w 701"/>
                    <a:gd name="T83" fmla="*/ 226 h 387"/>
                    <a:gd name="T84" fmla="*/ 42 w 701"/>
                    <a:gd name="T85" fmla="*/ 249 h 387"/>
                    <a:gd name="T86" fmla="*/ 29 w 701"/>
                    <a:gd name="T87" fmla="*/ 252 h 387"/>
                    <a:gd name="T88" fmla="*/ 16 w 701"/>
                    <a:gd name="T89" fmla="*/ 254 h 387"/>
                    <a:gd name="T90" fmla="*/ 6 w 701"/>
                    <a:gd name="T91" fmla="*/ 265 h 387"/>
                    <a:gd name="T92" fmla="*/ 0 w 701"/>
                    <a:gd name="T93" fmla="*/ 278 h 387"/>
                    <a:gd name="T94" fmla="*/ 0 w 701"/>
                    <a:gd name="T95" fmla="*/ 293 h 387"/>
                    <a:gd name="T96" fmla="*/ 3 w 701"/>
                    <a:gd name="T97" fmla="*/ 309 h 387"/>
                    <a:gd name="T98" fmla="*/ 29 w 701"/>
                    <a:gd name="T99" fmla="*/ 335 h 387"/>
                    <a:gd name="T100" fmla="*/ 65 w 701"/>
                    <a:gd name="T101" fmla="*/ 366 h 387"/>
                    <a:gd name="T102" fmla="*/ 52 w 701"/>
                    <a:gd name="T103" fmla="*/ 343 h 387"/>
                    <a:gd name="T104" fmla="*/ 48 w 701"/>
                    <a:gd name="T105" fmla="*/ 314 h 387"/>
                    <a:gd name="T106" fmla="*/ 52 w 701"/>
                    <a:gd name="T107" fmla="*/ 306 h 387"/>
                    <a:gd name="T108" fmla="*/ 58 w 701"/>
                    <a:gd name="T109" fmla="*/ 301 h 387"/>
                    <a:gd name="T110" fmla="*/ 74 w 701"/>
                    <a:gd name="T111" fmla="*/ 270 h 387"/>
                    <a:gd name="T112" fmla="*/ 74 w 701"/>
                    <a:gd name="T113" fmla="*/ 254 h 38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01" h="387">
                      <a:moveTo>
                        <a:pt x="116" y="60"/>
                      </a:moveTo>
                      <a:lnTo>
                        <a:pt x="365" y="80"/>
                      </a:lnTo>
                      <a:lnTo>
                        <a:pt x="381" y="117"/>
                      </a:lnTo>
                      <a:lnTo>
                        <a:pt x="378" y="117"/>
                      </a:lnTo>
                      <a:lnTo>
                        <a:pt x="407" y="182"/>
                      </a:lnTo>
                      <a:lnTo>
                        <a:pt x="384" y="231"/>
                      </a:lnTo>
                      <a:lnTo>
                        <a:pt x="407" y="283"/>
                      </a:lnTo>
                      <a:lnTo>
                        <a:pt x="436" y="283"/>
                      </a:lnTo>
                      <a:lnTo>
                        <a:pt x="436" y="304"/>
                      </a:lnTo>
                      <a:lnTo>
                        <a:pt x="446" y="304"/>
                      </a:lnTo>
                      <a:lnTo>
                        <a:pt x="446" y="312"/>
                      </a:lnTo>
                      <a:lnTo>
                        <a:pt x="378" y="319"/>
                      </a:lnTo>
                      <a:lnTo>
                        <a:pt x="368" y="319"/>
                      </a:lnTo>
                      <a:lnTo>
                        <a:pt x="359" y="325"/>
                      </a:lnTo>
                      <a:lnTo>
                        <a:pt x="352" y="327"/>
                      </a:lnTo>
                      <a:lnTo>
                        <a:pt x="346" y="332"/>
                      </a:lnTo>
                      <a:lnTo>
                        <a:pt x="342" y="338"/>
                      </a:lnTo>
                      <a:lnTo>
                        <a:pt x="339" y="343"/>
                      </a:lnTo>
                      <a:lnTo>
                        <a:pt x="339" y="351"/>
                      </a:lnTo>
                      <a:lnTo>
                        <a:pt x="339" y="356"/>
                      </a:lnTo>
                      <a:lnTo>
                        <a:pt x="339" y="361"/>
                      </a:lnTo>
                      <a:lnTo>
                        <a:pt x="342" y="366"/>
                      </a:lnTo>
                      <a:lnTo>
                        <a:pt x="346" y="374"/>
                      </a:lnTo>
                      <a:lnTo>
                        <a:pt x="349" y="379"/>
                      </a:lnTo>
                      <a:lnTo>
                        <a:pt x="355" y="382"/>
                      </a:lnTo>
                      <a:lnTo>
                        <a:pt x="362" y="384"/>
                      </a:lnTo>
                      <a:lnTo>
                        <a:pt x="368" y="387"/>
                      </a:lnTo>
                      <a:lnTo>
                        <a:pt x="375" y="387"/>
                      </a:lnTo>
                      <a:lnTo>
                        <a:pt x="640" y="387"/>
                      </a:lnTo>
                      <a:lnTo>
                        <a:pt x="649" y="387"/>
                      </a:lnTo>
                      <a:lnTo>
                        <a:pt x="656" y="384"/>
                      </a:lnTo>
                      <a:lnTo>
                        <a:pt x="659" y="382"/>
                      </a:lnTo>
                      <a:lnTo>
                        <a:pt x="666" y="379"/>
                      </a:lnTo>
                      <a:lnTo>
                        <a:pt x="669" y="374"/>
                      </a:lnTo>
                      <a:lnTo>
                        <a:pt x="672" y="366"/>
                      </a:lnTo>
                      <a:lnTo>
                        <a:pt x="675" y="361"/>
                      </a:lnTo>
                      <a:lnTo>
                        <a:pt x="675" y="356"/>
                      </a:lnTo>
                      <a:lnTo>
                        <a:pt x="678" y="351"/>
                      </a:lnTo>
                      <a:lnTo>
                        <a:pt x="675" y="343"/>
                      </a:lnTo>
                      <a:lnTo>
                        <a:pt x="672" y="338"/>
                      </a:lnTo>
                      <a:lnTo>
                        <a:pt x="669" y="332"/>
                      </a:lnTo>
                      <a:lnTo>
                        <a:pt x="662" y="327"/>
                      </a:lnTo>
                      <a:lnTo>
                        <a:pt x="659" y="325"/>
                      </a:lnTo>
                      <a:lnTo>
                        <a:pt x="649" y="319"/>
                      </a:lnTo>
                      <a:lnTo>
                        <a:pt x="636" y="319"/>
                      </a:lnTo>
                      <a:lnTo>
                        <a:pt x="572" y="312"/>
                      </a:lnTo>
                      <a:lnTo>
                        <a:pt x="572" y="304"/>
                      </a:lnTo>
                      <a:lnTo>
                        <a:pt x="582" y="304"/>
                      </a:lnTo>
                      <a:lnTo>
                        <a:pt x="582" y="283"/>
                      </a:lnTo>
                      <a:lnTo>
                        <a:pt x="695" y="283"/>
                      </a:lnTo>
                      <a:lnTo>
                        <a:pt x="701" y="231"/>
                      </a:lnTo>
                      <a:lnTo>
                        <a:pt x="688" y="200"/>
                      </a:lnTo>
                      <a:lnTo>
                        <a:pt x="643" y="200"/>
                      </a:lnTo>
                      <a:lnTo>
                        <a:pt x="643" y="182"/>
                      </a:lnTo>
                      <a:lnTo>
                        <a:pt x="633" y="182"/>
                      </a:lnTo>
                      <a:lnTo>
                        <a:pt x="633" y="200"/>
                      </a:lnTo>
                      <a:lnTo>
                        <a:pt x="523" y="200"/>
                      </a:lnTo>
                      <a:lnTo>
                        <a:pt x="468" y="88"/>
                      </a:lnTo>
                      <a:lnTo>
                        <a:pt x="462" y="78"/>
                      </a:lnTo>
                      <a:lnTo>
                        <a:pt x="456" y="67"/>
                      </a:lnTo>
                      <a:lnTo>
                        <a:pt x="446" y="57"/>
                      </a:lnTo>
                      <a:lnTo>
                        <a:pt x="433" y="49"/>
                      </a:lnTo>
                      <a:lnTo>
                        <a:pt x="423" y="44"/>
                      </a:lnTo>
                      <a:lnTo>
                        <a:pt x="407" y="41"/>
                      </a:lnTo>
                      <a:lnTo>
                        <a:pt x="394" y="39"/>
                      </a:lnTo>
                      <a:lnTo>
                        <a:pt x="381" y="36"/>
                      </a:lnTo>
                      <a:lnTo>
                        <a:pt x="291" y="39"/>
                      </a:lnTo>
                      <a:lnTo>
                        <a:pt x="162" y="13"/>
                      </a:lnTo>
                      <a:lnTo>
                        <a:pt x="158" y="18"/>
                      </a:lnTo>
                      <a:lnTo>
                        <a:pt x="110" y="8"/>
                      </a:lnTo>
                      <a:lnTo>
                        <a:pt x="110" y="2"/>
                      </a:lnTo>
                      <a:lnTo>
                        <a:pt x="110" y="0"/>
                      </a:lnTo>
                      <a:lnTo>
                        <a:pt x="107" y="0"/>
                      </a:lnTo>
                      <a:lnTo>
                        <a:pt x="103" y="0"/>
                      </a:lnTo>
                      <a:lnTo>
                        <a:pt x="100" y="0"/>
                      </a:lnTo>
                      <a:lnTo>
                        <a:pt x="97" y="2"/>
                      </a:lnTo>
                      <a:lnTo>
                        <a:pt x="55" y="117"/>
                      </a:lnTo>
                      <a:lnTo>
                        <a:pt x="58" y="119"/>
                      </a:lnTo>
                      <a:lnTo>
                        <a:pt x="45" y="216"/>
                      </a:lnTo>
                      <a:lnTo>
                        <a:pt x="45" y="226"/>
                      </a:lnTo>
                      <a:lnTo>
                        <a:pt x="39" y="223"/>
                      </a:lnTo>
                      <a:lnTo>
                        <a:pt x="39" y="226"/>
                      </a:lnTo>
                      <a:lnTo>
                        <a:pt x="39" y="228"/>
                      </a:lnTo>
                      <a:lnTo>
                        <a:pt x="42" y="249"/>
                      </a:lnTo>
                      <a:lnTo>
                        <a:pt x="36" y="249"/>
                      </a:lnTo>
                      <a:lnTo>
                        <a:pt x="29" y="252"/>
                      </a:lnTo>
                      <a:lnTo>
                        <a:pt x="19" y="254"/>
                      </a:lnTo>
                      <a:lnTo>
                        <a:pt x="16" y="254"/>
                      </a:lnTo>
                      <a:lnTo>
                        <a:pt x="10" y="260"/>
                      </a:lnTo>
                      <a:lnTo>
                        <a:pt x="6" y="265"/>
                      </a:lnTo>
                      <a:lnTo>
                        <a:pt x="0" y="275"/>
                      </a:lnTo>
                      <a:lnTo>
                        <a:pt x="0" y="278"/>
                      </a:lnTo>
                      <a:lnTo>
                        <a:pt x="0" y="283"/>
                      </a:lnTo>
                      <a:lnTo>
                        <a:pt x="0" y="293"/>
                      </a:lnTo>
                      <a:lnTo>
                        <a:pt x="0" y="301"/>
                      </a:lnTo>
                      <a:lnTo>
                        <a:pt x="3" y="309"/>
                      </a:lnTo>
                      <a:lnTo>
                        <a:pt x="16" y="322"/>
                      </a:lnTo>
                      <a:lnTo>
                        <a:pt x="29" y="335"/>
                      </a:lnTo>
                      <a:lnTo>
                        <a:pt x="45" y="351"/>
                      </a:lnTo>
                      <a:lnTo>
                        <a:pt x="65" y="366"/>
                      </a:lnTo>
                      <a:lnTo>
                        <a:pt x="55" y="356"/>
                      </a:lnTo>
                      <a:lnTo>
                        <a:pt x="52" y="343"/>
                      </a:lnTo>
                      <a:lnTo>
                        <a:pt x="52" y="330"/>
                      </a:lnTo>
                      <a:lnTo>
                        <a:pt x="48" y="314"/>
                      </a:lnTo>
                      <a:lnTo>
                        <a:pt x="48" y="309"/>
                      </a:lnTo>
                      <a:lnTo>
                        <a:pt x="52" y="306"/>
                      </a:lnTo>
                      <a:lnTo>
                        <a:pt x="52" y="304"/>
                      </a:lnTo>
                      <a:lnTo>
                        <a:pt x="58" y="301"/>
                      </a:lnTo>
                      <a:lnTo>
                        <a:pt x="74" y="296"/>
                      </a:lnTo>
                      <a:lnTo>
                        <a:pt x="74" y="270"/>
                      </a:lnTo>
                      <a:lnTo>
                        <a:pt x="65" y="265"/>
                      </a:lnTo>
                      <a:lnTo>
                        <a:pt x="74" y="254"/>
                      </a:lnTo>
                      <a:lnTo>
                        <a:pt x="116" y="6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45" name="Freeform 628"/>
                <p:cNvSpPr>
                  <a:spLocks/>
                </p:cNvSpPr>
                <p:nvPr/>
              </p:nvSpPr>
              <p:spPr bwMode="auto">
                <a:xfrm>
                  <a:off x="5857" y="9721"/>
                  <a:ext cx="701" cy="388"/>
                </a:xfrm>
                <a:custGeom>
                  <a:avLst/>
                  <a:gdLst>
                    <a:gd name="T0" fmla="*/ 365 w 701"/>
                    <a:gd name="T1" fmla="*/ 81 h 388"/>
                    <a:gd name="T2" fmla="*/ 378 w 701"/>
                    <a:gd name="T3" fmla="*/ 117 h 388"/>
                    <a:gd name="T4" fmla="*/ 385 w 701"/>
                    <a:gd name="T5" fmla="*/ 232 h 388"/>
                    <a:gd name="T6" fmla="*/ 436 w 701"/>
                    <a:gd name="T7" fmla="*/ 284 h 388"/>
                    <a:gd name="T8" fmla="*/ 446 w 701"/>
                    <a:gd name="T9" fmla="*/ 304 h 388"/>
                    <a:gd name="T10" fmla="*/ 378 w 701"/>
                    <a:gd name="T11" fmla="*/ 320 h 388"/>
                    <a:gd name="T12" fmla="*/ 359 w 701"/>
                    <a:gd name="T13" fmla="*/ 325 h 388"/>
                    <a:gd name="T14" fmla="*/ 346 w 701"/>
                    <a:gd name="T15" fmla="*/ 333 h 388"/>
                    <a:gd name="T16" fmla="*/ 339 w 701"/>
                    <a:gd name="T17" fmla="*/ 343 h 388"/>
                    <a:gd name="T18" fmla="*/ 339 w 701"/>
                    <a:gd name="T19" fmla="*/ 356 h 388"/>
                    <a:gd name="T20" fmla="*/ 343 w 701"/>
                    <a:gd name="T21" fmla="*/ 367 h 388"/>
                    <a:gd name="T22" fmla="*/ 349 w 701"/>
                    <a:gd name="T23" fmla="*/ 380 h 388"/>
                    <a:gd name="T24" fmla="*/ 362 w 701"/>
                    <a:gd name="T25" fmla="*/ 385 h 388"/>
                    <a:gd name="T26" fmla="*/ 375 w 701"/>
                    <a:gd name="T27" fmla="*/ 388 h 388"/>
                    <a:gd name="T28" fmla="*/ 649 w 701"/>
                    <a:gd name="T29" fmla="*/ 388 h 388"/>
                    <a:gd name="T30" fmla="*/ 659 w 701"/>
                    <a:gd name="T31" fmla="*/ 382 h 388"/>
                    <a:gd name="T32" fmla="*/ 669 w 701"/>
                    <a:gd name="T33" fmla="*/ 375 h 388"/>
                    <a:gd name="T34" fmla="*/ 675 w 701"/>
                    <a:gd name="T35" fmla="*/ 362 h 388"/>
                    <a:gd name="T36" fmla="*/ 679 w 701"/>
                    <a:gd name="T37" fmla="*/ 351 h 388"/>
                    <a:gd name="T38" fmla="*/ 672 w 701"/>
                    <a:gd name="T39" fmla="*/ 338 h 388"/>
                    <a:gd name="T40" fmla="*/ 662 w 701"/>
                    <a:gd name="T41" fmla="*/ 328 h 388"/>
                    <a:gd name="T42" fmla="*/ 649 w 701"/>
                    <a:gd name="T43" fmla="*/ 320 h 388"/>
                    <a:gd name="T44" fmla="*/ 572 w 701"/>
                    <a:gd name="T45" fmla="*/ 312 h 388"/>
                    <a:gd name="T46" fmla="*/ 582 w 701"/>
                    <a:gd name="T47" fmla="*/ 304 h 388"/>
                    <a:gd name="T48" fmla="*/ 695 w 701"/>
                    <a:gd name="T49" fmla="*/ 284 h 388"/>
                    <a:gd name="T50" fmla="*/ 688 w 701"/>
                    <a:gd name="T51" fmla="*/ 201 h 388"/>
                    <a:gd name="T52" fmla="*/ 643 w 701"/>
                    <a:gd name="T53" fmla="*/ 182 h 388"/>
                    <a:gd name="T54" fmla="*/ 633 w 701"/>
                    <a:gd name="T55" fmla="*/ 201 h 388"/>
                    <a:gd name="T56" fmla="*/ 469 w 701"/>
                    <a:gd name="T57" fmla="*/ 89 h 388"/>
                    <a:gd name="T58" fmla="*/ 456 w 701"/>
                    <a:gd name="T59" fmla="*/ 68 h 388"/>
                    <a:gd name="T60" fmla="*/ 433 w 701"/>
                    <a:gd name="T61" fmla="*/ 50 h 388"/>
                    <a:gd name="T62" fmla="*/ 407 w 701"/>
                    <a:gd name="T63" fmla="*/ 42 h 388"/>
                    <a:gd name="T64" fmla="*/ 381 w 701"/>
                    <a:gd name="T65" fmla="*/ 37 h 388"/>
                    <a:gd name="T66" fmla="*/ 162 w 701"/>
                    <a:gd name="T67" fmla="*/ 13 h 388"/>
                    <a:gd name="T68" fmla="*/ 110 w 701"/>
                    <a:gd name="T69" fmla="*/ 8 h 388"/>
                    <a:gd name="T70" fmla="*/ 110 w 701"/>
                    <a:gd name="T71" fmla="*/ 0 h 388"/>
                    <a:gd name="T72" fmla="*/ 103 w 701"/>
                    <a:gd name="T73" fmla="*/ 0 h 388"/>
                    <a:gd name="T74" fmla="*/ 100 w 701"/>
                    <a:gd name="T75" fmla="*/ 0 h 388"/>
                    <a:gd name="T76" fmla="*/ 55 w 701"/>
                    <a:gd name="T77" fmla="*/ 117 h 388"/>
                    <a:gd name="T78" fmla="*/ 45 w 701"/>
                    <a:gd name="T79" fmla="*/ 216 h 388"/>
                    <a:gd name="T80" fmla="*/ 45 w 701"/>
                    <a:gd name="T81" fmla="*/ 227 h 388"/>
                    <a:gd name="T82" fmla="*/ 39 w 701"/>
                    <a:gd name="T83" fmla="*/ 227 h 388"/>
                    <a:gd name="T84" fmla="*/ 42 w 701"/>
                    <a:gd name="T85" fmla="*/ 250 h 388"/>
                    <a:gd name="T86" fmla="*/ 29 w 701"/>
                    <a:gd name="T87" fmla="*/ 252 h 388"/>
                    <a:gd name="T88" fmla="*/ 16 w 701"/>
                    <a:gd name="T89" fmla="*/ 255 h 388"/>
                    <a:gd name="T90" fmla="*/ 6 w 701"/>
                    <a:gd name="T91" fmla="*/ 265 h 388"/>
                    <a:gd name="T92" fmla="*/ 0 w 701"/>
                    <a:gd name="T93" fmla="*/ 278 h 388"/>
                    <a:gd name="T94" fmla="*/ 0 w 701"/>
                    <a:gd name="T95" fmla="*/ 294 h 388"/>
                    <a:gd name="T96" fmla="*/ 3 w 701"/>
                    <a:gd name="T97" fmla="*/ 310 h 388"/>
                    <a:gd name="T98" fmla="*/ 29 w 701"/>
                    <a:gd name="T99" fmla="*/ 336 h 388"/>
                    <a:gd name="T100" fmla="*/ 65 w 701"/>
                    <a:gd name="T101" fmla="*/ 367 h 388"/>
                    <a:gd name="T102" fmla="*/ 52 w 701"/>
                    <a:gd name="T103" fmla="*/ 343 h 388"/>
                    <a:gd name="T104" fmla="*/ 49 w 701"/>
                    <a:gd name="T105" fmla="*/ 315 h 388"/>
                    <a:gd name="T106" fmla="*/ 52 w 701"/>
                    <a:gd name="T107" fmla="*/ 307 h 388"/>
                    <a:gd name="T108" fmla="*/ 58 w 701"/>
                    <a:gd name="T109" fmla="*/ 302 h 388"/>
                    <a:gd name="T110" fmla="*/ 74 w 701"/>
                    <a:gd name="T111" fmla="*/ 271 h 388"/>
                    <a:gd name="T112" fmla="*/ 74 w 701"/>
                    <a:gd name="T113" fmla="*/ 255 h 3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01" h="388">
                      <a:moveTo>
                        <a:pt x="116" y="60"/>
                      </a:moveTo>
                      <a:lnTo>
                        <a:pt x="365" y="81"/>
                      </a:lnTo>
                      <a:lnTo>
                        <a:pt x="381" y="117"/>
                      </a:lnTo>
                      <a:lnTo>
                        <a:pt x="378" y="117"/>
                      </a:lnTo>
                      <a:lnTo>
                        <a:pt x="407" y="182"/>
                      </a:lnTo>
                      <a:lnTo>
                        <a:pt x="385" y="232"/>
                      </a:lnTo>
                      <a:lnTo>
                        <a:pt x="407" y="284"/>
                      </a:lnTo>
                      <a:lnTo>
                        <a:pt x="436" y="284"/>
                      </a:lnTo>
                      <a:lnTo>
                        <a:pt x="436" y="304"/>
                      </a:lnTo>
                      <a:lnTo>
                        <a:pt x="446" y="304"/>
                      </a:lnTo>
                      <a:lnTo>
                        <a:pt x="446" y="312"/>
                      </a:lnTo>
                      <a:lnTo>
                        <a:pt x="378" y="320"/>
                      </a:lnTo>
                      <a:lnTo>
                        <a:pt x="368" y="320"/>
                      </a:lnTo>
                      <a:lnTo>
                        <a:pt x="359" y="325"/>
                      </a:lnTo>
                      <a:lnTo>
                        <a:pt x="352" y="328"/>
                      </a:lnTo>
                      <a:lnTo>
                        <a:pt x="346" y="333"/>
                      </a:lnTo>
                      <a:lnTo>
                        <a:pt x="343" y="338"/>
                      </a:lnTo>
                      <a:lnTo>
                        <a:pt x="339" y="343"/>
                      </a:lnTo>
                      <a:lnTo>
                        <a:pt x="339" y="351"/>
                      </a:lnTo>
                      <a:lnTo>
                        <a:pt x="339" y="356"/>
                      </a:lnTo>
                      <a:lnTo>
                        <a:pt x="339" y="362"/>
                      </a:lnTo>
                      <a:lnTo>
                        <a:pt x="343" y="367"/>
                      </a:lnTo>
                      <a:lnTo>
                        <a:pt x="346" y="375"/>
                      </a:lnTo>
                      <a:lnTo>
                        <a:pt x="349" y="380"/>
                      </a:lnTo>
                      <a:lnTo>
                        <a:pt x="355" y="382"/>
                      </a:lnTo>
                      <a:lnTo>
                        <a:pt x="362" y="385"/>
                      </a:lnTo>
                      <a:lnTo>
                        <a:pt x="368" y="388"/>
                      </a:lnTo>
                      <a:lnTo>
                        <a:pt x="375" y="388"/>
                      </a:lnTo>
                      <a:lnTo>
                        <a:pt x="640" y="388"/>
                      </a:lnTo>
                      <a:lnTo>
                        <a:pt x="649" y="388"/>
                      </a:lnTo>
                      <a:lnTo>
                        <a:pt x="656" y="385"/>
                      </a:lnTo>
                      <a:lnTo>
                        <a:pt x="659" y="382"/>
                      </a:lnTo>
                      <a:lnTo>
                        <a:pt x="666" y="380"/>
                      </a:lnTo>
                      <a:lnTo>
                        <a:pt x="669" y="375"/>
                      </a:lnTo>
                      <a:lnTo>
                        <a:pt x="672" y="367"/>
                      </a:lnTo>
                      <a:lnTo>
                        <a:pt x="675" y="362"/>
                      </a:lnTo>
                      <a:lnTo>
                        <a:pt x="675" y="356"/>
                      </a:lnTo>
                      <a:lnTo>
                        <a:pt x="679" y="351"/>
                      </a:lnTo>
                      <a:lnTo>
                        <a:pt x="675" y="343"/>
                      </a:lnTo>
                      <a:lnTo>
                        <a:pt x="672" y="338"/>
                      </a:lnTo>
                      <a:lnTo>
                        <a:pt x="669" y="333"/>
                      </a:lnTo>
                      <a:lnTo>
                        <a:pt x="662" y="328"/>
                      </a:lnTo>
                      <a:lnTo>
                        <a:pt x="659" y="325"/>
                      </a:lnTo>
                      <a:lnTo>
                        <a:pt x="649" y="320"/>
                      </a:lnTo>
                      <a:lnTo>
                        <a:pt x="637" y="320"/>
                      </a:lnTo>
                      <a:lnTo>
                        <a:pt x="572" y="312"/>
                      </a:lnTo>
                      <a:lnTo>
                        <a:pt x="572" y="304"/>
                      </a:lnTo>
                      <a:lnTo>
                        <a:pt x="582" y="304"/>
                      </a:lnTo>
                      <a:lnTo>
                        <a:pt x="582" y="284"/>
                      </a:lnTo>
                      <a:lnTo>
                        <a:pt x="695" y="284"/>
                      </a:lnTo>
                      <a:lnTo>
                        <a:pt x="701" y="232"/>
                      </a:lnTo>
                      <a:lnTo>
                        <a:pt x="688" y="201"/>
                      </a:lnTo>
                      <a:lnTo>
                        <a:pt x="643" y="201"/>
                      </a:lnTo>
                      <a:lnTo>
                        <a:pt x="643" y="182"/>
                      </a:lnTo>
                      <a:lnTo>
                        <a:pt x="633" y="182"/>
                      </a:lnTo>
                      <a:lnTo>
                        <a:pt x="633" y="201"/>
                      </a:lnTo>
                      <a:lnTo>
                        <a:pt x="523" y="201"/>
                      </a:lnTo>
                      <a:lnTo>
                        <a:pt x="469" y="89"/>
                      </a:lnTo>
                      <a:lnTo>
                        <a:pt x="462" y="78"/>
                      </a:lnTo>
                      <a:lnTo>
                        <a:pt x="456" y="68"/>
                      </a:lnTo>
                      <a:lnTo>
                        <a:pt x="446" y="58"/>
                      </a:lnTo>
                      <a:lnTo>
                        <a:pt x="433" y="50"/>
                      </a:lnTo>
                      <a:lnTo>
                        <a:pt x="423" y="45"/>
                      </a:lnTo>
                      <a:lnTo>
                        <a:pt x="407" y="42"/>
                      </a:lnTo>
                      <a:lnTo>
                        <a:pt x="394" y="39"/>
                      </a:lnTo>
                      <a:lnTo>
                        <a:pt x="381" y="37"/>
                      </a:lnTo>
                      <a:lnTo>
                        <a:pt x="291" y="39"/>
                      </a:lnTo>
                      <a:lnTo>
                        <a:pt x="162" y="13"/>
                      </a:lnTo>
                      <a:lnTo>
                        <a:pt x="158" y="19"/>
                      </a:lnTo>
                      <a:lnTo>
                        <a:pt x="110" y="8"/>
                      </a:lnTo>
                      <a:lnTo>
                        <a:pt x="110" y="3"/>
                      </a:lnTo>
                      <a:lnTo>
                        <a:pt x="110" y="0"/>
                      </a:lnTo>
                      <a:lnTo>
                        <a:pt x="107" y="0"/>
                      </a:lnTo>
                      <a:lnTo>
                        <a:pt x="103" y="0"/>
                      </a:lnTo>
                      <a:lnTo>
                        <a:pt x="100" y="0"/>
                      </a:lnTo>
                      <a:lnTo>
                        <a:pt x="97" y="3"/>
                      </a:lnTo>
                      <a:lnTo>
                        <a:pt x="55" y="117"/>
                      </a:lnTo>
                      <a:lnTo>
                        <a:pt x="58" y="120"/>
                      </a:lnTo>
                      <a:lnTo>
                        <a:pt x="45" y="216"/>
                      </a:lnTo>
                      <a:lnTo>
                        <a:pt x="45" y="227"/>
                      </a:lnTo>
                      <a:lnTo>
                        <a:pt x="39" y="224"/>
                      </a:lnTo>
                      <a:lnTo>
                        <a:pt x="39" y="227"/>
                      </a:lnTo>
                      <a:lnTo>
                        <a:pt x="39" y="229"/>
                      </a:lnTo>
                      <a:lnTo>
                        <a:pt x="42" y="250"/>
                      </a:lnTo>
                      <a:lnTo>
                        <a:pt x="36" y="250"/>
                      </a:lnTo>
                      <a:lnTo>
                        <a:pt x="29" y="252"/>
                      </a:lnTo>
                      <a:lnTo>
                        <a:pt x="19" y="255"/>
                      </a:lnTo>
                      <a:lnTo>
                        <a:pt x="16" y="255"/>
                      </a:lnTo>
                      <a:lnTo>
                        <a:pt x="10" y="260"/>
                      </a:lnTo>
                      <a:lnTo>
                        <a:pt x="6" y="265"/>
                      </a:lnTo>
                      <a:lnTo>
                        <a:pt x="0" y="276"/>
                      </a:lnTo>
                      <a:lnTo>
                        <a:pt x="0" y="278"/>
                      </a:lnTo>
                      <a:lnTo>
                        <a:pt x="0" y="284"/>
                      </a:lnTo>
                      <a:lnTo>
                        <a:pt x="0" y="294"/>
                      </a:lnTo>
                      <a:lnTo>
                        <a:pt x="0" y="302"/>
                      </a:lnTo>
                      <a:lnTo>
                        <a:pt x="3" y="310"/>
                      </a:lnTo>
                      <a:lnTo>
                        <a:pt x="16" y="323"/>
                      </a:lnTo>
                      <a:lnTo>
                        <a:pt x="29" y="336"/>
                      </a:lnTo>
                      <a:lnTo>
                        <a:pt x="45" y="351"/>
                      </a:lnTo>
                      <a:lnTo>
                        <a:pt x="65" y="367"/>
                      </a:lnTo>
                      <a:lnTo>
                        <a:pt x="55" y="356"/>
                      </a:lnTo>
                      <a:lnTo>
                        <a:pt x="52" y="343"/>
                      </a:lnTo>
                      <a:lnTo>
                        <a:pt x="52" y="330"/>
                      </a:lnTo>
                      <a:lnTo>
                        <a:pt x="49" y="315"/>
                      </a:lnTo>
                      <a:lnTo>
                        <a:pt x="49" y="310"/>
                      </a:lnTo>
                      <a:lnTo>
                        <a:pt x="52" y="307"/>
                      </a:lnTo>
                      <a:lnTo>
                        <a:pt x="52" y="304"/>
                      </a:lnTo>
                      <a:lnTo>
                        <a:pt x="58" y="302"/>
                      </a:lnTo>
                      <a:lnTo>
                        <a:pt x="74" y="297"/>
                      </a:lnTo>
                      <a:lnTo>
                        <a:pt x="74" y="271"/>
                      </a:lnTo>
                      <a:lnTo>
                        <a:pt x="65" y="265"/>
                      </a:lnTo>
                      <a:lnTo>
                        <a:pt x="74" y="255"/>
                      </a:lnTo>
                      <a:lnTo>
                        <a:pt x="116" y="6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46" name="Freeform 629"/>
                <p:cNvSpPr>
                  <a:spLocks/>
                </p:cNvSpPr>
                <p:nvPr/>
              </p:nvSpPr>
              <p:spPr bwMode="auto">
                <a:xfrm>
                  <a:off x="5857" y="9721"/>
                  <a:ext cx="701" cy="388"/>
                </a:xfrm>
                <a:custGeom>
                  <a:avLst/>
                  <a:gdLst>
                    <a:gd name="T0" fmla="*/ 365 w 701"/>
                    <a:gd name="T1" fmla="*/ 81 h 388"/>
                    <a:gd name="T2" fmla="*/ 378 w 701"/>
                    <a:gd name="T3" fmla="*/ 117 h 388"/>
                    <a:gd name="T4" fmla="*/ 385 w 701"/>
                    <a:gd name="T5" fmla="*/ 232 h 388"/>
                    <a:gd name="T6" fmla="*/ 436 w 701"/>
                    <a:gd name="T7" fmla="*/ 284 h 388"/>
                    <a:gd name="T8" fmla="*/ 446 w 701"/>
                    <a:gd name="T9" fmla="*/ 304 h 388"/>
                    <a:gd name="T10" fmla="*/ 378 w 701"/>
                    <a:gd name="T11" fmla="*/ 320 h 388"/>
                    <a:gd name="T12" fmla="*/ 359 w 701"/>
                    <a:gd name="T13" fmla="*/ 325 h 388"/>
                    <a:gd name="T14" fmla="*/ 346 w 701"/>
                    <a:gd name="T15" fmla="*/ 333 h 388"/>
                    <a:gd name="T16" fmla="*/ 339 w 701"/>
                    <a:gd name="T17" fmla="*/ 343 h 388"/>
                    <a:gd name="T18" fmla="*/ 339 w 701"/>
                    <a:gd name="T19" fmla="*/ 356 h 388"/>
                    <a:gd name="T20" fmla="*/ 343 w 701"/>
                    <a:gd name="T21" fmla="*/ 367 h 388"/>
                    <a:gd name="T22" fmla="*/ 349 w 701"/>
                    <a:gd name="T23" fmla="*/ 380 h 388"/>
                    <a:gd name="T24" fmla="*/ 362 w 701"/>
                    <a:gd name="T25" fmla="*/ 385 h 388"/>
                    <a:gd name="T26" fmla="*/ 375 w 701"/>
                    <a:gd name="T27" fmla="*/ 388 h 388"/>
                    <a:gd name="T28" fmla="*/ 649 w 701"/>
                    <a:gd name="T29" fmla="*/ 388 h 388"/>
                    <a:gd name="T30" fmla="*/ 659 w 701"/>
                    <a:gd name="T31" fmla="*/ 382 h 388"/>
                    <a:gd name="T32" fmla="*/ 669 w 701"/>
                    <a:gd name="T33" fmla="*/ 375 h 388"/>
                    <a:gd name="T34" fmla="*/ 675 w 701"/>
                    <a:gd name="T35" fmla="*/ 362 h 388"/>
                    <a:gd name="T36" fmla="*/ 679 w 701"/>
                    <a:gd name="T37" fmla="*/ 351 h 388"/>
                    <a:gd name="T38" fmla="*/ 672 w 701"/>
                    <a:gd name="T39" fmla="*/ 338 h 388"/>
                    <a:gd name="T40" fmla="*/ 662 w 701"/>
                    <a:gd name="T41" fmla="*/ 328 h 388"/>
                    <a:gd name="T42" fmla="*/ 649 w 701"/>
                    <a:gd name="T43" fmla="*/ 320 h 388"/>
                    <a:gd name="T44" fmla="*/ 572 w 701"/>
                    <a:gd name="T45" fmla="*/ 312 h 388"/>
                    <a:gd name="T46" fmla="*/ 582 w 701"/>
                    <a:gd name="T47" fmla="*/ 304 h 388"/>
                    <a:gd name="T48" fmla="*/ 695 w 701"/>
                    <a:gd name="T49" fmla="*/ 284 h 388"/>
                    <a:gd name="T50" fmla="*/ 688 w 701"/>
                    <a:gd name="T51" fmla="*/ 201 h 388"/>
                    <a:gd name="T52" fmla="*/ 643 w 701"/>
                    <a:gd name="T53" fmla="*/ 182 h 388"/>
                    <a:gd name="T54" fmla="*/ 633 w 701"/>
                    <a:gd name="T55" fmla="*/ 201 h 388"/>
                    <a:gd name="T56" fmla="*/ 469 w 701"/>
                    <a:gd name="T57" fmla="*/ 89 h 388"/>
                    <a:gd name="T58" fmla="*/ 456 w 701"/>
                    <a:gd name="T59" fmla="*/ 68 h 388"/>
                    <a:gd name="T60" fmla="*/ 433 w 701"/>
                    <a:gd name="T61" fmla="*/ 50 h 388"/>
                    <a:gd name="T62" fmla="*/ 407 w 701"/>
                    <a:gd name="T63" fmla="*/ 42 h 388"/>
                    <a:gd name="T64" fmla="*/ 381 w 701"/>
                    <a:gd name="T65" fmla="*/ 37 h 388"/>
                    <a:gd name="T66" fmla="*/ 162 w 701"/>
                    <a:gd name="T67" fmla="*/ 13 h 388"/>
                    <a:gd name="T68" fmla="*/ 110 w 701"/>
                    <a:gd name="T69" fmla="*/ 8 h 388"/>
                    <a:gd name="T70" fmla="*/ 110 w 701"/>
                    <a:gd name="T71" fmla="*/ 0 h 388"/>
                    <a:gd name="T72" fmla="*/ 103 w 701"/>
                    <a:gd name="T73" fmla="*/ 0 h 388"/>
                    <a:gd name="T74" fmla="*/ 100 w 701"/>
                    <a:gd name="T75" fmla="*/ 0 h 388"/>
                    <a:gd name="T76" fmla="*/ 55 w 701"/>
                    <a:gd name="T77" fmla="*/ 117 h 388"/>
                    <a:gd name="T78" fmla="*/ 45 w 701"/>
                    <a:gd name="T79" fmla="*/ 216 h 388"/>
                    <a:gd name="T80" fmla="*/ 45 w 701"/>
                    <a:gd name="T81" fmla="*/ 227 h 388"/>
                    <a:gd name="T82" fmla="*/ 39 w 701"/>
                    <a:gd name="T83" fmla="*/ 227 h 388"/>
                    <a:gd name="T84" fmla="*/ 42 w 701"/>
                    <a:gd name="T85" fmla="*/ 250 h 388"/>
                    <a:gd name="T86" fmla="*/ 29 w 701"/>
                    <a:gd name="T87" fmla="*/ 252 h 388"/>
                    <a:gd name="T88" fmla="*/ 16 w 701"/>
                    <a:gd name="T89" fmla="*/ 255 h 388"/>
                    <a:gd name="T90" fmla="*/ 6 w 701"/>
                    <a:gd name="T91" fmla="*/ 265 h 388"/>
                    <a:gd name="T92" fmla="*/ 0 w 701"/>
                    <a:gd name="T93" fmla="*/ 278 h 388"/>
                    <a:gd name="T94" fmla="*/ 0 w 701"/>
                    <a:gd name="T95" fmla="*/ 294 h 388"/>
                    <a:gd name="T96" fmla="*/ 3 w 701"/>
                    <a:gd name="T97" fmla="*/ 310 h 388"/>
                    <a:gd name="T98" fmla="*/ 29 w 701"/>
                    <a:gd name="T99" fmla="*/ 336 h 388"/>
                    <a:gd name="T100" fmla="*/ 65 w 701"/>
                    <a:gd name="T101" fmla="*/ 367 h 388"/>
                    <a:gd name="T102" fmla="*/ 52 w 701"/>
                    <a:gd name="T103" fmla="*/ 343 h 388"/>
                    <a:gd name="T104" fmla="*/ 49 w 701"/>
                    <a:gd name="T105" fmla="*/ 315 h 388"/>
                    <a:gd name="T106" fmla="*/ 52 w 701"/>
                    <a:gd name="T107" fmla="*/ 307 h 388"/>
                    <a:gd name="T108" fmla="*/ 58 w 701"/>
                    <a:gd name="T109" fmla="*/ 302 h 388"/>
                    <a:gd name="T110" fmla="*/ 74 w 701"/>
                    <a:gd name="T111" fmla="*/ 271 h 388"/>
                    <a:gd name="T112" fmla="*/ 74 w 701"/>
                    <a:gd name="T113" fmla="*/ 255 h 3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01" h="388">
                      <a:moveTo>
                        <a:pt x="116" y="60"/>
                      </a:moveTo>
                      <a:lnTo>
                        <a:pt x="365" y="81"/>
                      </a:lnTo>
                      <a:lnTo>
                        <a:pt x="381" y="117"/>
                      </a:lnTo>
                      <a:lnTo>
                        <a:pt x="378" y="117"/>
                      </a:lnTo>
                      <a:lnTo>
                        <a:pt x="407" y="182"/>
                      </a:lnTo>
                      <a:lnTo>
                        <a:pt x="385" y="232"/>
                      </a:lnTo>
                      <a:lnTo>
                        <a:pt x="407" y="284"/>
                      </a:lnTo>
                      <a:lnTo>
                        <a:pt x="436" y="284"/>
                      </a:lnTo>
                      <a:lnTo>
                        <a:pt x="436" y="304"/>
                      </a:lnTo>
                      <a:lnTo>
                        <a:pt x="446" y="304"/>
                      </a:lnTo>
                      <a:lnTo>
                        <a:pt x="446" y="312"/>
                      </a:lnTo>
                      <a:lnTo>
                        <a:pt x="378" y="320"/>
                      </a:lnTo>
                      <a:lnTo>
                        <a:pt x="368" y="320"/>
                      </a:lnTo>
                      <a:lnTo>
                        <a:pt x="359" y="325"/>
                      </a:lnTo>
                      <a:lnTo>
                        <a:pt x="352" y="328"/>
                      </a:lnTo>
                      <a:lnTo>
                        <a:pt x="346" y="333"/>
                      </a:lnTo>
                      <a:lnTo>
                        <a:pt x="343" y="338"/>
                      </a:lnTo>
                      <a:lnTo>
                        <a:pt x="339" y="343"/>
                      </a:lnTo>
                      <a:lnTo>
                        <a:pt x="339" y="351"/>
                      </a:lnTo>
                      <a:lnTo>
                        <a:pt x="339" y="356"/>
                      </a:lnTo>
                      <a:lnTo>
                        <a:pt x="339" y="362"/>
                      </a:lnTo>
                      <a:lnTo>
                        <a:pt x="343" y="367"/>
                      </a:lnTo>
                      <a:lnTo>
                        <a:pt x="346" y="375"/>
                      </a:lnTo>
                      <a:lnTo>
                        <a:pt x="349" y="380"/>
                      </a:lnTo>
                      <a:lnTo>
                        <a:pt x="355" y="382"/>
                      </a:lnTo>
                      <a:lnTo>
                        <a:pt x="362" y="385"/>
                      </a:lnTo>
                      <a:lnTo>
                        <a:pt x="368" y="388"/>
                      </a:lnTo>
                      <a:lnTo>
                        <a:pt x="375" y="388"/>
                      </a:lnTo>
                      <a:lnTo>
                        <a:pt x="640" y="388"/>
                      </a:lnTo>
                      <a:lnTo>
                        <a:pt x="649" y="388"/>
                      </a:lnTo>
                      <a:lnTo>
                        <a:pt x="656" y="385"/>
                      </a:lnTo>
                      <a:lnTo>
                        <a:pt x="659" y="382"/>
                      </a:lnTo>
                      <a:lnTo>
                        <a:pt x="666" y="380"/>
                      </a:lnTo>
                      <a:lnTo>
                        <a:pt x="669" y="375"/>
                      </a:lnTo>
                      <a:lnTo>
                        <a:pt x="672" y="367"/>
                      </a:lnTo>
                      <a:lnTo>
                        <a:pt x="675" y="362"/>
                      </a:lnTo>
                      <a:lnTo>
                        <a:pt x="675" y="356"/>
                      </a:lnTo>
                      <a:lnTo>
                        <a:pt x="679" y="351"/>
                      </a:lnTo>
                      <a:lnTo>
                        <a:pt x="675" y="343"/>
                      </a:lnTo>
                      <a:lnTo>
                        <a:pt x="672" y="338"/>
                      </a:lnTo>
                      <a:lnTo>
                        <a:pt x="669" y="333"/>
                      </a:lnTo>
                      <a:lnTo>
                        <a:pt x="662" y="328"/>
                      </a:lnTo>
                      <a:lnTo>
                        <a:pt x="659" y="325"/>
                      </a:lnTo>
                      <a:lnTo>
                        <a:pt x="649" y="320"/>
                      </a:lnTo>
                      <a:lnTo>
                        <a:pt x="637" y="320"/>
                      </a:lnTo>
                      <a:lnTo>
                        <a:pt x="572" y="312"/>
                      </a:lnTo>
                      <a:lnTo>
                        <a:pt x="572" y="304"/>
                      </a:lnTo>
                      <a:lnTo>
                        <a:pt x="582" y="304"/>
                      </a:lnTo>
                      <a:lnTo>
                        <a:pt x="582" y="284"/>
                      </a:lnTo>
                      <a:lnTo>
                        <a:pt x="695" y="284"/>
                      </a:lnTo>
                      <a:lnTo>
                        <a:pt x="701" y="232"/>
                      </a:lnTo>
                      <a:lnTo>
                        <a:pt x="688" y="201"/>
                      </a:lnTo>
                      <a:lnTo>
                        <a:pt x="643" y="201"/>
                      </a:lnTo>
                      <a:lnTo>
                        <a:pt x="643" y="182"/>
                      </a:lnTo>
                      <a:lnTo>
                        <a:pt x="633" y="182"/>
                      </a:lnTo>
                      <a:lnTo>
                        <a:pt x="633" y="201"/>
                      </a:lnTo>
                      <a:lnTo>
                        <a:pt x="523" y="201"/>
                      </a:lnTo>
                      <a:lnTo>
                        <a:pt x="469" y="89"/>
                      </a:lnTo>
                      <a:lnTo>
                        <a:pt x="462" y="78"/>
                      </a:lnTo>
                      <a:lnTo>
                        <a:pt x="456" y="68"/>
                      </a:lnTo>
                      <a:lnTo>
                        <a:pt x="446" y="58"/>
                      </a:lnTo>
                      <a:lnTo>
                        <a:pt x="433" y="50"/>
                      </a:lnTo>
                      <a:lnTo>
                        <a:pt x="423" y="45"/>
                      </a:lnTo>
                      <a:lnTo>
                        <a:pt x="407" y="42"/>
                      </a:lnTo>
                      <a:lnTo>
                        <a:pt x="394" y="39"/>
                      </a:lnTo>
                      <a:lnTo>
                        <a:pt x="381" y="37"/>
                      </a:lnTo>
                      <a:lnTo>
                        <a:pt x="291" y="39"/>
                      </a:lnTo>
                      <a:lnTo>
                        <a:pt x="162" y="13"/>
                      </a:lnTo>
                      <a:lnTo>
                        <a:pt x="158" y="19"/>
                      </a:lnTo>
                      <a:lnTo>
                        <a:pt x="110" y="8"/>
                      </a:lnTo>
                      <a:lnTo>
                        <a:pt x="110" y="3"/>
                      </a:lnTo>
                      <a:lnTo>
                        <a:pt x="110" y="0"/>
                      </a:lnTo>
                      <a:lnTo>
                        <a:pt x="107" y="0"/>
                      </a:lnTo>
                      <a:lnTo>
                        <a:pt x="103" y="0"/>
                      </a:lnTo>
                      <a:lnTo>
                        <a:pt x="100" y="0"/>
                      </a:lnTo>
                      <a:lnTo>
                        <a:pt x="97" y="3"/>
                      </a:lnTo>
                      <a:lnTo>
                        <a:pt x="55" y="117"/>
                      </a:lnTo>
                      <a:lnTo>
                        <a:pt x="58" y="120"/>
                      </a:lnTo>
                      <a:lnTo>
                        <a:pt x="45" y="216"/>
                      </a:lnTo>
                      <a:lnTo>
                        <a:pt x="45" y="227"/>
                      </a:lnTo>
                      <a:lnTo>
                        <a:pt x="39" y="224"/>
                      </a:lnTo>
                      <a:lnTo>
                        <a:pt x="39" y="227"/>
                      </a:lnTo>
                      <a:lnTo>
                        <a:pt x="39" y="229"/>
                      </a:lnTo>
                      <a:lnTo>
                        <a:pt x="42" y="250"/>
                      </a:lnTo>
                      <a:lnTo>
                        <a:pt x="36" y="250"/>
                      </a:lnTo>
                      <a:lnTo>
                        <a:pt x="29" y="252"/>
                      </a:lnTo>
                      <a:lnTo>
                        <a:pt x="19" y="255"/>
                      </a:lnTo>
                      <a:lnTo>
                        <a:pt x="16" y="255"/>
                      </a:lnTo>
                      <a:lnTo>
                        <a:pt x="10" y="260"/>
                      </a:lnTo>
                      <a:lnTo>
                        <a:pt x="6" y="265"/>
                      </a:lnTo>
                      <a:lnTo>
                        <a:pt x="0" y="276"/>
                      </a:lnTo>
                      <a:lnTo>
                        <a:pt x="0" y="278"/>
                      </a:lnTo>
                      <a:lnTo>
                        <a:pt x="0" y="284"/>
                      </a:lnTo>
                      <a:lnTo>
                        <a:pt x="0" y="294"/>
                      </a:lnTo>
                      <a:lnTo>
                        <a:pt x="0" y="302"/>
                      </a:lnTo>
                      <a:lnTo>
                        <a:pt x="3" y="310"/>
                      </a:lnTo>
                      <a:lnTo>
                        <a:pt x="16" y="323"/>
                      </a:lnTo>
                      <a:lnTo>
                        <a:pt x="29" y="336"/>
                      </a:lnTo>
                      <a:lnTo>
                        <a:pt x="45" y="351"/>
                      </a:lnTo>
                      <a:lnTo>
                        <a:pt x="65" y="367"/>
                      </a:lnTo>
                      <a:lnTo>
                        <a:pt x="55" y="356"/>
                      </a:lnTo>
                      <a:lnTo>
                        <a:pt x="52" y="343"/>
                      </a:lnTo>
                      <a:lnTo>
                        <a:pt x="52" y="330"/>
                      </a:lnTo>
                      <a:lnTo>
                        <a:pt x="49" y="315"/>
                      </a:lnTo>
                      <a:lnTo>
                        <a:pt x="49" y="310"/>
                      </a:lnTo>
                      <a:lnTo>
                        <a:pt x="52" y="307"/>
                      </a:lnTo>
                      <a:lnTo>
                        <a:pt x="52" y="304"/>
                      </a:lnTo>
                      <a:lnTo>
                        <a:pt x="58" y="302"/>
                      </a:lnTo>
                      <a:lnTo>
                        <a:pt x="74" y="297"/>
                      </a:lnTo>
                      <a:lnTo>
                        <a:pt x="74" y="271"/>
                      </a:lnTo>
                      <a:lnTo>
                        <a:pt x="65" y="265"/>
                      </a:lnTo>
                      <a:lnTo>
                        <a:pt x="74" y="255"/>
                      </a:lnTo>
                      <a:lnTo>
                        <a:pt x="116" y="6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191" name="Group 630"/>
              <p:cNvGrpSpPr>
                <a:grpSpLocks/>
              </p:cNvGrpSpPr>
              <p:nvPr/>
            </p:nvGrpSpPr>
            <p:grpSpPr bwMode="auto">
              <a:xfrm>
                <a:off x="5960" y="9742"/>
                <a:ext cx="84" cy="31"/>
                <a:chOff x="5960" y="9742"/>
                <a:chExt cx="84" cy="31"/>
              </a:xfrm>
            </p:grpSpPr>
            <p:sp>
              <p:nvSpPr>
                <p:cNvPr id="80340" name="Line 631"/>
                <p:cNvSpPr>
                  <a:spLocks noChangeShapeType="1"/>
                </p:cNvSpPr>
                <p:nvPr/>
              </p:nvSpPr>
              <p:spPr bwMode="auto">
                <a:xfrm flipV="1">
                  <a:off x="5960" y="9742"/>
                  <a:ext cx="59" cy="1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41" name="Line 632"/>
                <p:cNvSpPr>
                  <a:spLocks noChangeShapeType="1"/>
                </p:cNvSpPr>
                <p:nvPr/>
              </p:nvSpPr>
              <p:spPr bwMode="auto">
                <a:xfrm flipV="1">
                  <a:off x="5986" y="9760"/>
                  <a:ext cx="58" cy="1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42" name="Line 633"/>
                <p:cNvSpPr>
                  <a:spLocks noChangeShapeType="1"/>
                </p:cNvSpPr>
                <p:nvPr/>
              </p:nvSpPr>
              <p:spPr bwMode="auto">
                <a:xfrm flipV="1">
                  <a:off x="5973" y="9750"/>
                  <a:ext cx="59" cy="1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192" name="Group 634"/>
              <p:cNvGrpSpPr>
                <a:grpSpLocks/>
              </p:cNvGrpSpPr>
              <p:nvPr/>
            </p:nvGrpSpPr>
            <p:grpSpPr bwMode="auto">
              <a:xfrm>
                <a:off x="5980" y="9721"/>
                <a:ext cx="136" cy="47"/>
                <a:chOff x="5980" y="9721"/>
                <a:chExt cx="136" cy="47"/>
              </a:xfrm>
            </p:grpSpPr>
            <p:sp>
              <p:nvSpPr>
                <p:cNvPr id="80336" name="Freeform 635"/>
                <p:cNvSpPr>
                  <a:spLocks/>
                </p:cNvSpPr>
                <p:nvPr/>
              </p:nvSpPr>
              <p:spPr bwMode="auto">
                <a:xfrm>
                  <a:off x="5980" y="9721"/>
                  <a:ext cx="110" cy="26"/>
                </a:xfrm>
                <a:custGeom>
                  <a:avLst/>
                  <a:gdLst>
                    <a:gd name="T0" fmla="*/ 0 w 110"/>
                    <a:gd name="T1" fmla="*/ 26 h 26"/>
                    <a:gd name="T2" fmla="*/ 110 w 110"/>
                    <a:gd name="T3" fmla="*/ 26 h 26"/>
                    <a:gd name="T4" fmla="*/ 45 w 110"/>
                    <a:gd name="T5" fmla="*/ 13 h 26"/>
                    <a:gd name="T6" fmla="*/ 45 w 110"/>
                    <a:gd name="T7" fmla="*/ 8 h 26"/>
                    <a:gd name="T8" fmla="*/ 0 w 110"/>
                    <a:gd name="T9" fmla="*/ 0 h 26"/>
                    <a:gd name="T10" fmla="*/ 0 w 110"/>
                    <a:gd name="T11" fmla="*/ 26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 h="26">
                      <a:moveTo>
                        <a:pt x="0" y="26"/>
                      </a:moveTo>
                      <a:lnTo>
                        <a:pt x="110" y="26"/>
                      </a:lnTo>
                      <a:lnTo>
                        <a:pt x="45" y="13"/>
                      </a:lnTo>
                      <a:lnTo>
                        <a:pt x="45" y="8"/>
                      </a:lnTo>
                      <a:lnTo>
                        <a:pt x="0" y="0"/>
                      </a:lnTo>
                      <a:lnTo>
                        <a:pt x="0"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37" name="Freeform 636"/>
                <p:cNvSpPr>
                  <a:spLocks/>
                </p:cNvSpPr>
                <p:nvPr/>
              </p:nvSpPr>
              <p:spPr bwMode="auto">
                <a:xfrm>
                  <a:off x="6006" y="9742"/>
                  <a:ext cx="110" cy="26"/>
                </a:xfrm>
                <a:custGeom>
                  <a:avLst/>
                  <a:gdLst>
                    <a:gd name="T0" fmla="*/ 0 w 110"/>
                    <a:gd name="T1" fmla="*/ 26 h 26"/>
                    <a:gd name="T2" fmla="*/ 110 w 110"/>
                    <a:gd name="T3" fmla="*/ 26 h 26"/>
                    <a:gd name="T4" fmla="*/ 45 w 110"/>
                    <a:gd name="T5" fmla="*/ 13 h 26"/>
                    <a:gd name="T6" fmla="*/ 45 w 110"/>
                    <a:gd name="T7" fmla="*/ 8 h 26"/>
                    <a:gd name="T8" fmla="*/ 0 w 110"/>
                    <a:gd name="T9" fmla="*/ 0 h 26"/>
                    <a:gd name="T10" fmla="*/ 0 w 110"/>
                    <a:gd name="T11" fmla="*/ 26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 h="26">
                      <a:moveTo>
                        <a:pt x="0" y="26"/>
                      </a:moveTo>
                      <a:lnTo>
                        <a:pt x="110" y="26"/>
                      </a:lnTo>
                      <a:lnTo>
                        <a:pt x="45" y="13"/>
                      </a:lnTo>
                      <a:lnTo>
                        <a:pt x="45" y="8"/>
                      </a:lnTo>
                      <a:lnTo>
                        <a:pt x="0" y="0"/>
                      </a:lnTo>
                      <a:lnTo>
                        <a:pt x="0" y="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38" name="Freeform 637"/>
                <p:cNvSpPr>
                  <a:spLocks/>
                </p:cNvSpPr>
                <p:nvPr/>
              </p:nvSpPr>
              <p:spPr bwMode="auto">
                <a:xfrm>
                  <a:off x="5993" y="9732"/>
                  <a:ext cx="110" cy="26"/>
                </a:xfrm>
                <a:custGeom>
                  <a:avLst/>
                  <a:gdLst>
                    <a:gd name="T0" fmla="*/ 0 w 110"/>
                    <a:gd name="T1" fmla="*/ 26 h 26"/>
                    <a:gd name="T2" fmla="*/ 110 w 110"/>
                    <a:gd name="T3" fmla="*/ 26 h 26"/>
                    <a:gd name="T4" fmla="*/ 45 w 110"/>
                    <a:gd name="T5" fmla="*/ 13 h 26"/>
                    <a:gd name="T6" fmla="*/ 45 w 110"/>
                    <a:gd name="T7" fmla="*/ 8 h 26"/>
                    <a:gd name="T8" fmla="*/ 0 w 110"/>
                    <a:gd name="T9" fmla="*/ 0 h 26"/>
                    <a:gd name="T10" fmla="*/ 0 w 110"/>
                    <a:gd name="T11" fmla="*/ 26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 h="26">
                      <a:moveTo>
                        <a:pt x="0" y="26"/>
                      </a:moveTo>
                      <a:lnTo>
                        <a:pt x="110" y="26"/>
                      </a:lnTo>
                      <a:lnTo>
                        <a:pt x="45" y="13"/>
                      </a:lnTo>
                      <a:lnTo>
                        <a:pt x="45" y="8"/>
                      </a:lnTo>
                      <a:lnTo>
                        <a:pt x="0" y="0"/>
                      </a:lnTo>
                      <a:lnTo>
                        <a:pt x="0" y="2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39" name="Freeform 638"/>
                <p:cNvSpPr>
                  <a:spLocks/>
                </p:cNvSpPr>
                <p:nvPr/>
              </p:nvSpPr>
              <p:spPr bwMode="auto">
                <a:xfrm>
                  <a:off x="5993" y="9732"/>
                  <a:ext cx="110" cy="26"/>
                </a:xfrm>
                <a:custGeom>
                  <a:avLst/>
                  <a:gdLst>
                    <a:gd name="T0" fmla="*/ 0 w 110"/>
                    <a:gd name="T1" fmla="*/ 26 h 26"/>
                    <a:gd name="T2" fmla="*/ 110 w 110"/>
                    <a:gd name="T3" fmla="*/ 26 h 26"/>
                    <a:gd name="T4" fmla="*/ 45 w 110"/>
                    <a:gd name="T5" fmla="*/ 13 h 26"/>
                    <a:gd name="T6" fmla="*/ 45 w 110"/>
                    <a:gd name="T7" fmla="*/ 8 h 26"/>
                    <a:gd name="T8" fmla="*/ 0 w 110"/>
                    <a:gd name="T9" fmla="*/ 0 h 26"/>
                    <a:gd name="T10" fmla="*/ 0 w 110"/>
                    <a:gd name="T11" fmla="*/ 26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 h="26">
                      <a:moveTo>
                        <a:pt x="0" y="26"/>
                      </a:moveTo>
                      <a:lnTo>
                        <a:pt x="110" y="26"/>
                      </a:lnTo>
                      <a:lnTo>
                        <a:pt x="45" y="13"/>
                      </a:lnTo>
                      <a:lnTo>
                        <a:pt x="45" y="8"/>
                      </a:lnTo>
                      <a:lnTo>
                        <a:pt x="0" y="0"/>
                      </a:lnTo>
                      <a:lnTo>
                        <a:pt x="0" y="26"/>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193" name="Group 639"/>
              <p:cNvGrpSpPr>
                <a:grpSpLocks/>
              </p:cNvGrpSpPr>
              <p:nvPr/>
            </p:nvGrpSpPr>
            <p:grpSpPr bwMode="auto">
              <a:xfrm>
                <a:off x="5880" y="9706"/>
                <a:ext cx="152" cy="278"/>
                <a:chOff x="5880" y="9706"/>
                <a:chExt cx="152" cy="278"/>
              </a:xfrm>
            </p:grpSpPr>
            <p:grpSp>
              <p:nvGrpSpPr>
                <p:cNvPr id="80279" name="Group 640"/>
                <p:cNvGrpSpPr>
                  <a:grpSpLocks/>
                </p:cNvGrpSpPr>
                <p:nvPr/>
              </p:nvGrpSpPr>
              <p:grpSpPr bwMode="auto">
                <a:xfrm>
                  <a:off x="5899" y="9929"/>
                  <a:ext cx="49" cy="44"/>
                  <a:chOff x="5899" y="9929"/>
                  <a:chExt cx="49" cy="44"/>
                </a:xfrm>
              </p:grpSpPr>
              <p:sp>
                <p:nvSpPr>
                  <p:cNvPr id="80333" name="Line 641"/>
                  <p:cNvSpPr>
                    <a:spLocks noChangeShapeType="1"/>
                  </p:cNvSpPr>
                  <p:nvPr/>
                </p:nvSpPr>
                <p:spPr bwMode="auto">
                  <a:xfrm flipH="1" flipV="1">
                    <a:off x="5899" y="9929"/>
                    <a:ext cx="26" cy="24"/>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34" name="Line 642"/>
                  <p:cNvSpPr>
                    <a:spLocks noChangeShapeType="1"/>
                  </p:cNvSpPr>
                  <p:nvPr/>
                </p:nvSpPr>
                <p:spPr bwMode="auto">
                  <a:xfrm flipH="1" flipV="1">
                    <a:off x="5925" y="9950"/>
                    <a:ext cx="23" cy="2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35" name="Line 643"/>
                  <p:cNvSpPr>
                    <a:spLocks noChangeShapeType="1"/>
                  </p:cNvSpPr>
                  <p:nvPr/>
                </p:nvSpPr>
                <p:spPr bwMode="auto">
                  <a:xfrm flipH="1" flipV="1">
                    <a:off x="5912" y="9940"/>
                    <a:ext cx="23" cy="2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80" name="Group 644"/>
                <p:cNvGrpSpPr>
                  <a:grpSpLocks/>
                </p:cNvGrpSpPr>
                <p:nvPr/>
              </p:nvGrpSpPr>
              <p:grpSpPr bwMode="auto">
                <a:xfrm>
                  <a:off x="5880" y="9929"/>
                  <a:ext cx="42" cy="24"/>
                  <a:chOff x="5880" y="9929"/>
                  <a:chExt cx="42" cy="24"/>
                </a:xfrm>
              </p:grpSpPr>
              <p:sp>
                <p:nvSpPr>
                  <p:cNvPr id="80330" name="Line 645"/>
                  <p:cNvSpPr>
                    <a:spLocks noChangeShapeType="1"/>
                  </p:cNvSpPr>
                  <p:nvPr/>
                </p:nvSpPr>
                <p:spPr bwMode="auto">
                  <a:xfrm flipH="1">
                    <a:off x="5880" y="9929"/>
                    <a:ext cx="16"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31" name="Line 646"/>
                  <p:cNvSpPr>
                    <a:spLocks noChangeShapeType="1"/>
                  </p:cNvSpPr>
                  <p:nvPr/>
                </p:nvSpPr>
                <p:spPr bwMode="auto">
                  <a:xfrm flipH="1">
                    <a:off x="5902" y="9950"/>
                    <a:ext cx="20" cy="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32" name="Line 647"/>
                  <p:cNvSpPr>
                    <a:spLocks noChangeShapeType="1"/>
                  </p:cNvSpPr>
                  <p:nvPr/>
                </p:nvSpPr>
                <p:spPr bwMode="auto">
                  <a:xfrm flipH="1">
                    <a:off x="5889" y="9940"/>
                    <a:ext cx="20" cy="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81" name="Group 648"/>
                <p:cNvGrpSpPr>
                  <a:grpSpLocks/>
                </p:cNvGrpSpPr>
                <p:nvPr/>
              </p:nvGrpSpPr>
              <p:grpSpPr bwMode="auto">
                <a:xfrm>
                  <a:off x="5889" y="9919"/>
                  <a:ext cx="29" cy="22"/>
                  <a:chOff x="5889" y="9919"/>
                  <a:chExt cx="29" cy="22"/>
                </a:xfrm>
              </p:grpSpPr>
              <p:sp>
                <p:nvSpPr>
                  <p:cNvPr id="80327" name="Line 649"/>
                  <p:cNvSpPr>
                    <a:spLocks noChangeShapeType="1"/>
                  </p:cNvSpPr>
                  <p:nvPr/>
                </p:nvSpPr>
                <p:spPr bwMode="auto">
                  <a:xfrm>
                    <a:off x="5889" y="9919"/>
                    <a:ext cx="4"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28" name="Line 650"/>
                  <p:cNvSpPr>
                    <a:spLocks noChangeShapeType="1"/>
                  </p:cNvSpPr>
                  <p:nvPr/>
                </p:nvSpPr>
                <p:spPr bwMode="auto">
                  <a:xfrm>
                    <a:off x="5912" y="9940"/>
                    <a:ext cx="6"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29" name="Line 651"/>
                  <p:cNvSpPr>
                    <a:spLocks noChangeShapeType="1"/>
                  </p:cNvSpPr>
                  <p:nvPr/>
                </p:nvSpPr>
                <p:spPr bwMode="auto">
                  <a:xfrm>
                    <a:off x="5902" y="9929"/>
                    <a:ext cx="4"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82" name="Group 652"/>
                <p:cNvGrpSpPr>
                  <a:grpSpLocks/>
                </p:cNvGrpSpPr>
                <p:nvPr/>
              </p:nvGrpSpPr>
              <p:grpSpPr bwMode="auto">
                <a:xfrm>
                  <a:off x="5893" y="9818"/>
                  <a:ext cx="45" cy="39"/>
                  <a:chOff x="5893" y="9818"/>
                  <a:chExt cx="45" cy="39"/>
                </a:xfrm>
              </p:grpSpPr>
              <p:sp>
                <p:nvSpPr>
                  <p:cNvPr id="80324" name="Line 653"/>
                  <p:cNvSpPr>
                    <a:spLocks noChangeShapeType="1"/>
                  </p:cNvSpPr>
                  <p:nvPr/>
                </p:nvSpPr>
                <p:spPr bwMode="auto">
                  <a:xfrm flipH="1" flipV="1">
                    <a:off x="5893" y="9818"/>
                    <a:ext cx="19" cy="20"/>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25" name="Line 654"/>
                  <p:cNvSpPr>
                    <a:spLocks noChangeShapeType="1"/>
                  </p:cNvSpPr>
                  <p:nvPr/>
                </p:nvSpPr>
                <p:spPr bwMode="auto">
                  <a:xfrm flipH="1" flipV="1">
                    <a:off x="5918" y="9838"/>
                    <a:ext cx="20" cy="19"/>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26" name="Line 655"/>
                  <p:cNvSpPr>
                    <a:spLocks noChangeShapeType="1"/>
                  </p:cNvSpPr>
                  <p:nvPr/>
                </p:nvSpPr>
                <p:spPr bwMode="auto">
                  <a:xfrm flipH="1" flipV="1">
                    <a:off x="5906" y="9828"/>
                    <a:ext cx="19" cy="1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83" name="Group 656"/>
                <p:cNvGrpSpPr>
                  <a:grpSpLocks/>
                </p:cNvGrpSpPr>
                <p:nvPr/>
              </p:nvGrpSpPr>
              <p:grpSpPr bwMode="auto">
                <a:xfrm>
                  <a:off x="5938" y="9747"/>
                  <a:ext cx="42" cy="37"/>
                  <a:chOff x="5938" y="9747"/>
                  <a:chExt cx="42" cy="37"/>
                </a:xfrm>
              </p:grpSpPr>
              <p:sp>
                <p:nvSpPr>
                  <p:cNvPr id="80320" name="Freeform 657"/>
                  <p:cNvSpPr>
                    <a:spLocks/>
                  </p:cNvSpPr>
                  <p:nvPr/>
                </p:nvSpPr>
                <p:spPr bwMode="auto">
                  <a:xfrm>
                    <a:off x="5938" y="9747"/>
                    <a:ext cx="16" cy="16"/>
                  </a:xfrm>
                  <a:custGeom>
                    <a:avLst/>
                    <a:gdLst>
                      <a:gd name="T0" fmla="*/ 13 w 16"/>
                      <a:gd name="T1" fmla="*/ 0 h 16"/>
                      <a:gd name="T2" fmla="*/ 6 w 16"/>
                      <a:gd name="T3" fmla="*/ 0 h 16"/>
                      <a:gd name="T4" fmla="*/ 3 w 16"/>
                      <a:gd name="T5" fmla="*/ 0 h 16"/>
                      <a:gd name="T6" fmla="*/ 0 w 16"/>
                      <a:gd name="T7" fmla="*/ 3 h 16"/>
                      <a:gd name="T8" fmla="*/ 0 w 16"/>
                      <a:gd name="T9" fmla="*/ 6 h 16"/>
                      <a:gd name="T10" fmla="*/ 0 w 16"/>
                      <a:gd name="T11" fmla="*/ 6 h 16"/>
                      <a:gd name="T12" fmla="*/ 0 w 16"/>
                      <a:gd name="T13" fmla="*/ 8 h 16"/>
                      <a:gd name="T14" fmla="*/ 0 w 16"/>
                      <a:gd name="T15" fmla="*/ 11 h 16"/>
                      <a:gd name="T16" fmla="*/ 3 w 16"/>
                      <a:gd name="T17" fmla="*/ 13 h 16"/>
                      <a:gd name="T18" fmla="*/ 6 w 16"/>
                      <a:gd name="T19" fmla="*/ 13 h 16"/>
                      <a:gd name="T20" fmla="*/ 16 w 16"/>
                      <a:gd name="T21" fmla="*/ 16 h 16"/>
                      <a:gd name="T22" fmla="*/ 13 w 1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6">
                        <a:moveTo>
                          <a:pt x="13" y="0"/>
                        </a:moveTo>
                        <a:lnTo>
                          <a:pt x="6" y="0"/>
                        </a:lnTo>
                        <a:lnTo>
                          <a:pt x="3" y="0"/>
                        </a:lnTo>
                        <a:lnTo>
                          <a:pt x="0" y="3"/>
                        </a:lnTo>
                        <a:lnTo>
                          <a:pt x="0" y="6"/>
                        </a:lnTo>
                        <a:lnTo>
                          <a:pt x="0" y="8"/>
                        </a:lnTo>
                        <a:lnTo>
                          <a:pt x="0" y="11"/>
                        </a:lnTo>
                        <a:lnTo>
                          <a:pt x="3" y="13"/>
                        </a:lnTo>
                        <a:lnTo>
                          <a:pt x="6" y="13"/>
                        </a:lnTo>
                        <a:lnTo>
                          <a:pt x="16" y="16"/>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21" name="Freeform 658"/>
                  <p:cNvSpPr>
                    <a:spLocks/>
                  </p:cNvSpPr>
                  <p:nvPr/>
                </p:nvSpPr>
                <p:spPr bwMode="auto">
                  <a:xfrm>
                    <a:off x="5964" y="9768"/>
                    <a:ext cx="16" cy="16"/>
                  </a:xfrm>
                  <a:custGeom>
                    <a:avLst/>
                    <a:gdLst>
                      <a:gd name="T0" fmla="*/ 13 w 16"/>
                      <a:gd name="T1" fmla="*/ 0 h 16"/>
                      <a:gd name="T2" fmla="*/ 6 w 16"/>
                      <a:gd name="T3" fmla="*/ 0 h 16"/>
                      <a:gd name="T4" fmla="*/ 3 w 16"/>
                      <a:gd name="T5" fmla="*/ 0 h 16"/>
                      <a:gd name="T6" fmla="*/ 0 w 16"/>
                      <a:gd name="T7" fmla="*/ 3 h 16"/>
                      <a:gd name="T8" fmla="*/ 0 w 16"/>
                      <a:gd name="T9" fmla="*/ 5 h 16"/>
                      <a:gd name="T10" fmla="*/ 0 w 16"/>
                      <a:gd name="T11" fmla="*/ 5 h 16"/>
                      <a:gd name="T12" fmla="*/ 0 w 16"/>
                      <a:gd name="T13" fmla="*/ 8 h 16"/>
                      <a:gd name="T14" fmla="*/ 0 w 16"/>
                      <a:gd name="T15" fmla="*/ 11 h 16"/>
                      <a:gd name="T16" fmla="*/ 3 w 16"/>
                      <a:gd name="T17" fmla="*/ 13 h 16"/>
                      <a:gd name="T18" fmla="*/ 6 w 16"/>
                      <a:gd name="T19" fmla="*/ 13 h 16"/>
                      <a:gd name="T20" fmla="*/ 16 w 16"/>
                      <a:gd name="T21" fmla="*/ 16 h 16"/>
                      <a:gd name="T22" fmla="*/ 13 w 1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6">
                        <a:moveTo>
                          <a:pt x="13" y="0"/>
                        </a:moveTo>
                        <a:lnTo>
                          <a:pt x="6" y="0"/>
                        </a:lnTo>
                        <a:lnTo>
                          <a:pt x="3" y="0"/>
                        </a:lnTo>
                        <a:lnTo>
                          <a:pt x="0" y="3"/>
                        </a:lnTo>
                        <a:lnTo>
                          <a:pt x="0" y="5"/>
                        </a:lnTo>
                        <a:lnTo>
                          <a:pt x="0" y="8"/>
                        </a:lnTo>
                        <a:lnTo>
                          <a:pt x="0" y="11"/>
                        </a:lnTo>
                        <a:lnTo>
                          <a:pt x="3" y="13"/>
                        </a:lnTo>
                        <a:lnTo>
                          <a:pt x="6" y="13"/>
                        </a:lnTo>
                        <a:lnTo>
                          <a:pt x="16" y="16"/>
                        </a:lnTo>
                        <a:lnTo>
                          <a:pt x="13"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22" name="Freeform 659"/>
                  <p:cNvSpPr>
                    <a:spLocks/>
                  </p:cNvSpPr>
                  <p:nvPr/>
                </p:nvSpPr>
                <p:spPr bwMode="auto">
                  <a:xfrm>
                    <a:off x="5951" y="9758"/>
                    <a:ext cx="16" cy="15"/>
                  </a:xfrm>
                  <a:custGeom>
                    <a:avLst/>
                    <a:gdLst>
                      <a:gd name="T0" fmla="*/ 13 w 16"/>
                      <a:gd name="T1" fmla="*/ 0 h 15"/>
                      <a:gd name="T2" fmla="*/ 6 w 16"/>
                      <a:gd name="T3" fmla="*/ 0 h 15"/>
                      <a:gd name="T4" fmla="*/ 3 w 16"/>
                      <a:gd name="T5" fmla="*/ 0 h 15"/>
                      <a:gd name="T6" fmla="*/ 0 w 16"/>
                      <a:gd name="T7" fmla="*/ 2 h 15"/>
                      <a:gd name="T8" fmla="*/ 0 w 16"/>
                      <a:gd name="T9" fmla="*/ 5 h 15"/>
                      <a:gd name="T10" fmla="*/ 0 w 16"/>
                      <a:gd name="T11" fmla="*/ 5 h 15"/>
                      <a:gd name="T12" fmla="*/ 0 w 16"/>
                      <a:gd name="T13" fmla="*/ 8 h 15"/>
                      <a:gd name="T14" fmla="*/ 0 w 16"/>
                      <a:gd name="T15" fmla="*/ 10 h 15"/>
                      <a:gd name="T16" fmla="*/ 3 w 16"/>
                      <a:gd name="T17" fmla="*/ 13 h 15"/>
                      <a:gd name="T18" fmla="*/ 6 w 16"/>
                      <a:gd name="T19" fmla="*/ 13 h 15"/>
                      <a:gd name="T20" fmla="*/ 16 w 16"/>
                      <a:gd name="T21" fmla="*/ 15 h 15"/>
                      <a:gd name="T22" fmla="*/ 13 w 16"/>
                      <a:gd name="T23" fmla="*/ 0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5">
                        <a:moveTo>
                          <a:pt x="13" y="0"/>
                        </a:moveTo>
                        <a:lnTo>
                          <a:pt x="6" y="0"/>
                        </a:lnTo>
                        <a:lnTo>
                          <a:pt x="3" y="0"/>
                        </a:lnTo>
                        <a:lnTo>
                          <a:pt x="0" y="2"/>
                        </a:lnTo>
                        <a:lnTo>
                          <a:pt x="0" y="5"/>
                        </a:lnTo>
                        <a:lnTo>
                          <a:pt x="0" y="8"/>
                        </a:lnTo>
                        <a:lnTo>
                          <a:pt x="0" y="10"/>
                        </a:lnTo>
                        <a:lnTo>
                          <a:pt x="3" y="13"/>
                        </a:lnTo>
                        <a:lnTo>
                          <a:pt x="6" y="13"/>
                        </a:lnTo>
                        <a:lnTo>
                          <a:pt x="16" y="15"/>
                        </a:lnTo>
                        <a:lnTo>
                          <a:pt x="13"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23" name="Freeform 660"/>
                  <p:cNvSpPr>
                    <a:spLocks/>
                  </p:cNvSpPr>
                  <p:nvPr/>
                </p:nvSpPr>
                <p:spPr bwMode="auto">
                  <a:xfrm>
                    <a:off x="5951" y="9758"/>
                    <a:ext cx="16" cy="15"/>
                  </a:xfrm>
                  <a:custGeom>
                    <a:avLst/>
                    <a:gdLst>
                      <a:gd name="T0" fmla="*/ 13 w 16"/>
                      <a:gd name="T1" fmla="*/ 0 h 15"/>
                      <a:gd name="T2" fmla="*/ 6 w 16"/>
                      <a:gd name="T3" fmla="*/ 0 h 15"/>
                      <a:gd name="T4" fmla="*/ 3 w 16"/>
                      <a:gd name="T5" fmla="*/ 0 h 15"/>
                      <a:gd name="T6" fmla="*/ 0 w 16"/>
                      <a:gd name="T7" fmla="*/ 2 h 15"/>
                      <a:gd name="T8" fmla="*/ 0 w 16"/>
                      <a:gd name="T9" fmla="*/ 5 h 15"/>
                      <a:gd name="T10" fmla="*/ 0 w 16"/>
                      <a:gd name="T11" fmla="*/ 5 h 15"/>
                      <a:gd name="T12" fmla="*/ 0 w 16"/>
                      <a:gd name="T13" fmla="*/ 8 h 15"/>
                      <a:gd name="T14" fmla="*/ 0 w 16"/>
                      <a:gd name="T15" fmla="*/ 10 h 15"/>
                      <a:gd name="T16" fmla="*/ 3 w 16"/>
                      <a:gd name="T17" fmla="*/ 13 h 15"/>
                      <a:gd name="T18" fmla="*/ 6 w 16"/>
                      <a:gd name="T19" fmla="*/ 13 h 15"/>
                      <a:gd name="T20" fmla="*/ 16 w 16"/>
                      <a:gd name="T21" fmla="*/ 15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 h="15">
                        <a:moveTo>
                          <a:pt x="13" y="0"/>
                        </a:moveTo>
                        <a:lnTo>
                          <a:pt x="6" y="0"/>
                        </a:lnTo>
                        <a:lnTo>
                          <a:pt x="3" y="0"/>
                        </a:lnTo>
                        <a:lnTo>
                          <a:pt x="0" y="2"/>
                        </a:lnTo>
                        <a:lnTo>
                          <a:pt x="0" y="5"/>
                        </a:lnTo>
                        <a:lnTo>
                          <a:pt x="0" y="8"/>
                        </a:lnTo>
                        <a:lnTo>
                          <a:pt x="0" y="10"/>
                        </a:lnTo>
                        <a:lnTo>
                          <a:pt x="3" y="13"/>
                        </a:lnTo>
                        <a:lnTo>
                          <a:pt x="6" y="13"/>
                        </a:lnTo>
                        <a:lnTo>
                          <a:pt x="16" y="15"/>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84" name="Group 661"/>
                <p:cNvGrpSpPr>
                  <a:grpSpLocks/>
                </p:cNvGrpSpPr>
                <p:nvPr/>
              </p:nvGrpSpPr>
              <p:grpSpPr bwMode="auto">
                <a:xfrm>
                  <a:off x="5944" y="9706"/>
                  <a:ext cx="39" cy="39"/>
                  <a:chOff x="5944" y="9706"/>
                  <a:chExt cx="39" cy="39"/>
                </a:xfrm>
              </p:grpSpPr>
              <p:sp>
                <p:nvSpPr>
                  <p:cNvPr id="80317" name="Line 662"/>
                  <p:cNvSpPr>
                    <a:spLocks noChangeShapeType="1"/>
                  </p:cNvSpPr>
                  <p:nvPr/>
                </p:nvSpPr>
                <p:spPr bwMode="auto">
                  <a:xfrm flipH="1" flipV="1">
                    <a:off x="5944" y="9706"/>
                    <a:ext cx="16" cy="1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18" name="Line 663"/>
                  <p:cNvSpPr>
                    <a:spLocks noChangeShapeType="1"/>
                  </p:cNvSpPr>
                  <p:nvPr/>
                </p:nvSpPr>
                <p:spPr bwMode="auto">
                  <a:xfrm flipH="1" flipV="1">
                    <a:off x="5970" y="9727"/>
                    <a:ext cx="13" cy="1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19" name="Line 664"/>
                  <p:cNvSpPr>
                    <a:spLocks noChangeShapeType="1"/>
                  </p:cNvSpPr>
                  <p:nvPr/>
                </p:nvSpPr>
                <p:spPr bwMode="auto">
                  <a:xfrm flipH="1" flipV="1">
                    <a:off x="5957" y="9716"/>
                    <a:ext cx="13" cy="18"/>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85" name="Group 665"/>
                <p:cNvGrpSpPr>
                  <a:grpSpLocks/>
                </p:cNvGrpSpPr>
                <p:nvPr/>
              </p:nvGrpSpPr>
              <p:grpSpPr bwMode="auto">
                <a:xfrm>
                  <a:off x="5993" y="9721"/>
                  <a:ext cx="39" cy="26"/>
                  <a:chOff x="5993" y="9721"/>
                  <a:chExt cx="39" cy="26"/>
                </a:xfrm>
              </p:grpSpPr>
              <p:sp>
                <p:nvSpPr>
                  <p:cNvPr id="80314" name="Line 666"/>
                  <p:cNvSpPr>
                    <a:spLocks noChangeShapeType="1"/>
                  </p:cNvSpPr>
                  <p:nvPr/>
                </p:nvSpPr>
                <p:spPr bwMode="auto">
                  <a:xfrm flipH="1">
                    <a:off x="5993" y="9721"/>
                    <a:ext cx="13" cy="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15" name="Line 667"/>
                  <p:cNvSpPr>
                    <a:spLocks noChangeShapeType="1"/>
                  </p:cNvSpPr>
                  <p:nvPr/>
                </p:nvSpPr>
                <p:spPr bwMode="auto">
                  <a:xfrm flipH="1">
                    <a:off x="6015" y="9742"/>
                    <a:ext cx="17" cy="5"/>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316" name="Line 668"/>
                  <p:cNvSpPr>
                    <a:spLocks noChangeShapeType="1"/>
                  </p:cNvSpPr>
                  <p:nvPr/>
                </p:nvSpPr>
                <p:spPr bwMode="auto">
                  <a:xfrm flipH="1">
                    <a:off x="6002" y="9732"/>
                    <a:ext cx="17" cy="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86" name="Group 669"/>
                <p:cNvGrpSpPr>
                  <a:grpSpLocks/>
                </p:cNvGrpSpPr>
                <p:nvPr/>
              </p:nvGrpSpPr>
              <p:grpSpPr bwMode="auto">
                <a:xfrm>
                  <a:off x="5896" y="9833"/>
                  <a:ext cx="42" cy="117"/>
                  <a:chOff x="5896" y="9833"/>
                  <a:chExt cx="42" cy="117"/>
                </a:xfrm>
              </p:grpSpPr>
              <p:sp>
                <p:nvSpPr>
                  <p:cNvPr id="80311" name="Freeform 670"/>
                  <p:cNvSpPr>
                    <a:spLocks/>
                  </p:cNvSpPr>
                  <p:nvPr/>
                </p:nvSpPr>
                <p:spPr bwMode="auto">
                  <a:xfrm>
                    <a:off x="5896" y="9833"/>
                    <a:ext cx="16" cy="96"/>
                  </a:xfrm>
                  <a:custGeom>
                    <a:avLst/>
                    <a:gdLst>
                      <a:gd name="T0" fmla="*/ 10 w 16"/>
                      <a:gd name="T1" fmla="*/ 0 h 96"/>
                      <a:gd name="T2" fmla="*/ 0 w 16"/>
                      <a:gd name="T3" fmla="*/ 83 h 96"/>
                      <a:gd name="T4" fmla="*/ 0 w 16"/>
                      <a:gd name="T5" fmla="*/ 81 h 96"/>
                      <a:gd name="T6" fmla="*/ 0 w 16"/>
                      <a:gd name="T7" fmla="*/ 94 h 96"/>
                      <a:gd name="T8" fmla="*/ 10 w 16"/>
                      <a:gd name="T9" fmla="*/ 96 h 96"/>
                      <a:gd name="T10" fmla="*/ 16 w 16"/>
                      <a:gd name="T11" fmla="*/ 5 h 96"/>
                      <a:gd name="T12" fmla="*/ 10 w 16"/>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96">
                        <a:moveTo>
                          <a:pt x="10" y="0"/>
                        </a:moveTo>
                        <a:lnTo>
                          <a:pt x="0" y="83"/>
                        </a:lnTo>
                        <a:lnTo>
                          <a:pt x="0" y="81"/>
                        </a:lnTo>
                        <a:lnTo>
                          <a:pt x="0" y="94"/>
                        </a:lnTo>
                        <a:lnTo>
                          <a:pt x="10" y="96"/>
                        </a:lnTo>
                        <a:lnTo>
                          <a:pt x="16" y="5"/>
                        </a:lnTo>
                        <a:lnTo>
                          <a:pt x="10"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12" name="Freeform 671"/>
                  <p:cNvSpPr>
                    <a:spLocks/>
                  </p:cNvSpPr>
                  <p:nvPr/>
                </p:nvSpPr>
                <p:spPr bwMode="auto">
                  <a:xfrm>
                    <a:off x="5918" y="9854"/>
                    <a:ext cx="20" cy="96"/>
                  </a:xfrm>
                  <a:custGeom>
                    <a:avLst/>
                    <a:gdLst>
                      <a:gd name="T0" fmla="*/ 13 w 20"/>
                      <a:gd name="T1" fmla="*/ 0 h 96"/>
                      <a:gd name="T2" fmla="*/ 4 w 20"/>
                      <a:gd name="T3" fmla="*/ 83 h 96"/>
                      <a:gd name="T4" fmla="*/ 4 w 20"/>
                      <a:gd name="T5" fmla="*/ 81 h 96"/>
                      <a:gd name="T6" fmla="*/ 0 w 20"/>
                      <a:gd name="T7" fmla="*/ 94 h 96"/>
                      <a:gd name="T8" fmla="*/ 13 w 20"/>
                      <a:gd name="T9" fmla="*/ 96 h 96"/>
                      <a:gd name="T10" fmla="*/ 20 w 20"/>
                      <a:gd name="T11" fmla="*/ 5 h 96"/>
                      <a:gd name="T12" fmla="*/ 13 w 20"/>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6">
                        <a:moveTo>
                          <a:pt x="13" y="0"/>
                        </a:moveTo>
                        <a:lnTo>
                          <a:pt x="4" y="83"/>
                        </a:lnTo>
                        <a:lnTo>
                          <a:pt x="4" y="81"/>
                        </a:lnTo>
                        <a:lnTo>
                          <a:pt x="0" y="94"/>
                        </a:lnTo>
                        <a:lnTo>
                          <a:pt x="13" y="96"/>
                        </a:lnTo>
                        <a:lnTo>
                          <a:pt x="20" y="5"/>
                        </a:lnTo>
                        <a:lnTo>
                          <a:pt x="13"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13" name="Freeform 672"/>
                  <p:cNvSpPr>
                    <a:spLocks/>
                  </p:cNvSpPr>
                  <p:nvPr/>
                </p:nvSpPr>
                <p:spPr bwMode="auto">
                  <a:xfrm>
                    <a:off x="5909" y="9844"/>
                    <a:ext cx="16" cy="96"/>
                  </a:xfrm>
                  <a:custGeom>
                    <a:avLst/>
                    <a:gdLst>
                      <a:gd name="T0" fmla="*/ 9 w 16"/>
                      <a:gd name="T1" fmla="*/ 0 h 96"/>
                      <a:gd name="T2" fmla="*/ 0 w 16"/>
                      <a:gd name="T3" fmla="*/ 83 h 96"/>
                      <a:gd name="T4" fmla="*/ 0 w 16"/>
                      <a:gd name="T5" fmla="*/ 80 h 96"/>
                      <a:gd name="T6" fmla="*/ 0 w 16"/>
                      <a:gd name="T7" fmla="*/ 93 h 96"/>
                      <a:gd name="T8" fmla="*/ 9 w 16"/>
                      <a:gd name="T9" fmla="*/ 96 h 96"/>
                      <a:gd name="T10" fmla="*/ 16 w 16"/>
                      <a:gd name="T11" fmla="*/ 5 h 96"/>
                      <a:gd name="T12" fmla="*/ 9 w 16"/>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96">
                        <a:moveTo>
                          <a:pt x="9" y="0"/>
                        </a:moveTo>
                        <a:lnTo>
                          <a:pt x="0" y="83"/>
                        </a:lnTo>
                        <a:lnTo>
                          <a:pt x="0" y="80"/>
                        </a:lnTo>
                        <a:lnTo>
                          <a:pt x="0" y="93"/>
                        </a:lnTo>
                        <a:lnTo>
                          <a:pt x="9" y="96"/>
                        </a:lnTo>
                        <a:lnTo>
                          <a:pt x="16" y="5"/>
                        </a:lnTo>
                        <a:lnTo>
                          <a:pt x="9"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287" name="Group 673"/>
                <p:cNvGrpSpPr>
                  <a:grpSpLocks/>
                </p:cNvGrpSpPr>
                <p:nvPr/>
              </p:nvGrpSpPr>
              <p:grpSpPr bwMode="auto">
                <a:xfrm>
                  <a:off x="5889" y="9833"/>
                  <a:ext cx="49" cy="122"/>
                  <a:chOff x="5889" y="9833"/>
                  <a:chExt cx="49" cy="122"/>
                </a:xfrm>
              </p:grpSpPr>
              <p:sp>
                <p:nvSpPr>
                  <p:cNvPr id="80307" name="Freeform 674"/>
                  <p:cNvSpPr>
                    <a:spLocks/>
                  </p:cNvSpPr>
                  <p:nvPr/>
                </p:nvSpPr>
                <p:spPr bwMode="auto">
                  <a:xfrm>
                    <a:off x="5889" y="9833"/>
                    <a:ext cx="23" cy="102"/>
                  </a:xfrm>
                  <a:custGeom>
                    <a:avLst/>
                    <a:gdLst>
                      <a:gd name="T0" fmla="*/ 17 w 23"/>
                      <a:gd name="T1" fmla="*/ 0 h 102"/>
                      <a:gd name="T2" fmla="*/ 4 w 23"/>
                      <a:gd name="T3" fmla="*/ 89 h 102"/>
                      <a:gd name="T4" fmla="*/ 0 w 23"/>
                      <a:gd name="T5" fmla="*/ 86 h 102"/>
                      <a:gd name="T6" fmla="*/ 0 w 23"/>
                      <a:gd name="T7" fmla="*/ 99 h 102"/>
                      <a:gd name="T8" fmla="*/ 17 w 23"/>
                      <a:gd name="T9" fmla="*/ 102 h 102"/>
                      <a:gd name="T10" fmla="*/ 23 w 23"/>
                      <a:gd name="T11" fmla="*/ 5 h 102"/>
                      <a:gd name="T12" fmla="*/ 17 w 23"/>
                      <a:gd name="T13" fmla="*/ 0 h 1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102">
                        <a:moveTo>
                          <a:pt x="17" y="0"/>
                        </a:moveTo>
                        <a:lnTo>
                          <a:pt x="4" y="89"/>
                        </a:lnTo>
                        <a:lnTo>
                          <a:pt x="0" y="86"/>
                        </a:lnTo>
                        <a:lnTo>
                          <a:pt x="0" y="99"/>
                        </a:lnTo>
                        <a:lnTo>
                          <a:pt x="17" y="102"/>
                        </a:lnTo>
                        <a:lnTo>
                          <a:pt x="23" y="5"/>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08" name="Freeform 675"/>
                  <p:cNvSpPr>
                    <a:spLocks/>
                  </p:cNvSpPr>
                  <p:nvPr/>
                </p:nvSpPr>
                <p:spPr bwMode="auto">
                  <a:xfrm>
                    <a:off x="5915" y="9854"/>
                    <a:ext cx="23" cy="101"/>
                  </a:xfrm>
                  <a:custGeom>
                    <a:avLst/>
                    <a:gdLst>
                      <a:gd name="T0" fmla="*/ 16 w 23"/>
                      <a:gd name="T1" fmla="*/ 0 h 101"/>
                      <a:gd name="T2" fmla="*/ 3 w 23"/>
                      <a:gd name="T3" fmla="*/ 88 h 101"/>
                      <a:gd name="T4" fmla="*/ 0 w 23"/>
                      <a:gd name="T5" fmla="*/ 86 h 101"/>
                      <a:gd name="T6" fmla="*/ 0 w 23"/>
                      <a:gd name="T7" fmla="*/ 99 h 101"/>
                      <a:gd name="T8" fmla="*/ 16 w 23"/>
                      <a:gd name="T9" fmla="*/ 101 h 101"/>
                      <a:gd name="T10" fmla="*/ 23 w 23"/>
                      <a:gd name="T11" fmla="*/ 5 h 101"/>
                      <a:gd name="T12" fmla="*/ 16 w 23"/>
                      <a:gd name="T13" fmla="*/ 0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101">
                        <a:moveTo>
                          <a:pt x="16" y="0"/>
                        </a:moveTo>
                        <a:lnTo>
                          <a:pt x="3" y="88"/>
                        </a:lnTo>
                        <a:lnTo>
                          <a:pt x="0" y="86"/>
                        </a:lnTo>
                        <a:lnTo>
                          <a:pt x="0" y="99"/>
                        </a:lnTo>
                        <a:lnTo>
                          <a:pt x="16" y="101"/>
                        </a:lnTo>
                        <a:lnTo>
                          <a:pt x="23" y="5"/>
                        </a:lnTo>
                        <a:lnTo>
                          <a:pt x="16"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09" name="Freeform 676"/>
                  <p:cNvSpPr>
                    <a:spLocks/>
                  </p:cNvSpPr>
                  <p:nvPr/>
                </p:nvSpPr>
                <p:spPr bwMode="auto">
                  <a:xfrm>
                    <a:off x="5902" y="9844"/>
                    <a:ext cx="23" cy="101"/>
                  </a:xfrm>
                  <a:custGeom>
                    <a:avLst/>
                    <a:gdLst>
                      <a:gd name="T0" fmla="*/ 16 w 23"/>
                      <a:gd name="T1" fmla="*/ 0 h 101"/>
                      <a:gd name="T2" fmla="*/ 4 w 23"/>
                      <a:gd name="T3" fmla="*/ 88 h 101"/>
                      <a:gd name="T4" fmla="*/ 0 w 23"/>
                      <a:gd name="T5" fmla="*/ 85 h 101"/>
                      <a:gd name="T6" fmla="*/ 0 w 23"/>
                      <a:gd name="T7" fmla="*/ 98 h 101"/>
                      <a:gd name="T8" fmla="*/ 16 w 23"/>
                      <a:gd name="T9" fmla="*/ 101 h 101"/>
                      <a:gd name="T10" fmla="*/ 23 w 23"/>
                      <a:gd name="T11" fmla="*/ 5 h 101"/>
                      <a:gd name="T12" fmla="*/ 16 w 23"/>
                      <a:gd name="T13" fmla="*/ 0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101">
                        <a:moveTo>
                          <a:pt x="16" y="0"/>
                        </a:moveTo>
                        <a:lnTo>
                          <a:pt x="4" y="88"/>
                        </a:lnTo>
                        <a:lnTo>
                          <a:pt x="0" y="85"/>
                        </a:lnTo>
                        <a:lnTo>
                          <a:pt x="0" y="98"/>
                        </a:lnTo>
                        <a:lnTo>
                          <a:pt x="16" y="101"/>
                        </a:lnTo>
                        <a:lnTo>
                          <a:pt x="23" y="5"/>
                        </a:lnTo>
                        <a:lnTo>
                          <a:pt x="16"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10" name="Freeform 677"/>
                  <p:cNvSpPr>
                    <a:spLocks/>
                  </p:cNvSpPr>
                  <p:nvPr/>
                </p:nvSpPr>
                <p:spPr bwMode="auto">
                  <a:xfrm>
                    <a:off x="5902" y="9844"/>
                    <a:ext cx="23" cy="101"/>
                  </a:xfrm>
                  <a:custGeom>
                    <a:avLst/>
                    <a:gdLst>
                      <a:gd name="T0" fmla="*/ 16 w 23"/>
                      <a:gd name="T1" fmla="*/ 0 h 101"/>
                      <a:gd name="T2" fmla="*/ 4 w 23"/>
                      <a:gd name="T3" fmla="*/ 88 h 101"/>
                      <a:gd name="T4" fmla="*/ 0 w 23"/>
                      <a:gd name="T5" fmla="*/ 85 h 101"/>
                      <a:gd name="T6" fmla="*/ 0 w 23"/>
                      <a:gd name="T7" fmla="*/ 98 h 101"/>
                      <a:gd name="T8" fmla="*/ 16 w 23"/>
                      <a:gd name="T9" fmla="*/ 101 h 101"/>
                      <a:gd name="T10" fmla="*/ 23 w 23"/>
                      <a:gd name="T11" fmla="*/ 5 h 101"/>
                      <a:gd name="T12" fmla="*/ 16 w 23"/>
                      <a:gd name="T13" fmla="*/ 0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101">
                        <a:moveTo>
                          <a:pt x="16" y="0"/>
                        </a:moveTo>
                        <a:lnTo>
                          <a:pt x="4" y="88"/>
                        </a:lnTo>
                        <a:lnTo>
                          <a:pt x="0" y="85"/>
                        </a:lnTo>
                        <a:lnTo>
                          <a:pt x="0" y="98"/>
                        </a:lnTo>
                        <a:lnTo>
                          <a:pt x="16" y="101"/>
                        </a:lnTo>
                        <a:lnTo>
                          <a:pt x="23" y="5"/>
                        </a:lnTo>
                        <a:lnTo>
                          <a:pt x="16"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88" name="Group 678"/>
                <p:cNvGrpSpPr>
                  <a:grpSpLocks/>
                </p:cNvGrpSpPr>
                <p:nvPr/>
              </p:nvGrpSpPr>
              <p:grpSpPr bwMode="auto">
                <a:xfrm>
                  <a:off x="5896" y="9940"/>
                  <a:ext cx="32" cy="41"/>
                  <a:chOff x="5896" y="9940"/>
                  <a:chExt cx="32" cy="41"/>
                </a:xfrm>
              </p:grpSpPr>
              <p:sp>
                <p:nvSpPr>
                  <p:cNvPr id="80304" name="Freeform 679"/>
                  <p:cNvSpPr>
                    <a:spLocks/>
                  </p:cNvSpPr>
                  <p:nvPr/>
                </p:nvSpPr>
                <p:spPr bwMode="auto">
                  <a:xfrm>
                    <a:off x="5896" y="9940"/>
                    <a:ext cx="6" cy="20"/>
                  </a:xfrm>
                  <a:custGeom>
                    <a:avLst/>
                    <a:gdLst>
                      <a:gd name="T0" fmla="*/ 6 w 6"/>
                      <a:gd name="T1" fmla="*/ 8 h 20"/>
                      <a:gd name="T2" fmla="*/ 0 w 6"/>
                      <a:gd name="T3" fmla="*/ 0 h 20"/>
                      <a:gd name="T4" fmla="*/ 0 w 6"/>
                      <a:gd name="T5" fmla="*/ 13 h 20"/>
                      <a:gd name="T6" fmla="*/ 3 w 6"/>
                      <a:gd name="T7" fmla="*/ 20 h 20"/>
                      <a:gd name="T8" fmla="*/ 6 w 6"/>
                      <a:gd name="T9" fmla="*/ 8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20">
                        <a:moveTo>
                          <a:pt x="6" y="8"/>
                        </a:moveTo>
                        <a:lnTo>
                          <a:pt x="0" y="0"/>
                        </a:lnTo>
                        <a:lnTo>
                          <a:pt x="0" y="13"/>
                        </a:lnTo>
                        <a:lnTo>
                          <a:pt x="3" y="20"/>
                        </a:lnTo>
                        <a:lnTo>
                          <a:pt x="6" y="8"/>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05" name="Freeform 680"/>
                  <p:cNvSpPr>
                    <a:spLocks/>
                  </p:cNvSpPr>
                  <p:nvPr/>
                </p:nvSpPr>
                <p:spPr bwMode="auto">
                  <a:xfrm>
                    <a:off x="5918" y="9960"/>
                    <a:ext cx="10" cy="21"/>
                  </a:xfrm>
                  <a:custGeom>
                    <a:avLst/>
                    <a:gdLst>
                      <a:gd name="T0" fmla="*/ 10 w 10"/>
                      <a:gd name="T1" fmla="*/ 8 h 21"/>
                      <a:gd name="T2" fmla="*/ 0 w 10"/>
                      <a:gd name="T3" fmla="*/ 0 h 21"/>
                      <a:gd name="T4" fmla="*/ 0 w 10"/>
                      <a:gd name="T5" fmla="*/ 13 h 21"/>
                      <a:gd name="T6" fmla="*/ 7 w 10"/>
                      <a:gd name="T7" fmla="*/ 21 h 21"/>
                      <a:gd name="T8" fmla="*/ 10 w 10"/>
                      <a:gd name="T9" fmla="*/ 8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1">
                        <a:moveTo>
                          <a:pt x="10" y="8"/>
                        </a:moveTo>
                        <a:lnTo>
                          <a:pt x="0" y="0"/>
                        </a:lnTo>
                        <a:lnTo>
                          <a:pt x="0" y="13"/>
                        </a:lnTo>
                        <a:lnTo>
                          <a:pt x="7" y="21"/>
                        </a:lnTo>
                        <a:lnTo>
                          <a:pt x="10" y="8"/>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06" name="Freeform 681"/>
                  <p:cNvSpPr>
                    <a:spLocks/>
                  </p:cNvSpPr>
                  <p:nvPr/>
                </p:nvSpPr>
                <p:spPr bwMode="auto">
                  <a:xfrm>
                    <a:off x="5909" y="9950"/>
                    <a:ext cx="6" cy="21"/>
                  </a:xfrm>
                  <a:custGeom>
                    <a:avLst/>
                    <a:gdLst>
                      <a:gd name="T0" fmla="*/ 6 w 6"/>
                      <a:gd name="T1" fmla="*/ 8 h 21"/>
                      <a:gd name="T2" fmla="*/ 0 w 6"/>
                      <a:gd name="T3" fmla="*/ 0 h 21"/>
                      <a:gd name="T4" fmla="*/ 0 w 6"/>
                      <a:gd name="T5" fmla="*/ 13 h 21"/>
                      <a:gd name="T6" fmla="*/ 3 w 6"/>
                      <a:gd name="T7" fmla="*/ 21 h 21"/>
                      <a:gd name="T8" fmla="*/ 6 w 6"/>
                      <a:gd name="T9" fmla="*/ 8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21">
                        <a:moveTo>
                          <a:pt x="6" y="8"/>
                        </a:moveTo>
                        <a:lnTo>
                          <a:pt x="0" y="0"/>
                        </a:lnTo>
                        <a:lnTo>
                          <a:pt x="0" y="13"/>
                        </a:lnTo>
                        <a:lnTo>
                          <a:pt x="3" y="21"/>
                        </a:lnTo>
                        <a:lnTo>
                          <a:pt x="6" y="8"/>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289" name="Group 682"/>
                <p:cNvGrpSpPr>
                  <a:grpSpLocks/>
                </p:cNvGrpSpPr>
                <p:nvPr/>
              </p:nvGrpSpPr>
              <p:grpSpPr bwMode="auto">
                <a:xfrm>
                  <a:off x="5889" y="9940"/>
                  <a:ext cx="39" cy="44"/>
                  <a:chOff x="5889" y="9940"/>
                  <a:chExt cx="39" cy="44"/>
                </a:xfrm>
              </p:grpSpPr>
              <p:sp>
                <p:nvSpPr>
                  <p:cNvPr id="80300" name="Freeform 683"/>
                  <p:cNvSpPr>
                    <a:spLocks/>
                  </p:cNvSpPr>
                  <p:nvPr/>
                </p:nvSpPr>
                <p:spPr bwMode="auto">
                  <a:xfrm>
                    <a:off x="5889" y="9940"/>
                    <a:ext cx="13" cy="23"/>
                  </a:xfrm>
                  <a:custGeom>
                    <a:avLst/>
                    <a:gdLst>
                      <a:gd name="T0" fmla="*/ 13 w 13"/>
                      <a:gd name="T1" fmla="*/ 10 h 23"/>
                      <a:gd name="T2" fmla="*/ 0 w 13"/>
                      <a:gd name="T3" fmla="*/ 0 h 23"/>
                      <a:gd name="T4" fmla="*/ 0 w 13"/>
                      <a:gd name="T5" fmla="*/ 15 h 23"/>
                      <a:gd name="T6" fmla="*/ 10 w 13"/>
                      <a:gd name="T7" fmla="*/ 23 h 23"/>
                      <a:gd name="T8" fmla="*/ 13 w 13"/>
                      <a:gd name="T9" fmla="*/ 1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3">
                        <a:moveTo>
                          <a:pt x="13" y="10"/>
                        </a:moveTo>
                        <a:lnTo>
                          <a:pt x="0" y="0"/>
                        </a:lnTo>
                        <a:lnTo>
                          <a:pt x="0" y="15"/>
                        </a:lnTo>
                        <a:lnTo>
                          <a:pt x="10" y="23"/>
                        </a:lnTo>
                        <a:lnTo>
                          <a:pt x="1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01" name="Freeform 684"/>
                  <p:cNvSpPr>
                    <a:spLocks/>
                  </p:cNvSpPr>
                  <p:nvPr/>
                </p:nvSpPr>
                <p:spPr bwMode="auto">
                  <a:xfrm>
                    <a:off x="5912" y="9960"/>
                    <a:ext cx="16" cy="24"/>
                  </a:xfrm>
                  <a:custGeom>
                    <a:avLst/>
                    <a:gdLst>
                      <a:gd name="T0" fmla="*/ 16 w 16"/>
                      <a:gd name="T1" fmla="*/ 11 h 24"/>
                      <a:gd name="T2" fmla="*/ 0 w 16"/>
                      <a:gd name="T3" fmla="*/ 0 h 24"/>
                      <a:gd name="T4" fmla="*/ 3 w 16"/>
                      <a:gd name="T5" fmla="*/ 16 h 24"/>
                      <a:gd name="T6" fmla="*/ 13 w 16"/>
                      <a:gd name="T7" fmla="*/ 24 h 24"/>
                      <a:gd name="T8" fmla="*/ 16 w 16"/>
                      <a:gd name="T9" fmla="*/ 11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24">
                        <a:moveTo>
                          <a:pt x="16" y="11"/>
                        </a:moveTo>
                        <a:lnTo>
                          <a:pt x="0" y="0"/>
                        </a:lnTo>
                        <a:lnTo>
                          <a:pt x="3" y="16"/>
                        </a:lnTo>
                        <a:lnTo>
                          <a:pt x="13" y="24"/>
                        </a:lnTo>
                        <a:lnTo>
                          <a:pt x="16" y="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02" name="Freeform 685"/>
                  <p:cNvSpPr>
                    <a:spLocks/>
                  </p:cNvSpPr>
                  <p:nvPr/>
                </p:nvSpPr>
                <p:spPr bwMode="auto">
                  <a:xfrm>
                    <a:off x="5902" y="9950"/>
                    <a:ext cx="13" cy="23"/>
                  </a:xfrm>
                  <a:custGeom>
                    <a:avLst/>
                    <a:gdLst>
                      <a:gd name="T0" fmla="*/ 13 w 13"/>
                      <a:gd name="T1" fmla="*/ 10 h 23"/>
                      <a:gd name="T2" fmla="*/ 0 w 13"/>
                      <a:gd name="T3" fmla="*/ 0 h 23"/>
                      <a:gd name="T4" fmla="*/ 0 w 13"/>
                      <a:gd name="T5" fmla="*/ 16 h 23"/>
                      <a:gd name="T6" fmla="*/ 10 w 13"/>
                      <a:gd name="T7" fmla="*/ 23 h 23"/>
                      <a:gd name="T8" fmla="*/ 13 w 13"/>
                      <a:gd name="T9" fmla="*/ 1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3">
                        <a:moveTo>
                          <a:pt x="13" y="10"/>
                        </a:moveTo>
                        <a:lnTo>
                          <a:pt x="0" y="0"/>
                        </a:lnTo>
                        <a:lnTo>
                          <a:pt x="0" y="16"/>
                        </a:lnTo>
                        <a:lnTo>
                          <a:pt x="10" y="23"/>
                        </a:lnTo>
                        <a:lnTo>
                          <a:pt x="13" y="1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03" name="Freeform 686"/>
                  <p:cNvSpPr>
                    <a:spLocks/>
                  </p:cNvSpPr>
                  <p:nvPr/>
                </p:nvSpPr>
                <p:spPr bwMode="auto">
                  <a:xfrm>
                    <a:off x="5902" y="9950"/>
                    <a:ext cx="13" cy="23"/>
                  </a:xfrm>
                  <a:custGeom>
                    <a:avLst/>
                    <a:gdLst>
                      <a:gd name="T0" fmla="*/ 13 w 13"/>
                      <a:gd name="T1" fmla="*/ 10 h 23"/>
                      <a:gd name="T2" fmla="*/ 0 w 13"/>
                      <a:gd name="T3" fmla="*/ 0 h 23"/>
                      <a:gd name="T4" fmla="*/ 0 w 13"/>
                      <a:gd name="T5" fmla="*/ 16 h 23"/>
                      <a:gd name="T6" fmla="*/ 10 w 13"/>
                      <a:gd name="T7" fmla="*/ 23 h 23"/>
                      <a:gd name="T8" fmla="*/ 13 w 13"/>
                      <a:gd name="T9" fmla="*/ 1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3">
                        <a:moveTo>
                          <a:pt x="13" y="10"/>
                        </a:moveTo>
                        <a:lnTo>
                          <a:pt x="0" y="0"/>
                        </a:lnTo>
                        <a:lnTo>
                          <a:pt x="0" y="16"/>
                        </a:lnTo>
                        <a:lnTo>
                          <a:pt x="10" y="23"/>
                        </a:lnTo>
                        <a:lnTo>
                          <a:pt x="13" y="1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90" name="Group 687"/>
                <p:cNvGrpSpPr>
                  <a:grpSpLocks/>
                </p:cNvGrpSpPr>
                <p:nvPr/>
              </p:nvGrpSpPr>
              <p:grpSpPr bwMode="auto">
                <a:xfrm>
                  <a:off x="5889" y="9833"/>
                  <a:ext cx="49" cy="122"/>
                  <a:chOff x="5889" y="9833"/>
                  <a:chExt cx="49" cy="122"/>
                </a:xfrm>
              </p:grpSpPr>
              <p:sp>
                <p:nvSpPr>
                  <p:cNvPr id="80296" name="Freeform 688"/>
                  <p:cNvSpPr>
                    <a:spLocks/>
                  </p:cNvSpPr>
                  <p:nvPr/>
                </p:nvSpPr>
                <p:spPr bwMode="auto">
                  <a:xfrm>
                    <a:off x="5889" y="9833"/>
                    <a:ext cx="23" cy="102"/>
                  </a:xfrm>
                  <a:custGeom>
                    <a:avLst/>
                    <a:gdLst>
                      <a:gd name="T0" fmla="*/ 17 w 23"/>
                      <a:gd name="T1" fmla="*/ 0 h 102"/>
                      <a:gd name="T2" fmla="*/ 4 w 23"/>
                      <a:gd name="T3" fmla="*/ 89 h 102"/>
                      <a:gd name="T4" fmla="*/ 0 w 23"/>
                      <a:gd name="T5" fmla="*/ 86 h 102"/>
                      <a:gd name="T6" fmla="*/ 0 w 23"/>
                      <a:gd name="T7" fmla="*/ 99 h 102"/>
                      <a:gd name="T8" fmla="*/ 17 w 23"/>
                      <a:gd name="T9" fmla="*/ 102 h 102"/>
                      <a:gd name="T10" fmla="*/ 23 w 23"/>
                      <a:gd name="T11" fmla="*/ 5 h 102"/>
                      <a:gd name="T12" fmla="*/ 17 w 23"/>
                      <a:gd name="T13" fmla="*/ 0 h 1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102">
                        <a:moveTo>
                          <a:pt x="17" y="0"/>
                        </a:moveTo>
                        <a:lnTo>
                          <a:pt x="4" y="89"/>
                        </a:lnTo>
                        <a:lnTo>
                          <a:pt x="0" y="86"/>
                        </a:lnTo>
                        <a:lnTo>
                          <a:pt x="0" y="99"/>
                        </a:lnTo>
                        <a:lnTo>
                          <a:pt x="17" y="102"/>
                        </a:lnTo>
                        <a:lnTo>
                          <a:pt x="23" y="5"/>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97" name="Freeform 689"/>
                  <p:cNvSpPr>
                    <a:spLocks/>
                  </p:cNvSpPr>
                  <p:nvPr/>
                </p:nvSpPr>
                <p:spPr bwMode="auto">
                  <a:xfrm>
                    <a:off x="5915" y="9854"/>
                    <a:ext cx="23" cy="101"/>
                  </a:xfrm>
                  <a:custGeom>
                    <a:avLst/>
                    <a:gdLst>
                      <a:gd name="T0" fmla="*/ 16 w 23"/>
                      <a:gd name="T1" fmla="*/ 0 h 101"/>
                      <a:gd name="T2" fmla="*/ 3 w 23"/>
                      <a:gd name="T3" fmla="*/ 88 h 101"/>
                      <a:gd name="T4" fmla="*/ 0 w 23"/>
                      <a:gd name="T5" fmla="*/ 86 h 101"/>
                      <a:gd name="T6" fmla="*/ 0 w 23"/>
                      <a:gd name="T7" fmla="*/ 99 h 101"/>
                      <a:gd name="T8" fmla="*/ 16 w 23"/>
                      <a:gd name="T9" fmla="*/ 101 h 101"/>
                      <a:gd name="T10" fmla="*/ 23 w 23"/>
                      <a:gd name="T11" fmla="*/ 5 h 101"/>
                      <a:gd name="T12" fmla="*/ 16 w 23"/>
                      <a:gd name="T13" fmla="*/ 0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101">
                        <a:moveTo>
                          <a:pt x="16" y="0"/>
                        </a:moveTo>
                        <a:lnTo>
                          <a:pt x="3" y="88"/>
                        </a:lnTo>
                        <a:lnTo>
                          <a:pt x="0" y="86"/>
                        </a:lnTo>
                        <a:lnTo>
                          <a:pt x="0" y="99"/>
                        </a:lnTo>
                        <a:lnTo>
                          <a:pt x="16" y="101"/>
                        </a:lnTo>
                        <a:lnTo>
                          <a:pt x="23" y="5"/>
                        </a:lnTo>
                        <a:lnTo>
                          <a:pt x="16"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98" name="Freeform 690"/>
                  <p:cNvSpPr>
                    <a:spLocks/>
                  </p:cNvSpPr>
                  <p:nvPr/>
                </p:nvSpPr>
                <p:spPr bwMode="auto">
                  <a:xfrm>
                    <a:off x="5902" y="9844"/>
                    <a:ext cx="23" cy="101"/>
                  </a:xfrm>
                  <a:custGeom>
                    <a:avLst/>
                    <a:gdLst>
                      <a:gd name="T0" fmla="*/ 16 w 23"/>
                      <a:gd name="T1" fmla="*/ 0 h 101"/>
                      <a:gd name="T2" fmla="*/ 4 w 23"/>
                      <a:gd name="T3" fmla="*/ 88 h 101"/>
                      <a:gd name="T4" fmla="*/ 0 w 23"/>
                      <a:gd name="T5" fmla="*/ 85 h 101"/>
                      <a:gd name="T6" fmla="*/ 0 w 23"/>
                      <a:gd name="T7" fmla="*/ 98 h 101"/>
                      <a:gd name="T8" fmla="*/ 16 w 23"/>
                      <a:gd name="T9" fmla="*/ 101 h 101"/>
                      <a:gd name="T10" fmla="*/ 23 w 23"/>
                      <a:gd name="T11" fmla="*/ 5 h 101"/>
                      <a:gd name="T12" fmla="*/ 16 w 23"/>
                      <a:gd name="T13" fmla="*/ 0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101">
                        <a:moveTo>
                          <a:pt x="16" y="0"/>
                        </a:moveTo>
                        <a:lnTo>
                          <a:pt x="4" y="88"/>
                        </a:lnTo>
                        <a:lnTo>
                          <a:pt x="0" y="85"/>
                        </a:lnTo>
                        <a:lnTo>
                          <a:pt x="0" y="98"/>
                        </a:lnTo>
                        <a:lnTo>
                          <a:pt x="16" y="101"/>
                        </a:lnTo>
                        <a:lnTo>
                          <a:pt x="23" y="5"/>
                        </a:lnTo>
                        <a:lnTo>
                          <a:pt x="16"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99" name="Freeform 691"/>
                  <p:cNvSpPr>
                    <a:spLocks/>
                  </p:cNvSpPr>
                  <p:nvPr/>
                </p:nvSpPr>
                <p:spPr bwMode="auto">
                  <a:xfrm>
                    <a:off x="5902" y="9844"/>
                    <a:ext cx="23" cy="101"/>
                  </a:xfrm>
                  <a:custGeom>
                    <a:avLst/>
                    <a:gdLst>
                      <a:gd name="T0" fmla="*/ 16 w 23"/>
                      <a:gd name="T1" fmla="*/ 0 h 101"/>
                      <a:gd name="T2" fmla="*/ 4 w 23"/>
                      <a:gd name="T3" fmla="*/ 88 h 101"/>
                      <a:gd name="T4" fmla="*/ 0 w 23"/>
                      <a:gd name="T5" fmla="*/ 85 h 101"/>
                      <a:gd name="T6" fmla="*/ 0 w 23"/>
                      <a:gd name="T7" fmla="*/ 98 h 101"/>
                      <a:gd name="T8" fmla="*/ 16 w 23"/>
                      <a:gd name="T9" fmla="*/ 101 h 101"/>
                      <a:gd name="T10" fmla="*/ 23 w 23"/>
                      <a:gd name="T11" fmla="*/ 5 h 101"/>
                      <a:gd name="T12" fmla="*/ 16 w 23"/>
                      <a:gd name="T13" fmla="*/ 0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101">
                        <a:moveTo>
                          <a:pt x="16" y="0"/>
                        </a:moveTo>
                        <a:lnTo>
                          <a:pt x="4" y="88"/>
                        </a:lnTo>
                        <a:lnTo>
                          <a:pt x="0" y="85"/>
                        </a:lnTo>
                        <a:lnTo>
                          <a:pt x="0" y="98"/>
                        </a:lnTo>
                        <a:lnTo>
                          <a:pt x="16" y="101"/>
                        </a:lnTo>
                        <a:lnTo>
                          <a:pt x="23" y="5"/>
                        </a:lnTo>
                        <a:lnTo>
                          <a:pt x="16"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91" name="Group 692"/>
                <p:cNvGrpSpPr>
                  <a:grpSpLocks/>
                </p:cNvGrpSpPr>
                <p:nvPr/>
              </p:nvGrpSpPr>
              <p:grpSpPr bwMode="auto">
                <a:xfrm>
                  <a:off x="5889" y="9940"/>
                  <a:ext cx="39" cy="44"/>
                  <a:chOff x="5889" y="9940"/>
                  <a:chExt cx="39" cy="44"/>
                </a:xfrm>
              </p:grpSpPr>
              <p:sp>
                <p:nvSpPr>
                  <p:cNvPr id="80292" name="Freeform 693"/>
                  <p:cNvSpPr>
                    <a:spLocks/>
                  </p:cNvSpPr>
                  <p:nvPr/>
                </p:nvSpPr>
                <p:spPr bwMode="auto">
                  <a:xfrm>
                    <a:off x="5889" y="9940"/>
                    <a:ext cx="13" cy="23"/>
                  </a:xfrm>
                  <a:custGeom>
                    <a:avLst/>
                    <a:gdLst>
                      <a:gd name="T0" fmla="*/ 13 w 13"/>
                      <a:gd name="T1" fmla="*/ 10 h 23"/>
                      <a:gd name="T2" fmla="*/ 0 w 13"/>
                      <a:gd name="T3" fmla="*/ 0 h 23"/>
                      <a:gd name="T4" fmla="*/ 0 w 13"/>
                      <a:gd name="T5" fmla="*/ 15 h 23"/>
                      <a:gd name="T6" fmla="*/ 10 w 13"/>
                      <a:gd name="T7" fmla="*/ 23 h 23"/>
                      <a:gd name="T8" fmla="*/ 13 w 13"/>
                      <a:gd name="T9" fmla="*/ 1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3">
                        <a:moveTo>
                          <a:pt x="13" y="10"/>
                        </a:moveTo>
                        <a:lnTo>
                          <a:pt x="0" y="0"/>
                        </a:lnTo>
                        <a:lnTo>
                          <a:pt x="0" y="15"/>
                        </a:lnTo>
                        <a:lnTo>
                          <a:pt x="10" y="23"/>
                        </a:lnTo>
                        <a:lnTo>
                          <a:pt x="1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93" name="Freeform 694"/>
                  <p:cNvSpPr>
                    <a:spLocks/>
                  </p:cNvSpPr>
                  <p:nvPr/>
                </p:nvSpPr>
                <p:spPr bwMode="auto">
                  <a:xfrm>
                    <a:off x="5912" y="9960"/>
                    <a:ext cx="16" cy="24"/>
                  </a:xfrm>
                  <a:custGeom>
                    <a:avLst/>
                    <a:gdLst>
                      <a:gd name="T0" fmla="*/ 16 w 16"/>
                      <a:gd name="T1" fmla="*/ 11 h 24"/>
                      <a:gd name="T2" fmla="*/ 0 w 16"/>
                      <a:gd name="T3" fmla="*/ 0 h 24"/>
                      <a:gd name="T4" fmla="*/ 3 w 16"/>
                      <a:gd name="T5" fmla="*/ 16 h 24"/>
                      <a:gd name="T6" fmla="*/ 13 w 16"/>
                      <a:gd name="T7" fmla="*/ 24 h 24"/>
                      <a:gd name="T8" fmla="*/ 16 w 16"/>
                      <a:gd name="T9" fmla="*/ 11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24">
                        <a:moveTo>
                          <a:pt x="16" y="11"/>
                        </a:moveTo>
                        <a:lnTo>
                          <a:pt x="0" y="0"/>
                        </a:lnTo>
                        <a:lnTo>
                          <a:pt x="3" y="16"/>
                        </a:lnTo>
                        <a:lnTo>
                          <a:pt x="13" y="24"/>
                        </a:lnTo>
                        <a:lnTo>
                          <a:pt x="16" y="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94" name="Freeform 695"/>
                  <p:cNvSpPr>
                    <a:spLocks/>
                  </p:cNvSpPr>
                  <p:nvPr/>
                </p:nvSpPr>
                <p:spPr bwMode="auto">
                  <a:xfrm>
                    <a:off x="5902" y="9950"/>
                    <a:ext cx="13" cy="23"/>
                  </a:xfrm>
                  <a:custGeom>
                    <a:avLst/>
                    <a:gdLst>
                      <a:gd name="T0" fmla="*/ 13 w 13"/>
                      <a:gd name="T1" fmla="*/ 10 h 23"/>
                      <a:gd name="T2" fmla="*/ 0 w 13"/>
                      <a:gd name="T3" fmla="*/ 0 h 23"/>
                      <a:gd name="T4" fmla="*/ 0 w 13"/>
                      <a:gd name="T5" fmla="*/ 16 h 23"/>
                      <a:gd name="T6" fmla="*/ 10 w 13"/>
                      <a:gd name="T7" fmla="*/ 23 h 23"/>
                      <a:gd name="T8" fmla="*/ 13 w 13"/>
                      <a:gd name="T9" fmla="*/ 1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3">
                        <a:moveTo>
                          <a:pt x="13" y="10"/>
                        </a:moveTo>
                        <a:lnTo>
                          <a:pt x="0" y="0"/>
                        </a:lnTo>
                        <a:lnTo>
                          <a:pt x="0" y="16"/>
                        </a:lnTo>
                        <a:lnTo>
                          <a:pt x="10" y="23"/>
                        </a:lnTo>
                        <a:lnTo>
                          <a:pt x="13" y="1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95" name="Freeform 696"/>
                  <p:cNvSpPr>
                    <a:spLocks/>
                  </p:cNvSpPr>
                  <p:nvPr/>
                </p:nvSpPr>
                <p:spPr bwMode="auto">
                  <a:xfrm>
                    <a:off x="5902" y="9950"/>
                    <a:ext cx="13" cy="23"/>
                  </a:xfrm>
                  <a:custGeom>
                    <a:avLst/>
                    <a:gdLst>
                      <a:gd name="T0" fmla="*/ 13 w 13"/>
                      <a:gd name="T1" fmla="*/ 10 h 23"/>
                      <a:gd name="T2" fmla="*/ 0 w 13"/>
                      <a:gd name="T3" fmla="*/ 0 h 23"/>
                      <a:gd name="T4" fmla="*/ 0 w 13"/>
                      <a:gd name="T5" fmla="*/ 16 h 23"/>
                      <a:gd name="T6" fmla="*/ 10 w 13"/>
                      <a:gd name="T7" fmla="*/ 23 h 23"/>
                      <a:gd name="T8" fmla="*/ 13 w 13"/>
                      <a:gd name="T9" fmla="*/ 1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3">
                        <a:moveTo>
                          <a:pt x="13" y="10"/>
                        </a:moveTo>
                        <a:lnTo>
                          <a:pt x="0" y="0"/>
                        </a:lnTo>
                        <a:lnTo>
                          <a:pt x="0" y="16"/>
                        </a:lnTo>
                        <a:lnTo>
                          <a:pt x="10" y="23"/>
                        </a:lnTo>
                        <a:lnTo>
                          <a:pt x="13" y="1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80194" name="Group 697"/>
              <p:cNvGrpSpPr>
                <a:grpSpLocks/>
              </p:cNvGrpSpPr>
              <p:nvPr/>
            </p:nvGrpSpPr>
            <p:grpSpPr bwMode="auto">
              <a:xfrm>
                <a:off x="6203" y="9794"/>
                <a:ext cx="352" cy="315"/>
                <a:chOff x="6203" y="9794"/>
                <a:chExt cx="352" cy="315"/>
              </a:xfrm>
            </p:grpSpPr>
            <p:grpSp>
              <p:nvGrpSpPr>
                <p:cNvPr id="80195" name="Group 698"/>
                <p:cNvGrpSpPr>
                  <a:grpSpLocks/>
                </p:cNvGrpSpPr>
                <p:nvPr/>
              </p:nvGrpSpPr>
              <p:grpSpPr bwMode="auto">
                <a:xfrm>
                  <a:off x="6206" y="9794"/>
                  <a:ext cx="32" cy="22"/>
                  <a:chOff x="6206" y="9794"/>
                  <a:chExt cx="32" cy="22"/>
                </a:xfrm>
              </p:grpSpPr>
              <p:sp>
                <p:nvSpPr>
                  <p:cNvPr id="80276" name="Line 699"/>
                  <p:cNvSpPr>
                    <a:spLocks noChangeShapeType="1"/>
                  </p:cNvSpPr>
                  <p:nvPr/>
                </p:nvSpPr>
                <p:spPr bwMode="auto">
                  <a:xfrm>
                    <a:off x="6206" y="9794"/>
                    <a:ext cx="6"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77" name="Line 700"/>
                  <p:cNvSpPr>
                    <a:spLocks noChangeShapeType="1"/>
                  </p:cNvSpPr>
                  <p:nvPr/>
                </p:nvSpPr>
                <p:spPr bwMode="auto">
                  <a:xfrm>
                    <a:off x="6229" y="9815"/>
                    <a:ext cx="9"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78" name="Line 701"/>
                  <p:cNvSpPr>
                    <a:spLocks noChangeShapeType="1"/>
                  </p:cNvSpPr>
                  <p:nvPr/>
                </p:nvSpPr>
                <p:spPr bwMode="auto">
                  <a:xfrm>
                    <a:off x="6219" y="9805"/>
                    <a:ext cx="6"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196" name="Group 702"/>
                <p:cNvGrpSpPr>
                  <a:grpSpLocks/>
                </p:cNvGrpSpPr>
                <p:nvPr/>
              </p:nvGrpSpPr>
              <p:grpSpPr bwMode="auto">
                <a:xfrm>
                  <a:off x="6216" y="9828"/>
                  <a:ext cx="45" cy="21"/>
                  <a:chOff x="6216" y="9828"/>
                  <a:chExt cx="45" cy="21"/>
                </a:xfrm>
              </p:grpSpPr>
              <p:sp>
                <p:nvSpPr>
                  <p:cNvPr id="80273" name="Line 703"/>
                  <p:cNvSpPr>
                    <a:spLocks noChangeShapeType="1"/>
                  </p:cNvSpPr>
                  <p:nvPr/>
                </p:nvSpPr>
                <p:spPr bwMode="auto">
                  <a:xfrm flipH="1">
                    <a:off x="6216" y="9828"/>
                    <a:ext cx="19"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74" name="Line 704"/>
                  <p:cNvSpPr>
                    <a:spLocks noChangeShapeType="1"/>
                  </p:cNvSpPr>
                  <p:nvPr/>
                </p:nvSpPr>
                <p:spPr bwMode="auto">
                  <a:xfrm flipH="1">
                    <a:off x="6242" y="9846"/>
                    <a:ext cx="19" cy="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75" name="Line 705"/>
                  <p:cNvSpPr>
                    <a:spLocks noChangeShapeType="1"/>
                  </p:cNvSpPr>
                  <p:nvPr/>
                </p:nvSpPr>
                <p:spPr bwMode="auto">
                  <a:xfrm flipH="1">
                    <a:off x="6229" y="9838"/>
                    <a:ext cx="19"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197" name="Group 706"/>
                <p:cNvGrpSpPr>
                  <a:grpSpLocks/>
                </p:cNvGrpSpPr>
                <p:nvPr/>
              </p:nvGrpSpPr>
              <p:grpSpPr bwMode="auto">
                <a:xfrm>
                  <a:off x="6296" y="9864"/>
                  <a:ext cx="49" cy="63"/>
                  <a:chOff x="6296" y="9864"/>
                  <a:chExt cx="49" cy="63"/>
                </a:xfrm>
              </p:grpSpPr>
              <p:sp>
                <p:nvSpPr>
                  <p:cNvPr id="80270" name="Line 707"/>
                  <p:cNvSpPr>
                    <a:spLocks noChangeShapeType="1"/>
                  </p:cNvSpPr>
                  <p:nvPr/>
                </p:nvSpPr>
                <p:spPr bwMode="auto">
                  <a:xfrm>
                    <a:off x="6296" y="9864"/>
                    <a:ext cx="23" cy="4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71" name="Line 708"/>
                  <p:cNvSpPr>
                    <a:spLocks noChangeShapeType="1"/>
                  </p:cNvSpPr>
                  <p:nvPr/>
                </p:nvSpPr>
                <p:spPr bwMode="auto">
                  <a:xfrm>
                    <a:off x="6319" y="9885"/>
                    <a:ext cx="26" cy="4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72" name="Line 709"/>
                  <p:cNvSpPr>
                    <a:spLocks noChangeShapeType="1"/>
                  </p:cNvSpPr>
                  <p:nvPr/>
                </p:nvSpPr>
                <p:spPr bwMode="auto">
                  <a:xfrm>
                    <a:off x="6309" y="9875"/>
                    <a:ext cx="23" cy="4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198" name="Group 710"/>
                <p:cNvGrpSpPr>
                  <a:grpSpLocks/>
                </p:cNvGrpSpPr>
                <p:nvPr/>
              </p:nvGrpSpPr>
              <p:grpSpPr bwMode="auto">
                <a:xfrm>
                  <a:off x="6264" y="9914"/>
                  <a:ext cx="123" cy="104"/>
                  <a:chOff x="6264" y="9914"/>
                  <a:chExt cx="123" cy="104"/>
                </a:xfrm>
              </p:grpSpPr>
              <p:sp>
                <p:nvSpPr>
                  <p:cNvPr id="80266" name="Freeform 711"/>
                  <p:cNvSpPr>
                    <a:spLocks/>
                  </p:cNvSpPr>
                  <p:nvPr/>
                </p:nvSpPr>
                <p:spPr bwMode="auto">
                  <a:xfrm>
                    <a:off x="6264" y="9914"/>
                    <a:ext cx="97" cy="83"/>
                  </a:xfrm>
                  <a:custGeom>
                    <a:avLst/>
                    <a:gdLst>
                      <a:gd name="T0" fmla="*/ 97 w 97"/>
                      <a:gd name="T1" fmla="*/ 0 h 83"/>
                      <a:gd name="T2" fmla="*/ 26 w 97"/>
                      <a:gd name="T3" fmla="*/ 0 h 83"/>
                      <a:gd name="T4" fmla="*/ 0 w 97"/>
                      <a:gd name="T5" fmla="*/ 46 h 83"/>
                      <a:gd name="T6" fmla="*/ 0 w 97"/>
                      <a:gd name="T7" fmla="*/ 83 h 83"/>
                      <a:gd name="T8" fmla="*/ 97 w 97"/>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83">
                        <a:moveTo>
                          <a:pt x="97" y="0"/>
                        </a:moveTo>
                        <a:lnTo>
                          <a:pt x="26" y="0"/>
                        </a:lnTo>
                        <a:lnTo>
                          <a:pt x="0" y="46"/>
                        </a:lnTo>
                        <a:lnTo>
                          <a:pt x="0" y="83"/>
                        </a:lnTo>
                        <a:lnTo>
                          <a:pt x="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67" name="Freeform 712"/>
                  <p:cNvSpPr>
                    <a:spLocks/>
                  </p:cNvSpPr>
                  <p:nvPr/>
                </p:nvSpPr>
                <p:spPr bwMode="auto">
                  <a:xfrm>
                    <a:off x="6290" y="9935"/>
                    <a:ext cx="97" cy="83"/>
                  </a:xfrm>
                  <a:custGeom>
                    <a:avLst/>
                    <a:gdLst>
                      <a:gd name="T0" fmla="*/ 97 w 97"/>
                      <a:gd name="T1" fmla="*/ 0 h 83"/>
                      <a:gd name="T2" fmla="*/ 26 w 97"/>
                      <a:gd name="T3" fmla="*/ 0 h 83"/>
                      <a:gd name="T4" fmla="*/ 0 w 97"/>
                      <a:gd name="T5" fmla="*/ 46 h 83"/>
                      <a:gd name="T6" fmla="*/ 0 w 97"/>
                      <a:gd name="T7" fmla="*/ 83 h 83"/>
                      <a:gd name="T8" fmla="*/ 97 w 97"/>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83">
                        <a:moveTo>
                          <a:pt x="97" y="0"/>
                        </a:moveTo>
                        <a:lnTo>
                          <a:pt x="26" y="0"/>
                        </a:lnTo>
                        <a:lnTo>
                          <a:pt x="0" y="46"/>
                        </a:lnTo>
                        <a:lnTo>
                          <a:pt x="0" y="83"/>
                        </a:lnTo>
                        <a:lnTo>
                          <a:pt x="9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68" name="Freeform 713"/>
                  <p:cNvSpPr>
                    <a:spLocks/>
                  </p:cNvSpPr>
                  <p:nvPr/>
                </p:nvSpPr>
                <p:spPr bwMode="auto">
                  <a:xfrm>
                    <a:off x="6277" y="9924"/>
                    <a:ext cx="97" cy="83"/>
                  </a:xfrm>
                  <a:custGeom>
                    <a:avLst/>
                    <a:gdLst>
                      <a:gd name="T0" fmla="*/ 97 w 97"/>
                      <a:gd name="T1" fmla="*/ 0 h 83"/>
                      <a:gd name="T2" fmla="*/ 26 w 97"/>
                      <a:gd name="T3" fmla="*/ 0 h 83"/>
                      <a:gd name="T4" fmla="*/ 0 w 97"/>
                      <a:gd name="T5" fmla="*/ 47 h 83"/>
                      <a:gd name="T6" fmla="*/ 0 w 97"/>
                      <a:gd name="T7" fmla="*/ 83 h 83"/>
                      <a:gd name="T8" fmla="*/ 97 w 97"/>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83">
                        <a:moveTo>
                          <a:pt x="97" y="0"/>
                        </a:moveTo>
                        <a:lnTo>
                          <a:pt x="26" y="0"/>
                        </a:lnTo>
                        <a:lnTo>
                          <a:pt x="0" y="47"/>
                        </a:lnTo>
                        <a:lnTo>
                          <a:pt x="0" y="83"/>
                        </a:lnTo>
                        <a:lnTo>
                          <a:pt x="97"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69" name="Freeform 714"/>
                  <p:cNvSpPr>
                    <a:spLocks/>
                  </p:cNvSpPr>
                  <p:nvPr/>
                </p:nvSpPr>
                <p:spPr bwMode="auto">
                  <a:xfrm>
                    <a:off x="6277" y="9924"/>
                    <a:ext cx="97" cy="83"/>
                  </a:xfrm>
                  <a:custGeom>
                    <a:avLst/>
                    <a:gdLst>
                      <a:gd name="T0" fmla="*/ 97 w 97"/>
                      <a:gd name="T1" fmla="*/ 0 h 83"/>
                      <a:gd name="T2" fmla="*/ 26 w 97"/>
                      <a:gd name="T3" fmla="*/ 0 h 83"/>
                      <a:gd name="T4" fmla="*/ 0 w 97"/>
                      <a:gd name="T5" fmla="*/ 47 h 83"/>
                      <a:gd name="T6" fmla="*/ 0 w 97"/>
                      <a:gd name="T7" fmla="*/ 83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83">
                        <a:moveTo>
                          <a:pt x="97" y="0"/>
                        </a:moveTo>
                        <a:lnTo>
                          <a:pt x="26" y="0"/>
                        </a:lnTo>
                        <a:lnTo>
                          <a:pt x="0" y="47"/>
                        </a:lnTo>
                        <a:lnTo>
                          <a:pt x="0" y="83"/>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199" name="Group 715"/>
                <p:cNvGrpSpPr>
                  <a:grpSpLocks/>
                </p:cNvGrpSpPr>
                <p:nvPr/>
              </p:nvGrpSpPr>
              <p:grpSpPr bwMode="auto">
                <a:xfrm>
                  <a:off x="6271" y="9979"/>
                  <a:ext cx="284" cy="21"/>
                  <a:chOff x="6271" y="9979"/>
                  <a:chExt cx="284" cy="21"/>
                </a:xfrm>
              </p:grpSpPr>
              <p:sp>
                <p:nvSpPr>
                  <p:cNvPr id="80263" name="Line 716"/>
                  <p:cNvSpPr>
                    <a:spLocks noChangeShapeType="1"/>
                  </p:cNvSpPr>
                  <p:nvPr/>
                </p:nvSpPr>
                <p:spPr bwMode="auto">
                  <a:xfrm>
                    <a:off x="6271" y="9979"/>
                    <a:ext cx="258"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64" name="Line 717"/>
                  <p:cNvSpPr>
                    <a:spLocks noChangeShapeType="1"/>
                  </p:cNvSpPr>
                  <p:nvPr/>
                </p:nvSpPr>
                <p:spPr bwMode="auto">
                  <a:xfrm>
                    <a:off x="6296" y="9999"/>
                    <a:ext cx="259"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65" name="Line 718"/>
                  <p:cNvSpPr>
                    <a:spLocks noChangeShapeType="1"/>
                  </p:cNvSpPr>
                  <p:nvPr/>
                </p:nvSpPr>
                <p:spPr bwMode="auto">
                  <a:xfrm>
                    <a:off x="6284" y="9989"/>
                    <a:ext cx="258"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00" name="Group 719"/>
                <p:cNvGrpSpPr>
                  <a:grpSpLocks/>
                </p:cNvGrpSpPr>
                <p:nvPr/>
              </p:nvGrpSpPr>
              <p:grpSpPr bwMode="auto">
                <a:xfrm>
                  <a:off x="6468" y="9911"/>
                  <a:ext cx="48" cy="24"/>
                  <a:chOff x="6468" y="9911"/>
                  <a:chExt cx="48" cy="24"/>
                </a:xfrm>
              </p:grpSpPr>
              <p:sp>
                <p:nvSpPr>
                  <p:cNvPr id="80260" name="Line 720"/>
                  <p:cNvSpPr>
                    <a:spLocks noChangeShapeType="1"/>
                  </p:cNvSpPr>
                  <p:nvPr/>
                </p:nvSpPr>
                <p:spPr bwMode="auto">
                  <a:xfrm flipH="1">
                    <a:off x="6468" y="9911"/>
                    <a:ext cx="22"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61" name="Line 721"/>
                  <p:cNvSpPr>
                    <a:spLocks noChangeShapeType="1"/>
                  </p:cNvSpPr>
                  <p:nvPr/>
                </p:nvSpPr>
                <p:spPr bwMode="auto">
                  <a:xfrm flipH="1">
                    <a:off x="6490" y="9932"/>
                    <a:ext cx="26" cy="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62" name="Line 722"/>
                  <p:cNvSpPr>
                    <a:spLocks noChangeShapeType="1"/>
                  </p:cNvSpPr>
                  <p:nvPr/>
                </p:nvSpPr>
                <p:spPr bwMode="auto">
                  <a:xfrm flipH="1">
                    <a:off x="6477" y="9922"/>
                    <a:ext cx="26" cy="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01" name="Group 723"/>
                <p:cNvGrpSpPr>
                  <a:grpSpLocks/>
                </p:cNvGrpSpPr>
                <p:nvPr/>
              </p:nvGrpSpPr>
              <p:grpSpPr bwMode="auto">
                <a:xfrm>
                  <a:off x="6267" y="9997"/>
                  <a:ext cx="185" cy="22"/>
                  <a:chOff x="6267" y="9997"/>
                  <a:chExt cx="185" cy="22"/>
                </a:xfrm>
              </p:grpSpPr>
              <p:sp>
                <p:nvSpPr>
                  <p:cNvPr id="80257" name="Line 724"/>
                  <p:cNvSpPr>
                    <a:spLocks noChangeShapeType="1"/>
                  </p:cNvSpPr>
                  <p:nvPr/>
                </p:nvSpPr>
                <p:spPr bwMode="auto">
                  <a:xfrm flipH="1">
                    <a:off x="6267" y="9997"/>
                    <a:ext cx="159"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58" name="Line 725"/>
                  <p:cNvSpPr>
                    <a:spLocks noChangeShapeType="1"/>
                  </p:cNvSpPr>
                  <p:nvPr/>
                </p:nvSpPr>
                <p:spPr bwMode="auto">
                  <a:xfrm flipH="1">
                    <a:off x="6293" y="10018"/>
                    <a:ext cx="159"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59" name="Line 726"/>
                  <p:cNvSpPr>
                    <a:spLocks noChangeShapeType="1"/>
                  </p:cNvSpPr>
                  <p:nvPr/>
                </p:nvSpPr>
                <p:spPr bwMode="auto">
                  <a:xfrm flipH="1">
                    <a:off x="6280" y="10007"/>
                    <a:ext cx="159"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02" name="Group 727"/>
                <p:cNvGrpSpPr>
                  <a:grpSpLocks/>
                </p:cNvGrpSpPr>
                <p:nvPr/>
              </p:nvGrpSpPr>
              <p:grpSpPr bwMode="auto">
                <a:xfrm>
                  <a:off x="6293" y="10018"/>
                  <a:ext cx="136" cy="21"/>
                  <a:chOff x="6293" y="10018"/>
                  <a:chExt cx="136" cy="21"/>
                </a:xfrm>
              </p:grpSpPr>
              <p:sp>
                <p:nvSpPr>
                  <p:cNvPr id="80254" name="Line 728"/>
                  <p:cNvSpPr>
                    <a:spLocks noChangeShapeType="1"/>
                  </p:cNvSpPr>
                  <p:nvPr/>
                </p:nvSpPr>
                <p:spPr bwMode="auto">
                  <a:xfrm>
                    <a:off x="6293" y="10018"/>
                    <a:ext cx="110"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55" name="Line 729"/>
                  <p:cNvSpPr>
                    <a:spLocks noChangeShapeType="1"/>
                  </p:cNvSpPr>
                  <p:nvPr/>
                </p:nvSpPr>
                <p:spPr bwMode="auto">
                  <a:xfrm>
                    <a:off x="6319" y="10038"/>
                    <a:ext cx="110"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256" name="Line 730"/>
                  <p:cNvSpPr>
                    <a:spLocks noChangeShapeType="1"/>
                  </p:cNvSpPr>
                  <p:nvPr/>
                </p:nvSpPr>
                <p:spPr bwMode="auto">
                  <a:xfrm>
                    <a:off x="6306" y="10028"/>
                    <a:ext cx="110"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203" name="Group 731"/>
                <p:cNvGrpSpPr>
                  <a:grpSpLocks/>
                </p:cNvGrpSpPr>
                <p:nvPr/>
              </p:nvGrpSpPr>
              <p:grpSpPr bwMode="auto">
                <a:xfrm>
                  <a:off x="6290" y="10023"/>
                  <a:ext cx="145" cy="21"/>
                  <a:chOff x="6290" y="10023"/>
                  <a:chExt cx="145" cy="21"/>
                </a:xfrm>
              </p:grpSpPr>
              <p:sp>
                <p:nvSpPr>
                  <p:cNvPr id="80251" name="Freeform 732"/>
                  <p:cNvSpPr>
                    <a:spLocks/>
                  </p:cNvSpPr>
                  <p:nvPr/>
                </p:nvSpPr>
                <p:spPr bwMode="auto">
                  <a:xfrm>
                    <a:off x="6290" y="10023"/>
                    <a:ext cx="120" cy="1"/>
                  </a:xfrm>
                  <a:custGeom>
                    <a:avLst/>
                    <a:gdLst>
                      <a:gd name="T0" fmla="*/ 120 w 120"/>
                      <a:gd name="T1" fmla="*/ 0 h 1"/>
                      <a:gd name="T2" fmla="*/ 94 w 120"/>
                      <a:gd name="T3" fmla="*/ 0 h 1"/>
                      <a:gd name="T4" fmla="*/ 58 w 120"/>
                      <a:gd name="T5" fmla="*/ 0 h 1"/>
                      <a:gd name="T6" fmla="*/ 23 w 120"/>
                      <a:gd name="T7" fmla="*/ 0 h 1"/>
                      <a:gd name="T8" fmla="*/ 0 w 120"/>
                      <a:gd name="T9" fmla="*/ 0 h 1"/>
                      <a:gd name="T10" fmla="*/ 120 w 120"/>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0" h="1">
                        <a:moveTo>
                          <a:pt x="120" y="0"/>
                        </a:moveTo>
                        <a:lnTo>
                          <a:pt x="94" y="0"/>
                        </a:lnTo>
                        <a:lnTo>
                          <a:pt x="58" y="0"/>
                        </a:lnTo>
                        <a:lnTo>
                          <a:pt x="23" y="0"/>
                        </a:lnTo>
                        <a:lnTo>
                          <a:pt x="0" y="0"/>
                        </a:lnTo>
                        <a:lnTo>
                          <a:pt x="120"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52" name="Freeform 733"/>
                  <p:cNvSpPr>
                    <a:spLocks/>
                  </p:cNvSpPr>
                  <p:nvPr/>
                </p:nvSpPr>
                <p:spPr bwMode="auto">
                  <a:xfrm>
                    <a:off x="6316" y="10041"/>
                    <a:ext cx="119" cy="3"/>
                  </a:xfrm>
                  <a:custGeom>
                    <a:avLst/>
                    <a:gdLst>
                      <a:gd name="T0" fmla="*/ 119 w 119"/>
                      <a:gd name="T1" fmla="*/ 3 h 3"/>
                      <a:gd name="T2" fmla="*/ 94 w 119"/>
                      <a:gd name="T3" fmla="*/ 0 h 3"/>
                      <a:gd name="T4" fmla="*/ 58 w 119"/>
                      <a:gd name="T5" fmla="*/ 0 h 3"/>
                      <a:gd name="T6" fmla="*/ 22 w 119"/>
                      <a:gd name="T7" fmla="*/ 0 h 3"/>
                      <a:gd name="T8" fmla="*/ 0 w 119"/>
                      <a:gd name="T9" fmla="*/ 3 h 3"/>
                      <a:gd name="T10" fmla="*/ 119 w 119"/>
                      <a:gd name="T11" fmla="*/ 3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 h="3">
                        <a:moveTo>
                          <a:pt x="119" y="3"/>
                        </a:moveTo>
                        <a:lnTo>
                          <a:pt x="94" y="0"/>
                        </a:lnTo>
                        <a:lnTo>
                          <a:pt x="58" y="0"/>
                        </a:lnTo>
                        <a:lnTo>
                          <a:pt x="22" y="0"/>
                        </a:lnTo>
                        <a:lnTo>
                          <a:pt x="0" y="3"/>
                        </a:lnTo>
                        <a:lnTo>
                          <a:pt x="119" y="3"/>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53" name="Freeform 734"/>
                  <p:cNvSpPr>
                    <a:spLocks/>
                  </p:cNvSpPr>
                  <p:nvPr/>
                </p:nvSpPr>
                <p:spPr bwMode="auto">
                  <a:xfrm>
                    <a:off x="6303" y="10033"/>
                    <a:ext cx="119" cy="1"/>
                  </a:xfrm>
                  <a:custGeom>
                    <a:avLst/>
                    <a:gdLst>
                      <a:gd name="T0" fmla="*/ 119 w 119"/>
                      <a:gd name="T1" fmla="*/ 0 h 1"/>
                      <a:gd name="T2" fmla="*/ 94 w 119"/>
                      <a:gd name="T3" fmla="*/ 0 h 1"/>
                      <a:gd name="T4" fmla="*/ 58 w 119"/>
                      <a:gd name="T5" fmla="*/ 0 h 1"/>
                      <a:gd name="T6" fmla="*/ 23 w 119"/>
                      <a:gd name="T7" fmla="*/ 0 h 1"/>
                      <a:gd name="T8" fmla="*/ 0 w 119"/>
                      <a:gd name="T9" fmla="*/ 0 h 1"/>
                      <a:gd name="T10" fmla="*/ 119 w 119"/>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 h="1">
                        <a:moveTo>
                          <a:pt x="119" y="0"/>
                        </a:moveTo>
                        <a:lnTo>
                          <a:pt x="94" y="0"/>
                        </a:lnTo>
                        <a:lnTo>
                          <a:pt x="58" y="0"/>
                        </a:lnTo>
                        <a:lnTo>
                          <a:pt x="23" y="0"/>
                        </a:lnTo>
                        <a:lnTo>
                          <a:pt x="0" y="0"/>
                        </a:lnTo>
                        <a:lnTo>
                          <a:pt x="119"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204" name="Group 735"/>
                <p:cNvGrpSpPr>
                  <a:grpSpLocks/>
                </p:cNvGrpSpPr>
                <p:nvPr/>
              </p:nvGrpSpPr>
              <p:grpSpPr bwMode="auto">
                <a:xfrm>
                  <a:off x="6287" y="10025"/>
                  <a:ext cx="148" cy="21"/>
                  <a:chOff x="6287" y="10025"/>
                  <a:chExt cx="148" cy="21"/>
                </a:xfrm>
              </p:grpSpPr>
              <p:sp>
                <p:nvSpPr>
                  <p:cNvPr id="80247" name="Freeform 736"/>
                  <p:cNvSpPr>
                    <a:spLocks/>
                  </p:cNvSpPr>
                  <p:nvPr/>
                </p:nvSpPr>
                <p:spPr bwMode="auto">
                  <a:xfrm>
                    <a:off x="6287" y="10025"/>
                    <a:ext cx="123" cy="1"/>
                  </a:xfrm>
                  <a:custGeom>
                    <a:avLst/>
                    <a:gdLst>
                      <a:gd name="T0" fmla="*/ 123 w 123"/>
                      <a:gd name="T1" fmla="*/ 0 h 1"/>
                      <a:gd name="T2" fmla="*/ 97 w 123"/>
                      <a:gd name="T3" fmla="*/ 0 h 1"/>
                      <a:gd name="T4" fmla="*/ 61 w 123"/>
                      <a:gd name="T5" fmla="*/ 0 h 1"/>
                      <a:gd name="T6" fmla="*/ 22 w 123"/>
                      <a:gd name="T7" fmla="*/ 0 h 1"/>
                      <a:gd name="T8" fmla="*/ 0 w 123"/>
                      <a:gd name="T9" fmla="*/ 0 h 1"/>
                      <a:gd name="T10" fmla="*/ 123 w 123"/>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 h="1">
                        <a:moveTo>
                          <a:pt x="123" y="0"/>
                        </a:moveTo>
                        <a:lnTo>
                          <a:pt x="97" y="0"/>
                        </a:lnTo>
                        <a:lnTo>
                          <a:pt x="61" y="0"/>
                        </a:lnTo>
                        <a:lnTo>
                          <a:pt x="22" y="0"/>
                        </a:lnTo>
                        <a:lnTo>
                          <a:pt x="0" y="0"/>
                        </a:lnTo>
                        <a:lnTo>
                          <a:pt x="1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48" name="Freeform 737"/>
                  <p:cNvSpPr>
                    <a:spLocks/>
                  </p:cNvSpPr>
                  <p:nvPr/>
                </p:nvSpPr>
                <p:spPr bwMode="auto">
                  <a:xfrm>
                    <a:off x="6313" y="10044"/>
                    <a:ext cx="122" cy="2"/>
                  </a:xfrm>
                  <a:custGeom>
                    <a:avLst/>
                    <a:gdLst>
                      <a:gd name="T0" fmla="*/ 122 w 122"/>
                      <a:gd name="T1" fmla="*/ 2 h 2"/>
                      <a:gd name="T2" fmla="*/ 97 w 122"/>
                      <a:gd name="T3" fmla="*/ 0 h 2"/>
                      <a:gd name="T4" fmla="*/ 61 w 122"/>
                      <a:gd name="T5" fmla="*/ 0 h 2"/>
                      <a:gd name="T6" fmla="*/ 22 w 122"/>
                      <a:gd name="T7" fmla="*/ 0 h 2"/>
                      <a:gd name="T8" fmla="*/ 0 w 122"/>
                      <a:gd name="T9" fmla="*/ 2 h 2"/>
                      <a:gd name="T10" fmla="*/ 122 w 122"/>
                      <a:gd name="T11" fmla="*/ 2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 h="2">
                        <a:moveTo>
                          <a:pt x="122" y="2"/>
                        </a:moveTo>
                        <a:lnTo>
                          <a:pt x="97" y="0"/>
                        </a:lnTo>
                        <a:lnTo>
                          <a:pt x="61" y="0"/>
                        </a:lnTo>
                        <a:lnTo>
                          <a:pt x="22" y="0"/>
                        </a:lnTo>
                        <a:lnTo>
                          <a:pt x="0" y="2"/>
                        </a:lnTo>
                        <a:lnTo>
                          <a:pt x="122" y="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49" name="Freeform 738"/>
                  <p:cNvSpPr>
                    <a:spLocks/>
                  </p:cNvSpPr>
                  <p:nvPr/>
                </p:nvSpPr>
                <p:spPr bwMode="auto">
                  <a:xfrm>
                    <a:off x="6300" y="10036"/>
                    <a:ext cx="122" cy="1"/>
                  </a:xfrm>
                  <a:custGeom>
                    <a:avLst/>
                    <a:gdLst>
                      <a:gd name="T0" fmla="*/ 122 w 122"/>
                      <a:gd name="T1" fmla="*/ 0 h 1"/>
                      <a:gd name="T2" fmla="*/ 97 w 122"/>
                      <a:gd name="T3" fmla="*/ 0 h 1"/>
                      <a:gd name="T4" fmla="*/ 61 w 122"/>
                      <a:gd name="T5" fmla="*/ 0 h 1"/>
                      <a:gd name="T6" fmla="*/ 22 w 122"/>
                      <a:gd name="T7" fmla="*/ 0 h 1"/>
                      <a:gd name="T8" fmla="*/ 0 w 122"/>
                      <a:gd name="T9" fmla="*/ 0 h 1"/>
                      <a:gd name="T10" fmla="*/ 122 w 12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 h="1">
                        <a:moveTo>
                          <a:pt x="122" y="0"/>
                        </a:moveTo>
                        <a:lnTo>
                          <a:pt x="97" y="0"/>
                        </a:lnTo>
                        <a:lnTo>
                          <a:pt x="61" y="0"/>
                        </a:lnTo>
                        <a:lnTo>
                          <a:pt x="22" y="0"/>
                        </a:lnTo>
                        <a:lnTo>
                          <a:pt x="0" y="0"/>
                        </a:lnTo>
                        <a:lnTo>
                          <a:pt x="122"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50" name="Freeform 739"/>
                  <p:cNvSpPr>
                    <a:spLocks/>
                  </p:cNvSpPr>
                  <p:nvPr/>
                </p:nvSpPr>
                <p:spPr bwMode="auto">
                  <a:xfrm>
                    <a:off x="6300" y="10036"/>
                    <a:ext cx="122" cy="1"/>
                  </a:xfrm>
                  <a:custGeom>
                    <a:avLst/>
                    <a:gdLst>
                      <a:gd name="T0" fmla="*/ 122 w 122"/>
                      <a:gd name="T1" fmla="*/ 0 h 1"/>
                      <a:gd name="T2" fmla="*/ 97 w 122"/>
                      <a:gd name="T3" fmla="*/ 0 h 1"/>
                      <a:gd name="T4" fmla="*/ 61 w 122"/>
                      <a:gd name="T5" fmla="*/ 0 h 1"/>
                      <a:gd name="T6" fmla="*/ 22 w 122"/>
                      <a:gd name="T7" fmla="*/ 0 h 1"/>
                      <a:gd name="T8" fmla="*/ 0 w 12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
                        <a:moveTo>
                          <a:pt x="122" y="0"/>
                        </a:moveTo>
                        <a:lnTo>
                          <a:pt x="97" y="0"/>
                        </a:lnTo>
                        <a:lnTo>
                          <a:pt x="61" y="0"/>
                        </a:lnTo>
                        <a:lnTo>
                          <a:pt x="22" y="0"/>
                        </a:lnTo>
                        <a:lnTo>
                          <a:pt x="0"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05" name="Group 740"/>
                <p:cNvGrpSpPr>
                  <a:grpSpLocks/>
                </p:cNvGrpSpPr>
                <p:nvPr/>
              </p:nvGrpSpPr>
              <p:grpSpPr bwMode="auto">
                <a:xfrm>
                  <a:off x="6212" y="10051"/>
                  <a:ext cx="304" cy="50"/>
                  <a:chOff x="6212" y="10051"/>
                  <a:chExt cx="304" cy="50"/>
                </a:xfrm>
              </p:grpSpPr>
              <p:sp>
                <p:nvSpPr>
                  <p:cNvPr id="80244" name="Freeform 741"/>
                  <p:cNvSpPr>
                    <a:spLocks/>
                  </p:cNvSpPr>
                  <p:nvPr/>
                </p:nvSpPr>
                <p:spPr bwMode="auto">
                  <a:xfrm>
                    <a:off x="6212" y="10051"/>
                    <a:ext cx="278" cy="29"/>
                  </a:xfrm>
                  <a:custGeom>
                    <a:avLst/>
                    <a:gdLst>
                      <a:gd name="T0" fmla="*/ 13 w 278"/>
                      <a:gd name="T1" fmla="*/ 29 h 29"/>
                      <a:gd name="T2" fmla="*/ 265 w 278"/>
                      <a:gd name="T3" fmla="*/ 29 h 29"/>
                      <a:gd name="T4" fmla="*/ 278 w 278"/>
                      <a:gd name="T5" fmla="*/ 13 h 29"/>
                      <a:gd name="T6" fmla="*/ 278 w 278"/>
                      <a:gd name="T7" fmla="*/ 0 h 29"/>
                      <a:gd name="T8" fmla="*/ 0 w 278"/>
                      <a:gd name="T9" fmla="*/ 0 h 29"/>
                      <a:gd name="T10" fmla="*/ 0 w 278"/>
                      <a:gd name="T11" fmla="*/ 13 h 29"/>
                      <a:gd name="T12" fmla="*/ 13 w 278"/>
                      <a:gd name="T13" fmla="*/ 29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 h="29">
                        <a:moveTo>
                          <a:pt x="13" y="29"/>
                        </a:moveTo>
                        <a:lnTo>
                          <a:pt x="265" y="29"/>
                        </a:lnTo>
                        <a:lnTo>
                          <a:pt x="278" y="13"/>
                        </a:lnTo>
                        <a:lnTo>
                          <a:pt x="278" y="0"/>
                        </a:lnTo>
                        <a:lnTo>
                          <a:pt x="0" y="0"/>
                        </a:lnTo>
                        <a:lnTo>
                          <a:pt x="0" y="13"/>
                        </a:lnTo>
                        <a:lnTo>
                          <a:pt x="13" y="29"/>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45" name="Freeform 742"/>
                  <p:cNvSpPr>
                    <a:spLocks/>
                  </p:cNvSpPr>
                  <p:nvPr/>
                </p:nvSpPr>
                <p:spPr bwMode="auto">
                  <a:xfrm>
                    <a:off x="6238" y="10072"/>
                    <a:ext cx="278" cy="29"/>
                  </a:xfrm>
                  <a:custGeom>
                    <a:avLst/>
                    <a:gdLst>
                      <a:gd name="T0" fmla="*/ 13 w 278"/>
                      <a:gd name="T1" fmla="*/ 29 h 29"/>
                      <a:gd name="T2" fmla="*/ 265 w 278"/>
                      <a:gd name="T3" fmla="*/ 29 h 29"/>
                      <a:gd name="T4" fmla="*/ 278 w 278"/>
                      <a:gd name="T5" fmla="*/ 13 h 29"/>
                      <a:gd name="T6" fmla="*/ 278 w 278"/>
                      <a:gd name="T7" fmla="*/ 0 h 29"/>
                      <a:gd name="T8" fmla="*/ 0 w 278"/>
                      <a:gd name="T9" fmla="*/ 0 h 29"/>
                      <a:gd name="T10" fmla="*/ 0 w 278"/>
                      <a:gd name="T11" fmla="*/ 13 h 29"/>
                      <a:gd name="T12" fmla="*/ 13 w 278"/>
                      <a:gd name="T13" fmla="*/ 29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 h="29">
                        <a:moveTo>
                          <a:pt x="13" y="29"/>
                        </a:moveTo>
                        <a:lnTo>
                          <a:pt x="265" y="29"/>
                        </a:lnTo>
                        <a:lnTo>
                          <a:pt x="278" y="13"/>
                        </a:lnTo>
                        <a:lnTo>
                          <a:pt x="278" y="0"/>
                        </a:lnTo>
                        <a:lnTo>
                          <a:pt x="0" y="0"/>
                        </a:lnTo>
                        <a:lnTo>
                          <a:pt x="0" y="13"/>
                        </a:lnTo>
                        <a:lnTo>
                          <a:pt x="13" y="29"/>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46" name="Freeform 743"/>
                  <p:cNvSpPr>
                    <a:spLocks/>
                  </p:cNvSpPr>
                  <p:nvPr/>
                </p:nvSpPr>
                <p:spPr bwMode="auto">
                  <a:xfrm>
                    <a:off x="6225" y="10062"/>
                    <a:ext cx="278" cy="28"/>
                  </a:xfrm>
                  <a:custGeom>
                    <a:avLst/>
                    <a:gdLst>
                      <a:gd name="T0" fmla="*/ 13 w 278"/>
                      <a:gd name="T1" fmla="*/ 28 h 28"/>
                      <a:gd name="T2" fmla="*/ 265 w 278"/>
                      <a:gd name="T3" fmla="*/ 28 h 28"/>
                      <a:gd name="T4" fmla="*/ 278 w 278"/>
                      <a:gd name="T5" fmla="*/ 13 h 28"/>
                      <a:gd name="T6" fmla="*/ 278 w 278"/>
                      <a:gd name="T7" fmla="*/ 0 h 28"/>
                      <a:gd name="T8" fmla="*/ 0 w 278"/>
                      <a:gd name="T9" fmla="*/ 0 h 28"/>
                      <a:gd name="T10" fmla="*/ 0 w 278"/>
                      <a:gd name="T11" fmla="*/ 13 h 28"/>
                      <a:gd name="T12" fmla="*/ 13 w 278"/>
                      <a:gd name="T13" fmla="*/ 28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 h="28">
                        <a:moveTo>
                          <a:pt x="13" y="28"/>
                        </a:moveTo>
                        <a:lnTo>
                          <a:pt x="265" y="28"/>
                        </a:lnTo>
                        <a:lnTo>
                          <a:pt x="278" y="13"/>
                        </a:lnTo>
                        <a:lnTo>
                          <a:pt x="278" y="0"/>
                        </a:lnTo>
                        <a:lnTo>
                          <a:pt x="0" y="0"/>
                        </a:lnTo>
                        <a:lnTo>
                          <a:pt x="0" y="13"/>
                        </a:lnTo>
                        <a:lnTo>
                          <a:pt x="13" y="28"/>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206" name="Group 744"/>
                <p:cNvGrpSpPr>
                  <a:grpSpLocks/>
                </p:cNvGrpSpPr>
                <p:nvPr/>
              </p:nvGrpSpPr>
              <p:grpSpPr bwMode="auto">
                <a:xfrm>
                  <a:off x="6203" y="10051"/>
                  <a:ext cx="313" cy="58"/>
                  <a:chOff x="6203" y="10051"/>
                  <a:chExt cx="313" cy="58"/>
                </a:xfrm>
              </p:grpSpPr>
              <p:sp>
                <p:nvSpPr>
                  <p:cNvPr id="80240" name="Freeform 745"/>
                  <p:cNvSpPr>
                    <a:spLocks/>
                  </p:cNvSpPr>
                  <p:nvPr/>
                </p:nvSpPr>
                <p:spPr bwMode="auto">
                  <a:xfrm>
                    <a:off x="6203" y="10051"/>
                    <a:ext cx="287" cy="37"/>
                  </a:xfrm>
                  <a:custGeom>
                    <a:avLst/>
                    <a:gdLst>
                      <a:gd name="T0" fmla="*/ 13 w 287"/>
                      <a:gd name="T1" fmla="*/ 37 h 37"/>
                      <a:gd name="T2" fmla="*/ 274 w 287"/>
                      <a:gd name="T3" fmla="*/ 37 h 37"/>
                      <a:gd name="T4" fmla="*/ 287 w 287"/>
                      <a:gd name="T5" fmla="*/ 19 h 37"/>
                      <a:gd name="T6" fmla="*/ 287 w 287"/>
                      <a:gd name="T7" fmla="*/ 0 h 37"/>
                      <a:gd name="T8" fmla="*/ 0 w 287"/>
                      <a:gd name="T9" fmla="*/ 0 h 37"/>
                      <a:gd name="T10" fmla="*/ 0 w 287"/>
                      <a:gd name="T11" fmla="*/ 19 h 37"/>
                      <a:gd name="T12" fmla="*/ 13 w 287"/>
                      <a:gd name="T13" fmla="*/ 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37">
                        <a:moveTo>
                          <a:pt x="13" y="37"/>
                        </a:moveTo>
                        <a:lnTo>
                          <a:pt x="274" y="37"/>
                        </a:lnTo>
                        <a:lnTo>
                          <a:pt x="287" y="19"/>
                        </a:lnTo>
                        <a:lnTo>
                          <a:pt x="287" y="0"/>
                        </a:lnTo>
                        <a:lnTo>
                          <a:pt x="0" y="0"/>
                        </a:lnTo>
                        <a:lnTo>
                          <a:pt x="0" y="19"/>
                        </a:lnTo>
                        <a:lnTo>
                          <a:pt x="13"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41" name="Freeform 746"/>
                  <p:cNvSpPr>
                    <a:spLocks/>
                  </p:cNvSpPr>
                  <p:nvPr/>
                </p:nvSpPr>
                <p:spPr bwMode="auto">
                  <a:xfrm>
                    <a:off x="6229" y="10072"/>
                    <a:ext cx="287" cy="37"/>
                  </a:xfrm>
                  <a:custGeom>
                    <a:avLst/>
                    <a:gdLst>
                      <a:gd name="T0" fmla="*/ 13 w 287"/>
                      <a:gd name="T1" fmla="*/ 37 h 37"/>
                      <a:gd name="T2" fmla="*/ 274 w 287"/>
                      <a:gd name="T3" fmla="*/ 37 h 37"/>
                      <a:gd name="T4" fmla="*/ 287 w 287"/>
                      <a:gd name="T5" fmla="*/ 18 h 37"/>
                      <a:gd name="T6" fmla="*/ 287 w 287"/>
                      <a:gd name="T7" fmla="*/ 0 h 37"/>
                      <a:gd name="T8" fmla="*/ 0 w 287"/>
                      <a:gd name="T9" fmla="*/ 0 h 37"/>
                      <a:gd name="T10" fmla="*/ 0 w 287"/>
                      <a:gd name="T11" fmla="*/ 18 h 37"/>
                      <a:gd name="T12" fmla="*/ 13 w 287"/>
                      <a:gd name="T13" fmla="*/ 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37">
                        <a:moveTo>
                          <a:pt x="13" y="37"/>
                        </a:moveTo>
                        <a:lnTo>
                          <a:pt x="274" y="37"/>
                        </a:lnTo>
                        <a:lnTo>
                          <a:pt x="287" y="18"/>
                        </a:lnTo>
                        <a:lnTo>
                          <a:pt x="287" y="0"/>
                        </a:lnTo>
                        <a:lnTo>
                          <a:pt x="0" y="0"/>
                        </a:lnTo>
                        <a:lnTo>
                          <a:pt x="0" y="18"/>
                        </a:lnTo>
                        <a:lnTo>
                          <a:pt x="13" y="3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42" name="Freeform 747"/>
                  <p:cNvSpPr>
                    <a:spLocks/>
                  </p:cNvSpPr>
                  <p:nvPr/>
                </p:nvSpPr>
                <p:spPr bwMode="auto">
                  <a:xfrm>
                    <a:off x="6216" y="10062"/>
                    <a:ext cx="287" cy="36"/>
                  </a:xfrm>
                  <a:custGeom>
                    <a:avLst/>
                    <a:gdLst>
                      <a:gd name="T0" fmla="*/ 13 w 287"/>
                      <a:gd name="T1" fmla="*/ 36 h 36"/>
                      <a:gd name="T2" fmla="*/ 274 w 287"/>
                      <a:gd name="T3" fmla="*/ 36 h 36"/>
                      <a:gd name="T4" fmla="*/ 287 w 287"/>
                      <a:gd name="T5" fmla="*/ 18 h 36"/>
                      <a:gd name="T6" fmla="*/ 287 w 287"/>
                      <a:gd name="T7" fmla="*/ 0 h 36"/>
                      <a:gd name="T8" fmla="*/ 0 w 287"/>
                      <a:gd name="T9" fmla="*/ 0 h 36"/>
                      <a:gd name="T10" fmla="*/ 0 w 287"/>
                      <a:gd name="T11" fmla="*/ 18 h 36"/>
                      <a:gd name="T12" fmla="*/ 13 w 287"/>
                      <a:gd name="T13" fmla="*/ 3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36">
                        <a:moveTo>
                          <a:pt x="13" y="36"/>
                        </a:moveTo>
                        <a:lnTo>
                          <a:pt x="274" y="36"/>
                        </a:lnTo>
                        <a:lnTo>
                          <a:pt x="287" y="18"/>
                        </a:lnTo>
                        <a:lnTo>
                          <a:pt x="287" y="0"/>
                        </a:lnTo>
                        <a:lnTo>
                          <a:pt x="0" y="0"/>
                        </a:lnTo>
                        <a:lnTo>
                          <a:pt x="0" y="18"/>
                        </a:lnTo>
                        <a:lnTo>
                          <a:pt x="13" y="3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43" name="Freeform 748"/>
                  <p:cNvSpPr>
                    <a:spLocks/>
                  </p:cNvSpPr>
                  <p:nvPr/>
                </p:nvSpPr>
                <p:spPr bwMode="auto">
                  <a:xfrm>
                    <a:off x="6216" y="10062"/>
                    <a:ext cx="287" cy="36"/>
                  </a:xfrm>
                  <a:custGeom>
                    <a:avLst/>
                    <a:gdLst>
                      <a:gd name="T0" fmla="*/ 13 w 287"/>
                      <a:gd name="T1" fmla="*/ 36 h 36"/>
                      <a:gd name="T2" fmla="*/ 274 w 287"/>
                      <a:gd name="T3" fmla="*/ 36 h 36"/>
                      <a:gd name="T4" fmla="*/ 287 w 287"/>
                      <a:gd name="T5" fmla="*/ 18 h 36"/>
                      <a:gd name="T6" fmla="*/ 287 w 287"/>
                      <a:gd name="T7" fmla="*/ 0 h 36"/>
                      <a:gd name="T8" fmla="*/ 0 w 287"/>
                      <a:gd name="T9" fmla="*/ 0 h 36"/>
                      <a:gd name="T10" fmla="*/ 0 w 287"/>
                      <a:gd name="T11" fmla="*/ 18 h 36"/>
                      <a:gd name="T12" fmla="*/ 13 w 287"/>
                      <a:gd name="T13" fmla="*/ 3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36">
                        <a:moveTo>
                          <a:pt x="13" y="36"/>
                        </a:moveTo>
                        <a:lnTo>
                          <a:pt x="274" y="36"/>
                        </a:lnTo>
                        <a:lnTo>
                          <a:pt x="287" y="18"/>
                        </a:lnTo>
                        <a:lnTo>
                          <a:pt x="287" y="0"/>
                        </a:lnTo>
                        <a:lnTo>
                          <a:pt x="0" y="0"/>
                        </a:lnTo>
                        <a:lnTo>
                          <a:pt x="0" y="18"/>
                        </a:lnTo>
                        <a:lnTo>
                          <a:pt x="13" y="36"/>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07" name="Group 749"/>
                <p:cNvGrpSpPr>
                  <a:grpSpLocks/>
                </p:cNvGrpSpPr>
                <p:nvPr/>
              </p:nvGrpSpPr>
              <p:grpSpPr bwMode="auto">
                <a:xfrm>
                  <a:off x="6216" y="9794"/>
                  <a:ext cx="97" cy="104"/>
                  <a:chOff x="6216" y="9794"/>
                  <a:chExt cx="97" cy="104"/>
                </a:xfrm>
              </p:grpSpPr>
              <p:sp>
                <p:nvSpPr>
                  <p:cNvPr id="80236" name="Freeform 750"/>
                  <p:cNvSpPr>
                    <a:spLocks/>
                  </p:cNvSpPr>
                  <p:nvPr/>
                </p:nvSpPr>
                <p:spPr bwMode="auto">
                  <a:xfrm>
                    <a:off x="6216" y="9794"/>
                    <a:ext cx="71" cy="83"/>
                  </a:xfrm>
                  <a:custGeom>
                    <a:avLst/>
                    <a:gdLst>
                      <a:gd name="T0" fmla="*/ 0 w 71"/>
                      <a:gd name="T1" fmla="*/ 0 h 83"/>
                      <a:gd name="T2" fmla="*/ 13 w 71"/>
                      <a:gd name="T3" fmla="*/ 31 h 83"/>
                      <a:gd name="T4" fmla="*/ 16 w 71"/>
                      <a:gd name="T5" fmla="*/ 31 h 83"/>
                      <a:gd name="T6" fmla="*/ 38 w 71"/>
                      <a:gd name="T7" fmla="*/ 83 h 83"/>
                      <a:gd name="T8" fmla="*/ 48 w 71"/>
                      <a:gd name="T9" fmla="*/ 65 h 83"/>
                      <a:gd name="T10" fmla="*/ 71 w 71"/>
                      <a:gd name="T11" fmla="*/ 65 h 83"/>
                      <a:gd name="T12" fmla="*/ 38 w 71"/>
                      <a:gd name="T13" fmla="*/ 21 h 83"/>
                      <a:gd name="T14" fmla="*/ 35 w 71"/>
                      <a:gd name="T15" fmla="*/ 18 h 83"/>
                      <a:gd name="T16" fmla="*/ 29 w 71"/>
                      <a:gd name="T17" fmla="*/ 13 h 83"/>
                      <a:gd name="T18" fmla="*/ 19 w 71"/>
                      <a:gd name="T19" fmla="*/ 5 h 83"/>
                      <a:gd name="T20" fmla="*/ 9 w 71"/>
                      <a:gd name="T21" fmla="*/ 3 h 83"/>
                      <a:gd name="T22" fmla="*/ 0 w 7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 h="83">
                        <a:moveTo>
                          <a:pt x="0" y="0"/>
                        </a:moveTo>
                        <a:lnTo>
                          <a:pt x="13" y="31"/>
                        </a:lnTo>
                        <a:lnTo>
                          <a:pt x="16" y="31"/>
                        </a:lnTo>
                        <a:lnTo>
                          <a:pt x="38" y="83"/>
                        </a:lnTo>
                        <a:lnTo>
                          <a:pt x="48" y="65"/>
                        </a:lnTo>
                        <a:lnTo>
                          <a:pt x="71" y="65"/>
                        </a:lnTo>
                        <a:lnTo>
                          <a:pt x="38" y="21"/>
                        </a:lnTo>
                        <a:lnTo>
                          <a:pt x="35" y="18"/>
                        </a:lnTo>
                        <a:lnTo>
                          <a:pt x="29" y="13"/>
                        </a:lnTo>
                        <a:lnTo>
                          <a:pt x="19" y="5"/>
                        </a:lnTo>
                        <a:lnTo>
                          <a:pt x="9"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37" name="Freeform 751"/>
                  <p:cNvSpPr>
                    <a:spLocks/>
                  </p:cNvSpPr>
                  <p:nvPr/>
                </p:nvSpPr>
                <p:spPr bwMode="auto">
                  <a:xfrm>
                    <a:off x="6242" y="9815"/>
                    <a:ext cx="71" cy="83"/>
                  </a:xfrm>
                  <a:custGeom>
                    <a:avLst/>
                    <a:gdLst>
                      <a:gd name="T0" fmla="*/ 0 w 71"/>
                      <a:gd name="T1" fmla="*/ 0 h 83"/>
                      <a:gd name="T2" fmla="*/ 12 w 71"/>
                      <a:gd name="T3" fmla="*/ 31 h 83"/>
                      <a:gd name="T4" fmla="*/ 16 w 71"/>
                      <a:gd name="T5" fmla="*/ 31 h 83"/>
                      <a:gd name="T6" fmla="*/ 38 w 71"/>
                      <a:gd name="T7" fmla="*/ 83 h 83"/>
                      <a:gd name="T8" fmla="*/ 48 w 71"/>
                      <a:gd name="T9" fmla="*/ 65 h 83"/>
                      <a:gd name="T10" fmla="*/ 71 w 71"/>
                      <a:gd name="T11" fmla="*/ 65 h 83"/>
                      <a:gd name="T12" fmla="*/ 38 w 71"/>
                      <a:gd name="T13" fmla="*/ 21 h 83"/>
                      <a:gd name="T14" fmla="*/ 35 w 71"/>
                      <a:gd name="T15" fmla="*/ 18 h 83"/>
                      <a:gd name="T16" fmla="*/ 29 w 71"/>
                      <a:gd name="T17" fmla="*/ 13 h 83"/>
                      <a:gd name="T18" fmla="*/ 19 w 71"/>
                      <a:gd name="T19" fmla="*/ 5 h 83"/>
                      <a:gd name="T20" fmla="*/ 9 w 71"/>
                      <a:gd name="T21" fmla="*/ 3 h 83"/>
                      <a:gd name="T22" fmla="*/ 0 w 7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 h="83">
                        <a:moveTo>
                          <a:pt x="0" y="0"/>
                        </a:moveTo>
                        <a:lnTo>
                          <a:pt x="12" y="31"/>
                        </a:lnTo>
                        <a:lnTo>
                          <a:pt x="16" y="31"/>
                        </a:lnTo>
                        <a:lnTo>
                          <a:pt x="38" y="83"/>
                        </a:lnTo>
                        <a:lnTo>
                          <a:pt x="48" y="65"/>
                        </a:lnTo>
                        <a:lnTo>
                          <a:pt x="71" y="65"/>
                        </a:lnTo>
                        <a:lnTo>
                          <a:pt x="38" y="21"/>
                        </a:lnTo>
                        <a:lnTo>
                          <a:pt x="35" y="18"/>
                        </a:lnTo>
                        <a:lnTo>
                          <a:pt x="29" y="13"/>
                        </a:lnTo>
                        <a:lnTo>
                          <a:pt x="19" y="5"/>
                        </a:lnTo>
                        <a:lnTo>
                          <a:pt x="9" y="3"/>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38" name="Freeform 752"/>
                  <p:cNvSpPr>
                    <a:spLocks/>
                  </p:cNvSpPr>
                  <p:nvPr/>
                </p:nvSpPr>
                <p:spPr bwMode="auto">
                  <a:xfrm>
                    <a:off x="6229" y="9805"/>
                    <a:ext cx="71" cy="83"/>
                  </a:xfrm>
                  <a:custGeom>
                    <a:avLst/>
                    <a:gdLst>
                      <a:gd name="T0" fmla="*/ 0 w 71"/>
                      <a:gd name="T1" fmla="*/ 0 h 83"/>
                      <a:gd name="T2" fmla="*/ 13 w 71"/>
                      <a:gd name="T3" fmla="*/ 31 h 83"/>
                      <a:gd name="T4" fmla="*/ 16 w 71"/>
                      <a:gd name="T5" fmla="*/ 31 h 83"/>
                      <a:gd name="T6" fmla="*/ 38 w 71"/>
                      <a:gd name="T7" fmla="*/ 83 h 83"/>
                      <a:gd name="T8" fmla="*/ 48 w 71"/>
                      <a:gd name="T9" fmla="*/ 65 h 83"/>
                      <a:gd name="T10" fmla="*/ 71 w 71"/>
                      <a:gd name="T11" fmla="*/ 65 h 83"/>
                      <a:gd name="T12" fmla="*/ 38 w 71"/>
                      <a:gd name="T13" fmla="*/ 20 h 83"/>
                      <a:gd name="T14" fmla="*/ 35 w 71"/>
                      <a:gd name="T15" fmla="*/ 18 h 83"/>
                      <a:gd name="T16" fmla="*/ 29 w 71"/>
                      <a:gd name="T17" fmla="*/ 13 h 83"/>
                      <a:gd name="T18" fmla="*/ 19 w 71"/>
                      <a:gd name="T19" fmla="*/ 5 h 83"/>
                      <a:gd name="T20" fmla="*/ 9 w 71"/>
                      <a:gd name="T21" fmla="*/ 2 h 83"/>
                      <a:gd name="T22" fmla="*/ 0 w 7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 h="83">
                        <a:moveTo>
                          <a:pt x="0" y="0"/>
                        </a:moveTo>
                        <a:lnTo>
                          <a:pt x="13" y="31"/>
                        </a:lnTo>
                        <a:lnTo>
                          <a:pt x="16" y="31"/>
                        </a:lnTo>
                        <a:lnTo>
                          <a:pt x="38" y="83"/>
                        </a:lnTo>
                        <a:lnTo>
                          <a:pt x="48" y="65"/>
                        </a:lnTo>
                        <a:lnTo>
                          <a:pt x="71" y="65"/>
                        </a:lnTo>
                        <a:lnTo>
                          <a:pt x="38" y="20"/>
                        </a:lnTo>
                        <a:lnTo>
                          <a:pt x="35" y="18"/>
                        </a:lnTo>
                        <a:lnTo>
                          <a:pt x="29" y="13"/>
                        </a:lnTo>
                        <a:lnTo>
                          <a:pt x="19" y="5"/>
                        </a:lnTo>
                        <a:lnTo>
                          <a:pt x="9" y="2"/>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39" name="Freeform 753"/>
                  <p:cNvSpPr>
                    <a:spLocks/>
                  </p:cNvSpPr>
                  <p:nvPr/>
                </p:nvSpPr>
                <p:spPr bwMode="auto">
                  <a:xfrm>
                    <a:off x="6229" y="9805"/>
                    <a:ext cx="71" cy="83"/>
                  </a:xfrm>
                  <a:custGeom>
                    <a:avLst/>
                    <a:gdLst>
                      <a:gd name="T0" fmla="*/ 0 w 71"/>
                      <a:gd name="T1" fmla="*/ 0 h 83"/>
                      <a:gd name="T2" fmla="*/ 13 w 71"/>
                      <a:gd name="T3" fmla="*/ 31 h 83"/>
                      <a:gd name="T4" fmla="*/ 16 w 71"/>
                      <a:gd name="T5" fmla="*/ 31 h 83"/>
                      <a:gd name="T6" fmla="*/ 38 w 71"/>
                      <a:gd name="T7" fmla="*/ 83 h 83"/>
                      <a:gd name="T8" fmla="*/ 48 w 71"/>
                      <a:gd name="T9" fmla="*/ 65 h 83"/>
                      <a:gd name="T10" fmla="*/ 71 w 71"/>
                      <a:gd name="T11" fmla="*/ 65 h 83"/>
                      <a:gd name="T12" fmla="*/ 38 w 71"/>
                      <a:gd name="T13" fmla="*/ 20 h 83"/>
                      <a:gd name="T14" fmla="*/ 35 w 71"/>
                      <a:gd name="T15" fmla="*/ 18 h 83"/>
                      <a:gd name="T16" fmla="*/ 29 w 71"/>
                      <a:gd name="T17" fmla="*/ 13 h 83"/>
                      <a:gd name="T18" fmla="*/ 19 w 71"/>
                      <a:gd name="T19" fmla="*/ 5 h 83"/>
                      <a:gd name="T20" fmla="*/ 9 w 71"/>
                      <a:gd name="T21" fmla="*/ 2 h 83"/>
                      <a:gd name="T22" fmla="*/ 0 w 7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 h="83">
                        <a:moveTo>
                          <a:pt x="0" y="0"/>
                        </a:moveTo>
                        <a:lnTo>
                          <a:pt x="13" y="31"/>
                        </a:lnTo>
                        <a:lnTo>
                          <a:pt x="16" y="31"/>
                        </a:lnTo>
                        <a:lnTo>
                          <a:pt x="38" y="83"/>
                        </a:lnTo>
                        <a:lnTo>
                          <a:pt x="48" y="65"/>
                        </a:lnTo>
                        <a:lnTo>
                          <a:pt x="71" y="65"/>
                        </a:lnTo>
                        <a:lnTo>
                          <a:pt x="38" y="20"/>
                        </a:lnTo>
                        <a:lnTo>
                          <a:pt x="35" y="18"/>
                        </a:lnTo>
                        <a:lnTo>
                          <a:pt x="29" y="13"/>
                        </a:lnTo>
                        <a:lnTo>
                          <a:pt x="19" y="5"/>
                        </a:lnTo>
                        <a:lnTo>
                          <a:pt x="9" y="2"/>
                        </a:lnTo>
                        <a:lnTo>
                          <a:pt x="0"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08" name="Group 754"/>
                <p:cNvGrpSpPr>
                  <a:grpSpLocks/>
                </p:cNvGrpSpPr>
                <p:nvPr/>
              </p:nvGrpSpPr>
              <p:grpSpPr bwMode="auto">
                <a:xfrm>
                  <a:off x="6229" y="9872"/>
                  <a:ext cx="103" cy="88"/>
                  <a:chOff x="6229" y="9872"/>
                  <a:chExt cx="103" cy="88"/>
                </a:xfrm>
              </p:grpSpPr>
              <p:sp>
                <p:nvSpPr>
                  <p:cNvPr id="80233" name="Freeform 755"/>
                  <p:cNvSpPr>
                    <a:spLocks/>
                  </p:cNvSpPr>
                  <p:nvPr/>
                </p:nvSpPr>
                <p:spPr bwMode="auto">
                  <a:xfrm>
                    <a:off x="6229" y="9872"/>
                    <a:ext cx="77" cy="68"/>
                  </a:xfrm>
                  <a:custGeom>
                    <a:avLst/>
                    <a:gdLst>
                      <a:gd name="T0" fmla="*/ 77 w 77"/>
                      <a:gd name="T1" fmla="*/ 37 h 68"/>
                      <a:gd name="T2" fmla="*/ 48 w 77"/>
                      <a:gd name="T3" fmla="*/ 0 h 68"/>
                      <a:gd name="T4" fmla="*/ 35 w 77"/>
                      <a:gd name="T5" fmla="*/ 0 h 68"/>
                      <a:gd name="T6" fmla="*/ 0 w 77"/>
                      <a:gd name="T7" fmla="*/ 68 h 68"/>
                      <a:gd name="T8" fmla="*/ 45 w 77"/>
                      <a:gd name="T9" fmla="*/ 68 h 68"/>
                      <a:gd name="T10" fmla="*/ 61 w 77"/>
                      <a:gd name="T11" fmla="*/ 37 h 68"/>
                      <a:gd name="T12" fmla="*/ 74 w 77"/>
                      <a:gd name="T13" fmla="*/ 37 h 68"/>
                      <a:gd name="T14" fmla="*/ 77 w 77"/>
                      <a:gd name="T15" fmla="*/ 37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7" h="68">
                        <a:moveTo>
                          <a:pt x="77" y="37"/>
                        </a:moveTo>
                        <a:lnTo>
                          <a:pt x="48" y="0"/>
                        </a:lnTo>
                        <a:lnTo>
                          <a:pt x="35" y="0"/>
                        </a:lnTo>
                        <a:lnTo>
                          <a:pt x="0" y="68"/>
                        </a:lnTo>
                        <a:lnTo>
                          <a:pt x="45" y="68"/>
                        </a:lnTo>
                        <a:lnTo>
                          <a:pt x="61" y="37"/>
                        </a:lnTo>
                        <a:lnTo>
                          <a:pt x="74" y="37"/>
                        </a:lnTo>
                        <a:lnTo>
                          <a:pt x="77" y="37"/>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34" name="Freeform 756"/>
                  <p:cNvSpPr>
                    <a:spLocks/>
                  </p:cNvSpPr>
                  <p:nvPr/>
                </p:nvSpPr>
                <p:spPr bwMode="auto">
                  <a:xfrm>
                    <a:off x="6254" y="9893"/>
                    <a:ext cx="78" cy="67"/>
                  </a:xfrm>
                  <a:custGeom>
                    <a:avLst/>
                    <a:gdLst>
                      <a:gd name="T0" fmla="*/ 78 w 78"/>
                      <a:gd name="T1" fmla="*/ 36 h 67"/>
                      <a:gd name="T2" fmla="*/ 49 w 78"/>
                      <a:gd name="T3" fmla="*/ 0 h 67"/>
                      <a:gd name="T4" fmla="*/ 36 w 78"/>
                      <a:gd name="T5" fmla="*/ 0 h 67"/>
                      <a:gd name="T6" fmla="*/ 0 w 78"/>
                      <a:gd name="T7" fmla="*/ 67 h 67"/>
                      <a:gd name="T8" fmla="*/ 46 w 78"/>
                      <a:gd name="T9" fmla="*/ 67 h 67"/>
                      <a:gd name="T10" fmla="*/ 62 w 78"/>
                      <a:gd name="T11" fmla="*/ 36 h 67"/>
                      <a:gd name="T12" fmla="*/ 75 w 78"/>
                      <a:gd name="T13" fmla="*/ 36 h 67"/>
                      <a:gd name="T14" fmla="*/ 78 w 78"/>
                      <a:gd name="T15" fmla="*/ 36 h 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8" h="67">
                        <a:moveTo>
                          <a:pt x="78" y="36"/>
                        </a:moveTo>
                        <a:lnTo>
                          <a:pt x="49" y="0"/>
                        </a:lnTo>
                        <a:lnTo>
                          <a:pt x="36" y="0"/>
                        </a:lnTo>
                        <a:lnTo>
                          <a:pt x="0" y="67"/>
                        </a:lnTo>
                        <a:lnTo>
                          <a:pt x="46" y="67"/>
                        </a:lnTo>
                        <a:lnTo>
                          <a:pt x="62" y="36"/>
                        </a:lnTo>
                        <a:lnTo>
                          <a:pt x="75" y="36"/>
                        </a:lnTo>
                        <a:lnTo>
                          <a:pt x="78" y="36"/>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35" name="Freeform 757"/>
                  <p:cNvSpPr>
                    <a:spLocks/>
                  </p:cNvSpPr>
                  <p:nvPr/>
                </p:nvSpPr>
                <p:spPr bwMode="auto">
                  <a:xfrm>
                    <a:off x="6242" y="9883"/>
                    <a:ext cx="77" cy="67"/>
                  </a:xfrm>
                  <a:custGeom>
                    <a:avLst/>
                    <a:gdLst>
                      <a:gd name="T0" fmla="*/ 77 w 77"/>
                      <a:gd name="T1" fmla="*/ 36 h 67"/>
                      <a:gd name="T2" fmla="*/ 48 w 77"/>
                      <a:gd name="T3" fmla="*/ 0 h 67"/>
                      <a:gd name="T4" fmla="*/ 35 w 77"/>
                      <a:gd name="T5" fmla="*/ 0 h 67"/>
                      <a:gd name="T6" fmla="*/ 0 w 77"/>
                      <a:gd name="T7" fmla="*/ 67 h 67"/>
                      <a:gd name="T8" fmla="*/ 45 w 77"/>
                      <a:gd name="T9" fmla="*/ 67 h 67"/>
                      <a:gd name="T10" fmla="*/ 61 w 77"/>
                      <a:gd name="T11" fmla="*/ 36 h 67"/>
                      <a:gd name="T12" fmla="*/ 74 w 77"/>
                      <a:gd name="T13" fmla="*/ 36 h 67"/>
                      <a:gd name="T14" fmla="*/ 77 w 77"/>
                      <a:gd name="T15" fmla="*/ 36 h 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7" h="67">
                        <a:moveTo>
                          <a:pt x="77" y="36"/>
                        </a:moveTo>
                        <a:lnTo>
                          <a:pt x="48" y="0"/>
                        </a:lnTo>
                        <a:lnTo>
                          <a:pt x="35" y="0"/>
                        </a:lnTo>
                        <a:lnTo>
                          <a:pt x="0" y="67"/>
                        </a:lnTo>
                        <a:lnTo>
                          <a:pt x="45" y="67"/>
                        </a:lnTo>
                        <a:lnTo>
                          <a:pt x="61" y="36"/>
                        </a:lnTo>
                        <a:lnTo>
                          <a:pt x="74" y="36"/>
                        </a:lnTo>
                        <a:lnTo>
                          <a:pt x="77" y="3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209" name="Group 758"/>
                <p:cNvGrpSpPr>
                  <a:grpSpLocks/>
                </p:cNvGrpSpPr>
                <p:nvPr/>
              </p:nvGrpSpPr>
              <p:grpSpPr bwMode="auto">
                <a:xfrm>
                  <a:off x="6225" y="9872"/>
                  <a:ext cx="107" cy="91"/>
                  <a:chOff x="6225" y="9872"/>
                  <a:chExt cx="107" cy="91"/>
                </a:xfrm>
              </p:grpSpPr>
              <p:sp>
                <p:nvSpPr>
                  <p:cNvPr id="80229" name="Freeform 759"/>
                  <p:cNvSpPr>
                    <a:spLocks/>
                  </p:cNvSpPr>
                  <p:nvPr/>
                </p:nvSpPr>
                <p:spPr bwMode="auto">
                  <a:xfrm>
                    <a:off x="6225" y="9872"/>
                    <a:ext cx="81" cy="70"/>
                  </a:xfrm>
                  <a:custGeom>
                    <a:avLst/>
                    <a:gdLst>
                      <a:gd name="T0" fmla="*/ 81 w 81"/>
                      <a:gd name="T1" fmla="*/ 39 h 70"/>
                      <a:gd name="T2" fmla="*/ 49 w 81"/>
                      <a:gd name="T3" fmla="*/ 0 h 70"/>
                      <a:gd name="T4" fmla="*/ 36 w 81"/>
                      <a:gd name="T5" fmla="*/ 0 h 70"/>
                      <a:gd name="T6" fmla="*/ 0 w 81"/>
                      <a:gd name="T7" fmla="*/ 70 h 70"/>
                      <a:gd name="T8" fmla="*/ 46 w 81"/>
                      <a:gd name="T9" fmla="*/ 70 h 70"/>
                      <a:gd name="T10" fmla="*/ 65 w 81"/>
                      <a:gd name="T11" fmla="*/ 39 h 70"/>
                      <a:gd name="T12" fmla="*/ 78 w 81"/>
                      <a:gd name="T13" fmla="*/ 39 h 70"/>
                      <a:gd name="T14" fmla="*/ 81 w 81"/>
                      <a:gd name="T15" fmla="*/ 39 h 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1" h="70">
                        <a:moveTo>
                          <a:pt x="81" y="39"/>
                        </a:moveTo>
                        <a:lnTo>
                          <a:pt x="49" y="0"/>
                        </a:lnTo>
                        <a:lnTo>
                          <a:pt x="36" y="0"/>
                        </a:lnTo>
                        <a:lnTo>
                          <a:pt x="0" y="70"/>
                        </a:lnTo>
                        <a:lnTo>
                          <a:pt x="46" y="70"/>
                        </a:lnTo>
                        <a:lnTo>
                          <a:pt x="65" y="39"/>
                        </a:lnTo>
                        <a:lnTo>
                          <a:pt x="78" y="39"/>
                        </a:lnTo>
                        <a:lnTo>
                          <a:pt x="81"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30" name="Freeform 760"/>
                  <p:cNvSpPr>
                    <a:spLocks/>
                  </p:cNvSpPr>
                  <p:nvPr/>
                </p:nvSpPr>
                <p:spPr bwMode="auto">
                  <a:xfrm>
                    <a:off x="6251" y="9893"/>
                    <a:ext cx="81" cy="70"/>
                  </a:xfrm>
                  <a:custGeom>
                    <a:avLst/>
                    <a:gdLst>
                      <a:gd name="T0" fmla="*/ 81 w 81"/>
                      <a:gd name="T1" fmla="*/ 39 h 70"/>
                      <a:gd name="T2" fmla="*/ 49 w 81"/>
                      <a:gd name="T3" fmla="*/ 0 h 70"/>
                      <a:gd name="T4" fmla="*/ 36 w 81"/>
                      <a:gd name="T5" fmla="*/ 0 h 70"/>
                      <a:gd name="T6" fmla="*/ 0 w 81"/>
                      <a:gd name="T7" fmla="*/ 70 h 70"/>
                      <a:gd name="T8" fmla="*/ 45 w 81"/>
                      <a:gd name="T9" fmla="*/ 70 h 70"/>
                      <a:gd name="T10" fmla="*/ 65 w 81"/>
                      <a:gd name="T11" fmla="*/ 39 h 70"/>
                      <a:gd name="T12" fmla="*/ 78 w 81"/>
                      <a:gd name="T13" fmla="*/ 39 h 70"/>
                      <a:gd name="T14" fmla="*/ 81 w 81"/>
                      <a:gd name="T15" fmla="*/ 39 h 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1" h="70">
                        <a:moveTo>
                          <a:pt x="81" y="39"/>
                        </a:moveTo>
                        <a:lnTo>
                          <a:pt x="49" y="0"/>
                        </a:lnTo>
                        <a:lnTo>
                          <a:pt x="36" y="0"/>
                        </a:lnTo>
                        <a:lnTo>
                          <a:pt x="0" y="70"/>
                        </a:lnTo>
                        <a:lnTo>
                          <a:pt x="45" y="70"/>
                        </a:lnTo>
                        <a:lnTo>
                          <a:pt x="65" y="39"/>
                        </a:lnTo>
                        <a:lnTo>
                          <a:pt x="78" y="39"/>
                        </a:lnTo>
                        <a:lnTo>
                          <a:pt x="81" y="3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31" name="Freeform 761"/>
                  <p:cNvSpPr>
                    <a:spLocks/>
                  </p:cNvSpPr>
                  <p:nvPr/>
                </p:nvSpPr>
                <p:spPr bwMode="auto">
                  <a:xfrm>
                    <a:off x="6238" y="9883"/>
                    <a:ext cx="81" cy="70"/>
                  </a:xfrm>
                  <a:custGeom>
                    <a:avLst/>
                    <a:gdLst>
                      <a:gd name="T0" fmla="*/ 81 w 81"/>
                      <a:gd name="T1" fmla="*/ 39 h 70"/>
                      <a:gd name="T2" fmla="*/ 49 w 81"/>
                      <a:gd name="T3" fmla="*/ 0 h 70"/>
                      <a:gd name="T4" fmla="*/ 36 w 81"/>
                      <a:gd name="T5" fmla="*/ 0 h 70"/>
                      <a:gd name="T6" fmla="*/ 0 w 81"/>
                      <a:gd name="T7" fmla="*/ 70 h 70"/>
                      <a:gd name="T8" fmla="*/ 46 w 81"/>
                      <a:gd name="T9" fmla="*/ 70 h 70"/>
                      <a:gd name="T10" fmla="*/ 65 w 81"/>
                      <a:gd name="T11" fmla="*/ 39 h 70"/>
                      <a:gd name="T12" fmla="*/ 78 w 81"/>
                      <a:gd name="T13" fmla="*/ 39 h 70"/>
                      <a:gd name="T14" fmla="*/ 81 w 81"/>
                      <a:gd name="T15" fmla="*/ 39 h 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1" h="70">
                        <a:moveTo>
                          <a:pt x="81" y="39"/>
                        </a:moveTo>
                        <a:lnTo>
                          <a:pt x="49" y="0"/>
                        </a:lnTo>
                        <a:lnTo>
                          <a:pt x="36" y="0"/>
                        </a:lnTo>
                        <a:lnTo>
                          <a:pt x="0" y="70"/>
                        </a:lnTo>
                        <a:lnTo>
                          <a:pt x="46" y="70"/>
                        </a:lnTo>
                        <a:lnTo>
                          <a:pt x="65" y="39"/>
                        </a:lnTo>
                        <a:lnTo>
                          <a:pt x="78" y="39"/>
                        </a:lnTo>
                        <a:lnTo>
                          <a:pt x="81" y="39"/>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32" name="Freeform 762"/>
                  <p:cNvSpPr>
                    <a:spLocks/>
                  </p:cNvSpPr>
                  <p:nvPr/>
                </p:nvSpPr>
                <p:spPr bwMode="auto">
                  <a:xfrm>
                    <a:off x="6238" y="9883"/>
                    <a:ext cx="81" cy="70"/>
                  </a:xfrm>
                  <a:custGeom>
                    <a:avLst/>
                    <a:gdLst>
                      <a:gd name="T0" fmla="*/ 81 w 81"/>
                      <a:gd name="T1" fmla="*/ 39 h 70"/>
                      <a:gd name="T2" fmla="*/ 49 w 81"/>
                      <a:gd name="T3" fmla="*/ 0 h 70"/>
                      <a:gd name="T4" fmla="*/ 36 w 81"/>
                      <a:gd name="T5" fmla="*/ 0 h 70"/>
                      <a:gd name="T6" fmla="*/ 0 w 81"/>
                      <a:gd name="T7" fmla="*/ 70 h 70"/>
                      <a:gd name="T8" fmla="*/ 46 w 81"/>
                      <a:gd name="T9" fmla="*/ 70 h 70"/>
                      <a:gd name="T10" fmla="*/ 65 w 81"/>
                      <a:gd name="T11" fmla="*/ 39 h 70"/>
                      <a:gd name="T12" fmla="*/ 78 w 81"/>
                      <a:gd name="T13" fmla="*/ 39 h 70"/>
                      <a:gd name="T14" fmla="*/ 81 w 81"/>
                      <a:gd name="T15" fmla="*/ 39 h 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1" h="70">
                        <a:moveTo>
                          <a:pt x="81" y="39"/>
                        </a:moveTo>
                        <a:lnTo>
                          <a:pt x="49" y="0"/>
                        </a:lnTo>
                        <a:lnTo>
                          <a:pt x="36" y="0"/>
                        </a:lnTo>
                        <a:lnTo>
                          <a:pt x="0" y="70"/>
                        </a:lnTo>
                        <a:lnTo>
                          <a:pt x="46" y="70"/>
                        </a:lnTo>
                        <a:lnTo>
                          <a:pt x="65" y="39"/>
                        </a:lnTo>
                        <a:lnTo>
                          <a:pt x="78" y="39"/>
                        </a:lnTo>
                        <a:lnTo>
                          <a:pt x="81" y="39"/>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10" name="Group 763"/>
                <p:cNvGrpSpPr>
                  <a:grpSpLocks/>
                </p:cNvGrpSpPr>
                <p:nvPr/>
              </p:nvGrpSpPr>
              <p:grpSpPr bwMode="auto">
                <a:xfrm>
                  <a:off x="6225" y="9825"/>
                  <a:ext cx="81" cy="143"/>
                  <a:chOff x="6225" y="9825"/>
                  <a:chExt cx="81" cy="143"/>
                </a:xfrm>
              </p:grpSpPr>
              <p:sp>
                <p:nvSpPr>
                  <p:cNvPr id="80226" name="Freeform 764"/>
                  <p:cNvSpPr>
                    <a:spLocks/>
                  </p:cNvSpPr>
                  <p:nvPr/>
                </p:nvSpPr>
                <p:spPr bwMode="auto">
                  <a:xfrm>
                    <a:off x="6225" y="9825"/>
                    <a:ext cx="55" cy="123"/>
                  </a:xfrm>
                  <a:custGeom>
                    <a:avLst/>
                    <a:gdLst>
                      <a:gd name="T0" fmla="*/ 10 w 55"/>
                      <a:gd name="T1" fmla="*/ 0 h 123"/>
                      <a:gd name="T2" fmla="*/ 55 w 55"/>
                      <a:gd name="T3" fmla="*/ 107 h 123"/>
                      <a:gd name="T4" fmla="*/ 46 w 55"/>
                      <a:gd name="T5" fmla="*/ 123 h 123"/>
                      <a:gd name="T6" fmla="*/ 0 w 55"/>
                      <a:gd name="T7" fmla="*/ 6 h 123"/>
                      <a:gd name="T8" fmla="*/ 13 w 55"/>
                      <a:gd name="T9" fmla="*/ 0 h 123"/>
                      <a:gd name="T10" fmla="*/ 10 w 55"/>
                      <a:gd name="T11" fmla="*/ 0 h 1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 h="123">
                        <a:moveTo>
                          <a:pt x="10" y="0"/>
                        </a:moveTo>
                        <a:lnTo>
                          <a:pt x="55" y="107"/>
                        </a:lnTo>
                        <a:lnTo>
                          <a:pt x="46" y="123"/>
                        </a:lnTo>
                        <a:lnTo>
                          <a:pt x="0" y="6"/>
                        </a:lnTo>
                        <a:lnTo>
                          <a:pt x="13" y="0"/>
                        </a:lnTo>
                        <a:lnTo>
                          <a:pt x="10"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27" name="Freeform 765"/>
                  <p:cNvSpPr>
                    <a:spLocks/>
                  </p:cNvSpPr>
                  <p:nvPr/>
                </p:nvSpPr>
                <p:spPr bwMode="auto">
                  <a:xfrm>
                    <a:off x="6251" y="9846"/>
                    <a:ext cx="55" cy="122"/>
                  </a:xfrm>
                  <a:custGeom>
                    <a:avLst/>
                    <a:gdLst>
                      <a:gd name="T0" fmla="*/ 10 w 55"/>
                      <a:gd name="T1" fmla="*/ 0 h 122"/>
                      <a:gd name="T2" fmla="*/ 55 w 55"/>
                      <a:gd name="T3" fmla="*/ 107 h 122"/>
                      <a:gd name="T4" fmla="*/ 45 w 55"/>
                      <a:gd name="T5" fmla="*/ 122 h 122"/>
                      <a:gd name="T6" fmla="*/ 0 w 55"/>
                      <a:gd name="T7" fmla="*/ 5 h 122"/>
                      <a:gd name="T8" fmla="*/ 13 w 55"/>
                      <a:gd name="T9" fmla="*/ 0 h 122"/>
                      <a:gd name="T10" fmla="*/ 10 w 55"/>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 h="122">
                        <a:moveTo>
                          <a:pt x="10" y="0"/>
                        </a:moveTo>
                        <a:lnTo>
                          <a:pt x="55" y="107"/>
                        </a:lnTo>
                        <a:lnTo>
                          <a:pt x="45" y="122"/>
                        </a:lnTo>
                        <a:lnTo>
                          <a:pt x="0" y="5"/>
                        </a:lnTo>
                        <a:lnTo>
                          <a:pt x="13" y="0"/>
                        </a:lnTo>
                        <a:lnTo>
                          <a:pt x="10"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28" name="Freeform 766"/>
                  <p:cNvSpPr>
                    <a:spLocks/>
                  </p:cNvSpPr>
                  <p:nvPr/>
                </p:nvSpPr>
                <p:spPr bwMode="auto">
                  <a:xfrm>
                    <a:off x="6238" y="9836"/>
                    <a:ext cx="55" cy="122"/>
                  </a:xfrm>
                  <a:custGeom>
                    <a:avLst/>
                    <a:gdLst>
                      <a:gd name="T0" fmla="*/ 10 w 55"/>
                      <a:gd name="T1" fmla="*/ 0 h 122"/>
                      <a:gd name="T2" fmla="*/ 55 w 55"/>
                      <a:gd name="T3" fmla="*/ 106 h 122"/>
                      <a:gd name="T4" fmla="*/ 46 w 55"/>
                      <a:gd name="T5" fmla="*/ 122 h 122"/>
                      <a:gd name="T6" fmla="*/ 0 w 55"/>
                      <a:gd name="T7" fmla="*/ 5 h 122"/>
                      <a:gd name="T8" fmla="*/ 13 w 55"/>
                      <a:gd name="T9" fmla="*/ 0 h 122"/>
                      <a:gd name="T10" fmla="*/ 10 w 55"/>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 h="122">
                        <a:moveTo>
                          <a:pt x="10" y="0"/>
                        </a:moveTo>
                        <a:lnTo>
                          <a:pt x="55" y="106"/>
                        </a:lnTo>
                        <a:lnTo>
                          <a:pt x="46" y="122"/>
                        </a:lnTo>
                        <a:lnTo>
                          <a:pt x="0" y="5"/>
                        </a:lnTo>
                        <a:lnTo>
                          <a:pt x="13" y="0"/>
                        </a:lnTo>
                        <a:lnTo>
                          <a:pt x="1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0211" name="Group 767"/>
                <p:cNvGrpSpPr>
                  <a:grpSpLocks/>
                </p:cNvGrpSpPr>
                <p:nvPr/>
              </p:nvGrpSpPr>
              <p:grpSpPr bwMode="auto">
                <a:xfrm>
                  <a:off x="6219" y="9825"/>
                  <a:ext cx="87" cy="146"/>
                  <a:chOff x="6219" y="9825"/>
                  <a:chExt cx="87" cy="146"/>
                </a:xfrm>
              </p:grpSpPr>
              <p:sp>
                <p:nvSpPr>
                  <p:cNvPr id="80222" name="Freeform 768"/>
                  <p:cNvSpPr>
                    <a:spLocks/>
                  </p:cNvSpPr>
                  <p:nvPr/>
                </p:nvSpPr>
                <p:spPr bwMode="auto">
                  <a:xfrm>
                    <a:off x="6219" y="9825"/>
                    <a:ext cx="61" cy="125"/>
                  </a:xfrm>
                  <a:custGeom>
                    <a:avLst/>
                    <a:gdLst>
                      <a:gd name="T0" fmla="*/ 10 w 61"/>
                      <a:gd name="T1" fmla="*/ 0 h 125"/>
                      <a:gd name="T2" fmla="*/ 61 w 61"/>
                      <a:gd name="T3" fmla="*/ 110 h 125"/>
                      <a:gd name="T4" fmla="*/ 48 w 61"/>
                      <a:gd name="T5" fmla="*/ 125 h 125"/>
                      <a:gd name="T6" fmla="*/ 0 w 61"/>
                      <a:gd name="T7" fmla="*/ 6 h 125"/>
                      <a:gd name="T8" fmla="*/ 13 w 61"/>
                      <a:gd name="T9" fmla="*/ 0 h 125"/>
                      <a:gd name="T10" fmla="*/ 10 w 61"/>
                      <a:gd name="T11" fmla="*/ 0 h 1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125">
                        <a:moveTo>
                          <a:pt x="10" y="0"/>
                        </a:moveTo>
                        <a:lnTo>
                          <a:pt x="61" y="110"/>
                        </a:lnTo>
                        <a:lnTo>
                          <a:pt x="48" y="125"/>
                        </a:lnTo>
                        <a:lnTo>
                          <a:pt x="0" y="6"/>
                        </a:lnTo>
                        <a:lnTo>
                          <a:pt x="13"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23" name="Freeform 769"/>
                  <p:cNvSpPr>
                    <a:spLocks/>
                  </p:cNvSpPr>
                  <p:nvPr/>
                </p:nvSpPr>
                <p:spPr bwMode="auto">
                  <a:xfrm>
                    <a:off x="6245" y="9846"/>
                    <a:ext cx="61" cy="125"/>
                  </a:xfrm>
                  <a:custGeom>
                    <a:avLst/>
                    <a:gdLst>
                      <a:gd name="T0" fmla="*/ 9 w 61"/>
                      <a:gd name="T1" fmla="*/ 0 h 125"/>
                      <a:gd name="T2" fmla="*/ 61 w 61"/>
                      <a:gd name="T3" fmla="*/ 109 h 125"/>
                      <a:gd name="T4" fmla="*/ 48 w 61"/>
                      <a:gd name="T5" fmla="*/ 125 h 125"/>
                      <a:gd name="T6" fmla="*/ 0 w 61"/>
                      <a:gd name="T7" fmla="*/ 5 h 125"/>
                      <a:gd name="T8" fmla="*/ 13 w 61"/>
                      <a:gd name="T9" fmla="*/ 0 h 125"/>
                      <a:gd name="T10" fmla="*/ 9 w 61"/>
                      <a:gd name="T11" fmla="*/ 0 h 1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125">
                        <a:moveTo>
                          <a:pt x="9" y="0"/>
                        </a:moveTo>
                        <a:lnTo>
                          <a:pt x="61" y="109"/>
                        </a:lnTo>
                        <a:lnTo>
                          <a:pt x="48" y="125"/>
                        </a:lnTo>
                        <a:lnTo>
                          <a:pt x="0" y="5"/>
                        </a:lnTo>
                        <a:lnTo>
                          <a:pt x="13" y="0"/>
                        </a:lnTo>
                        <a:lnTo>
                          <a:pt x="9"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24" name="Freeform 770"/>
                  <p:cNvSpPr>
                    <a:spLocks/>
                  </p:cNvSpPr>
                  <p:nvPr/>
                </p:nvSpPr>
                <p:spPr bwMode="auto">
                  <a:xfrm>
                    <a:off x="6232" y="9836"/>
                    <a:ext cx="61" cy="124"/>
                  </a:xfrm>
                  <a:custGeom>
                    <a:avLst/>
                    <a:gdLst>
                      <a:gd name="T0" fmla="*/ 10 w 61"/>
                      <a:gd name="T1" fmla="*/ 0 h 124"/>
                      <a:gd name="T2" fmla="*/ 61 w 61"/>
                      <a:gd name="T3" fmla="*/ 109 h 124"/>
                      <a:gd name="T4" fmla="*/ 48 w 61"/>
                      <a:gd name="T5" fmla="*/ 124 h 124"/>
                      <a:gd name="T6" fmla="*/ 0 w 61"/>
                      <a:gd name="T7" fmla="*/ 5 h 124"/>
                      <a:gd name="T8" fmla="*/ 13 w 61"/>
                      <a:gd name="T9" fmla="*/ 0 h 124"/>
                      <a:gd name="T10" fmla="*/ 10 w 61"/>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124">
                        <a:moveTo>
                          <a:pt x="10" y="0"/>
                        </a:moveTo>
                        <a:lnTo>
                          <a:pt x="61" y="109"/>
                        </a:lnTo>
                        <a:lnTo>
                          <a:pt x="48" y="124"/>
                        </a:lnTo>
                        <a:lnTo>
                          <a:pt x="0" y="5"/>
                        </a:lnTo>
                        <a:lnTo>
                          <a:pt x="13" y="0"/>
                        </a:lnTo>
                        <a:lnTo>
                          <a:pt x="1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25" name="Freeform 771"/>
                  <p:cNvSpPr>
                    <a:spLocks/>
                  </p:cNvSpPr>
                  <p:nvPr/>
                </p:nvSpPr>
                <p:spPr bwMode="auto">
                  <a:xfrm>
                    <a:off x="6232" y="9836"/>
                    <a:ext cx="61" cy="124"/>
                  </a:xfrm>
                  <a:custGeom>
                    <a:avLst/>
                    <a:gdLst>
                      <a:gd name="T0" fmla="*/ 10 w 61"/>
                      <a:gd name="T1" fmla="*/ 0 h 124"/>
                      <a:gd name="T2" fmla="*/ 61 w 61"/>
                      <a:gd name="T3" fmla="*/ 109 h 124"/>
                      <a:gd name="T4" fmla="*/ 48 w 61"/>
                      <a:gd name="T5" fmla="*/ 124 h 124"/>
                      <a:gd name="T6" fmla="*/ 0 w 61"/>
                      <a:gd name="T7" fmla="*/ 5 h 124"/>
                      <a:gd name="T8" fmla="*/ 13 w 61"/>
                      <a:gd name="T9" fmla="*/ 0 h 1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124">
                        <a:moveTo>
                          <a:pt x="10" y="0"/>
                        </a:moveTo>
                        <a:lnTo>
                          <a:pt x="61" y="109"/>
                        </a:lnTo>
                        <a:lnTo>
                          <a:pt x="48" y="124"/>
                        </a:lnTo>
                        <a:lnTo>
                          <a:pt x="0" y="5"/>
                        </a:lnTo>
                        <a:lnTo>
                          <a:pt x="13"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12" name="Group 772"/>
                <p:cNvGrpSpPr>
                  <a:grpSpLocks/>
                </p:cNvGrpSpPr>
                <p:nvPr/>
              </p:nvGrpSpPr>
              <p:grpSpPr bwMode="auto">
                <a:xfrm>
                  <a:off x="6219" y="9825"/>
                  <a:ext cx="87" cy="146"/>
                  <a:chOff x="6219" y="9825"/>
                  <a:chExt cx="87" cy="146"/>
                </a:xfrm>
              </p:grpSpPr>
              <p:sp>
                <p:nvSpPr>
                  <p:cNvPr id="80218" name="Freeform 773"/>
                  <p:cNvSpPr>
                    <a:spLocks/>
                  </p:cNvSpPr>
                  <p:nvPr/>
                </p:nvSpPr>
                <p:spPr bwMode="auto">
                  <a:xfrm>
                    <a:off x="6219" y="9825"/>
                    <a:ext cx="61" cy="125"/>
                  </a:xfrm>
                  <a:custGeom>
                    <a:avLst/>
                    <a:gdLst>
                      <a:gd name="T0" fmla="*/ 10 w 61"/>
                      <a:gd name="T1" fmla="*/ 0 h 125"/>
                      <a:gd name="T2" fmla="*/ 61 w 61"/>
                      <a:gd name="T3" fmla="*/ 110 h 125"/>
                      <a:gd name="T4" fmla="*/ 48 w 61"/>
                      <a:gd name="T5" fmla="*/ 125 h 125"/>
                      <a:gd name="T6" fmla="*/ 0 w 61"/>
                      <a:gd name="T7" fmla="*/ 6 h 125"/>
                      <a:gd name="T8" fmla="*/ 13 w 61"/>
                      <a:gd name="T9" fmla="*/ 0 h 125"/>
                      <a:gd name="T10" fmla="*/ 10 w 61"/>
                      <a:gd name="T11" fmla="*/ 0 h 1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125">
                        <a:moveTo>
                          <a:pt x="10" y="0"/>
                        </a:moveTo>
                        <a:lnTo>
                          <a:pt x="61" y="110"/>
                        </a:lnTo>
                        <a:lnTo>
                          <a:pt x="48" y="125"/>
                        </a:lnTo>
                        <a:lnTo>
                          <a:pt x="0" y="6"/>
                        </a:lnTo>
                        <a:lnTo>
                          <a:pt x="13"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19" name="Freeform 774"/>
                  <p:cNvSpPr>
                    <a:spLocks/>
                  </p:cNvSpPr>
                  <p:nvPr/>
                </p:nvSpPr>
                <p:spPr bwMode="auto">
                  <a:xfrm>
                    <a:off x="6245" y="9846"/>
                    <a:ext cx="61" cy="125"/>
                  </a:xfrm>
                  <a:custGeom>
                    <a:avLst/>
                    <a:gdLst>
                      <a:gd name="T0" fmla="*/ 9 w 61"/>
                      <a:gd name="T1" fmla="*/ 0 h 125"/>
                      <a:gd name="T2" fmla="*/ 61 w 61"/>
                      <a:gd name="T3" fmla="*/ 109 h 125"/>
                      <a:gd name="T4" fmla="*/ 48 w 61"/>
                      <a:gd name="T5" fmla="*/ 125 h 125"/>
                      <a:gd name="T6" fmla="*/ 0 w 61"/>
                      <a:gd name="T7" fmla="*/ 5 h 125"/>
                      <a:gd name="T8" fmla="*/ 13 w 61"/>
                      <a:gd name="T9" fmla="*/ 0 h 125"/>
                      <a:gd name="T10" fmla="*/ 9 w 61"/>
                      <a:gd name="T11" fmla="*/ 0 h 1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125">
                        <a:moveTo>
                          <a:pt x="9" y="0"/>
                        </a:moveTo>
                        <a:lnTo>
                          <a:pt x="61" y="109"/>
                        </a:lnTo>
                        <a:lnTo>
                          <a:pt x="48" y="125"/>
                        </a:lnTo>
                        <a:lnTo>
                          <a:pt x="0" y="5"/>
                        </a:lnTo>
                        <a:lnTo>
                          <a:pt x="13" y="0"/>
                        </a:lnTo>
                        <a:lnTo>
                          <a:pt x="9"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20" name="Freeform 775"/>
                  <p:cNvSpPr>
                    <a:spLocks/>
                  </p:cNvSpPr>
                  <p:nvPr/>
                </p:nvSpPr>
                <p:spPr bwMode="auto">
                  <a:xfrm>
                    <a:off x="6232" y="9836"/>
                    <a:ext cx="61" cy="124"/>
                  </a:xfrm>
                  <a:custGeom>
                    <a:avLst/>
                    <a:gdLst>
                      <a:gd name="T0" fmla="*/ 10 w 61"/>
                      <a:gd name="T1" fmla="*/ 0 h 124"/>
                      <a:gd name="T2" fmla="*/ 61 w 61"/>
                      <a:gd name="T3" fmla="*/ 109 h 124"/>
                      <a:gd name="T4" fmla="*/ 48 w 61"/>
                      <a:gd name="T5" fmla="*/ 124 h 124"/>
                      <a:gd name="T6" fmla="*/ 0 w 61"/>
                      <a:gd name="T7" fmla="*/ 5 h 124"/>
                      <a:gd name="T8" fmla="*/ 13 w 61"/>
                      <a:gd name="T9" fmla="*/ 0 h 124"/>
                      <a:gd name="T10" fmla="*/ 10 w 61"/>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124">
                        <a:moveTo>
                          <a:pt x="10" y="0"/>
                        </a:moveTo>
                        <a:lnTo>
                          <a:pt x="61" y="109"/>
                        </a:lnTo>
                        <a:lnTo>
                          <a:pt x="48" y="124"/>
                        </a:lnTo>
                        <a:lnTo>
                          <a:pt x="0" y="5"/>
                        </a:lnTo>
                        <a:lnTo>
                          <a:pt x="13" y="0"/>
                        </a:lnTo>
                        <a:lnTo>
                          <a:pt x="1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21" name="Freeform 776"/>
                  <p:cNvSpPr>
                    <a:spLocks/>
                  </p:cNvSpPr>
                  <p:nvPr/>
                </p:nvSpPr>
                <p:spPr bwMode="auto">
                  <a:xfrm>
                    <a:off x="6232" y="9836"/>
                    <a:ext cx="61" cy="124"/>
                  </a:xfrm>
                  <a:custGeom>
                    <a:avLst/>
                    <a:gdLst>
                      <a:gd name="T0" fmla="*/ 10 w 61"/>
                      <a:gd name="T1" fmla="*/ 0 h 124"/>
                      <a:gd name="T2" fmla="*/ 61 w 61"/>
                      <a:gd name="T3" fmla="*/ 109 h 124"/>
                      <a:gd name="T4" fmla="*/ 48 w 61"/>
                      <a:gd name="T5" fmla="*/ 124 h 124"/>
                      <a:gd name="T6" fmla="*/ 0 w 61"/>
                      <a:gd name="T7" fmla="*/ 5 h 124"/>
                      <a:gd name="T8" fmla="*/ 13 w 61"/>
                      <a:gd name="T9" fmla="*/ 0 h 1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124">
                        <a:moveTo>
                          <a:pt x="10" y="0"/>
                        </a:moveTo>
                        <a:lnTo>
                          <a:pt x="61" y="109"/>
                        </a:lnTo>
                        <a:lnTo>
                          <a:pt x="48" y="124"/>
                        </a:lnTo>
                        <a:lnTo>
                          <a:pt x="0" y="5"/>
                        </a:lnTo>
                        <a:lnTo>
                          <a:pt x="13"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0213" name="Group 777"/>
                <p:cNvGrpSpPr>
                  <a:grpSpLocks/>
                </p:cNvGrpSpPr>
                <p:nvPr/>
              </p:nvGrpSpPr>
              <p:grpSpPr bwMode="auto">
                <a:xfrm>
                  <a:off x="6203" y="10051"/>
                  <a:ext cx="313" cy="58"/>
                  <a:chOff x="6203" y="10051"/>
                  <a:chExt cx="313" cy="58"/>
                </a:xfrm>
              </p:grpSpPr>
              <p:sp>
                <p:nvSpPr>
                  <p:cNvPr id="80214" name="Freeform 778"/>
                  <p:cNvSpPr>
                    <a:spLocks/>
                  </p:cNvSpPr>
                  <p:nvPr/>
                </p:nvSpPr>
                <p:spPr bwMode="auto">
                  <a:xfrm>
                    <a:off x="6203" y="10051"/>
                    <a:ext cx="287" cy="37"/>
                  </a:xfrm>
                  <a:custGeom>
                    <a:avLst/>
                    <a:gdLst>
                      <a:gd name="T0" fmla="*/ 13 w 287"/>
                      <a:gd name="T1" fmla="*/ 37 h 37"/>
                      <a:gd name="T2" fmla="*/ 274 w 287"/>
                      <a:gd name="T3" fmla="*/ 37 h 37"/>
                      <a:gd name="T4" fmla="*/ 287 w 287"/>
                      <a:gd name="T5" fmla="*/ 19 h 37"/>
                      <a:gd name="T6" fmla="*/ 287 w 287"/>
                      <a:gd name="T7" fmla="*/ 0 h 37"/>
                      <a:gd name="T8" fmla="*/ 0 w 287"/>
                      <a:gd name="T9" fmla="*/ 0 h 37"/>
                      <a:gd name="T10" fmla="*/ 0 w 287"/>
                      <a:gd name="T11" fmla="*/ 19 h 37"/>
                      <a:gd name="T12" fmla="*/ 13 w 287"/>
                      <a:gd name="T13" fmla="*/ 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37">
                        <a:moveTo>
                          <a:pt x="13" y="37"/>
                        </a:moveTo>
                        <a:lnTo>
                          <a:pt x="274" y="37"/>
                        </a:lnTo>
                        <a:lnTo>
                          <a:pt x="287" y="19"/>
                        </a:lnTo>
                        <a:lnTo>
                          <a:pt x="287" y="0"/>
                        </a:lnTo>
                        <a:lnTo>
                          <a:pt x="0" y="0"/>
                        </a:lnTo>
                        <a:lnTo>
                          <a:pt x="0" y="19"/>
                        </a:lnTo>
                        <a:lnTo>
                          <a:pt x="13"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15" name="Freeform 779"/>
                  <p:cNvSpPr>
                    <a:spLocks/>
                  </p:cNvSpPr>
                  <p:nvPr/>
                </p:nvSpPr>
                <p:spPr bwMode="auto">
                  <a:xfrm>
                    <a:off x="6229" y="10072"/>
                    <a:ext cx="287" cy="37"/>
                  </a:xfrm>
                  <a:custGeom>
                    <a:avLst/>
                    <a:gdLst>
                      <a:gd name="T0" fmla="*/ 13 w 287"/>
                      <a:gd name="T1" fmla="*/ 37 h 37"/>
                      <a:gd name="T2" fmla="*/ 274 w 287"/>
                      <a:gd name="T3" fmla="*/ 37 h 37"/>
                      <a:gd name="T4" fmla="*/ 287 w 287"/>
                      <a:gd name="T5" fmla="*/ 18 h 37"/>
                      <a:gd name="T6" fmla="*/ 287 w 287"/>
                      <a:gd name="T7" fmla="*/ 0 h 37"/>
                      <a:gd name="T8" fmla="*/ 0 w 287"/>
                      <a:gd name="T9" fmla="*/ 0 h 37"/>
                      <a:gd name="T10" fmla="*/ 0 w 287"/>
                      <a:gd name="T11" fmla="*/ 18 h 37"/>
                      <a:gd name="T12" fmla="*/ 13 w 287"/>
                      <a:gd name="T13" fmla="*/ 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37">
                        <a:moveTo>
                          <a:pt x="13" y="37"/>
                        </a:moveTo>
                        <a:lnTo>
                          <a:pt x="274" y="37"/>
                        </a:lnTo>
                        <a:lnTo>
                          <a:pt x="287" y="18"/>
                        </a:lnTo>
                        <a:lnTo>
                          <a:pt x="287" y="0"/>
                        </a:lnTo>
                        <a:lnTo>
                          <a:pt x="0" y="0"/>
                        </a:lnTo>
                        <a:lnTo>
                          <a:pt x="0" y="18"/>
                        </a:lnTo>
                        <a:lnTo>
                          <a:pt x="13" y="3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16" name="Freeform 780"/>
                  <p:cNvSpPr>
                    <a:spLocks/>
                  </p:cNvSpPr>
                  <p:nvPr/>
                </p:nvSpPr>
                <p:spPr bwMode="auto">
                  <a:xfrm>
                    <a:off x="6216" y="10062"/>
                    <a:ext cx="287" cy="36"/>
                  </a:xfrm>
                  <a:custGeom>
                    <a:avLst/>
                    <a:gdLst>
                      <a:gd name="T0" fmla="*/ 13 w 287"/>
                      <a:gd name="T1" fmla="*/ 36 h 36"/>
                      <a:gd name="T2" fmla="*/ 274 w 287"/>
                      <a:gd name="T3" fmla="*/ 36 h 36"/>
                      <a:gd name="T4" fmla="*/ 287 w 287"/>
                      <a:gd name="T5" fmla="*/ 18 h 36"/>
                      <a:gd name="T6" fmla="*/ 287 w 287"/>
                      <a:gd name="T7" fmla="*/ 0 h 36"/>
                      <a:gd name="T8" fmla="*/ 0 w 287"/>
                      <a:gd name="T9" fmla="*/ 0 h 36"/>
                      <a:gd name="T10" fmla="*/ 0 w 287"/>
                      <a:gd name="T11" fmla="*/ 18 h 36"/>
                      <a:gd name="T12" fmla="*/ 13 w 287"/>
                      <a:gd name="T13" fmla="*/ 3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36">
                        <a:moveTo>
                          <a:pt x="13" y="36"/>
                        </a:moveTo>
                        <a:lnTo>
                          <a:pt x="274" y="36"/>
                        </a:lnTo>
                        <a:lnTo>
                          <a:pt x="287" y="18"/>
                        </a:lnTo>
                        <a:lnTo>
                          <a:pt x="287" y="0"/>
                        </a:lnTo>
                        <a:lnTo>
                          <a:pt x="0" y="0"/>
                        </a:lnTo>
                        <a:lnTo>
                          <a:pt x="0" y="18"/>
                        </a:lnTo>
                        <a:lnTo>
                          <a:pt x="13" y="3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17" name="Freeform 781"/>
                  <p:cNvSpPr>
                    <a:spLocks/>
                  </p:cNvSpPr>
                  <p:nvPr/>
                </p:nvSpPr>
                <p:spPr bwMode="auto">
                  <a:xfrm>
                    <a:off x="6216" y="10062"/>
                    <a:ext cx="287" cy="36"/>
                  </a:xfrm>
                  <a:custGeom>
                    <a:avLst/>
                    <a:gdLst>
                      <a:gd name="T0" fmla="*/ 13 w 287"/>
                      <a:gd name="T1" fmla="*/ 36 h 36"/>
                      <a:gd name="T2" fmla="*/ 274 w 287"/>
                      <a:gd name="T3" fmla="*/ 36 h 36"/>
                      <a:gd name="T4" fmla="*/ 287 w 287"/>
                      <a:gd name="T5" fmla="*/ 18 h 36"/>
                      <a:gd name="T6" fmla="*/ 287 w 287"/>
                      <a:gd name="T7" fmla="*/ 0 h 36"/>
                      <a:gd name="T8" fmla="*/ 0 w 287"/>
                      <a:gd name="T9" fmla="*/ 0 h 36"/>
                      <a:gd name="T10" fmla="*/ 0 w 287"/>
                      <a:gd name="T11" fmla="*/ 18 h 36"/>
                      <a:gd name="T12" fmla="*/ 13 w 287"/>
                      <a:gd name="T13" fmla="*/ 3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36">
                        <a:moveTo>
                          <a:pt x="13" y="36"/>
                        </a:moveTo>
                        <a:lnTo>
                          <a:pt x="274" y="36"/>
                        </a:lnTo>
                        <a:lnTo>
                          <a:pt x="287" y="18"/>
                        </a:lnTo>
                        <a:lnTo>
                          <a:pt x="287" y="0"/>
                        </a:lnTo>
                        <a:lnTo>
                          <a:pt x="0" y="0"/>
                        </a:lnTo>
                        <a:lnTo>
                          <a:pt x="0" y="18"/>
                        </a:lnTo>
                        <a:lnTo>
                          <a:pt x="13" y="36"/>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nvGrpSpPr>
            <p:cNvPr id="79898" name="Group 782"/>
            <p:cNvGrpSpPr>
              <a:grpSpLocks/>
            </p:cNvGrpSpPr>
            <p:nvPr/>
          </p:nvGrpSpPr>
          <p:grpSpPr bwMode="auto">
            <a:xfrm>
              <a:off x="7337" y="9841"/>
              <a:ext cx="801" cy="333"/>
              <a:chOff x="7337" y="9841"/>
              <a:chExt cx="801" cy="333"/>
            </a:xfrm>
          </p:grpSpPr>
          <p:grpSp>
            <p:nvGrpSpPr>
              <p:cNvPr id="79899" name="Group 783"/>
              <p:cNvGrpSpPr>
                <a:grpSpLocks/>
              </p:cNvGrpSpPr>
              <p:nvPr/>
            </p:nvGrpSpPr>
            <p:grpSpPr bwMode="auto">
              <a:xfrm>
                <a:off x="7566" y="9841"/>
                <a:ext cx="566" cy="325"/>
                <a:chOff x="7566" y="9841"/>
                <a:chExt cx="566" cy="325"/>
              </a:xfrm>
            </p:grpSpPr>
            <p:sp>
              <p:nvSpPr>
                <p:cNvPr id="80186" name="Freeform 784"/>
                <p:cNvSpPr>
                  <a:spLocks/>
                </p:cNvSpPr>
                <p:nvPr/>
              </p:nvSpPr>
              <p:spPr bwMode="auto">
                <a:xfrm>
                  <a:off x="7566" y="9841"/>
                  <a:ext cx="540" cy="304"/>
                </a:xfrm>
                <a:custGeom>
                  <a:avLst/>
                  <a:gdLst>
                    <a:gd name="T0" fmla="*/ 207 w 540"/>
                    <a:gd name="T1" fmla="*/ 265 h 304"/>
                    <a:gd name="T2" fmla="*/ 210 w 540"/>
                    <a:gd name="T3" fmla="*/ 281 h 304"/>
                    <a:gd name="T4" fmla="*/ 226 w 540"/>
                    <a:gd name="T5" fmla="*/ 296 h 304"/>
                    <a:gd name="T6" fmla="*/ 246 w 540"/>
                    <a:gd name="T7" fmla="*/ 304 h 304"/>
                    <a:gd name="T8" fmla="*/ 265 w 540"/>
                    <a:gd name="T9" fmla="*/ 304 h 304"/>
                    <a:gd name="T10" fmla="*/ 285 w 540"/>
                    <a:gd name="T11" fmla="*/ 296 h 304"/>
                    <a:gd name="T12" fmla="*/ 301 w 540"/>
                    <a:gd name="T13" fmla="*/ 281 h 304"/>
                    <a:gd name="T14" fmla="*/ 301 w 540"/>
                    <a:gd name="T15" fmla="*/ 265 h 304"/>
                    <a:gd name="T16" fmla="*/ 314 w 540"/>
                    <a:gd name="T17" fmla="*/ 255 h 304"/>
                    <a:gd name="T18" fmla="*/ 336 w 540"/>
                    <a:gd name="T19" fmla="*/ 257 h 304"/>
                    <a:gd name="T20" fmla="*/ 346 w 540"/>
                    <a:gd name="T21" fmla="*/ 255 h 304"/>
                    <a:gd name="T22" fmla="*/ 346 w 540"/>
                    <a:gd name="T23" fmla="*/ 273 h 304"/>
                    <a:gd name="T24" fmla="*/ 356 w 540"/>
                    <a:gd name="T25" fmla="*/ 288 h 304"/>
                    <a:gd name="T26" fmla="*/ 372 w 540"/>
                    <a:gd name="T27" fmla="*/ 301 h 304"/>
                    <a:gd name="T28" fmla="*/ 391 w 540"/>
                    <a:gd name="T29" fmla="*/ 304 h 304"/>
                    <a:gd name="T30" fmla="*/ 414 w 540"/>
                    <a:gd name="T31" fmla="*/ 301 h 304"/>
                    <a:gd name="T32" fmla="*/ 430 w 540"/>
                    <a:gd name="T33" fmla="*/ 288 h 304"/>
                    <a:gd name="T34" fmla="*/ 440 w 540"/>
                    <a:gd name="T35" fmla="*/ 273 h 304"/>
                    <a:gd name="T36" fmla="*/ 440 w 540"/>
                    <a:gd name="T37" fmla="*/ 255 h 304"/>
                    <a:gd name="T38" fmla="*/ 478 w 540"/>
                    <a:gd name="T39" fmla="*/ 236 h 304"/>
                    <a:gd name="T40" fmla="*/ 491 w 540"/>
                    <a:gd name="T41" fmla="*/ 210 h 304"/>
                    <a:gd name="T42" fmla="*/ 485 w 540"/>
                    <a:gd name="T43" fmla="*/ 104 h 304"/>
                    <a:gd name="T44" fmla="*/ 524 w 540"/>
                    <a:gd name="T45" fmla="*/ 127 h 304"/>
                    <a:gd name="T46" fmla="*/ 508 w 540"/>
                    <a:gd name="T47" fmla="*/ 68 h 304"/>
                    <a:gd name="T48" fmla="*/ 508 w 540"/>
                    <a:gd name="T49" fmla="*/ 47 h 304"/>
                    <a:gd name="T50" fmla="*/ 524 w 540"/>
                    <a:gd name="T51" fmla="*/ 10 h 304"/>
                    <a:gd name="T52" fmla="*/ 488 w 540"/>
                    <a:gd name="T53" fmla="*/ 16 h 304"/>
                    <a:gd name="T54" fmla="*/ 440 w 540"/>
                    <a:gd name="T55" fmla="*/ 13 h 304"/>
                    <a:gd name="T56" fmla="*/ 398 w 540"/>
                    <a:gd name="T57" fmla="*/ 5 h 304"/>
                    <a:gd name="T58" fmla="*/ 330 w 540"/>
                    <a:gd name="T59" fmla="*/ 0 h 304"/>
                    <a:gd name="T60" fmla="*/ 281 w 540"/>
                    <a:gd name="T61" fmla="*/ 0 h 304"/>
                    <a:gd name="T62" fmla="*/ 233 w 540"/>
                    <a:gd name="T63" fmla="*/ 0 h 304"/>
                    <a:gd name="T64" fmla="*/ 188 w 540"/>
                    <a:gd name="T65" fmla="*/ 8 h 304"/>
                    <a:gd name="T66" fmla="*/ 142 w 540"/>
                    <a:gd name="T67" fmla="*/ 18 h 304"/>
                    <a:gd name="T68" fmla="*/ 100 w 540"/>
                    <a:gd name="T69" fmla="*/ 34 h 304"/>
                    <a:gd name="T70" fmla="*/ 78 w 540"/>
                    <a:gd name="T71" fmla="*/ 55 h 304"/>
                    <a:gd name="T72" fmla="*/ 75 w 540"/>
                    <a:gd name="T73" fmla="*/ 73 h 304"/>
                    <a:gd name="T74" fmla="*/ 75 w 540"/>
                    <a:gd name="T75" fmla="*/ 94 h 304"/>
                    <a:gd name="T76" fmla="*/ 78 w 540"/>
                    <a:gd name="T77" fmla="*/ 127 h 304"/>
                    <a:gd name="T78" fmla="*/ 75 w 540"/>
                    <a:gd name="T79" fmla="*/ 171 h 304"/>
                    <a:gd name="T80" fmla="*/ 45 w 540"/>
                    <a:gd name="T81" fmla="*/ 234 h 304"/>
                    <a:gd name="T82" fmla="*/ 87 w 540"/>
                    <a:gd name="T83" fmla="*/ 169 h 304"/>
                    <a:gd name="T84" fmla="*/ 107 w 540"/>
                    <a:gd name="T85" fmla="*/ 208 h 304"/>
                    <a:gd name="T86" fmla="*/ 133 w 540"/>
                    <a:gd name="T87" fmla="*/ 239 h 304"/>
                    <a:gd name="T88" fmla="*/ 123 w 540"/>
                    <a:gd name="T89" fmla="*/ 234 h 304"/>
                    <a:gd name="T90" fmla="*/ 0 w 540"/>
                    <a:gd name="T91" fmla="*/ 242 h 304"/>
                    <a:gd name="T92" fmla="*/ 0 w 540"/>
                    <a:gd name="T93" fmla="*/ 260 h 304"/>
                    <a:gd name="T94" fmla="*/ 123 w 540"/>
                    <a:gd name="T95" fmla="*/ 270 h 304"/>
                    <a:gd name="T96" fmla="*/ 129 w 540"/>
                    <a:gd name="T97" fmla="*/ 255 h 3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0" h="304">
                      <a:moveTo>
                        <a:pt x="210" y="255"/>
                      </a:moveTo>
                      <a:lnTo>
                        <a:pt x="207" y="265"/>
                      </a:lnTo>
                      <a:lnTo>
                        <a:pt x="207" y="273"/>
                      </a:lnTo>
                      <a:lnTo>
                        <a:pt x="210" y="281"/>
                      </a:lnTo>
                      <a:lnTo>
                        <a:pt x="217" y="288"/>
                      </a:lnTo>
                      <a:lnTo>
                        <a:pt x="226" y="296"/>
                      </a:lnTo>
                      <a:lnTo>
                        <a:pt x="233" y="301"/>
                      </a:lnTo>
                      <a:lnTo>
                        <a:pt x="246" y="304"/>
                      </a:lnTo>
                      <a:lnTo>
                        <a:pt x="256" y="304"/>
                      </a:lnTo>
                      <a:lnTo>
                        <a:pt x="265" y="304"/>
                      </a:lnTo>
                      <a:lnTo>
                        <a:pt x="275" y="301"/>
                      </a:lnTo>
                      <a:lnTo>
                        <a:pt x="285" y="296"/>
                      </a:lnTo>
                      <a:lnTo>
                        <a:pt x="291" y="288"/>
                      </a:lnTo>
                      <a:lnTo>
                        <a:pt x="301" y="281"/>
                      </a:lnTo>
                      <a:lnTo>
                        <a:pt x="301" y="273"/>
                      </a:lnTo>
                      <a:lnTo>
                        <a:pt x="301" y="265"/>
                      </a:lnTo>
                      <a:lnTo>
                        <a:pt x="301" y="255"/>
                      </a:lnTo>
                      <a:lnTo>
                        <a:pt x="314" y="255"/>
                      </a:lnTo>
                      <a:lnTo>
                        <a:pt x="314" y="257"/>
                      </a:lnTo>
                      <a:lnTo>
                        <a:pt x="336" y="257"/>
                      </a:lnTo>
                      <a:lnTo>
                        <a:pt x="336" y="255"/>
                      </a:lnTo>
                      <a:lnTo>
                        <a:pt x="346" y="255"/>
                      </a:lnTo>
                      <a:lnTo>
                        <a:pt x="346" y="265"/>
                      </a:lnTo>
                      <a:lnTo>
                        <a:pt x="346" y="273"/>
                      </a:lnTo>
                      <a:lnTo>
                        <a:pt x="349" y="281"/>
                      </a:lnTo>
                      <a:lnTo>
                        <a:pt x="356" y="288"/>
                      </a:lnTo>
                      <a:lnTo>
                        <a:pt x="362" y="296"/>
                      </a:lnTo>
                      <a:lnTo>
                        <a:pt x="372" y="301"/>
                      </a:lnTo>
                      <a:lnTo>
                        <a:pt x="382" y="304"/>
                      </a:lnTo>
                      <a:lnTo>
                        <a:pt x="391" y="304"/>
                      </a:lnTo>
                      <a:lnTo>
                        <a:pt x="404" y="304"/>
                      </a:lnTo>
                      <a:lnTo>
                        <a:pt x="414" y="301"/>
                      </a:lnTo>
                      <a:lnTo>
                        <a:pt x="424" y="296"/>
                      </a:lnTo>
                      <a:lnTo>
                        <a:pt x="430" y="288"/>
                      </a:lnTo>
                      <a:lnTo>
                        <a:pt x="436" y="281"/>
                      </a:lnTo>
                      <a:lnTo>
                        <a:pt x="440" y="273"/>
                      </a:lnTo>
                      <a:lnTo>
                        <a:pt x="440" y="265"/>
                      </a:lnTo>
                      <a:lnTo>
                        <a:pt x="440" y="255"/>
                      </a:lnTo>
                      <a:lnTo>
                        <a:pt x="466" y="255"/>
                      </a:lnTo>
                      <a:lnTo>
                        <a:pt x="478" y="236"/>
                      </a:lnTo>
                      <a:lnTo>
                        <a:pt x="491" y="236"/>
                      </a:lnTo>
                      <a:lnTo>
                        <a:pt x="491" y="210"/>
                      </a:lnTo>
                      <a:lnTo>
                        <a:pt x="485" y="210"/>
                      </a:lnTo>
                      <a:lnTo>
                        <a:pt x="485" y="104"/>
                      </a:lnTo>
                      <a:lnTo>
                        <a:pt x="491" y="127"/>
                      </a:lnTo>
                      <a:lnTo>
                        <a:pt x="524" y="127"/>
                      </a:lnTo>
                      <a:lnTo>
                        <a:pt x="508" y="81"/>
                      </a:lnTo>
                      <a:lnTo>
                        <a:pt x="508" y="68"/>
                      </a:lnTo>
                      <a:lnTo>
                        <a:pt x="527" y="47"/>
                      </a:lnTo>
                      <a:lnTo>
                        <a:pt x="508" y="47"/>
                      </a:lnTo>
                      <a:lnTo>
                        <a:pt x="540" y="10"/>
                      </a:lnTo>
                      <a:lnTo>
                        <a:pt x="524" y="10"/>
                      </a:lnTo>
                      <a:lnTo>
                        <a:pt x="504" y="13"/>
                      </a:lnTo>
                      <a:lnTo>
                        <a:pt x="488" y="16"/>
                      </a:lnTo>
                      <a:lnTo>
                        <a:pt x="472" y="21"/>
                      </a:lnTo>
                      <a:lnTo>
                        <a:pt x="440" y="13"/>
                      </a:lnTo>
                      <a:lnTo>
                        <a:pt x="420" y="10"/>
                      </a:lnTo>
                      <a:lnTo>
                        <a:pt x="398" y="5"/>
                      </a:lnTo>
                      <a:lnTo>
                        <a:pt x="352" y="0"/>
                      </a:lnTo>
                      <a:lnTo>
                        <a:pt x="330" y="0"/>
                      </a:lnTo>
                      <a:lnTo>
                        <a:pt x="304" y="0"/>
                      </a:lnTo>
                      <a:lnTo>
                        <a:pt x="281" y="0"/>
                      </a:lnTo>
                      <a:lnTo>
                        <a:pt x="259" y="0"/>
                      </a:lnTo>
                      <a:lnTo>
                        <a:pt x="233" y="0"/>
                      </a:lnTo>
                      <a:lnTo>
                        <a:pt x="210" y="3"/>
                      </a:lnTo>
                      <a:lnTo>
                        <a:pt x="188" y="8"/>
                      </a:lnTo>
                      <a:lnTo>
                        <a:pt x="165" y="13"/>
                      </a:lnTo>
                      <a:lnTo>
                        <a:pt x="142" y="18"/>
                      </a:lnTo>
                      <a:lnTo>
                        <a:pt x="123" y="26"/>
                      </a:lnTo>
                      <a:lnTo>
                        <a:pt x="100" y="34"/>
                      </a:lnTo>
                      <a:lnTo>
                        <a:pt x="81" y="44"/>
                      </a:lnTo>
                      <a:lnTo>
                        <a:pt x="78" y="55"/>
                      </a:lnTo>
                      <a:lnTo>
                        <a:pt x="75" y="62"/>
                      </a:lnTo>
                      <a:lnTo>
                        <a:pt x="75" y="73"/>
                      </a:lnTo>
                      <a:lnTo>
                        <a:pt x="75" y="83"/>
                      </a:lnTo>
                      <a:lnTo>
                        <a:pt x="75" y="94"/>
                      </a:lnTo>
                      <a:lnTo>
                        <a:pt x="75" y="104"/>
                      </a:lnTo>
                      <a:lnTo>
                        <a:pt x="78" y="127"/>
                      </a:lnTo>
                      <a:lnTo>
                        <a:pt x="62" y="130"/>
                      </a:lnTo>
                      <a:lnTo>
                        <a:pt x="75" y="171"/>
                      </a:lnTo>
                      <a:lnTo>
                        <a:pt x="42" y="234"/>
                      </a:lnTo>
                      <a:lnTo>
                        <a:pt x="45" y="234"/>
                      </a:lnTo>
                      <a:lnTo>
                        <a:pt x="75" y="171"/>
                      </a:lnTo>
                      <a:lnTo>
                        <a:pt x="87" y="169"/>
                      </a:lnTo>
                      <a:lnTo>
                        <a:pt x="97" y="190"/>
                      </a:lnTo>
                      <a:lnTo>
                        <a:pt x="107" y="208"/>
                      </a:lnTo>
                      <a:lnTo>
                        <a:pt x="120" y="223"/>
                      </a:lnTo>
                      <a:lnTo>
                        <a:pt x="133" y="239"/>
                      </a:lnTo>
                      <a:lnTo>
                        <a:pt x="126" y="239"/>
                      </a:lnTo>
                      <a:lnTo>
                        <a:pt x="123" y="234"/>
                      </a:lnTo>
                      <a:lnTo>
                        <a:pt x="3" y="234"/>
                      </a:lnTo>
                      <a:lnTo>
                        <a:pt x="0" y="242"/>
                      </a:lnTo>
                      <a:lnTo>
                        <a:pt x="0" y="252"/>
                      </a:lnTo>
                      <a:lnTo>
                        <a:pt x="0" y="260"/>
                      </a:lnTo>
                      <a:lnTo>
                        <a:pt x="3" y="270"/>
                      </a:lnTo>
                      <a:lnTo>
                        <a:pt x="123" y="270"/>
                      </a:lnTo>
                      <a:lnTo>
                        <a:pt x="126" y="262"/>
                      </a:lnTo>
                      <a:lnTo>
                        <a:pt x="129" y="255"/>
                      </a:lnTo>
                      <a:lnTo>
                        <a:pt x="210" y="255"/>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87" name="Freeform 785"/>
                <p:cNvSpPr>
                  <a:spLocks/>
                </p:cNvSpPr>
                <p:nvPr/>
              </p:nvSpPr>
              <p:spPr bwMode="auto">
                <a:xfrm>
                  <a:off x="7592" y="9862"/>
                  <a:ext cx="540" cy="304"/>
                </a:xfrm>
                <a:custGeom>
                  <a:avLst/>
                  <a:gdLst>
                    <a:gd name="T0" fmla="*/ 207 w 540"/>
                    <a:gd name="T1" fmla="*/ 265 h 304"/>
                    <a:gd name="T2" fmla="*/ 210 w 540"/>
                    <a:gd name="T3" fmla="*/ 280 h 304"/>
                    <a:gd name="T4" fmla="*/ 226 w 540"/>
                    <a:gd name="T5" fmla="*/ 296 h 304"/>
                    <a:gd name="T6" fmla="*/ 246 w 540"/>
                    <a:gd name="T7" fmla="*/ 304 h 304"/>
                    <a:gd name="T8" fmla="*/ 265 w 540"/>
                    <a:gd name="T9" fmla="*/ 304 h 304"/>
                    <a:gd name="T10" fmla="*/ 284 w 540"/>
                    <a:gd name="T11" fmla="*/ 296 h 304"/>
                    <a:gd name="T12" fmla="*/ 301 w 540"/>
                    <a:gd name="T13" fmla="*/ 280 h 304"/>
                    <a:gd name="T14" fmla="*/ 301 w 540"/>
                    <a:gd name="T15" fmla="*/ 265 h 304"/>
                    <a:gd name="T16" fmla="*/ 314 w 540"/>
                    <a:gd name="T17" fmla="*/ 254 h 304"/>
                    <a:gd name="T18" fmla="*/ 336 w 540"/>
                    <a:gd name="T19" fmla="*/ 257 h 304"/>
                    <a:gd name="T20" fmla="*/ 346 w 540"/>
                    <a:gd name="T21" fmla="*/ 254 h 304"/>
                    <a:gd name="T22" fmla="*/ 346 w 540"/>
                    <a:gd name="T23" fmla="*/ 273 h 304"/>
                    <a:gd name="T24" fmla="*/ 356 w 540"/>
                    <a:gd name="T25" fmla="*/ 288 h 304"/>
                    <a:gd name="T26" fmla="*/ 372 w 540"/>
                    <a:gd name="T27" fmla="*/ 301 h 304"/>
                    <a:gd name="T28" fmla="*/ 391 w 540"/>
                    <a:gd name="T29" fmla="*/ 304 h 304"/>
                    <a:gd name="T30" fmla="*/ 414 w 540"/>
                    <a:gd name="T31" fmla="*/ 301 h 304"/>
                    <a:gd name="T32" fmla="*/ 430 w 540"/>
                    <a:gd name="T33" fmla="*/ 288 h 304"/>
                    <a:gd name="T34" fmla="*/ 440 w 540"/>
                    <a:gd name="T35" fmla="*/ 273 h 304"/>
                    <a:gd name="T36" fmla="*/ 440 w 540"/>
                    <a:gd name="T37" fmla="*/ 254 h 304"/>
                    <a:gd name="T38" fmla="*/ 478 w 540"/>
                    <a:gd name="T39" fmla="*/ 236 h 304"/>
                    <a:gd name="T40" fmla="*/ 491 w 540"/>
                    <a:gd name="T41" fmla="*/ 210 h 304"/>
                    <a:gd name="T42" fmla="*/ 485 w 540"/>
                    <a:gd name="T43" fmla="*/ 104 h 304"/>
                    <a:gd name="T44" fmla="*/ 524 w 540"/>
                    <a:gd name="T45" fmla="*/ 127 h 304"/>
                    <a:gd name="T46" fmla="*/ 507 w 540"/>
                    <a:gd name="T47" fmla="*/ 67 h 304"/>
                    <a:gd name="T48" fmla="*/ 507 w 540"/>
                    <a:gd name="T49" fmla="*/ 47 h 304"/>
                    <a:gd name="T50" fmla="*/ 524 w 540"/>
                    <a:gd name="T51" fmla="*/ 10 h 304"/>
                    <a:gd name="T52" fmla="*/ 488 w 540"/>
                    <a:gd name="T53" fmla="*/ 15 h 304"/>
                    <a:gd name="T54" fmla="*/ 440 w 540"/>
                    <a:gd name="T55" fmla="*/ 13 h 304"/>
                    <a:gd name="T56" fmla="*/ 398 w 540"/>
                    <a:gd name="T57" fmla="*/ 5 h 304"/>
                    <a:gd name="T58" fmla="*/ 330 w 540"/>
                    <a:gd name="T59" fmla="*/ 0 h 304"/>
                    <a:gd name="T60" fmla="*/ 281 w 540"/>
                    <a:gd name="T61" fmla="*/ 0 h 304"/>
                    <a:gd name="T62" fmla="*/ 233 w 540"/>
                    <a:gd name="T63" fmla="*/ 0 h 304"/>
                    <a:gd name="T64" fmla="*/ 188 w 540"/>
                    <a:gd name="T65" fmla="*/ 8 h 304"/>
                    <a:gd name="T66" fmla="*/ 142 w 540"/>
                    <a:gd name="T67" fmla="*/ 18 h 304"/>
                    <a:gd name="T68" fmla="*/ 100 w 540"/>
                    <a:gd name="T69" fmla="*/ 34 h 304"/>
                    <a:gd name="T70" fmla="*/ 78 w 540"/>
                    <a:gd name="T71" fmla="*/ 54 h 304"/>
                    <a:gd name="T72" fmla="*/ 74 w 540"/>
                    <a:gd name="T73" fmla="*/ 73 h 304"/>
                    <a:gd name="T74" fmla="*/ 74 w 540"/>
                    <a:gd name="T75" fmla="*/ 93 h 304"/>
                    <a:gd name="T76" fmla="*/ 78 w 540"/>
                    <a:gd name="T77" fmla="*/ 127 h 304"/>
                    <a:gd name="T78" fmla="*/ 74 w 540"/>
                    <a:gd name="T79" fmla="*/ 171 h 304"/>
                    <a:gd name="T80" fmla="*/ 45 w 540"/>
                    <a:gd name="T81" fmla="*/ 234 h 304"/>
                    <a:gd name="T82" fmla="*/ 87 w 540"/>
                    <a:gd name="T83" fmla="*/ 169 h 304"/>
                    <a:gd name="T84" fmla="*/ 107 w 540"/>
                    <a:gd name="T85" fmla="*/ 208 h 304"/>
                    <a:gd name="T86" fmla="*/ 133 w 540"/>
                    <a:gd name="T87" fmla="*/ 239 h 304"/>
                    <a:gd name="T88" fmla="*/ 123 w 540"/>
                    <a:gd name="T89" fmla="*/ 234 h 304"/>
                    <a:gd name="T90" fmla="*/ 0 w 540"/>
                    <a:gd name="T91" fmla="*/ 241 h 304"/>
                    <a:gd name="T92" fmla="*/ 0 w 540"/>
                    <a:gd name="T93" fmla="*/ 260 h 304"/>
                    <a:gd name="T94" fmla="*/ 123 w 540"/>
                    <a:gd name="T95" fmla="*/ 270 h 304"/>
                    <a:gd name="T96" fmla="*/ 129 w 540"/>
                    <a:gd name="T97" fmla="*/ 254 h 3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0" h="304">
                      <a:moveTo>
                        <a:pt x="210" y="254"/>
                      </a:moveTo>
                      <a:lnTo>
                        <a:pt x="207" y="265"/>
                      </a:lnTo>
                      <a:lnTo>
                        <a:pt x="207" y="273"/>
                      </a:lnTo>
                      <a:lnTo>
                        <a:pt x="210" y="280"/>
                      </a:lnTo>
                      <a:lnTo>
                        <a:pt x="217" y="288"/>
                      </a:lnTo>
                      <a:lnTo>
                        <a:pt x="226" y="296"/>
                      </a:lnTo>
                      <a:lnTo>
                        <a:pt x="233" y="301"/>
                      </a:lnTo>
                      <a:lnTo>
                        <a:pt x="246" y="304"/>
                      </a:lnTo>
                      <a:lnTo>
                        <a:pt x="255" y="304"/>
                      </a:lnTo>
                      <a:lnTo>
                        <a:pt x="265" y="304"/>
                      </a:lnTo>
                      <a:lnTo>
                        <a:pt x="275" y="301"/>
                      </a:lnTo>
                      <a:lnTo>
                        <a:pt x="284" y="296"/>
                      </a:lnTo>
                      <a:lnTo>
                        <a:pt x="291" y="288"/>
                      </a:lnTo>
                      <a:lnTo>
                        <a:pt x="301" y="280"/>
                      </a:lnTo>
                      <a:lnTo>
                        <a:pt x="301" y="273"/>
                      </a:lnTo>
                      <a:lnTo>
                        <a:pt x="301" y="265"/>
                      </a:lnTo>
                      <a:lnTo>
                        <a:pt x="301" y="254"/>
                      </a:lnTo>
                      <a:lnTo>
                        <a:pt x="314" y="254"/>
                      </a:lnTo>
                      <a:lnTo>
                        <a:pt x="314" y="257"/>
                      </a:lnTo>
                      <a:lnTo>
                        <a:pt x="336" y="257"/>
                      </a:lnTo>
                      <a:lnTo>
                        <a:pt x="336" y="254"/>
                      </a:lnTo>
                      <a:lnTo>
                        <a:pt x="346" y="254"/>
                      </a:lnTo>
                      <a:lnTo>
                        <a:pt x="346" y="265"/>
                      </a:lnTo>
                      <a:lnTo>
                        <a:pt x="346" y="273"/>
                      </a:lnTo>
                      <a:lnTo>
                        <a:pt x="349" y="280"/>
                      </a:lnTo>
                      <a:lnTo>
                        <a:pt x="356" y="288"/>
                      </a:lnTo>
                      <a:lnTo>
                        <a:pt x="362" y="296"/>
                      </a:lnTo>
                      <a:lnTo>
                        <a:pt x="372" y="301"/>
                      </a:lnTo>
                      <a:lnTo>
                        <a:pt x="381" y="304"/>
                      </a:lnTo>
                      <a:lnTo>
                        <a:pt x="391" y="304"/>
                      </a:lnTo>
                      <a:lnTo>
                        <a:pt x="404" y="304"/>
                      </a:lnTo>
                      <a:lnTo>
                        <a:pt x="414" y="301"/>
                      </a:lnTo>
                      <a:lnTo>
                        <a:pt x="423" y="296"/>
                      </a:lnTo>
                      <a:lnTo>
                        <a:pt x="430" y="288"/>
                      </a:lnTo>
                      <a:lnTo>
                        <a:pt x="436" y="280"/>
                      </a:lnTo>
                      <a:lnTo>
                        <a:pt x="440" y="273"/>
                      </a:lnTo>
                      <a:lnTo>
                        <a:pt x="440" y="265"/>
                      </a:lnTo>
                      <a:lnTo>
                        <a:pt x="440" y="254"/>
                      </a:lnTo>
                      <a:lnTo>
                        <a:pt x="465" y="254"/>
                      </a:lnTo>
                      <a:lnTo>
                        <a:pt x="478" y="236"/>
                      </a:lnTo>
                      <a:lnTo>
                        <a:pt x="491" y="236"/>
                      </a:lnTo>
                      <a:lnTo>
                        <a:pt x="491" y="210"/>
                      </a:lnTo>
                      <a:lnTo>
                        <a:pt x="485" y="210"/>
                      </a:lnTo>
                      <a:lnTo>
                        <a:pt x="485" y="104"/>
                      </a:lnTo>
                      <a:lnTo>
                        <a:pt x="491" y="127"/>
                      </a:lnTo>
                      <a:lnTo>
                        <a:pt x="524" y="127"/>
                      </a:lnTo>
                      <a:lnTo>
                        <a:pt x="507" y="80"/>
                      </a:lnTo>
                      <a:lnTo>
                        <a:pt x="507" y="67"/>
                      </a:lnTo>
                      <a:lnTo>
                        <a:pt x="527" y="47"/>
                      </a:lnTo>
                      <a:lnTo>
                        <a:pt x="507" y="47"/>
                      </a:lnTo>
                      <a:lnTo>
                        <a:pt x="540" y="10"/>
                      </a:lnTo>
                      <a:lnTo>
                        <a:pt x="524" y="10"/>
                      </a:lnTo>
                      <a:lnTo>
                        <a:pt x="504" y="13"/>
                      </a:lnTo>
                      <a:lnTo>
                        <a:pt x="488" y="15"/>
                      </a:lnTo>
                      <a:lnTo>
                        <a:pt x="472" y="21"/>
                      </a:lnTo>
                      <a:lnTo>
                        <a:pt x="440" y="13"/>
                      </a:lnTo>
                      <a:lnTo>
                        <a:pt x="420" y="10"/>
                      </a:lnTo>
                      <a:lnTo>
                        <a:pt x="398" y="5"/>
                      </a:lnTo>
                      <a:lnTo>
                        <a:pt x="352" y="0"/>
                      </a:lnTo>
                      <a:lnTo>
                        <a:pt x="330" y="0"/>
                      </a:lnTo>
                      <a:lnTo>
                        <a:pt x="304" y="0"/>
                      </a:lnTo>
                      <a:lnTo>
                        <a:pt x="281" y="0"/>
                      </a:lnTo>
                      <a:lnTo>
                        <a:pt x="259" y="0"/>
                      </a:lnTo>
                      <a:lnTo>
                        <a:pt x="233" y="0"/>
                      </a:lnTo>
                      <a:lnTo>
                        <a:pt x="210" y="2"/>
                      </a:lnTo>
                      <a:lnTo>
                        <a:pt x="188" y="8"/>
                      </a:lnTo>
                      <a:lnTo>
                        <a:pt x="165" y="13"/>
                      </a:lnTo>
                      <a:lnTo>
                        <a:pt x="142" y="18"/>
                      </a:lnTo>
                      <a:lnTo>
                        <a:pt x="123" y="26"/>
                      </a:lnTo>
                      <a:lnTo>
                        <a:pt x="100" y="34"/>
                      </a:lnTo>
                      <a:lnTo>
                        <a:pt x="81" y="44"/>
                      </a:lnTo>
                      <a:lnTo>
                        <a:pt x="78" y="54"/>
                      </a:lnTo>
                      <a:lnTo>
                        <a:pt x="74" y="62"/>
                      </a:lnTo>
                      <a:lnTo>
                        <a:pt x="74" y="73"/>
                      </a:lnTo>
                      <a:lnTo>
                        <a:pt x="74" y="83"/>
                      </a:lnTo>
                      <a:lnTo>
                        <a:pt x="74" y="93"/>
                      </a:lnTo>
                      <a:lnTo>
                        <a:pt x="74" y="104"/>
                      </a:lnTo>
                      <a:lnTo>
                        <a:pt x="78" y="127"/>
                      </a:lnTo>
                      <a:lnTo>
                        <a:pt x="61" y="130"/>
                      </a:lnTo>
                      <a:lnTo>
                        <a:pt x="74" y="171"/>
                      </a:lnTo>
                      <a:lnTo>
                        <a:pt x="42" y="234"/>
                      </a:lnTo>
                      <a:lnTo>
                        <a:pt x="45" y="234"/>
                      </a:lnTo>
                      <a:lnTo>
                        <a:pt x="74" y="171"/>
                      </a:lnTo>
                      <a:lnTo>
                        <a:pt x="87" y="169"/>
                      </a:lnTo>
                      <a:lnTo>
                        <a:pt x="97" y="189"/>
                      </a:lnTo>
                      <a:lnTo>
                        <a:pt x="107" y="208"/>
                      </a:lnTo>
                      <a:lnTo>
                        <a:pt x="120" y="223"/>
                      </a:lnTo>
                      <a:lnTo>
                        <a:pt x="133" y="239"/>
                      </a:lnTo>
                      <a:lnTo>
                        <a:pt x="126" y="239"/>
                      </a:lnTo>
                      <a:lnTo>
                        <a:pt x="123" y="234"/>
                      </a:lnTo>
                      <a:lnTo>
                        <a:pt x="3" y="234"/>
                      </a:lnTo>
                      <a:lnTo>
                        <a:pt x="0" y="241"/>
                      </a:lnTo>
                      <a:lnTo>
                        <a:pt x="0" y="252"/>
                      </a:lnTo>
                      <a:lnTo>
                        <a:pt x="0" y="260"/>
                      </a:lnTo>
                      <a:lnTo>
                        <a:pt x="3" y="270"/>
                      </a:lnTo>
                      <a:lnTo>
                        <a:pt x="123" y="270"/>
                      </a:lnTo>
                      <a:lnTo>
                        <a:pt x="126" y="262"/>
                      </a:lnTo>
                      <a:lnTo>
                        <a:pt x="129" y="254"/>
                      </a:lnTo>
                      <a:lnTo>
                        <a:pt x="210" y="254"/>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88" name="Freeform 786"/>
                <p:cNvSpPr>
                  <a:spLocks/>
                </p:cNvSpPr>
                <p:nvPr/>
              </p:nvSpPr>
              <p:spPr bwMode="auto">
                <a:xfrm>
                  <a:off x="7579" y="9851"/>
                  <a:ext cx="540" cy="304"/>
                </a:xfrm>
                <a:custGeom>
                  <a:avLst/>
                  <a:gdLst>
                    <a:gd name="T0" fmla="*/ 207 w 540"/>
                    <a:gd name="T1" fmla="*/ 265 h 304"/>
                    <a:gd name="T2" fmla="*/ 210 w 540"/>
                    <a:gd name="T3" fmla="*/ 281 h 304"/>
                    <a:gd name="T4" fmla="*/ 226 w 540"/>
                    <a:gd name="T5" fmla="*/ 297 h 304"/>
                    <a:gd name="T6" fmla="*/ 246 w 540"/>
                    <a:gd name="T7" fmla="*/ 304 h 304"/>
                    <a:gd name="T8" fmla="*/ 265 w 540"/>
                    <a:gd name="T9" fmla="*/ 304 h 304"/>
                    <a:gd name="T10" fmla="*/ 285 w 540"/>
                    <a:gd name="T11" fmla="*/ 297 h 304"/>
                    <a:gd name="T12" fmla="*/ 301 w 540"/>
                    <a:gd name="T13" fmla="*/ 281 h 304"/>
                    <a:gd name="T14" fmla="*/ 301 w 540"/>
                    <a:gd name="T15" fmla="*/ 265 h 304"/>
                    <a:gd name="T16" fmla="*/ 314 w 540"/>
                    <a:gd name="T17" fmla="*/ 255 h 304"/>
                    <a:gd name="T18" fmla="*/ 336 w 540"/>
                    <a:gd name="T19" fmla="*/ 258 h 304"/>
                    <a:gd name="T20" fmla="*/ 346 w 540"/>
                    <a:gd name="T21" fmla="*/ 255 h 304"/>
                    <a:gd name="T22" fmla="*/ 346 w 540"/>
                    <a:gd name="T23" fmla="*/ 273 h 304"/>
                    <a:gd name="T24" fmla="*/ 356 w 540"/>
                    <a:gd name="T25" fmla="*/ 289 h 304"/>
                    <a:gd name="T26" fmla="*/ 372 w 540"/>
                    <a:gd name="T27" fmla="*/ 302 h 304"/>
                    <a:gd name="T28" fmla="*/ 391 w 540"/>
                    <a:gd name="T29" fmla="*/ 304 h 304"/>
                    <a:gd name="T30" fmla="*/ 414 w 540"/>
                    <a:gd name="T31" fmla="*/ 302 h 304"/>
                    <a:gd name="T32" fmla="*/ 430 w 540"/>
                    <a:gd name="T33" fmla="*/ 289 h 304"/>
                    <a:gd name="T34" fmla="*/ 440 w 540"/>
                    <a:gd name="T35" fmla="*/ 273 h 304"/>
                    <a:gd name="T36" fmla="*/ 440 w 540"/>
                    <a:gd name="T37" fmla="*/ 255 h 304"/>
                    <a:gd name="T38" fmla="*/ 478 w 540"/>
                    <a:gd name="T39" fmla="*/ 237 h 304"/>
                    <a:gd name="T40" fmla="*/ 491 w 540"/>
                    <a:gd name="T41" fmla="*/ 211 h 304"/>
                    <a:gd name="T42" fmla="*/ 485 w 540"/>
                    <a:gd name="T43" fmla="*/ 104 h 304"/>
                    <a:gd name="T44" fmla="*/ 524 w 540"/>
                    <a:gd name="T45" fmla="*/ 128 h 304"/>
                    <a:gd name="T46" fmla="*/ 507 w 540"/>
                    <a:gd name="T47" fmla="*/ 68 h 304"/>
                    <a:gd name="T48" fmla="*/ 507 w 540"/>
                    <a:gd name="T49" fmla="*/ 47 h 304"/>
                    <a:gd name="T50" fmla="*/ 524 w 540"/>
                    <a:gd name="T51" fmla="*/ 11 h 304"/>
                    <a:gd name="T52" fmla="*/ 488 w 540"/>
                    <a:gd name="T53" fmla="*/ 16 h 304"/>
                    <a:gd name="T54" fmla="*/ 440 w 540"/>
                    <a:gd name="T55" fmla="*/ 13 h 304"/>
                    <a:gd name="T56" fmla="*/ 398 w 540"/>
                    <a:gd name="T57" fmla="*/ 6 h 304"/>
                    <a:gd name="T58" fmla="*/ 330 w 540"/>
                    <a:gd name="T59" fmla="*/ 0 h 304"/>
                    <a:gd name="T60" fmla="*/ 281 w 540"/>
                    <a:gd name="T61" fmla="*/ 0 h 304"/>
                    <a:gd name="T62" fmla="*/ 233 w 540"/>
                    <a:gd name="T63" fmla="*/ 0 h 304"/>
                    <a:gd name="T64" fmla="*/ 188 w 540"/>
                    <a:gd name="T65" fmla="*/ 8 h 304"/>
                    <a:gd name="T66" fmla="*/ 142 w 540"/>
                    <a:gd name="T67" fmla="*/ 19 h 304"/>
                    <a:gd name="T68" fmla="*/ 100 w 540"/>
                    <a:gd name="T69" fmla="*/ 34 h 304"/>
                    <a:gd name="T70" fmla="*/ 78 w 540"/>
                    <a:gd name="T71" fmla="*/ 55 h 304"/>
                    <a:gd name="T72" fmla="*/ 74 w 540"/>
                    <a:gd name="T73" fmla="*/ 73 h 304"/>
                    <a:gd name="T74" fmla="*/ 74 w 540"/>
                    <a:gd name="T75" fmla="*/ 94 h 304"/>
                    <a:gd name="T76" fmla="*/ 78 w 540"/>
                    <a:gd name="T77" fmla="*/ 128 h 304"/>
                    <a:gd name="T78" fmla="*/ 74 w 540"/>
                    <a:gd name="T79" fmla="*/ 172 h 304"/>
                    <a:gd name="T80" fmla="*/ 45 w 540"/>
                    <a:gd name="T81" fmla="*/ 234 h 304"/>
                    <a:gd name="T82" fmla="*/ 87 w 540"/>
                    <a:gd name="T83" fmla="*/ 169 h 304"/>
                    <a:gd name="T84" fmla="*/ 107 w 540"/>
                    <a:gd name="T85" fmla="*/ 208 h 304"/>
                    <a:gd name="T86" fmla="*/ 133 w 540"/>
                    <a:gd name="T87" fmla="*/ 239 h 304"/>
                    <a:gd name="T88" fmla="*/ 123 w 540"/>
                    <a:gd name="T89" fmla="*/ 234 h 304"/>
                    <a:gd name="T90" fmla="*/ 0 w 540"/>
                    <a:gd name="T91" fmla="*/ 242 h 304"/>
                    <a:gd name="T92" fmla="*/ 0 w 540"/>
                    <a:gd name="T93" fmla="*/ 260 h 304"/>
                    <a:gd name="T94" fmla="*/ 123 w 540"/>
                    <a:gd name="T95" fmla="*/ 271 h 304"/>
                    <a:gd name="T96" fmla="*/ 129 w 540"/>
                    <a:gd name="T97" fmla="*/ 255 h 3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0" h="304">
                      <a:moveTo>
                        <a:pt x="210" y="255"/>
                      </a:moveTo>
                      <a:lnTo>
                        <a:pt x="207" y="265"/>
                      </a:lnTo>
                      <a:lnTo>
                        <a:pt x="207" y="273"/>
                      </a:lnTo>
                      <a:lnTo>
                        <a:pt x="210" y="281"/>
                      </a:lnTo>
                      <a:lnTo>
                        <a:pt x="217" y="289"/>
                      </a:lnTo>
                      <a:lnTo>
                        <a:pt x="226" y="297"/>
                      </a:lnTo>
                      <a:lnTo>
                        <a:pt x="233" y="302"/>
                      </a:lnTo>
                      <a:lnTo>
                        <a:pt x="246" y="304"/>
                      </a:lnTo>
                      <a:lnTo>
                        <a:pt x="255" y="304"/>
                      </a:lnTo>
                      <a:lnTo>
                        <a:pt x="265" y="304"/>
                      </a:lnTo>
                      <a:lnTo>
                        <a:pt x="275" y="302"/>
                      </a:lnTo>
                      <a:lnTo>
                        <a:pt x="285" y="297"/>
                      </a:lnTo>
                      <a:lnTo>
                        <a:pt x="291" y="289"/>
                      </a:lnTo>
                      <a:lnTo>
                        <a:pt x="301" y="281"/>
                      </a:lnTo>
                      <a:lnTo>
                        <a:pt x="301" y="273"/>
                      </a:lnTo>
                      <a:lnTo>
                        <a:pt x="301" y="265"/>
                      </a:lnTo>
                      <a:lnTo>
                        <a:pt x="301" y="255"/>
                      </a:lnTo>
                      <a:lnTo>
                        <a:pt x="314" y="255"/>
                      </a:lnTo>
                      <a:lnTo>
                        <a:pt x="314" y="258"/>
                      </a:lnTo>
                      <a:lnTo>
                        <a:pt x="336" y="258"/>
                      </a:lnTo>
                      <a:lnTo>
                        <a:pt x="336" y="255"/>
                      </a:lnTo>
                      <a:lnTo>
                        <a:pt x="346" y="255"/>
                      </a:lnTo>
                      <a:lnTo>
                        <a:pt x="346" y="265"/>
                      </a:lnTo>
                      <a:lnTo>
                        <a:pt x="346" y="273"/>
                      </a:lnTo>
                      <a:lnTo>
                        <a:pt x="349" y="281"/>
                      </a:lnTo>
                      <a:lnTo>
                        <a:pt x="356" y="289"/>
                      </a:lnTo>
                      <a:lnTo>
                        <a:pt x="362" y="297"/>
                      </a:lnTo>
                      <a:lnTo>
                        <a:pt x="372" y="302"/>
                      </a:lnTo>
                      <a:lnTo>
                        <a:pt x="381" y="304"/>
                      </a:lnTo>
                      <a:lnTo>
                        <a:pt x="391" y="304"/>
                      </a:lnTo>
                      <a:lnTo>
                        <a:pt x="404" y="304"/>
                      </a:lnTo>
                      <a:lnTo>
                        <a:pt x="414" y="302"/>
                      </a:lnTo>
                      <a:lnTo>
                        <a:pt x="423" y="297"/>
                      </a:lnTo>
                      <a:lnTo>
                        <a:pt x="430" y="289"/>
                      </a:lnTo>
                      <a:lnTo>
                        <a:pt x="436" y="281"/>
                      </a:lnTo>
                      <a:lnTo>
                        <a:pt x="440" y="273"/>
                      </a:lnTo>
                      <a:lnTo>
                        <a:pt x="440" y="265"/>
                      </a:lnTo>
                      <a:lnTo>
                        <a:pt x="440" y="255"/>
                      </a:lnTo>
                      <a:lnTo>
                        <a:pt x="465" y="255"/>
                      </a:lnTo>
                      <a:lnTo>
                        <a:pt x="478" y="237"/>
                      </a:lnTo>
                      <a:lnTo>
                        <a:pt x="491" y="237"/>
                      </a:lnTo>
                      <a:lnTo>
                        <a:pt x="491" y="211"/>
                      </a:lnTo>
                      <a:lnTo>
                        <a:pt x="485" y="211"/>
                      </a:lnTo>
                      <a:lnTo>
                        <a:pt x="485" y="104"/>
                      </a:lnTo>
                      <a:lnTo>
                        <a:pt x="491" y="128"/>
                      </a:lnTo>
                      <a:lnTo>
                        <a:pt x="524" y="128"/>
                      </a:lnTo>
                      <a:lnTo>
                        <a:pt x="507" y="81"/>
                      </a:lnTo>
                      <a:lnTo>
                        <a:pt x="507" y="68"/>
                      </a:lnTo>
                      <a:lnTo>
                        <a:pt x="527" y="47"/>
                      </a:lnTo>
                      <a:lnTo>
                        <a:pt x="507" y="47"/>
                      </a:lnTo>
                      <a:lnTo>
                        <a:pt x="540" y="11"/>
                      </a:lnTo>
                      <a:lnTo>
                        <a:pt x="524" y="11"/>
                      </a:lnTo>
                      <a:lnTo>
                        <a:pt x="504" y="13"/>
                      </a:lnTo>
                      <a:lnTo>
                        <a:pt x="488" y="16"/>
                      </a:lnTo>
                      <a:lnTo>
                        <a:pt x="472" y="21"/>
                      </a:lnTo>
                      <a:lnTo>
                        <a:pt x="440" y="13"/>
                      </a:lnTo>
                      <a:lnTo>
                        <a:pt x="420" y="11"/>
                      </a:lnTo>
                      <a:lnTo>
                        <a:pt x="398" y="6"/>
                      </a:lnTo>
                      <a:lnTo>
                        <a:pt x="352" y="0"/>
                      </a:lnTo>
                      <a:lnTo>
                        <a:pt x="330" y="0"/>
                      </a:lnTo>
                      <a:lnTo>
                        <a:pt x="304" y="0"/>
                      </a:lnTo>
                      <a:lnTo>
                        <a:pt x="281" y="0"/>
                      </a:lnTo>
                      <a:lnTo>
                        <a:pt x="259" y="0"/>
                      </a:lnTo>
                      <a:lnTo>
                        <a:pt x="233" y="0"/>
                      </a:lnTo>
                      <a:lnTo>
                        <a:pt x="210" y="3"/>
                      </a:lnTo>
                      <a:lnTo>
                        <a:pt x="188" y="8"/>
                      </a:lnTo>
                      <a:lnTo>
                        <a:pt x="165" y="13"/>
                      </a:lnTo>
                      <a:lnTo>
                        <a:pt x="142" y="19"/>
                      </a:lnTo>
                      <a:lnTo>
                        <a:pt x="123" y="26"/>
                      </a:lnTo>
                      <a:lnTo>
                        <a:pt x="100" y="34"/>
                      </a:lnTo>
                      <a:lnTo>
                        <a:pt x="81" y="45"/>
                      </a:lnTo>
                      <a:lnTo>
                        <a:pt x="78" y="55"/>
                      </a:lnTo>
                      <a:lnTo>
                        <a:pt x="74" y="63"/>
                      </a:lnTo>
                      <a:lnTo>
                        <a:pt x="74" y="73"/>
                      </a:lnTo>
                      <a:lnTo>
                        <a:pt x="74" y="84"/>
                      </a:lnTo>
                      <a:lnTo>
                        <a:pt x="74" y="94"/>
                      </a:lnTo>
                      <a:lnTo>
                        <a:pt x="74" y="104"/>
                      </a:lnTo>
                      <a:lnTo>
                        <a:pt x="78" y="128"/>
                      </a:lnTo>
                      <a:lnTo>
                        <a:pt x="62" y="130"/>
                      </a:lnTo>
                      <a:lnTo>
                        <a:pt x="74" y="172"/>
                      </a:lnTo>
                      <a:lnTo>
                        <a:pt x="42" y="234"/>
                      </a:lnTo>
                      <a:lnTo>
                        <a:pt x="45" y="234"/>
                      </a:lnTo>
                      <a:lnTo>
                        <a:pt x="74" y="172"/>
                      </a:lnTo>
                      <a:lnTo>
                        <a:pt x="87" y="169"/>
                      </a:lnTo>
                      <a:lnTo>
                        <a:pt x="97" y="190"/>
                      </a:lnTo>
                      <a:lnTo>
                        <a:pt x="107" y="208"/>
                      </a:lnTo>
                      <a:lnTo>
                        <a:pt x="120" y="224"/>
                      </a:lnTo>
                      <a:lnTo>
                        <a:pt x="133" y="239"/>
                      </a:lnTo>
                      <a:lnTo>
                        <a:pt x="126" y="239"/>
                      </a:lnTo>
                      <a:lnTo>
                        <a:pt x="123" y="234"/>
                      </a:lnTo>
                      <a:lnTo>
                        <a:pt x="3" y="234"/>
                      </a:lnTo>
                      <a:lnTo>
                        <a:pt x="0" y="242"/>
                      </a:lnTo>
                      <a:lnTo>
                        <a:pt x="0" y="252"/>
                      </a:lnTo>
                      <a:lnTo>
                        <a:pt x="0" y="260"/>
                      </a:lnTo>
                      <a:lnTo>
                        <a:pt x="3" y="271"/>
                      </a:lnTo>
                      <a:lnTo>
                        <a:pt x="123" y="271"/>
                      </a:lnTo>
                      <a:lnTo>
                        <a:pt x="126" y="263"/>
                      </a:lnTo>
                      <a:lnTo>
                        <a:pt x="129" y="255"/>
                      </a:lnTo>
                      <a:lnTo>
                        <a:pt x="210" y="255"/>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00" name="Group 787"/>
              <p:cNvGrpSpPr>
                <a:grpSpLocks/>
              </p:cNvGrpSpPr>
              <p:nvPr/>
            </p:nvGrpSpPr>
            <p:grpSpPr bwMode="auto">
              <a:xfrm>
                <a:off x="7566" y="9841"/>
                <a:ext cx="572" cy="330"/>
                <a:chOff x="7566" y="9841"/>
                <a:chExt cx="572" cy="330"/>
              </a:xfrm>
            </p:grpSpPr>
            <p:sp>
              <p:nvSpPr>
                <p:cNvPr id="80182" name="Freeform 788"/>
                <p:cNvSpPr>
                  <a:spLocks/>
                </p:cNvSpPr>
                <p:nvPr/>
              </p:nvSpPr>
              <p:spPr bwMode="auto">
                <a:xfrm>
                  <a:off x="7566" y="9841"/>
                  <a:ext cx="546" cy="309"/>
                </a:xfrm>
                <a:custGeom>
                  <a:avLst/>
                  <a:gdLst>
                    <a:gd name="T0" fmla="*/ 210 w 546"/>
                    <a:gd name="T1" fmla="*/ 268 h 309"/>
                    <a:gd name="T2" fmla="*/ 214 w 546"/>
                    <a:gd name="T3" fmla="*/ 286 h 309"/>
                    <a:gd name="T4" fmla="*/ 226 w 546"/>
                    <a:gd name="T5" fmla="*/ 301 h 309"/>
                    <a:gd name="T6" fmla="*/ 249 w 546"/>
                    <a:gd name="T7" fmla="*/ 309 h 309"/>
                    <a:gd name="T8" fmla="*/ 268 w 546"/>
                    <a:gd name="T9" fmla="*/ 309 h 309"/>
                    <a:gd name="T10" fmla="*/ 288 w 546"/>
                    <a:gd name="T11" fmla="*/ 301 h 309"/>
                    <a:gd name="T12" fmla="*/ 304 w 546"/>
                    <a:gd name="T13" fmla="*/ 286 h 309"/>
                    <a:gd name="T14" fmla="*/ 304 w 546"/>
                    <a:gd name="T15" fmla="*/ 268 h 309"/>
                    <a:gd name="T16" fmla="*/ 320 w 546"/>
                    <a:gd name="T17" fmla="*/ 260 h 309"/>
                    <a:gd name="T18" fmla="*/ 340 w 546"/>
                    <a:gd name="T19" fmla="*/ 262 h 309"/>
                    <a:gd name="T20" fmla="*/ 349 w 546"/>
                    <a:gd name="T21" fmla="*/ 260 h 309"/>
                    <a:gd name="T22" fmla="*/ 349 w 546"/>
                    <a:gd name="T23" fmla="*/ 278 h 309"/>
                    <a:gd name="T24" fmla="*/ 359 w 546"/>
                    <a:gd name="T25" fmla="*/ 294 h 309"/>
                    <a:gd name="T26" fmla="*/ 375 w 546"/>
                    <a:gd name="T27" fmla="*/ 307 h 309"/>
                    <a:gd name="T28" fmla="*/ 398 w 546"/>
                    <a:gd name="T29" fmla="*/ 309 h 309"/>
                    <a:gd name="T30" fmla="*/ 420 w 546"/>
                    <a:gd name="T31" fmla="*/ 307 h 309"/>
                    <a:gd name="T32" fmla="*/ 433 w 546"/>
                    <a:gd name="T33" fmla="*/ 294 h 309"/>
                    <a:gd name="T34" fmla="*/ 443 w 546"/>
                    <a:gd name="T35" fmla="*/ 278 h 309"/>
                    <a:gd name="T36" fmla="*/ 443 w 546"/>
                    <a:gd name="T37" fmla="*/ 260 h 309"/>
                    <a:gd name="T38" fmla="*/ 485 w 546"/>
                    <a:gd name="T39" fmla="*/ 239 h 309"/>
                    <a:gd name="T40" fmla="*/ 498 w 546"/>
                    <a:gd name="T41" fmla="*/ 216 h 309"/>
                    <a:gd name="T42" fmla="*/ 488 w 546"/>
                    <a:gd name="T43" fmla="*/ 104 h 309"/>
                    <a:gd name="T44" fmla="*/ 530 w 546"/>
                    <a:gd name="T45" fmla="*/ 130 h 309"/>
                    <a:gd name="T46" fmla="*/ 514 w 546"/>
                    <a:gd name="T47" fmla="*/ 70 h 309"/>
                    <a:gd name="T48" fmla="*/ 514 w 546"/>
                    <a:gd name="T49" fmla="*/ 49 h 309"/>
                    <a:gd name="T50" fmla="*/ 530 w 546"/>
                    <a:gd name="T51" fmla="*/ 13 h 309"/>
                    <a:gd name="T52" fmla="*/ 495 w 546"/>
                    <a:gd name="T53" fmla="*/ 16 h 309"/>
                    <a:gd name="T54" fmla="*/ 446 w 546"/>
                    <a:gd name="T55" fmla="*/ 13 h 309"/>
                    <a:gd name="T56" fmla="*/ 404 w 546"/>
                    <a:gd name="T57" fmla="*/ 5 h 309"/>
                    <a:gd name="T58" fmla="*/ 333 w 546"/>
                    <a:gd name="T59" fmla="*/ 0 h 309"/>
                    <a:gd name="T60" fmla="*/ 285 w 546"/>
                    <a:gd name="T61" fmla="*/ 0 h 309"/>
                    <a:gd name="T62" fmla="*/ 236 w 546"/>
                    <a:gd name="T63" fmla="*/ 0 h 309"/>
                    <a:gd name="T64" fmla="*/ 188 w 546"/>
                    <a:gd name="T65" fmla="*/ 8 h 309"/>
                    <a:gd name="T66" fmla="*/ 146 w 546"/>
                    <a:gd name="T67" fmla="*/ 18 h 309"/>
                    <a:gd name="T68" fmla="*/ 104 w 546"/>
                    <a:gd name="T69" fmla="*/ 36 h 309"/>
                    <a:gd name="T70" fmla="*/ 78 w 546"/>
                    <a:gd name="T71" fmla="*/ 55 h 309"/>
                    <a:gd name="T72" fmla="*/ 75 w 546"/>
                    <a:gd name="T73" fmla="*/ 73 h 309"/>
                    <a:gd name="T74" fmla="*/ 75 w 546"/>
                    <a:gd name="T75" fmla="*/ 96 h 309"/>
                    <a:gd name="T76" fmla="*/ 78 w 546"/>
                    <a:gd name="T77" fmla="*/ 130 h 309"/>
                    <a:gd name="T78" fmla="*/ 75 w 546"/>
                    <a:gd name="T79" fmla="*/ 177 h 309"/>
                    <a:gd name="T80" fmla="*/ 49 w 546"/>
                    <a:gd name="T81" fmla="*/ 236 h 309"/>
                    <a:gd name="T82" fmla="*/ 87 w 546"/>
                    <a:gd name="T83" fmla="*/ 171 h 309"/>
                    <a:gd name="T84" fmla="*/ 110 w 546"/>
                    <a:gd name="T85" fmla="*/ 213 h 309"/>
                    <a:gd name="T86" fmla="*/ 136 w 546"/>
                    <a:gd name="T87" fmla="*/ 242 h 309"/>
                    <a:gd name="T88" fmla="*/ 126 w 546"/>
                    <a:gd name="T89" fmla="*/ 236 h 309"/>
                    <a:gd name="T90" fmla="*/ 0 w 546"/>
                    <a:gd name="T91" fmla="*/ 247 h 309"/>
                    <a:gd name="T92" fmla="*/ 0 w 546"/>
                    <a:gd name="T93" fmla="*/ 265 h 309"/>
                    <a:gd name="T94" fmla="*/ 126 w 546"/>
                    <a:gd name="T95" fmla="*/ 275 h 309"/>
                    <a:gd name="T96" fmla="*/ 129 w 546"/>
                    <a:gd name="T97" fmla="*/ 260 h 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6" h="309">
                      <a:moveTo>
                        <a:pt x="210" y="260"/>
                      </a:moveTo>
                      <a:lnTo>
                        <a:pt x="210" y="268"/>
                      </a:lnTo>
                      <a:lnTo>
                        <a:pt x="210" y="278"/>
                      </a:lnTo>
                      <a:lnTo>
                        <a:pt x="214" y="286"/>
                      </a:lnTo>
                      <a:lnTo>
                        <a:pt x="220" y="294"/>
                      </a:lnTo>
                      <a:lnTo>
                        <a:pt x="226" y="301"/>
                      </a:lnTo>
                      <a:lnTo>
                        <a:pt x="236" y="307"/>
                      </a:lnTo>
                      <a:lnTo>
                        <a:pt x="249" y="309"/>
                      </a:lnTo>
                      <a:lnTo>
                        <a:pt x="259" y="309"/>
                      </a:lnTo>
                      <a:lnTo>
                        <a:pt x="268" y="309"/>
                      </a:lnTo>
                      <a:lnTo>
                        <a:pt x="278" y="307"/>
                      </a:lnTo>
                      <a:lnTo>
                        <a:pt x="288" y="301"/>
                      </a:lnTo>
                      <a:lnTo>
                        <a:pt x="294" y="294"/>
                      </a:lnTo>
                      <a:lnTo>
                        <a:pt x="304" y="286"/>
                      </a:lnTo>
                      <a:lnTo>
                        <a:pt x="304" y="278"/>
                      </a:lnTo>
                      <a:lnTo>
                        <a:pt x="304" y="268"/>
                      </a:lnTo>
                      <a:lnTo>
                        <a:pt x="304" y="260"/>
                      </a:lnTo>
                      <a:lnTo>
                        <a:pt x="320" y="260"/>
                      </a:lnTo>
                      <a:lnTo>
                        <a:pt x="320" y="262"/>
                      </a:lnTo>
                      <a:lnTo>
                        <a:pt x="340" y="262"/>
                      </a:lnTo>
                      <a:lnTo>
                        <a:pt x="340" y="260"/>
                      </a:lnTo>
                      <a:lnTo>
                        <a:pt x="349" y="260"/>
                      </a:lnTo>
                      <a:lnTo>
                        <a:pt x="349" y="268"/>
                      </a:lnTo>
                      <a:lnTo>
                        <a:pt x="349" y="278"/>
                      </a:lnTo>
                      <a:lnTo>
                        <a:pt x="356" y="286"/>
                      </a:lnTo>
                      <a:lnTo>
                        <a:pt x="359" y="294"/>
                      </a:lnTo>
                      <a:lnTo>
                        <a:pt x="369" y="301"/>
                      </a:lnTo>
                      <a:lnTo>
                        <a:pt x="375" y="307"/>
                      </a:lnTo>
                      <a:lnTo>
                        <a:pt x="385" y="309"/>
                      </a:lnTo>
                      <a:lnTo>
                        <a:pt x="398" y="309"/>
                      </a:lnTo>
                      <a:lnTo>
                        <a:pt x="411" y="309"/>
                      </a:lnTo>
                      <a:lnTo>
                        <a:pt x="420" y="307"/>
                      </a:lnTo>
                      <a:lnTo>
                        <a:pt x="427" y="301"/>
                      </a:lnTo>
                      <a:lnTo>
                        <a:pt x="433" y="294"/>
                      </a:lnTo>
                      <a:lnTo>
                        <a:pt x="440" y="286"/>
                      </a:lnTo>
                      <a:lnTo>
                        <a:pt x="443" y="278"/>
                      </a:lnTo>
                      <a:lnTo>
                        <a:pt x="443" y="268"/>
                      </a:lnTo>
                      <a:lnTo>
                        <a:pt x="443" y="260"/>
                      </a:lnTo>
                      <a:lnTo>
                        <a:pt x="469" y="260"/>
                      </a:lnTo>
                      <a:lnTo>
                        <a:pt x="485" y="239"/>
                      </a:lnTo>
                      <a:lnTo>
                        <a:pt x="498" y="239"/>
                      </a:lnTo>
                      <a:lnTo>
                        <a:pt x="498" y="216"/>
                      </a:lnTo>
                      <a:lnTo>
                        <a:pt x="488" y="216"/>
                      </a:lnTo>
                      <a:lnTo>
                        <a:pt x="488" y="104"/>
                      </a:lnTo>
                      <a:lnTo>
                        <a:pt x="498" y="130"/>
                      </a:lnTo>
                      <a:lnTo>
                        <a:pt x="530" y="130"/>
                      </a:lnTo>
                      <a:lnTo>
                        <a:pt x="514" y="81"/>
                      </a:lnTo>
                      <a:lnTo>
                        <a:pt x="514" y="70"/>
                      </a:lnTo>
                      <a:lnTo>
                        <a:pt x="533" y="49"/>
                      </a:lnTo>
                      <a:lnTo>
                        <a:pt x="514" y="49"/>
                      </a:lnTo>
                      <a:lnTo>
                        <a:pt x="546" y="13"/>
                      </a:lnTo>
                      <a:lnTo>
                        <a:pt x="530" y="13"/>
                      </a:lnTo>
                      <a:lnTo>
                        <a:pt x="511" y="13"/>
                      </a:lnTo>
                      <a:lnTo>
                        <a:pt x="495" y="16"/>
                      </a:lnTo>
                      <a:lnTo>
                        <a:pt x="478" y="21"/>
                      </a:lnTo>
                      <a:lnTo>
                        <a:pt x="446" y="13"/>
                      </a:lnTo>
                      <a:lnTo>
                        <a:pt x="427" y="10"/>
                      </a:lnTo>
                      <a:lnTo>
                        <a:pt x="404" y="5"/>
                      </a:lnTo>
                      <a:lnTo>
                        <a:pt x="356" y="0"/>
                      </a:lnTo>
                      <a:lnTo>
                        <a:pt x="333" y="0"/>
                      </a:lnTo>
                      <a:lnTo>
                        <a:pt x="310" y="0"/>
                      </a:lnTo>
                      <a:lnTo>
                        <a:pt x="285" y="0"/>
                      </a:lnTo>
                      <a:lnTo>
                        <a:pt x="262" y="0"/>
                      </a:lnTo>
                      <a:lnTo>
                        <a:pt x="236" y="0"/>
                      </a:lnTo>
                      <a:lnTo>
                        <a:pt x="210" y="5"/>
                      </a:lnTo>
                      <a:lnTo>
                        <a:pt x="188" y="8"/>
                      </a:lnTo>
                      <a:lnTo>
                        <a:pt x="165" y="13"/>
                      </a:lnTo>
                      <a:lnTo>
                        <a:pt x="146" y="18"/>
                      </a:lnTo>
                      <a:lnTo>
                        <a:pt x="123" y="26"/>
                      </a:lnTo>
                      <a:lnTo>
                        <a:pt x="104" y="36"/>
                      </a:lnTo>
                      <a:lnTo>
                        <a:pt x="84" y="44"/>
                      </a:lnTo>
                      <a:lnTo>
                        <a:pt x="78" y="55"/>
                      </a:lnTo>
                      <a:lnTo>
                        <a:pt x="78" y="62"/>
                      </a:lnTo>
                      <a:lnTo>
                        <a:pt x="75" y="73"/>
                      </a:lnTo>
                      <a:lnTo>
                        <a:pt x="75" y="83"/>
                      </a:lnTo>
                      <a:lnTo>
                        <a:pt x="75" y="96"/>
                      </a:lnTo>
                      <a:lnTo>
                        <a:pt x="75" y="107"/>
                      </a:lnTo>
                      <a:lnTo>
                        <a:pt x="78" y="130"/>
                      </a:lnTo>
                      <a:lnTo>
                        <a:pt x="62" y="132"/>
                      </a:lnTo>
                      <a:lnTo>
                        <a:pt x="75" y="177"/>
                      </a:lnTo>
                      <a:lnTo>
                        <a:pt x="42" y="236"/>
                      </a:lnTo>
                      <a:lnTo>
                        <a:pt x="49" y="236"/>
                      </a:lnTo>
                      <a:lnTo>
                        <a:pt x="78" y="174"/>
                      </a:lnTo>
                      <a:lnTo>
                        <a:pt x="87" y="171"/>
                      </a:lnTo>
                      <a:lnTo>
                        <a:pt x="100" y="192"/>
                      </a:lnTo>
                      <a:lnTo>
                        <a:pt x="110" y="213"/>
                      </a:lnTo>
                      <a:lnTo>
                        <a:pt x="120" y="229"/>
                      </a:lnTo>
                      <a:lnTo>
                        <a:pt x="136" y="242"/>
                      </a:lnTo>
                      <a:lnTo>
                        <a:pt x="126" y="242"/>
                      </a:lnTo>
                      <a:lnTo>
                        <a:pt x="126" y="236"/>
                      </a:lnTo>
                      <a:lnTo>
                        <a:pt x="3" y="236"/>
                      </a:lnTo>
                      <a:lnTo>
                        <a:pt x="0" y="247"/>
                      </a:lnTo>
                      <a:lnTo>
                        <a:pt x="0" y="255"/>
                      </a:lnTo>
                      <a:lnTo>
                        <a:pt x="0" y="265"/>
                      </a:lnTo>
                      <a:lnTo>
                        <a:pt x="3" y="275"/>
                      </a:lnTo>
                      <a:lnTo>
                        <a:pt x="126" y="275"/>
                      </a:lnTo>
                      <a:lnTo>
                        <a:pt x="129" y="268"/>
                      </a:lnTo>
                      <a:lnTo>
                        <a:pt x="129" y="260"/>
                      </a:lnTo>
                      <a:lnTo>
                        <a:pt x="210" y="2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83" name="Freeform 789"/>
                <p:cNvSpPr>
                  <a:spLocks/>
                </p:cNvSpPr>
                <p:nvPr/>
              </p:nvSpPr>
              <p:spPr bwMode="auto">
                <a:xfrm>
                  <a:off x="7592" y="9862"/>
                  <a:ext cx="546" cy="309"/>
                </a:xfrm>
                <a:custGeom>
                  <a:avLst/>
                  <a:gdLst>
                    <a:gd name="T0" fmla="*/ 210 w 546"/>
                    <a:gd name="T1" fmla="*/ 267 h 309"/>
                    <a:gd name="T2" fmla="*/ 213 w 546"/>
                    <a:gd name="T3" fmla="*/ 286 h 309"/>
                    <a:gd name="T4" fmla="*/ 226 w 546"/>
                    <a:gd name="T5" fmla="*/ 301 h 309"/>
                    <a:gd name="T6" fmla="*/ 249 w 546"/>
                    <a:gd name="T7" fmla="*/ 309 h 309"/>
                    <a:gd name="T8" fmla="*/ 268 w 546"/>
                    <a:gd name="T9" fmla="*/ 309 h 309"/>
                    <a:gd name="T10" fmla="*/ 288 w 546"/>
                    <a:gd name="T11" fmla="*/ 301 h 309"/>
                    <a:gd name="T12" fmla="*/ 304 w 546"/>
                    <a:gd name="T13" fmla="*/ 286 h 309"/>
                    <a:gd name="T14" fmla="*/ 304 w 546"/>
                    <a:gd name="T15" fmla="*/ 267 h 309"/>
                    <a:gd name="T16" fmla="*/ 320 w 546"/>
                    <a:gd name="T17" fmla="*/ 260 h 309"/>
                    <a:gd name="T18" fmla="*/ 339 w 546"/>
                    <a:gd name="T19" fmla="*/ 262 h 309"/>
                    <a:gd name="T20" fmla="*/ 349 w 546"/>
                    <a:gd name="T21" fmla="*/ 260 h 309"/>
                    <a:gd name="T22" fmla="*/ 349 w 546"/>
                    <a:gd name="T23" fmla="*/ 278 h 309"/>
                    <a:gd name="T24" fmla="*/ 359 w 546"/>
                    <a:gd name="T25" fmla="*/ 293 h 309"/>
                    <a:gd name="T26" fmla="*/ 375 w 546"/>
                    <a:gd name="T27" fmla="*/ 306 h 309"/>
                    <a:gd name="T28" fmla="*/ 398 w 546"/>
                    <a:gd name="T29" fmla="*/ 309 h 309"/>
                    <a:gd name="T30" fmla="*/ 420 w 546"/>
                    <a:gd name="T31" fmla="*/ 306 h 309"/>
                    <a:gd name="T32" fmla="*/ 433 w 546"/>
                    <a:gd name="T33" fmla="*/ 293 h 309"/>
                    <a:gd name="T34" fmla="*/ 443 w 546"/>
                    <a:gd name="T35" fmla="*/ 278 h 309"/>
                    <a:gd name="T36" fmla="*/ 443 w 546"/>
                    <a:gd name="T37" fmla="*/ 260 h 309"/>
                    <a:gd name="T38" fmla="*/ 485 w 546"/>
                    <a:gd name="T39" fmla="*/ 239 h 309"/>
                    <a:gd name="T40" fmla="*/ 498 w 546"/>
                    <a:gd name="T41" fmla="*/ 215 h 309"/>
                    <a:gd name="T42" fmla="*/ 488 w 546"/>
                    <a:gd name="T43" fmla="*/ 104 h 309"/>
                    <a:gd name="T44" fmla="*/ 530 w 546"/>
                    <a:gd name="T45" fmla="*/ 130 h 309"/>
                    <a:gd name="T46" fmla="*/ 514 w 546"/>
                    <a:gd name="T47" fmla="*/ 70 h 309"/>
                    <a:gd name="T48" fmla="*/ 514 w 546"/>
                    <a:gd name="T49" fmla="*/ 49 h 309"/>
                    <a:gd name="T50" fmla="*/ 530 w 546"/>
                    <a:gd name="T51" fmla="*/ 13 h 309"/>
                    <a:gd name="T52" fmla="*/ 494 w 546"/>
                    <a:gd name="T53" fmla="*/ 15 h 309"/>
                    <a:gd name="T54" fmla="*/ 446 w 546"/>
                    <a:gd name="T55" fmla="*/ 13 h 309"/>
                    <a:gd name="T56" fmla="*/ 404 w 546"/>
                    <a:gd name="T57" fmla="*/ 5 h 309"/>
                    <a:gd name="T58" fmla="*/ 333 w 546"/>
                    <a:gd name="T59" fmla="*/ 0 h 309"/>
                    <a:gd name="T60" fmla="*/ 284 w 546"/>
                    <a:gd name="T61" fmla="*/ 0 h 309"/>
                    <a:gd name="T62" fmla="*/ 236 w 546"/>
                    <a:gd name="T63" fmla="*/ 0 h 309"/>
                    <a:gd name="T64" fmla="*/ 188 w 546"/>
                    <a:gd name="T65" fmla="*/ 8 h 309"/>
                    <a:gd name="T66" fmla="*/ 145 w 546"/>
                    <a:gd name="T67" fmla="*/ 18 h 309"/>
                    <a:gd name="T68" fmla="*/ 103 w 546"/>
                    <a:gd name="T69" fmla="*/ 36 h 309"/>
                    <a:gd name="T70" fmla="*/ 78 w 546"/>
                    <a:gd name="T71" fmla="*/ 54 h 309"/>
                    <a:gd name="T72" fmla="*/ 74 w 546"/>
                    <a:gd name="T73" fmla="*/ 73 h 309"/>
                    <a:gd name="T74" fmla="*/ 74 w 546"/>
                    <a:gd name="T75" fmla="*/ 96 h 309"/>
                    <a:gd name="T76" fmla="*/ 78 w 546"/>
                    <a:gd name="T77" fmla="*/ 130 h 309"/>
                    <a:gd name="T78" fmla="*/ 74 w 546"/>
                    <a:gd name="T79" fmla="*/ 176 h 309"/>
                    <a:gd name="T80" fmla="*/ 49 w 546"/>
                    <a:gd name="T81" fmla="*/ 236 h 309"/>
                    <a:gd name="T82" fmla="*/ 87 w 546"/>
                    <a:gd name="T83" fmla="*/ 171 h 309"/>
                    <a:gd name="T84" fmla="*/ 110 w 546"/>
                    <a:gd name="T85" fmla="*/ 213 h 309"/>
                    <a:gd name="T86" fmla="*/ 136 w 546"/>
                    <a:gd name="T87" fmla="*/ 241 h 309"/>
                    <a:gd name="T88" fmla="*/ 126 w 546"/>
                    <a:gd name="T89" fmla="*/ 236 h 309"/>
                    <a:gd name="T90" fmla="*/ 0 w 546"/>
                    <a:gd name="T91" fmla="*/ 247 h 309"/>
                    <a:gd name="T92" fmla="*/ 0 w 546"/>
                    <a:gd name="T93" fmla="*/ 265 h 309"/>
                    <a:gd name="T94" fmla="*/ 126 w 546"/>
                    <a:gd name="T95" fmla="*/ 275 h 309"/>
                    <a:gd name="T96" fmla="*/ 129 w 546"/>
                    <a:gd name="T97" fmla="*/ 260 h 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6" h="309">
                      <a:moveTo>
                        <a:pt x="210" y="260"/>
                      </a:moveTo>
                      <a:lnTo>
                        <a:pt x="210" y="267"/>
                      </a:lnTo>
                      <a:lnTo>
                        <a:pt x="210" y="278"/>
                      </a:lnTo>
                      <a:lnTo>
                        <a:pt x="213" y="286"/>
                      </a:lnTo>
                      <a:lnTo>
                        <a:pt x="220" y="293"/>
                      </a:lnTo>
                      <a:lnTo>
                        <a:pt x="226" y="301"/>
                      </a:lnTo>
                      <a:lnTo>
                        <a:pt x="236" y="306"/>
                      </a:lnTo>
                      <a:lnTo>
                        <a:pt x="249" y="309"/>
                      </a:lnTo>
                      <a:lnTo>
                        <a:pt x="259" y="309"/>
                      </a:lnTo>
                      <a:lnTo>
                        <a:pt x="268" y="309"/>
                      </a:lnTo>
                      <a:lnTo>
                        <a:pt x="278" y="306"/>
                      </a:lnTo>
                      <a:lnTo>
                        <a:pt x="288" y="301"/>
                      </a:lnTo>
                      <a:lnTo>
                        <a:pt x="294" y="293"/>
                      </a:lnTo>
                      <a:lnTo>
                        <a:pt x="304" y="286"/>
                      </a:lnTo>
                      <a:lnTo>
                        <a:pt x="304" y="278"/>
                      </a:lnTo>
                      <a:lnTo>
                        <a:pt x="304" y="267"/>
                      </a:lnTo>
                      <a:lnTo>
                        <a:pt x="304" y="260"/>
                      </a:lnTo>
                      <a:lnTo>
                        <a:pt x="320" y="260"/>
                      </a:lnTo>
                      <a:lnTo>
                        <a:pt x="320" y="262"/>
                      </a:lnTo>
                      <a:lnTo>
                        <a:pt x="339" y="262"/>
                      </a:lnTo>
                      <a:lnTo>
                        <a:pt x="339" y="260"/>
                      </a:lnTo>
                      <a:lnTo>
                        <a:pt x="349" y="260"/>
                      </a:lnTo>
                      <a:lnTo>
                        <a:pt x="349" y="267"/>
                      </a:lnTo>
                      <a:lnTo>
                        <a:pt x="349" y="278"/>
                      </a:lnTo>
                      <a:lnTo>
                        <a:pt x="356" y="286"/>
                      </a:lnTo>
                      <a:lnTo>
                        <a:pt x="359" y="293"/>
                      </a:lnTo>
                      <a:lnTo>
                        <a:pt x="368" y="301"/>
                      </a:lnTo>
                      <a:lnTo>
                        <a:pt x="375" y="306"/>
                      </a:lnTo>
                      <a:lnTo>
                        <a:pt x="385" y="309"/>
                      </a:lnTo>
                      <a:lnTo>
                        <a:pt x="398" y="309"/>
                      </a:lnTo>
                      <a:lnTo>
                        <a:pt x="410" y="309"/>
                      </a:lnTo>
                      <a:lnTo>
                        <a:pt x="420" y="306"/>
                      </a:lnTo>
                      <a:lnTo>
                        <a:pt x="427" y="301"/>
                      </a:lnTo>
                      <a:lnTo>
                        <a:pt x="433" y="293"/>
                      </a:lnTo>
                      <a:lnTo>
                        <a:pt x="440" y="286"/>
                      </a:lnTo>
                      <a:lnTo>
                        <a:pt x="443" y="278"/>
                      </a:lnTo>
                      <a:lnTo>
                        <a:pt x="443" y="267"/>
                      </a:lnTo>
                      <a:lnTo>
                        <a:pt x="443" y="260"/>
                      </a:lnTo>
                      <a:lnTo>
                        <a:pt x="469" y="260"/>
                      </a:lnTo>
                      <a:lnTo>
                        <a:pt x="485" y="239"/>
                      </a:lnTo>
                      <a:lnTo>
                        <a:pt x="498" y="239"/>
                      </a:lnTo>
                      <a:lnTo>
                        <a:pt x="498" y="215"/>
                      </a:lnTo>
                      <a:lnTo>
                        <a:pt x="488" y="215"/>
                      </a:lnTo>
                      <a:lnTo>
                        <a:pt x="488" y="104"/>
                      </a:lnTo>
                      <a:lnTo>
                        <a:pt x="498" y="130"/>
                      </a:lnTo>
                      <a:lnTo>
                        <a:pt x="530" y="130"/>
                      </a:lnTo>
                      <a:lnTo>
                        <a:pt x="514" y="80"/>
                      </a:lnTo>
                      <a:lnTo>
                        <a:pt x="514" y="70"/>
                      </a:lnTo>
                      <a:lnTo>
                        <a:pt x="533" y="49"/>
                      </a:lnTo>
                      <a:lnTo>
                        <a:pt x="514" y="49"/>
                      </a:lnTo>
                      <a:lnTo>
                        <a:pt x="546" y="13"/>
                      </a:lnTo>
                      <a:lnTo>
                        <a:pt x="530" y="13"/>
                      </a:lnTo>
                      <a:lnTo>
                        <a:pt x="511" y="13"/>
                      </a:lnTo>
                      <a:lnTo>
                        <a:pt x="494" y="15"/>
                      </a:lnTo>
                      <a:lnTo>
                        <a:pt x="478" y="21"/>
                      </a:lnTo>
                      <a:lnTo>
                        <a:pt x="446" y="13"/>
                      </a:lnTo>
                      <a:lnTo>
                        <a:pt x="427" y="10"/>
                      </a:lnTo>
                      <a:lnTo>
                        <a:pt x="404" y="5"/>
                      </a:lnTo>
                      <a:lnTo>
                        <a:pt x="356" y="0"/>
                      </a:lnTo>
                      <a:lnTo>
                        <a:pt x="333" y="0"/>
                      </a:lnTo>
                      <a:lnTo>
                        <a:pt x="310" y="0"/>
                      </a:lnTo>
                      <a:lnTo>
                        <a:pt x="284" y="0"/>
                      </a:lnTo>
                      <a:lnTo>
                        <a:pt x="262" y="0"/>
                      </a:lnTo>
                      <a:lnTo>
                        <a:pt x="236" y="0"/>
                      </a:lnTo>
                      <a:lnTo>
                        <a:pt x="210" y="5"/>
                      </a:lnTo>
                      <a:lnTo>
                        <a:pt x="188" y="8"/>
                      </a:lnTo>
                      <a:lnTo>
                        <a:pt x="165" y="13"/>
                      </a:lnTo>
                      <a:lnTo>
                        <a:pt x="145" y="18"/>
                      </a:lnTo>
                      <a:lnTo>
                        <a:pt x="123" y="26"/>
                      </a:lnTo>
                      <a:lnTo>
                        <a:pt x="103" y="36"/>
                      </a:lnTo>
                      <a:lnTo>
                        <a:pt x="84" y="44"/>
                      </a:lnTo>
                      <a:lnTo>
                        <a:pt x="78" y="54"/>
                      </a:lnTo>
                      <a:lnTo>
                        <a:pt x="78" y="62"/>
                      </a:lnTo>
                      <a:lnTo>
                        <a:pt x="74" y="73"/>
                      </a:lnTo>
                      <a:lnTo>
                        <a:pt x="74" y="83"/>
                      </a:lnTo>
                      <a:lnTo>
                        <a:pt x="74" y="96"/>
                      </a:lnTo>
                      <a:lnTo>
                        <a:pt x="74" y="106"/>
                      </a:lnTo>
                      <a:lnTo>
                        <a:pt x="78" y="130"/>
                      </a:lnTo>
                      <a:lnTo>
                        <a:pt x="61" y="132"/>
                      </a:lnTo>
                      <a:lnTo>
                        <a:pt x="74" y="176"/>
                      </a:lnTo>
                      <a:lnTo>
                        <a:pt x="42" y="236"/>
                      </a:lnTo>
                      <a:lnTo>
                        <a:pt x="49" y="236"/>
                      </a:lnTo>
                      <a:lnTo>
                        <a:pt x="78" y="174"/>
                      </a:lnTo>
                      <a:lnTo>
                        <a:pt x="87" y="171"/>
                      </a:lnTo>
                      <a:lnTo>
                        <a:pt x="100" y="192"/>
                      </a:lnTo>
                      <a:lnTo>
                        <a:pt x="110" y="213"/>
                      </a:lnTo>
                      <a:lnTo>
                        <a:pt x="120" y="228"/>
                      </a:lnTo>
                      <a:lnTo>
                        <a:pt x="136" y="241"/>
                      </a:lnTo>
                      <a:lnTo>
                        <a:pt x="126" y="241"/>
                      </a:lnTo>
                      <a:lnTo>
                        <a:pt x="126" y="236"/>
                      </a:lnTo>
                      <a:lnTo>
                        <a:pt x="3" y="236"/>
                      </a:lnTo>
                      <a:lnTo>
                        <a:pt x="0" y="247"/>
                      </a:lnTo>
                      <a:lnTo>
                        <a:pt x="0" y="254"/>
                      </a:lnTo>
                      <a:lnTo>
                        <a:pt x="0" y="265"/>
                      </a:lnTo>
                      <a:lnTo>
                        <a:pt x="3" y="275"/>
                      </a:lnTo>
                      <a:lnTo>
                        <a:pt x="126" y="275"/>
                      </a:lnTo>
                      <a:lnTo>
                        <a:pt x="129" y="267"/>
                      </a:lnTo>
                      <a:lnTo>
                        <a:pt x="129" y="260"/>
                      </a:lnTo>
                      <a:lnTo>
                        <a:pt x="210" y="26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84" name="Freeform 790"/>
                <p:cNvSpPr>
                  <a:spLocks/>
                </p:cNvSpPr>
                <p:nvPr/>
              </p:nvSpPr>
              <p:spPr bwMode="auto">
                <a:xfrm>
                  <a:off x="7579" y="9851"/>
                  <a:ext cx="546" cy="310"/>
                </a:xfrm>
                <a:custGeom>
                  <a:avLst/>
                  <a:gdLst>
                    <a:gd name="T0" fmla="*/ 210 w 546"/>
                    <a:gd name="T1" fmla="*/ 268 h 310"/>
                    <a:gd name="T2" fmla="*/ 213 w 546"/>
                    <a:gd name="T3" fmla="*/ 286 h 310"/>
                    <a:gd name="T4" fmla="*/ 226 w 546"/>
                    <a:gd name="T5" fmla="*/ 302 h 310"/>
                    <a:gd name="T6" fmla="*/ 249 w 546"/>
                    <a:gd name="T7" fmla="*/ 310 h 310"/>
                    <a:gd name="T8" fmla="*/ 268 w 546"/>
                    <a:gd name="T9" fmla="*/ 310 h 310"/>
                    <a:gd name="T10" fmla="*/ 288 w 546"/>
                    <a:gd name="T11" fmla="*/ 302 h 310"/>
                    <a:gd name="T12" fmla="*/ 304 w 546"/>
                    <a:gd name="T13" fmla="*/ 286 h 310"/>
                    <a:gd name="T14" fmla="*/ 304 w 546"/>
                    <a:gd name="T15" fmla="*/ 268 h 310"/>
                    <a:gd name="T16" fmla="*/ 320 w 546"/>
                    <a:gd name="T17" fmla="*/ 260 h 310"/>
                    <a:gd name="T18" fmla="*/ 339 w 546"/>
                    <a:gd name="T19" fmla="*/ 263 h 310"/>
                    <a:gd name="T20" fmla="*/ 349 w 546"/>
                    <a:gd name="T21" fmla="*/ 260 h 310"/>
                    <a:gd name="T22" fmla="*/ 349 w 546"/>
                    <a:gd name="T23" fmla="*/ 278 h 310"/>
                    <a:gd name="T24" fmla="*/ 359 w 546"/>
                    <a:gd name="T25" fmla="*/ 294 h 310"/>
                    <a:gd name="T26" fmla="*/ 375 w 546"/>
                    <a:gd name="T27" fmla="*/ 307 h 310"/>
                    <a:gd name="T28" fmla="*/ 398 w 546"/>
                    <a:gd name="T29" fmla="*/ 310 h 310"/>
                    <a:gd name="T30" fmla="*/ 420 w 546"/>
                    <a:gd name="T31" fmla="*/ 307 h 310"/>
                    <a:gd name="T32" fmla="*/ 433 w 546"/>
                    <a:gd name="T33" fmla="*/ 294 h 310"/>
                    <a:gd name="T34" fmla="*/ 443 w 546"/>
                    <a:gd name="T35" fmla="*/ 278 h 310"/>
                    <a:gd name="T36" fmla="*/ 443 w 546"/>
                    <a:gd name="T37" fmla="*/ 260 h 310"/>
                    <a:gd name="T38" fmla="*/ 485 w 546"/>
                    <a:gd name="T39" fmla="*/ 239 h 310"/>
                    <a:gd name="T40" fmla="*/ 498 w 546"/>
                    <a:gd name="T41" fmla="*/ 216 h 310"/>
                    <a:gd name="T42" fmla="*/ 488 w 546"/>
                    <a:gd name="T43" fmla="*/ 104 h 310"/>
                    <a:gd name="T44" fmla="*/ 530 w 546"/>
                    <a:gd name="T45" fmla="*/ 130 h 310"/>
                    <a:gd name="T46" fmla="*/ 514 w 546"/>
                    <a:gd name="T47" fmla="*/ 71 h 310"/>
                    <a:gd name="T48" fmla="*/ 514 w 546"/>
                    <a:gd name="T49" fmla="*/ 50 h 310"/>
                    <a:gd name="T50" fmla="*/ 530 w 546"/>
                    <a:gd name="T51" fmla="*/ 13 h 310"/>
                    <a:gd name="T52" fmla="*/ 495 w 546"/>
                    <a:gd name="T53" fmla="*/ 16 h 310"/>
                    <a:gd name="T54" fmla="*/ 446 w 546"/>
                    <a:gd name="T55" fmla="*/ 13 h 310"/>
                    <a:gd name="T56" fmla="*/ 404 w 546"/>
                    <a:gd name="T57" fmla="*/ 6 h 310"/>
                    <a:gd name="T58" fmla="*/ 333 w 546"/>
                    <a:gd name="T59" fmla="*/ 0 h 310"/>
                    <a:gd name="T60" fmla="*/ 285 w 546"/>
                    <a:gd name="T61" fmla="*/ 0 h 310"/>
                    <a:gd name="T62" fmla="*/ 236 w 546"/>
                    <a:gd name="T63" fmla="*/ 0 h 310"/>
                    <a:gd name="T64" fmla="*/ 188 w 546"/>
                    <a:gd name="T65" fmla="*/ 8 h 310"/>
                    <a:gd name="T66" fmla="*/ 146 w 546"/>
                    <a:gd name="T67" fmla="*/ 19 h 310"/>
                    <a:gd name="T68" fmla="*/ 104 w 546"/>
                    <a:gd name="T69" fmla="*/ 37 h 310"/>
                    <a:gd name="T70" fmla="*/ 78 w 546"/>
                    <a:gd name="T71" fmla="*/ 55 h 310"/>
                    <a:gd name="T72" fmla="*/ 74 w 546"/>
                    <a:gd name="T73" fmla="*/ 73 h 310"/>
                    <a:gd name="T74" fmla="*/ 74 w 546"/>
                    <a:gd name="T75" fmla="*/ 97 h 310"/>
                    <a:gd name="T76" fmla="*/ 78 w 546"/>
                    <a:gd name="T77" fmla="*/ 130 h 310"/>
                    <a:gd name="T78" fmla="*/ 74 w 546"/>
                    <a:gd name="T79" fmla="*/ 177 h 310"/>
                    <a:gd name="T80" fmla="*/ 49 w 546"/>
                    <a:gd name="T81" fmla="*/ 237 h 310"/>
                    <a:gd name="T82" fmla="*/ 87 w 546"/>
                    <a:gd name="T83" fmla="*/ 172 h 310"/>
                    <a:gd name="T84" fmla="*/ 110 w 546"/>
                    <a:gd name="T85" fmla="*/ 213 h 310"/>
                    <a:gd name="T86" fmla="*/ 136 w 546"/>
                    <a:gd name="T87" fmla="*/ 242 h 310"/>
                    <a:gd name="T88" fmla="*/ 126 w 546"/>
                    <a:gd name="T89" fmla="*/ 237 h 310"/>
                    <a:gd name="T90" fmla="*/ 0 w 546"/>
                    <a:gd name="T91" fmla="*/ 247 h 310"/>
                    <a:gd name="T92" fmla="*/ 0 w 546"/>
                    <a:gd name="T93" fmla="*/ 265 h 310"/>
                    <a:gd name="T94" fmla="*/ 126 w 546"/>
                    <a:gd name="T95" fmla="*/ 276 h 310"/>
                    <a:gd name="T96" fmla="*/ 129 w 546"/>
                    <a:gd name="T97" fmla="*/ 260 h 3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6" h="310">
                      <a:moveTo>
                        <a:pt x="210" y="260"/>
                      </a:moveTo>
                      <a:lnTo>
                        <a:pt x="210" y="268"/>
                      </a:lnTo>
                      <a:lnTo>
                        <a:pt x="210" y="278"/>
                      </a:lnTo>
                      <a:lnTo>
                        <a:pt x="213" y="286"/>
                      </a:lnTo>
                      <a:lnTo>
                        <a:pt x="220" y="294"/>
                      </a:lnTo>
                      <a:lnTo>
                        <a:pt x="226" y="302"/>
                      </a:lnTo>
                      <a:lnTo>
                        <a:pt x="236" y="307"/>
                      </a:lnTo>
                      <a:lnTo>
                        <a:pt x="249" y="310"/>
                      </a:lnTo>
                      <a:lnTo>
                        <a:pt x="259" y="310"/>
                      </a:lnTo>
                      <a:lnTo>
                        <a:pt x="268" y="310"/>
                      </a:lnTo>
                      <a:lnTo>
                        <a:pt x="278" y="307"/>
                      </a:lnTo>
                      <a:lnTo>
                        <a:pt x="288" y="302"/>
                      </a:lnTo>
                      <a:lnTo>
                        <a:pt x="294" y="294"/>
                      </a:lnTo>
                      <a:lnTo>
                        <a:pt x="304" y="286"/>
                      </a:lnTo>
                      <a:lnTo>
                        <a:pt x="304" y="278"/>
                      </a:lnTo>
                      <a:lnTo>
                        <a:pt x="304" y="268"/>
                      </a:lnTo>
                      <a:lnTo>
                        <a:pt x="304" y="260"/>
                      </a:lnTo>
                      <a:lnTo>
                        <a:pt x="320" y="260"/>
                      </a:lnTo>
                      <a:lnTo>
                        <a:pt x="320" y="263"/>
                      </a:lnTo>
                      <a:lnTo>
                        <a:pt x="339" y="263"/>
                      </a:lnTo>
                      <a:lnTo>
                        <a:pt x="339" y="260"/>
                      </a:lnTo>
                      <a:lnTo>
                        <a:pt x="349" y="260"/>
                      </a:lnTo>
                      <a:lnTo>
                        <a:pt x="349" y="268"/>
                      </a:lnTo>
                      <a:lnTo>
                        <a:pt x="349" y="278"/>
                      </a:lnTo>
                      <a:lnTo>
                        <a:pt x="356" y="286"/>
                      </a:lnTo>
                      <a:lnTo>
                        <a:pt x="359" y="294"/>
                      </a:lnTo>
                      <a:lnTo>
                        <a:pt x="369" y="302"/>
                      </a:lnTo>
                      <a:lnTo>
                        <a:pt x="375" y="307"/>
                      </a:lnTo>
                      <a:lnTo>
                        <a:pt x="385" y="310"/>
                      </a:lnTo>
                      <a:lnTo>
                        <a:pt x="398" y="310"/>
                      </a:lnTo>
                      <a:lnTo>
                        <a:pt x="411" y="310"/>
                      </a:lnTo>
                      <a:lnTo>
                        <a:pt x="420" y="307"/>
                      </a:lnTo>
                      <a:lnTo>
                        <a:pt x="427" y="302"/>
                      </a:lnTo>
                      <a:lnTo>
                        <a:pt x="433" y="294"/>
                      </a:lnTo>
                      <a:lnTo>
                        <a:pt x="440" y="286"/>
                      </a:lnTo>
                      <a:lnTo>
                        <a:pt x="443" y="278"/>
                      </a:lnTo>
                      <a:lnTo>
                        <a:pt x="443" y="268"/>
                      </a:lnTo>
                      <a:lnTo>
                        <a:pt x="443" y="260"/>
                      </a:lnTo>
                      <a:lnTo>
                        <a:pt x="469" y="260"/>
                      </a:lnTo>
                      <a:lnTo>
                        <a:pt x="485" y="239"/>
                      </a:lnTo>
                      <a:lnTo>
                        <a:pt x="498" y="239"/>
                      </a:lnTo>
                      <a:lnTo>
                        <a:pt x="498" y="216"/>
                      </a:lnTo>
                      <a:lnTo>
                        <a:pt x="488" y="216"/>
                      </a:lnTo>
                      <a:lnTo>
                        <a:pt x="488" y="104"/>
                      </a:lnTo>
                      <a:lnTo>
                        <a:pt x="498" y="130"/>
                      </a:lnTo>
                      <a:lnTo>
                        <a:pt x="530" y="130"/>
                      </a:lnTo>
                      <a:lnTo>
                        <a:pt x="514" y="81"/>
                      </a:lnTo>
                      <a:lnTo>
                        <a:pt x="514" y="71"/>
                      </a:lnTo>
                      <a:lnTo>
                        <a:pt x="533" y="50"/>
                      </a:lnTo>
                      <a:lnTo>
                        <a:pt x="514" y="50"/>
                      </a:lnTo>
                      <a:lnTo>
                        <a:pt x="546" y="13"/>
                      </a:lnTo>
                      <a:lnTo>
                        <a:pt x="530" y="13"/>
                      </a:lnTo>
                      <a:lnTo>
                        <a:pt x="511" y="13"/>
                      </a:lnTo>
                      <a:lnTo>
                        <a:pt x="495" y="16"/>
                      </a:lnTo>
                      <a:lnTo>
                        <a:pt x="478" y="21"/>
                      </a:lnTo>
                      <a:lnTo>
                        <a:pt x="446" y="13"/>
                      </a:lnTo>
                      <a:lnTo>
                        <a:pt x="427" y="11"/>
                      </a:lnTo>
                      <a:lnTo>
                        <a:pt x="404" y="6"/>
                      </a:lnTo>
                      <a:lnTo>
                        <a:pt x="356" y="0"/>
                      </a:lnTo>
                      <a:lnTo>
                        <a:pt x="333" y="0"/>
                      </a:lnTo>
                      <a:lnTo>
                        <a:pt x="310" y="0"/>
                      </a:lnTo>
                      <a:lnTo>
                        <a:pt x="285" y="0"/>
                      </a:lnTo>
                      <a:lnTo>
                        <a:pt x="262" y="0"/>
                      </a:lnTo>
                      <a:lnTo>
                        <a:pt x="236" y="0"/>
                      </a:lnTo>
                      <a:lnTo>
                        <a:pt x="210" y="6"/>
                      </a:lnTo>
                      <a:lnTo>
                        <a:pt x="188" y="8"/>
                      </a:lnTo>
                      <a:lnTo>
                        <a:pt x="165" y="13"/>
                      </a:lnTo>
                      <a:lnTo>
                        <a:pt x="146" y="19"/>
                      </a:lnTo>
                      <a:lnTo>
                        <a:pt x="123" y="26"/>
                      </a:lnTo>
                      <a:lnTo>
                        <a:pt x="104" y="37"/>
                      </a:lnTo>
                      <a:lnTo>
                        <a:pt x="84" y="45"/>
                      </a:lnTo>
                      <a:lnTo>
                        <a:pt x="78" y="55"/>
                      </a:lnTo>
                      <a:lnTo>
                        <a:pt x="78" y="63"/>
                      </a:lnTo>
                      <a:lnTo>
                        <a:pt x="74" y="73"/>
                      </a:lnTo>
                      <a:lnTo>
                        <a:pt x="74" y="84"/>
                      </a:lnTo>
                      <a:lnTo>
                        <a:pt x="74" y="97"/>
                      </a:lnTo>
                      <a:lnTo>
                        <a:pt x="74" y="107"/>
                      </a:lnTo>
                      <a:lnTo>
                        <a:pt x="78" y="130"/>
                      </a:lnTo>
                      <a:lnTo>
                        <a:pt x="62" y="133"/>
                      </a:lnTo>
                      <a:lnTo>
                        <a:pt x="74" y="177"/>
                      </a:lnTo>
                      <a:lnTo>
                        <a:pt x="42" y="237"/>
                      </a:lnTo>
                      <a:lnTo>
                        <a:pt x="49" y="237"/>
                      </a:lnTo>
                      <a:lnTo>
                        <a:pt x="78" y="174"/>
                      </a:lnTo>
                      <a:lnTo>
                        <a:pt x="87" y="172"/>
                      </a:lnTo>
                      <a:lnTo>
                        <a:pt x="100" y="193"/>
                      </a:lnTo>
                      <a:lnTo>
                        <a:pt x="110" y="213"/>
                      </a:lnTo>
                      <a:lnTo>
                        <a:pt x="120" y="229"/>
                      </a:lnTo>
                      <a:lnTo>
                        <a:pt x="136" y="242"/>
                      </a:lnTo>
                      <a:lnTo>
                        <a:pt x="126" y="242"/>
                      </a:lnTo>
                      <a:lnTo>
                        <a:pt x="126" y="237"/>
                      </a:lnTo>
                      <a:lnTo>
                        <a:pt x="3" y="237"/>
                      </a:lnTo>
                      <a:lnTo>
                        <a:pt x="0" y="247"/>
                      </a:lnTo>
                      <a:lnTo>
                        <a:pt x="0" y="255"/>
                      </a:lnTo>
                      <a:lnTo>
                        <a:pt x="0" y="265"/>
                      </a:lnTo>
                      <a:lnTo>
                        <a:pt x="3" y="276"/>
                      </a:lnTo>
                      <a:lnTo>
                        <a:pt x="126" y="276"/>
                      </a:lnTo>
                      <a:lnTo>
                        <a:pt x="129" y="268"/>
                      </a:lnTo>
                      <a:lnTo>
                        <a:pt x="129" y="260"/>
                      </a:lnTo>
                      <a:lnTo>
                        <a:pt x="210" y="26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85" name="Freeform 791"/>
                <p:cNvSpPr>
                  <a:spLocks/>
                </p:cNvSpPr>
                <p:nvPr/>
              </p:nvSpPr>
              <p:spPr bwMode="auto">
                <a:xfrm>
                  <a:off x="7579" y="9851"/>
                  <a:ext cx="546" cy="310"/>
                </a:xfrm>
                <a:custGeom>
                  <a:avLst/>
                  <a:gdLst>
                    <a:gd name="T0" fmla="*/ 210 w 546"/>
                    <a:gd name="T1" fmla="*/ 268 h 310"/>
                    <a:gd name="T2" fmla="*/ 213 w 546"/>
                    <a:gd name="T3" fmla="*/ 286 h 310"/>
                    <a:gd name="T4" fmla="*/ 226 w 546"/>
                    <a:gd name="T5" fmla="*/ 302 h 310"/>
                    <a:gd name="T6" fmla="*/ 249 w 546"/>
                    <a:gd name="T7" fmla="*/ 310 h 310"/>
                    <a:gd name="T8" fmla="*/ 268 w 546"/>
                    <a:gd name="T9" fmla="*/ 310 h 310"/>
                    <a:gd name="T10" fmla="*/ 288 w 546"/>
                    <a:gd name="T11" fmla="*/ 302 h 310"/>
                    <a:gd name="T12" fmla="*/ 304 w 546"/>
                    <a:gd name="T13" fmla="*/ 286 h 310"/>
                    <a:gd name="T14" fmla="*/ 304 w 546"/>
                    <a:gd name="T15" fmla="*/ 268 h 310"/>
                    <a:gd name="T16" fmla="*/ 320 w 546"/>
                    <a:gd name="T17" fmla="*/ 260 h 310"/>
                    <a:gd name="T18" fmla="*/ 339 w 546"/>
                    <a:gd name="T19" fmla="*/ 263 h 310"/>
                    <a:gd name="T20" fmla="*/ 349 w 546"/>
                    <a:gd name="T21" fmla="*/ 260 h 310"/>
                    <a:gd name="T22" fmla="*/ 349 w 546"/>
                    <a:gd name="T23" fmla="*/ 278 h 310"/>
                    <a:gd name="T24" fmla="*/ 359 w 546"/>
                    <a:gd name="T25" fmla="*/ 294 h 310"/>
                    <a:gd name="T26" fmla="*/ 375 w 546"/>
                    <a:gd name="T27" fmla="*/ 307 h 310"/>
                    <a:gd name="T28" fmla="*/ 398 w 546"/>
                    <a:gd name="T29" fmla="*/ 310 h 310"/>
                    <a:gd name="T30" fmla="*/ 420 w 546"/>
                    <a:gd name="T31" fmla="*/ 307 h 310"/>
                    <a:gd name="T32" fmla="*/ 433 w 546"/>
                    <a:gd name="T33" fmla="*/ 294 h 310"/>
                    <a:gd name="T34" fmla="*/ 443 w 546"/>
                    <a:gd name="T35" fmla="*/ 278 h 310"/>
                    <a:gd name="T36" fmla="*/ 443 w 546"/>
                    <a:gd name="T37" fmla="*/ 260 h 310"/>
                    <a:gd name="T38" fmla="*/ 485 w 546"/>
                    <a:gd name="T39" fmla="*/ 239 h 310"/>
                    <a:gd name="T40" fmla="*/ 498 w 546"/>
                    <a:gd name="T41" fmla="*/ 216 h 310"/>
                    <a:gd name="T42" fmla="*/ 488 w 546"/>
                    <a:gd name="T43" fmla="*/ 104 h 310"/>
                    <a:gd name="T44" fmla="*/ 530 w 546"/>
                    <a:gd name="T45" fmla="*/ 130 h 310"/>
                    <a:gd name="T46" fmla="*/ 514 w 546"/>
                    <a:gd name="T47" fmla="*/ 71 h 310"/>
                    <a:gd name="T48" fmla="*/ 514 w 546"/>
                    <a:gd name="T49" fmla="*/ 50 h 310"/>
                    <a:gd name="T50" fmla="*/ 530 w 546"/>
                    <a:gd name="T51" fmla="*/ 13 h 310"/>
                    <a:gd name="T52" fmla="*/ 495 w 546"/>
                    <a:gd name="T53" fmla="*/ 16 h 310"/>
                    <a:gd name="T54" fmla="*/ 446 w 546"/>
                    <a:gd name="T55" fmla="*/ 13 h 310"/>
                    <a:gd name="T56" fmla="*/ 404 w 546"/>
                    <a:gd name="T57" fmla="*/ 6 h 310"/>
                    <a:gd name="T58" fmla="*/ 333 w 546"/>
                    <a:gd name="T59" fmla="*/ 0 h 310"/>
                    <a:gd name="T60" fmla="*/ 285 w 546"/>
                    <a:gd name="T61" fmla="*/ 0 h 310"/>
                    <a:gd name="T62" fmla="*/ 236 w 546"/>
                    <a:gd name="T63" fmla="*/ 0 h 310"/>
                    <a:gd name="T64" fmla="*/ 188 w 546"/>
                    <a:gd name="T65" fmla="*/ 8 h 310"/>
                    <a:gd name="T66" fmla="*/ 146 w 546"/>
                    <a:gd name="T67" fmla="*/ 19 h 310"/>
                    <a:gd name="T68" fmla="*/ 104 w 546"/>
                    <a:gd name="T69" fmla="*/ 37 h 310"/>
                    <a:gd name="T70" fmla="*/ 78 w 546"/>
                    <a:gd name="T71" fmla="*/ 55 h 310"/>
                    <a:gd name="T72" fmla="*/ 74 w 546"/>
                    <a:gd name="T73" fmla="*/ 73 h 310"/>
                    <a:gd name="T74" fmla="*/ 74 w 546"/>
                    <a:gd name="T75" fmla="*/ 97 h 310"/>
                    <a:gd name="T76" fmla="*/ 78 w 546"/>
                    <a:gd name="T77" fmla="*/ 130 h 310"/>
                    <a:gd name="T78" fmla="*/ 74 w 546"/>
                    <a:gd name="T79" fmla="*/ 177 h 310"/>
                    <a:gd name="T80" fmla="*/ 49 w 546"/>
                    <a:gd name="T81" fmla="*/ 237 h 310"/>
                    <a:gd name="T82" fmla="*/ 87 w 546"/>
                    <a:gd name="T83" fmla="*/ 172 h 310"/>
                    <a:gd name="T84" fmla="*/ 110 w 546"/>
                    <a:gd name="T85" fmla="*/ 213 h 310"/>
                    <a:gd name="T86" fmla="*/ 136 w 546"/>
                    <a:gd name="T87" fmla="*/ 242 h 310"/>
                    <a:gd name="T88" fmla="*/ 126 w 546"/>
                    <a:gd name="T89" fmla="*/ 237 h 310"/>
                    <a:gd name="T90" fmla="*/ 0 w 546"/>
                    <a:gd name="T91" fmla="*/ 247 h 310"/>
                    <a:gd name="T92" fmla="*/ 0 w 546"/>
                    <a:gd name="T93" fmla="*/ 265 h 310"/>
                    <a:gd name="T94" fmla="*/ 126 w 546"/>
                    <a:gd name="T95" fmla="*/ 276 h 310"/>
                    <a:gd name="T96" fmla="*/ 129 w 546"/>
                    <a:gd name="T97" fmla="*/ 260 h 3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6" h="310">
                      <a:moveTo>
                        <a:pt x="210" y="260"/>
                      </a:moveTo>
                      <a:lnTo>
                        <a:pt x="210" y="268"/>
                      </a:lnTo>
                      <a:lnTo>
                        <a:pt x="210" y="278"/>
                      </a:lnTo>
                      <a:lnTo>
                        <a:pt x="213" y="286"/>
                      </a:lnTo>
                      <a:lnTo>
                        <a:pt x="220" y="294"/>
                      </a:lnTo>
                      <a:lnTo>
                        <a:pt x="226" y="302"/>
                      </a:lnTo>
                      <a:lnTo>
                        <a:pt x="236" y="307"/>
                      </a:lnTo>
                      <a:lnTo>
                        <a:pt x="249" y="310"/>
                      </a:lnTo>
                      <a:lnTo>
                        <a:pt x="259" y="310"/>
                      </a:lnTo>
                      <a:lnTo>
                        <a:pt x="268" y="310"/>
                      </a:lnTo>
                      <a:lnTo>
                        <a:pt x="278" y="307"/>
                      </a:lnTo>
                      <a:lnTo>
                        <a:pt x="288" y="302"/>
                      </a:lnTo>
                      <a:lnTo>
                        <a:pt x="294" y="294"/>
                      </a:lnTo>
                      <a:lnTo>
                        <a:pt x="304" y="286"/>
                      </a:lnTo>
                      <a:lnTo>
                        <a:pt x="304" y="278"/>
                      </a:lnTo>
                      <a:lnTo>
                        <a:pt x="304" y="268"/>
                      </a:lnTo>
                      <a:lnTo>
                        <a:pt x="304" y="260"/>
                      </a:lnTo>
                      <a:lnTo>
                        <a:pt x="320" y="260"/>
                      </a:lnTo>
                      <a:lnTo>
                        <a:pt x="320" y="263"/>
                      </a:lnTo>
                      <a:lnTo>
                        <a:pt x="339" y="263"/>
                      </a:lnTo>
                      <a:lnTo>
                        <a:pt x="339" y="260"/>
                      </a:lnTo>
                      <a:lnTo>
                        <a:pt x="349" y="260"/>
                      </a:lnTo>
                      <a:lnTo>
                        <a:pt x="349" y="268"/>
                      </a:lnTo>
                      <a:lnTo>
                        <a:pt x="349" y="278"/>
                      </a:lnTo>
                      <a:lnTo>
                        <a:pt x="356" y="286"/>
                      </a:lnTo>
                      <a:lnTo>
                        <a:pt x="359" y="294"/>
                      </a:lnTo>
                      <a:lnTo>
                        <a:pt x="369" y="302"/>
                      </a:lnTo>
                      <a:lnTo>
                        <a:pt x="375" y="307"/>
                      </a:lnTo>
                      <a:lnTo>
                        <a:pt x="385" y="310"/>
                      </a:lnTo>
                      <a:lnTo>
                        <a:pt x="398" y="310"/>
                      </a:lnTo>
                      <a:lnTo>
                        <a:pt x="411" y="310"/>
                      </a:lnTo>
                      <a:lnTo>
                        <a:pt x="420" y="307"/>
                      </a:lnTo>
                      <a:lnTo>
                        <a:pt x="427" y="302"/>
                      </a:lnTo>
                      <a:lnTo>
                        <a:pt x="433" y="294"/>
                      </a:lnTo>
                      <a:lnTo>
                        <a:pt x="440" y="286"/>
                      </a:lnTo>
                      <a:lnTo>
                        <a:pt x="443" y="278"/>
                      </a:lnTo>
                      <a:lnTo>
                        <a:pt x="443" y="268"/>
                      </a:lnTo>
                      <a:lnTo>
                        <a:pt x="443" y="260"/>
                      </a:lnTo>
                      <a:lnTo>
                        <a:pt x="469" y="260"/>
                      </a:lnTo>
                      <a:lnTo>
                        <a:pt x="485" y="239"/>
                      </a:lnTo>
                      <a:lnTo>
                        <a:pt x="498" y="239"/>
                      </a:lnTo>
                      <a:lnTo>
                        <a:pt x="498" y="216"/>
                      </a:lnTo>
                      <a:lnTo>
                        <a:pt x="488" y="216"/>
                      </a:lnTo>
                      <a:lnTo>
                        <a:pt x="488" y="104"/>
                      </a:lnTo>
                      <a:lnTo>
                        <a:pt x="498" y="130"/>
                      </a:lnTo>
                      <a:lnTo>
                        <a:pt x="530" y="130"/>
                      </a:lnTo>
                      <a:lnTo>
                        <a:pt x="514" y="81"/>
                      </a:lnTo>
                      <a:lnTo>
                        <a:pt x="514" y="71"/>
                      </a:lnTo>
                      <a:lnTo>
                        <a:pt x="533" y="50"/>
                      </a:lnTo>
                      <a:lnTo>
                        <a:pt x="514" y="50"/>
                      </a:lnTo>
                      <a:lnTo>
                        <a:pt x="546" y="13"/>
                      </a:lnTo>
                      <a:lnTo>
                        <a:pt x="530" y="13"/>
                      </a:lnTo>
                      <a:lnTo>
                        <a:pt x="511" y="13"/>
                      </a:lnTo>
                      <a:lnTo>
                        <a:pt x="495" y="16"/>
                      </a:lnTo>
                      <a:lnTo>
                        <a:pt x="478" y="21"/>
                      </a:lnTo>
                      <a:lnTo>
                        <a:pt x="446" y="13"/>
                      </a:lnTo>
                      <a:lnTo>
                        <a:pt x="427" y="11"/>
                      </a:lnTo>
                      <a:lnTo>
                        <a:pt x="404" y="6"/>
                      </a:lnTo>
                      <a:lnTo>
                        <a:pt x="356" y="0"/>
                      </a:lnTo>
                      <a:lnTo>
                        <a:pt x="333" y="0"/>
                      </a:lnTo>
                      <a:lnTo>
                        <a:pt x="310" y="0"/>
                      </a:lnTo>
                      <a:lnTo>
                        <a:pt x="285" y="0"/>
                      </a:lnTo>
                      <a:lnTo>
                        <a:pt x="262" y="0"/>
                      </a:lnTo>
                      <a:lnTo>
                        <a:pt x="236" y="0"/>
                      </a:lnTo>
                      <a:lnTo>
                        <a:pt x="210" y="6"/>
                      </a:lnTo>
                      <a:lnTo>
                        <a:pt x="188" y="8"/>
                      </a:lnTo>
                      <a:lnTo>
                        <a:pt x="165" y="13"/>
                      </a:lnTo>
                      <a:lnTo>
                        <a:pt x="146" y="19"/>
                      </a:lnTo>
                      <a:lnTo>
                        <a:pt x="123" y="26"/>
                      </a:lnTo>
                      <a:lnTo>
                        <a:pt x="104" y="37"/>
                      </a:lnTo>
                      <a:lnTo>
                        <a:pt x="84" y="45"/>
                      </a:lnTo>
                      <a:lnTo>
                        <a:pt x="78" y="55"/>
                      </a:lnTo>
                      <a:lnTo>
                        <a:pt x="78" y="63"/>
                      </a:lnTo>
                      <a:lnTo>
                        <a:pt x="74" y="73"/>
                      </a:lnTo>
                      <a:lnTo>
                        <a:pt x="74" y="84"/>
                      </a:lnTo>
                      <a:lnTo>
                        <a:pt x="74" y="97"/>
                      </a:lnTo>
                      <a:lnTo>
                        <a:pt x="74" y="107"/>
                      </a:lnTo>
                      <a:lnTo>
                        <a:pt x="78" y="130"/>
                      </a:lnTo>
                      <a:lnTo>
                        <a:pt x="62" y="133"/>
                      </a:lnTo>
                      <a:lnTo>
                        <a:pt x="74" y="177"/>
                      </a:lnTo>
                      <a:lnTo>
                        <a:pt x="42" y="237"/>
                      </a:lnTo>
                      <a:lnTo>
                        <a:pt x="49" y="237"/>
                      </a:lnTo>
                      <a:lnTo>
                        <a:pt x="78" y="174"/>
                      </a:lnTo>
                      <a:lnTo>
                        <a:pt x="87" y="172"/>
                      </a:lnTo>
                      <a:lnTo>
                        <a:pt x="100" y="193"/>
                      </a:lnTo>
                      <a:lnTo>
                        <a:pt x="110" y="213"/>
                      </a:lnTo>
                      <a:lnTo>
                        <a:pt x="120" y="229"/>
                      </a:lnTo>
                      <a:lnTo>
                        <a:pt x="136" y="242"/>
                      </a:lnTo>
                      <a:lnTo>
                        <a:pt x="126" y="242"/>
                      </a:lnTo>
                      <a:lnTo>
                        <a:pt x="126" y="237"/>
                      </a:lnTo>
                      <a:lnTo>
                        <a:pt x="3" y="237"/>
                      </a:lnTo>
                      <a:lnTo>
                        <a:pt x="0" y="247"/>
                      </a:lnTo>
                      <a:lnTo>
                        <a:pt x="0" y="255"/>
                      </a:lnTo>
                      <a:lnTo>
                        <a:pt x="0" y="265"/>
                      </a:lnTo>
                      <a:lnTo>
                        <a:pt x="3" y="276"/>
                      </a:lnTo>
                      <a:lnTo>
                        <a:pt x="126" y="276"/>
                      </a:lnTo>
                      <a:lnTo>
                        <a:pt x="129" y="268"/>
                      </a:lnTo>
                      <a:lnTo>
                        <a:pt x="129" y="260"/>
                      </a:lnTo>
                      <a:lnTo>
                        <a:pt x="210" y="26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01" name="Group 792"/>
              <p:cNvGrpSpPr>
                <a:grpSpLocks/>
              </p:cNvGrpSpPr>
              <p:nvPr/>
            </p:nvGrpSpPr>
            <p:grpSpPr bwMode="auto">
              <a:xfrm>
                <a:off x="7337" y="9888"/>
                <a:ext cx="268" cy="278"/>
                <a:chOff x="7337" y="9888"/>
                <a:chExt cx="268" cy="278"/>
              </a:xfrm>
            </p:grpSpPr>
            <p:sp>
              <p:nvSpPr>
                <p:cNvPr id="80179" name="Freeform 793"/>
                <p:cNvSpPr>
                  <a:spLocks/>
                </p:cNvSpPr>
                <p:nvPr/>
              </p:nvSpPr>
              <p:spPr bwMode="auto">
                <a:xfrm>
                  <a:off x="7337" y="9888"/>
                  <a:ext cx="242" cy="257"/>
                </a:xfrm>
                <a:custGeom>
                  <a:avLst/>
                  <a:gdLst>
                    <a:gd name="T0" fmla="*/ 223 w 242"/>
                    <a:gd name="T1" fmla="*/ 205 h 257"/>
                    <a:gd name="T2" fmla="*/ 223 w 242"/>
                    <a:gd name="T3" fmla="*/ 192 h 257"/>
                    <a:gd name="T4" fmla="*/ 232 w 242"/>
                    <a:gd name="T5" fmla="*/ 187 h 257"/>
                    <a:gd name="T6" fmla="*/ 236 w 242"/>
                    <a:gd name="T7" fmla="*/ 161 h 257"/>
                    <a:gd name="T8" fmla="*/ 232 w 242"/>
                    <a:gd name="T9" fmla="*/ 57 h 257"/>
                    <a:gd name="T10" fmla="*/ 232 w 242"/>
                    <a:gd name="T11" fmla="*/ 15 h 257"/>
                    <a:gd name="T12" fmla="*/ 239 w 242"/>
                    <a:gd name="T13" fmla="*/ 10 h 257"/>
                    <a:gd name="T14" fmla="*/ 242 w 242"/>
                    <a:gd name="T15" fmla="*/ 0 h 257"/>
                    <a:gd name="T16" fmla="*/ 226 w 242"/>
                    <a:gd name="T17" fmla="*/ 5 h 257"/>
                    <a:gd name="T18" fmla="*/ 220 w 242"/>
                    <a:gd name="T19" fmla="*/ 15 h 257"/>
                    <a:gd name="T20" fmla="*/ 220 w 242"/>
                    <a:gd name="T21" fmla="*/ 49 h 257"/>
                    <a:gd name="T22" fmla="*/ 213 w 242"/>
                    <a:gd name="T23" fmla="*/ 47 h 257"/>
                    <a:gd name="T24" fmla="*/ 203 w 242"/>
                    <a:gd name="T25" fmla="*/ 44 h 257"/>
                    <a:gd name="T26" fmla="*/ 126 w 242"/>
                    <a:gd name="T27" fmla="*/ 47 h 257"/>
                    <a:gd name="T28" fmla="*/ 119 w 242"/>
                    <a:gd name="T29" fmla="*/ 52 h 257"/>
                    <a:gd name="T30" fmla="*/ 136 w 242"/>
                    <a:gd name="T31" fmla="*/ 54 h 257"/>
                    <a:gd name="T32" fmla="*/ 16 w 242"/>
                    <a:gd name="T33" fmla="*/ 111 h 257"/>
                    <a:gd name="T34" fmla="*/ 6 w 242"/>
                    <a:gd name="T35" fmla="*/ 114 h 257"/>
                    <a:gd name="T36" fmla="*/ 3 w 242"/>
                    <a:gd name="T37" fmla="*/ 127 h 257"/>
                    <a:gd name="T38" fmla="*/ 3 w 242"/>
                    <a:gd name="T39" fmla="*/ 187 h 257"/>
                    <a:gd name="T40" fmla="*/ 10 w 242"/>
                    <a:gd name="T41" fmla="*/ 189 h 257"/>
                    <a:gd name="T42" fmla="*/ 0 w 242"/>
                    <a:gd name="T43" fmla="*/ 213 h 257"/>
                    <a:gd name="T44" fmla="*/ 13 w 242"/>
                    <a:gd name="T45" fmla="*/ 208 h 257"/>
                    <a:gd name="T46" fmla="*/ 19 w 242"/>
                    <a:gd name="T47" fmla="*/ 218 h 257"/>
                    <a:gd name="T48" fmla="*/ 22 w 242"/>
                    <a:gd name="T49" fmla="*/ 234 h 257"/>
                    <a:gd name="T50" fmla="*/ 35 w 242"/>
                    <a:gd name="T51" fmla="*/ 249 h 257"/>
                    <a:gd name="T52" fmla="*/ 55 w 242"/>
                    <a:gd name="T53" fmla="*/ 257 h 257"/>
                    <a:gd name="T54" fmla="*/ 77 w 242"/>
                    <a:gd name="T55" fmla="*/ 257 h 257"/>
                    <a:gd name="T56" fmla="*/ 97 w 242"/>
                    <a:gd name="T57" fmla="*/ 249 h 257"/>
                    <a:gd name="T58" fmla="*/ 106 w 242"/>
                    <a:gd name="T59" fmla="*/ 234 h 257"/>
                    <a:gd name="T60" fmla="*/ 113 w 242"/>
                    <a:gd name="T61" fmla="*/ 218 h 257"/>
                    <a:gd name="T62" fmla="*/ 126 w 242"/>
                    <a:gd name="T63" fmla="*/ 208 h 257"/>
                    <a:gd name="T64" fmla="*/ 223 w 242"/>
                    <a:gd name="T65" fmla="*/ 213 h 2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2" h="257">
                      <a:moveTo>
                        <a:pt x="223" y="213"/>
                      </a:moveTo>
                      <a:lnTo>
                        <a:pt x="223" y="205"/>
                      </a:lnTo>
                      <a:lnTo>
                        <a:pt x="223" y="200"/>
                      </a:lnTo>
                      <a:lnTo>
                        <a:pt x="223" y="192"/>
                      </a:lnTo>
                      <a:lnTo>
                        <a:pt x="226" y="187"/>
                      </a:lnTo>
                      <a:lnTo>
                        <a:pt x="232" y="187"/>
                      </a:lnTo>
                      <a:lnTo>
                        <a:pt x="232" y="161"/>
                      </a:lnTo>
                      <a:lnTo>
                        <a:pt x="236" y="161"/>
                      </a:lnTo>
                      <a:lnTo>
                        <a:pt x="236" y="57"/>
                      </a:lnTo>
                      <a:lnTo>
                        <a:pt x="232" y="57"/>
                      </a:lnTo>
                      <a:lnTo>
                        <a:pt x="232" y="18"/>
                      </a:lnTo>
                      <a:lnTo>
                        <a:pt x="232" y="15"/>
                      </a:lnTo>
                      <a:lnTo>
                        <a:pt x="236" y="13"/>
                      </a:lnTo>
                      <a:lnTo>
                        <a:pt x="239" y="10"/>
                      </a:lnTo>
                      <a:lnTo>
                        <a:pt x="242" y="10"/>
                      </a:lnTo>
                      <a:lnTo>
                        <a:pt x="242" y="0"/>
                      </a:lnTo>
                      <a:lnTo>
                        <a:pt x="232" y="0"/>
                      </a:lnTo>
                      <a:lnTo>
                        <a:pt x="226" y="5"/>
                      </a:lnTo>
                      <a:lnTo>
                        <a:pt x="223" y="10"/>
                      </a:lnTo>
                      <a:lnTo>
                        <a:pt x="220" y="15"/>
                      </a:lnTo>
                      <a:lnTo>
                        <a:pt x="220" y="18"/>
                      </a:lnTo>
                      <a:lnTo>
                        <a:pt x="220" y="49"/>
                      </a:lnTo>
                      <a:lnTo>
                        <a:pt x="216" y="47"/>
                      </a:lnTo>
                      <a:lnTo>
                        <a:pt x="213" y="47"/>
                      </a:lnTo>
                      <a:lnTo>
                        <a:pt x="210" y="44"/>
                      </a:lnTo>
                      <a:lnTo>
                        <a:pt x="203" y="44"/>
                      </a:lnTo>
                      <a:lnTo>
                        <a:pt x="129" y="47"/>
                      </a:lnTo>
                      <a:lnTo>
                        <a:pt x="126" y="47"/>
                      </a:lnTo>
                      <a:lnTo>
                        <a:pt x="123" y="49"/>
                      </a:lnTo>
                      <a:lnTo>
                        <a:pt x="119" y="52"/>
                      </a:lnTo>
                      <a:lnTo>
                        <a:pt x="119" y="54"/>
                      </a:lnTo>
                      <a:lnTo>
                        <a:pt x="136" y="54"/>
                      </a:lnTo>
                      <a:lnTo>
                        <a:pt x="126" y="111"/>
                      </a:lnTo>
                      <a:lnTo>
                        <a:pt x="16" y="111"/>
                      </a:lnTo>
                      <a:lnTo>
                        <a:pt x="13" y="111"/>
                      </a:lnTo>
                      <a:lnTo>
                        <a:pt x="6" y="114"/>
                      </a:lnTo>
                      <a:lnTo>
                        <a:pt x="3" y="119"/>
                      </a:lnTo>
                      <a:lnTo>
                        <a:pt x="3" y="127"/>
                      </a:lnTo>
                      <a:lnTo>
                        <a:pt x="3" y="182"/>
                      </a:lnTo>
                      <a:lnTo>
                        <a:pt x="3" y="187"/>
                      </a:lnTo>
                      <a:lnTo>
                        <a:pt x="6" y="189"/>
                      </a:lnTo>
                      <a:lnTo>
                        <a:pt x="10" y="189"/>
                      </a:lnTo>
                      <a:lnTo>
                        <a:pt x="0" y="189"/>
                      </a:lnTo>
                      <a:lnTo>
                        <a:pt x="0" y="213"/>
                      </a:lnTo>
                      <a:lnTo>
                        <a:pt x="13" y="213"/>
                      </a:lnTo>
                      <a:lnTo>
                        <a:pt x="13" y="208"/>
                      </a:lnTo>
                      <a:lnTo>
                        <a:pt x="22" y="208"/>
                      </a:lnTo>
                      <a:lnTo>
                        <a:pt x="19" y="218"/>
                      </a:lnTo>
                      <a:lnTo>
                        <a:pt x="19" y="226"/>
                      </a:lnTo>
                      <a:lnTo>
                        <a:pt x="22" y="234"/>
                      </a:lnTo>
                      <a:lnTo>
                        <a:pt x="29" y="241"/>
                      </a:lnTo>
                      <a:lnTo>
                        <a:pt x="35" y="249"/>
                      </a:lnTo>
                      <a:lnTo>
                        <a:pt x="45" y="254"/>
                      </a:lnTo>
                      <a:lnTo>
                        <a:pt x="55" y="257"/>
                      </a:lnTo>
                      <a:lnTo>
                        <a:pt x="64" y="257"/>
                      </a:lnTo>
                      <a:lnTo>
                        <a:pt x="77" y="257"/>
                      </a:lnTo>
                      <a:lnTo>
                        <a:pt x="87" y="254"/>
                      </a:lnTo>
                      <a:lnTo>
                        <a:pt x="97" y="249"/>
                      </a:lnTo>
                      <a:lnTo>
                        <a:pt x="103" y="241"/>
                      </a:lnTo>
                      <a:lnTo>
                        <a:pt x="106" y="234"/>
                      </a:lnTo>
                      <a:lnTo>
                        <a:pt x="110" y="226"/>
                      </a:lnTo>
                      <a:lnTo>
                        <a:pt x="113" y="218"/>
                      </a:lnTo>
                      <a:lnTo>
                        <a:pt x="110" y="208"/>
                      </a:lnTo>
                      <a:lnTo>
                        <a:pt x="126" y="208"/>
                      </a:lnTo>
                      <a:lnTo>
                        <a:pt x="126" y="213"/>
                      </a:lnTo>
                      <a:lnTo>
                        <a:pt x="223" y="213"/>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80" name="Freeform 794"/>
                <p:cNvSpPr>
                  <a:spLocks/>
                </p:cNvSpPr>
                <p:nvPr/>
              </p:nvSpPr>
              <p:spPr bwMode="auto">
                <a:xfrm>
                  <a:off x="7363" y="9909"/>
                  <a:ext cx="242" cy="257"/>
                </a:xfrm>
                <a:custGeom>
                  <a:avLst/>
                  <a:gdLst>
                    <a:gd name="T0" fmla="*/ 223 w 242"/>
                    <a:gd name="T1" fmla="*/ 205 h 257"/>
                    <a:gd name="T2" fmla="*/ 223 w 242"/>
                    <a:gd name="T3" fmla="*/ 192 h 257"/>
                    <a:gd name="T4" fmla="*/ 232 w 242"/>
                    <a:gd name="T5" fmla="*/ 187 h 257"/>
                    <a:gd name="T6" fmla="*/ 236 w 242"/>
                    <a:gd name="T7" fmla="*/ 161 h 257"/>
                    <a:gd name="T8" fmla="*/ 232 w 242"/>
                    <a:gd name="T9" fmla="*/ 57 h 257"/>
                    <a:gd name="T10" fmla="*/ 232 w 242"/>
                    <a:gd name="T11" fmla="*/ 15 h 257"/>
                    <a:gd name="T12" fmla="*/ 239 w 242"/>
                    <a:gd name="T13" fmla="*/ 10 h 257"/>
                    <a:gd name="T14" fmla="*/ 242 w 242"/>
                    <a:gd name="T15" fmla="*/ 0 h 257"/>
                    <a:gd name="T16" fmla="*/ 226 w 242"/>
                    <a:gd name="T17" fmla="*/ 5 h 257"/>
                    <a:gd name="T18" fmla="*/ 219 w 242"/>
                    <a:gd name="T19" fmla="*/ 15 h 257"/>
                    <a:gd name="T20" fmla="*/ 219 w 242"/>
                    <a:gd name="T21" fmla="*/ 49 h 257"/>
                    <a:gd name="T22" fmla="*/ 213 w 242"/>
                    <a:gd name="T23" fmla="*/ 46 h 257"/>
                    <a:gd name="T24" fmla="*/ 203 w 242"/>
                    <a:gd name="T25" fmla="*/ 44 h 257"/>
                    <a:gd name="T26" fmla="*/ 126 w 242"/>
                    <a:gd name="T27" fmla="*/ 46 h 257"/>
                    <a:gd name="T28" fmla="*/ 119 w 242"/>
                    <a:gd name="T29" fmla="*/ 51 h 257"/>
                    <a:gd name="T30" fmla="*/ 135 w 242"/>
                    <a:gd name="T31" fmla="*/ 54 h 257"/>
                    <a:gd name="T32" fmla="*/ 16 w 242"/>
                    <a:gd name="T33" fmla="*/ 111 h 257"/>
                    <a:gd name="T34" fmla="*/ 6 w 242"/>
                    <a:gd name="T35" fmla="*/ 114 h 257"/>
                    <a:gd name="T36" fmla="*/ 3 w 242"/>
                    <a:gd name="T37" fmla="*/ 127 h 257"/>
                    <a:gd name="T38" fmla="*/ 3 w 242"/>
                    <a:gd name="T39" fmla="*/ 187 h 257"/>
                    <a:gd name="T40" fmla="*/ 9 w 242"/>
                    <a:gd name="T41" fmla="*/ 189 h 257"/>
                    <a:gd name="T42" fmla="*/ 0 w 242"/>
                    <a:gd name="T43" fmla="*/ 213 h 257"/>
                    <a:gd name="T44" fmla="*/ 13 w 242"/>
                    <a:gd name="T45" fmla="*/ 207 h 257"/>
                    <a:gd name="T46" fmla="*/ 19 w 242"/>
                    <a:gd name="T47" fmla="*/ 218 h 257"/>
                    <a:gd name="T48" fmla="*/ 22 w 242"/>
                    <a:gd name="T49" fmla="*/ 233 h 257"/>
                    <a:gd name="T50" fmla="*/ 35 w 242"/>
                    <a:gd name="T51" fmla="*/ 249 h 257"/>
                    <a:gd name="T52" fmla="*/ 55 w 242"/>
                    <a:gd name="T53" fmla="*/ 257 h 257"/>
                    <a:gd name="T54" fmla="*/ 77 w 242"/>
                    <a:gd name="T55" fmla="*/ 257 h 257"/>
                    <a:gd name="T56" fmla="*/ 97 w 242"/>
                    <a:gd name="T57" fmla="*/ 249 h 257"/>
                    <a:gd name="T58" fmla="*/ 106 w 242"/>
                    <a:gd name="T59" fmla="*/ 233 h 257"/>
                    <a:gd name="T60" fmla="*/ 113 w 242"/>
                    <a:gd name="T61" fmla="*/ 218 h 257"/>
                    <a:gd name="T62" fmla="*/ 126 w 242"/>
                    <a:gd name="T63" fmla="*/ 207 h 257"/>
                    <a:gd name="T64" fmla="*/ 223 w 242"/>
                    <a:gd name="T65" fmla="*/ 213 h 2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2" h="257">
                      <a:moveTo>
                        <a:pt x="223" y="213"/>
                      </a:moveTo>
                      <a:lnTo>
                        <a:pt x="223" y="205"/>
                      </a:lnTo>
                      <a:lnTo>
                        <a:pt x="223" y="200"/>
                      </a:lnTo>
                      <a:lnTo>
                        <a:pt x="223" y="192"/>
                      </a:lnTo>
                      <a:lnTo>
                        <a:pt x="226" y="187"/>
                      </a:lnTo>
                      <a:lnTo>
                        <a:pt x="232" y="187"/>
                      </a:lnTo>
                      <a:lnTo>
                        <a:pt x="232" y="161"/>
                      </a:lnTo>
                      <a:lnTo>
                        <a:pt x="236" y="161"/>
                      </a:lnTo>
                      <a:lnTo>
                        <a:pt x="236" y="57"/>
                      </a:lnTo>
                      <a:lnTo>
                        <a:pt x="232" y="57"/>
                      </a:lnTo>
                      <a:lnTo>
                        <a:pt x="232" y="18"/>
                      </a:lnTo>
                      <a:lnTo>
                        <a:pt x="232" y="15"/>
                      </a:lnTo>
                      <a:lnTo>
                        <a:pt x="236" y="13"/>
                      </a:lnTo>
                      <a:lnTo>
                        <a:pt x="239" y="10"/>
                      </a:lnTo>
                      <a:lnTo>
                        <a:pt x="242" y="10"/>
                      </a:lnTo>
                      <a:lnTo>
                        <a:pt x="242" y="0"/>
                      </a:lnTo>
                      <a:lnTo>
                        <a:pt x="232" y="0"/>
                      </a:lnTo>
                      <a:lnTo>
                        <a:pt x="226" y="5"/>
                      </a:lnTo>
                      <a:lnTo>
                        <a:pt x="223" y="10"/>
                      </a:lnTo>
                      <a:lnTo>
                        <a:pt x="219" y="15"/>
                      </a:lnTo>
                      <a:lnTo>
                        <a:pt x="219" y="18"/>
                      </a:lnTo>
                      <a:lnTo>
                        <a:pt x="219" y="49"/>
                      </a:lnTo>
                      <a:lnTo>
                        <a:pt x="216" y="46"/>
                      </a:lnTo>
                      <a:lnTo>
                        <a:pt x="213" y="46"/>
                      </a:lnTo>
                      <a:lnTo>
                        <a:pt x="210" y="44"/>
                      </a:lnTo>
                      <a:lnTo>
                        <a:pt x="203" y="44"/>
                      </a:lnTo>
                      <a:lnTo>
                        <a:pt x="129" y="46"/>
                      </a:lnTo>
                      <a:lnTo>
                        <a:pt x="126" y="46"/>
                      </a:lnTo>
                      <a:lnTo>
                        <a:pt x="122" y="49"/>
                      </a:lnTo>
                      <a:lnTo>
                        <a:pt x="119" y="51"/>
                      </a:lnTo>
                      <a:lnTo>
                        <a:pt x="119" y="54"/>
                      </a:lnTo>
                      <a:lnTo>
                        <a:pt x="135" y="54"/>
                      </a:lnTo>
                      <a:lnTo>
                        <a:pt x="126" y="111"/>
                      </a:lnTo>
                      <a:lnTo>
                        <a:pt x="16" y="111"/>
                      </a:lnTo>
                      <a:lnTo>
                        <a:pt x="13" y="111"/>
                      </a:lnTo>
                      <a:lnTo>
                        <a:pt x="6" y="114"/>
                      </a:lnTo>
                      <a:lnTo>
                        <a:pt x="3" y="119"/>
                      </a:lnTo>
                      <a:lnTo>
                        <a:pt x="3" y="127"/>
                      </a:lnTo>
                      <a:lnTo>
                        <a:pt x="3" y="181"/>
                      </a:lnTo>
                      <a:lnTo>
                        <a:pt x="3" y="187"/>
                      </a:lnTo>
                      <a:lnTo>
                        <a:pt x="6" y="189"/>
                      </a:lnTo>
                      <a:lnTo>
                        <a:pt x="9" y="189"/>
                      </a:lnTo>
                      <a:lnTo>
                        <a:pt x="0" y="189"/>
                      </a:lnTo>
                      <a:lnTo>
                        <a:pt x="0" y="213"/>
                      </a:lnTo>
                      <a:lnTo>
                        <a:pt x="13" y="213"/>
                      </a:lnTo>
                      <a:lnTo>
                        <a:pt x="13" y="207"/>
                      </a:lnTo>
                      <a:lnTo>
                        <a:pt x="22" y="207"/>
                      </a:lnTo>
                      <a:lnTo>
                        <a:pt x="19" y="218"/>
                      </a:lnTo>
                      <a:lnTo>
                        <a:pt x="19" y="226"/>
                      </a:lnTo>
                      <a:lnTo>
                        <a:pt x="22" y="233"/>
                      </a:lnTo>
                      <a:lnTo>
                        <a:pt x="29" y="241"/>
                      </a:lnTo>
                      <a:lnTo>
                        <a:pt x="35" y="249"/>
                      </a:lnTo>
                      <a:lnTo>
                        <a:pt x="45" y="254"/>
                      </a:lnTo>
                      <a:lnTo>
                        <a:pt x="55" y="257"/>
                      </a:lnTo>
                      <a:lnTo>
                        <a:pt x="64" y="257"/>
                      </a:lnTo>
                      <a:lnTo>
                        <a:pt x="77" y="257"/>
                      </a:lnTo>
                      <a:lnTo>
                        <a:pt x="87" y="254"/>
                      </a:lnTo>
                      <a:lnTo>
                        <a:pt x="97" y="249"/>
                      </a:lnTo>
                      <a:lnTo>
                        <a:pt x="103" y="241"/>
                      </a:lnTo>
                      <a:lnTo>
                        <a:pt x="106" y="233"/>
                      </a:lnTo>
                      <a:lnTo>
                        <a:pt x="110" y="226"/>
                      </a:lnTo>
                      <a:lnTo>
                        <a:pt x="113" y="218"/>
                      </a:lnTo>
                      <a:lnTo>
                        <a:pt x="110" y="207"/>
                      </a:lnTo>
                      <a:lnTo>
                        <a:pt x="126" y="207"/>
                      </a:lnTo>
                      <a:lnTo>
                        <a:pt x="126" y="213"/>
                      </a:lnTo>
                      <a:lnTo>
                        <a:pt x="223" y="213"/>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81" name="Freeform 795"/>
                <p:cNvSpPr>
                  <a:spLocks/>
                </p:cNvSpPr>
                <p:nvPr/>
              </p:nvSpPr>
              <p:spPr bwMode="auto">
                <a:xfrm>
                  <a:off x="7350" y="9898"/>
                  <a:ext cx="242" cy="257"/>
                </a:xfrm>
                <a:custGeom>
                  <a:avLst/>
                  <a:gdLst>
                    <a:gd name="T0" fmla="*/ 223 w 242"/>
                    <a:gd name="T1" fmla="*/ 205 h 257"/>
                    <a:gd name="T2" fmla="*/ 223 w 242"/>
                    <a:gd name="T3" fmla="*/ 192 h 257"/>
                    <a:gd name="T4" fmla="*/ 232 w 242"/>
                    <a:gd name="T5" fmla="*/ 187 h 257"/>
                    <a:gd name="T6" fmla="*/ 236 w 242"/>
                    <a:gd name="T7" fmla="*/ 161 h 257"/>
                    <a:gd name="T8" fmla="*/ 232 w 242"/>
                    <a:gd name="T9" fmla="*/ 57 h 257"/>
                    <a:gd name="T10" fmla="*/ 232 w 242"/>
                    <a:gd name="T11" fmla="*/ 16 h 257"/>
                    <a:gd name="T12" fmla="*/ 239 w 242"/>
                    <a:gd name="T13" fmla="*/ 11 h 257"/>
                    <a:gd name="T14" fmla="*/ 242 w 242"/>
                    <a:gd name="T15" fmla="*/ 0 h 257"/>
                    <a:gd name="T16" fmla="*/ 226 w 242"/>
                    <a:gd name="T17" fmla="*/ 5 h 257"/>
                    <a:gd name="T18" fmla="*/ 219 w 242"/>
                    <a:gd name="T19" fmla="*/ 16 h 257"/>
                    <a:gd name="T20" fmla="*/ 219 w 242"/>
                    <a:gd name="T21" fmla="*/ 50 h 257"/>
                    <a:gd name="T22" fmla="*/ 213 w 242"/>
                    <a:gd name="T23" fmla="*/ 47 h 257"/>
                    <a:gd name="T24" fmla="*/ 203 w 242"/>
                    <a:gd name="T25" fmla="*/ 44 h 257"/>
                    <a:gd name="T26" fmla="*/ 126 w 242"/>
                    <a:gd name="T27" fmla="*/ 47 h 257"/>
                    <a:gd name="T28" fmla="*/ 119 w 242"/>
                    <a:gd name="T29" fmla="*/ 52 h 257"/>
                    <a:gd name="T30" fmla="*/ 135 w 242"/>
                    <a:gd name="T31" fmla="*/ 55 h 257"/>
                    <a:gd name="T32" fmla="*/ 16 w 242"/>
                    <a:gd name="T33" fmla="*/ 112 h 257"/>
                    <a:gd name="T34" fmla="*/ 6 w 242"/>
                    <a:gd name="T35" fmla="*/ 114 h 257"/>
                    <a:gd name="T36" fmla="*/ 3 w 242"/>
                    <a:gd name="T37" fmla="*/ 127 h 257"/>
                    <a:gd name="T38" fmla="*/ 3 w 242"/>
                    <a:gd name="T39" fmla="*/ 187 h 257"/>
                    <a:gd name="T40" fmla="*/ 9 w 242"/>
                    <a:gd name="T41" fmla="*/ 190 h 257"/>
                    <a:gd name="T42" fmla="*/ 0 w 242"/>
                    <a:gd name="T43" fmla="*/ 213 h 257"/>
                    <a:gd name="T44" fmla="*/ 13 w 242"/>
                    <a:gd name="T45" fmla="*/ 208 h 257"/>
                    <a:gd name="T46" fmla="*/ 19 w 242"/>
                    <a:gd name="T47" fmla="*/ 218 h 257"/>
                    <a:gd name="T48" fmla="*/ 22 w 242"/>
                    <a:gd name="T49" fmla="*/ 234 h 257"/>
                    <a:gd name="T50" fmla="*/ 35 w 242"/>
                    <a:gd name="T51" fmla="*/ 250 h 257"/>
                    <a:gd name="T52" fmla="*/ 55 w 242"/>
                    <a:gd name="T53" fmla="*/ 257 h 257"/>
                    <a:gd name="T54" fmla="*/ 77 w 242"/>
                    <a:gd name="T55" fmla="*/ 257 h 257"/>
                    <a:gd name="T56" fmla="*/ 97 w 242"/>
                    <a:gd name="T57" fmla="*/ 250 h 257"/>
                    <a:gd name="T58" fmla="*/ 106 w 242"/>
                    <a:gd name="T59" fmla="*/ 234 h 257"/>
                    <a:gd name="T60" fmla="*/ 113 w 242"/>
                    <a:gd name="T61" fmla="*/ 218 h 257"/>
                    <a:gd name="T62" fmla="*/ 126 w 242"/>
                    <a:gd name="T63" fmla="*/ 208 h 257"/>
                    <a:gd name="T64" fmla="*/ 223 w 242"/>
                    <a:gd name="T65" fmla="*/ 213 h 2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2" h="257">
                      <a:moveTo>
                        <a:pt x="223" y="213"/>
                      </a:moveTo>
                      <a:lnTo>
                        <a:pt x="223" y="205"/>
                      </a:lnTo>
                      <a:lnTo>
                        <a:pt x="223" y="200"/>
                      </a:lnTo>
                      <a:lnTo>
                        <a:pt x="223" y="192"/>
                      </a:lnTo>
                      <a:lnTo>
                        <a:pt x="226" y="187"/>
                      </a:lnTo>
                      <a:lnTo>
                        <a:pt x="232" y="187"/>
                      </a:lnTo>
                      <a:lnTo>
                        <a:pt x="232" y="161"/>
                      </a:lnTo>
                      <a:lnTo>
                        <a:pt x="236" y="161"/>
                      </a:lnTo>
                      <a:lnTo>
                        <a:pt x="236" y="57"/>
                      </a:lnTo>
                      <a:lnTo>
                        <a:pt x="232" y="57"/>
                      </a:lnTo>
                      <a:lnTo>
                        <a:pt x="232" y="18"/>
                      </a:lnTo>
                      <a:lnTo>
                        <a:pt x="232" y="16"/>
                      </a:lnTo>
                      <a:lnTo>
                        <a:pt x="236" y="13"/>
                      </a:lnTo>
                      <a:lnTo>
                        <a:pt x="239" y="11"/>
                      </a:lnTo>
                      <a:lnTo>
                        <a:pt x="242" y="11"/>
                      </a:lnTo>
                      <a:lnTo>
                        <a:pt x="242" y="0"/>
                      </a:lnTo>
                      <a:lnTo>
                        <a:pt x="232" y="0"/>
                      </a:lnTo>
                      <a:lnTo>
                        <a:pt x="226" y="5"/>
                      </a:lnTo>
                      <a:lnTo>
                        <a:pt x="223" y="11"/>
                      </a:lnTo>
                      <a:lnTo>
                        <a:pt x="219" y="16"/>
                      </a:lnTo>
                      <a:lnTo>
                        <a:pt x="219" y="18"/>
                      </a:lnTo>
                      <a:lnTo>
                        <a:pt x="219" y="50"/>
                      </a:lnTo>
                      <a:lnTo>
                        <a:pt x="216" y="47"/>
                      </a:lnTo>
                      <a:lnTo>
                        <a:pt x="213" y="47"/>
                      </a:lnTo>
                      <a:lnTo>
                        <a:pt x="210" y="44"/>
                      </a:lnTo>
                      <a:lnTo>
                        <a:pt x="203" y="44"/>
                      </a:lnTo>
                      <a:lnTo>
                        <a:pt x="129" y="47"/>
                      </a:lnTo>
                      <a:lnTo>
                        <a:pt x="126" y="47"/>
                      </a:lnTo>
                      <a:lnTo>
                        <a:pt x="123" y="50"/>
                      </a:lnTo>
                      <a:lnTo>
                        <a:pt x="119" y="52"/>
                      </a:lnTo>
                      <a:lnTo>
                        <a:pt x="119" y="55"/>
                      </a:lnTo>
                      <a:lnTo>
                        <a:pt x="135" y="55"/>
                      </a:lnTo>
                      <a:lnTo>
                        <a:pt x="126" y="112"/>
                      </a:lnTo>
                      <a:lnTo>
                        <a:pt x="16" y="112"/>
                      </a:lnTo>
                      <a:lnTo>
                        <a:pt x="13" y="112"/>
                      </a:lnTo>
                      <a:lnTo>
                        <a:pt x="6" y="114"/>
                      </a:lnTo>
                      <a:lnTo>
                        <a:pt x="3" y="120"/>
                      </a:lnTo>
                      <a:lnTo>
                        <a:pt x="3" y="127"/>
                      </a:lnTo>
                      <a:lnTo>
                        <a:pt x="3" y="182"/>
                      </a:lnTo>
                      <a:lnTo>
                        <a:pt x="3" y="187"/>
                      </a:lnTo>
                      <a:lnTo>
                        <a:pt x="6" y="190"/>
                      </a:lnTo>
                      <a:lnTo>
                        <a:pt x="9" y="190"/>
                      </a:lnTo>
                      <a:lnTo>
                        <a:pt x="0" y="190"/>
                      </a:lnTo>
                      <a:lnTo>
                        <a:pt x="0" y="213"/>
                      </a:lnTo>
                      <a:lnTo>
                        <a:pt x="13" y="213"/>
                      </a:lnTo>
                      <a:lnTo>
                        <a:pt x="13" y="208"/>
                      </a:lnTo>
                      <a:lnTo>
                        <a:pt x="22" y="208"/>
                      </a:lnTo>
                      <a:lnTo>
                        <a:pt x="19" y="218"/>
                      </a:lnTo>
                      <a:lnTo>
                        <a:pt x="19" y="226"/>
                      </a:lnTo>
                      <a:lnTo>
                        <a:pt x="22" y="234"/>
                      </a:lnTo>
                      <a:lnTo>
                        <a:pt x="29" y="242"/>
                      </a:lnTo>
                      <a:lnTo>
                        <a:pt x="35" y="250"/>
                      </a:lnTo>
                      <a:lnTo>
                        <a:pt x="45" y="255"/>
                      </a:lnTo>
                      <a:lnTo>
                        <a:pt x="55" y="257"/>
                      </a:lnTo>
                      <a:lnTo>
                        <a:pt x="64" y="257"/>
                      </a:lnTo>
                      <a:lnTo>
                        <a:pt x="77" y="257"/>
                      </a:lnTo>
                      <a:lnTo>
                        <a:pt x="87" y="255"/>
                      </a:lnTo>
                      <a:lnTo>
                        <a:pt x="97" y="250"/>
                      </a:lnTo>
                      <a:lnTo>
                        <a:pt x="103" y="242"/>
                      </a:lnTo>
                      <a:lnTo>
                        <a:pt x="106" y="234"/>
                      </a:lnTo>
                      <a:lnTo>
                        <a:pt x="110" y="226"/>
                      </a:lnTo>
                      <a:lnTo>
                        <a:pt x="113" y="218"/>
                      </a:lnTo>
                      <a:lnTo>
                        <a:pt x="110" y="208"/>
                      </a:lnTo>
                      <a:lnTo>
                        <a:pt x="126" y="208"/>
                      </a:lnTo>
                      <a:lnTo>
                        <a:pt x="126" y="213"/>
                      </a:lnTo>
                      <a:lnTo>
                        <a:pt x="223" y="213"/>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02" name="Group 796"/>
              <p:cNvGrpSpPr>
                <a:grpSpLocks/>
              </p:cNvGrpSpPr>
              <p:nvPr/>
            </p:nvGrpSpPr>
            <p:grpSpPr bwMode="auto">
              <a:xfrm>
                <a:off x="7337" y="9888"/>
                <a:ext cx="274" cy="283"/>
                <a:chOff x="7337" y="9888"/>
                <a:chExt cx="274" cy="283"/>
              </a:xfrm>
            </p:grpSpPr>
            <p:sp>
              <p:nvSpPr>
                <p:cNvPr id="80175" name="Freeform 797"/>
                <p:cNvSpPr>
                  <a:spLocks/>
                </p:cNvSpPr>
                <p:nvPr/>
              </p:nvSpPr>
              <p:spPr bwMode="auto">
                <a:xfrm>
                  <a:off x="7337" y="9888"/>
                  <a:ext cx="249" cy="262"/>
                </a:xfrm>
                <a:custGeom>
                  <a:avLst/>
                  <a:gdLst>
                    <a:gd name="T0" fmla="*/ 229 w 249"/>
                    <a:gd name="T1" fmla="*/ 210 h 262"/>
                    <a:gd name="T2" fmla="*/ 229 w 249"/>
                    <a:gd name="T3" fmla="*/ 197 h 262"/>
                    <a:gd name="T4" fmla="*/ 236 w 249"/>
                    <a:gd name="T5" fmla="*/ 189 h 262"/>
                    <a:gd name="T6" fmla="*/ 242 w 249"/>
                    <a:gd name="T7" fmla="*/ 163 h 262"/>
                    <a:gd name="T8" fmla="*/ 236 w 249"/>
                    <a:gd name="T9" fmla="*/ 60 h 262"/>
                    <a:gd name="T10" fmla="*/ 239 w 249"/>
                    <a:gd name="T11" fmla="*/ 15 h 262"/>
                    <a:gd name="T12" fmla="*/ 245 w 249"/>
                    <a:gd name="T13" fmla="*/ 10 h 262"/>
                    <a:gd name="T14" fmla="*/ 249 w 249"/>
                    <a:gd name="T15" fmla="*/ 0 h 262"/>
                    <a:gd name="T16" fmla="*/ 232 w 249"/>
                    <a:gd name="T17" fmla="*/ 5 h 262"/>
                    <a:gd name="T18" fmla="*/ 226 w 249"/>
                    <a:gd name="T19" fmla="*/ 15 h 262"/>
                    <a:gd name="T20" fmla="*/ 226 w 249"/>
                    <a:gd name="T21" fmla="*/ 52 h 262"/>
                    <a:gd name="T22" fmla="*/ 220 w 249"/>
                    <a:gd name="T23" fmla="*/ 47 h 262"/>
                    <a:gd name="T24" fmla="*/ 210 w 249"/>
                    <a:gd name="T25" fmla="*/ 47 h 262"/>
                    <a:gd name="T26" fmla="*/ 129 w 249"/>
                    <a:gd name="T27" fmla="*/ 49 h 262"/>
                    <a:gd name="T28" fmla="*/ 123 w 249"/>
                    <a:gd name="T29" fmla="*/ 52 h 262"/>
                    <a:gd name="T30" fmla="*/ 139 w 249"/>
                    <a:gd name="T31" fmla="*/ 57 h 262"/>
                    <a:gd name="T32" fmla="*/ 16 w 249"/>
                    <a:gd name="T33" fmla="*/ 114 h 262"/>
                    <a:gd name="T34" fmla="*/ 6 w 249"/>
                    <a:gd name="T35" fmla="*/ 117 h 262"/>
                    <a:gd name="T36" fmla="*/ 3 w 249"/>
                    <a:gd name="T37" fmla="*/ 130 h 262"/>
                    <a:gd name="T38" fmla="*/ 6 w 249"/>
                    <a:gd name="T39" fmla="*/ 189 h 262"/>
                    <a:gd name="T40" fmla="*/ 10 w 249"/>
                    <a:gd name="T41" fmla="*/ 195 h 262"/>
                    <a:gd name="T42" fmla="*/ 0 w 249"/>
                    <a:gd name="T43" fmla="*/ 218 h 262"/>
                    <a:gd name="T44" fmla="*/ 16 w 249"/>
                    <a:gd name="T45" fmla="*/ 213 h 262"/>
                    <a:gd name="T46" fmla="*/ 19 w 249"/>
                    <a:gd name="T47" fmla="*/ 221 h 262"/>
                    <a:gd name="T48" fmla="*/ 26 w 249"/>
                    <a:gd name="T49" fmla="*/ 239 h 262"/>
                    <a:gd name="T50" fmla="*/ 39 w 249"/>
                    <a:gd name="T51" fmla="*/ 254 h 262"/>
                    <a:gd name="T52" fmla="*/ 58 w 249"/>
                    <a:gd name="T53" fmla="*/ 262 h 262"/>
                    <a:gd name="T54" fmla="*/ 81 w 249"/>
                    <a:gd name="T55" fmla="*/ 262 h 262"/>
                    <a:gd name="T56" fmla="*/ 97 w 249"/>
                    <a:gd name="T57" fmla="*/ 254 h 262"/>
                    <a:gd name="T58" fmla="*/ 110 w 249"/>
                    <a:gd name="T59" fmla="*/ 239 h 262"/>
                    <a:gd name="T60" fmla="*/ 116 w 249"/>
                    <a:gd name="T61" fmla="*/ 221 h 262"/>
                    <a:gd name="T62" fmla="*/ 129 w 249"/>
                    <a:gd name="T63" fmla="*/ 213 h 262"/>
                    <a:gd name="T64" fmla="*/ 229 w 249"/>
                    <a:gd name="T65" fmla="*/ 218 h 2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9" h="262">
                      <a:moveTo>
                        <a:pt x="229" y="218"/>
                      </a:moveTo>
                      <a:lnTo>
                        <a:pt x="229" y="210"/>
                      </a:lnTo>
                      <a:lnTo>
                        <a:pt x="229" y="205"/>
                      </a:lnTo>
                      <a:lnTo>
                        <a:pt x="229" y="197"/>
                      </a:lnTo>
                      <a:lnTo>
                        <a:pt x="232" y="189"/>
                      </a:lnTo>
                      <a:lnTo>
                        <a:pt x="236" y="189"/>
                      </a:lnTo>
                      <a:lnTo>
                        <a:pt x="236" y="163"/>
                      </a:lnTo>
                      <a:lnTo>
                        <a:pt x="242" y="163"/>
                      </a:lnTo>
                      <a:lnTo>
                        <a:pt x="242" y="60"/>
                      </a:lnTo>
                      <a:lnTo>
                        <a:pt x="236" y="60"/>
                      </a:lnTo>
                      <a:lnTo>
                        <a:pt x="236" y="18"/>
                      </a:lnTo>
                      <a:lnTo>
                        <a:pt x="239" y="15"/>
                      </a:lnTo>
                      <a:lnTo>
                        <a:pt x="242" y="13"/>
                      </a:lnTo>
                      <a:lnTo>
                        <a:pt x="245" y="10"/>
                      </a:lnTo>
                      <a:lnTo>
                        <a:pt x="249" y="10"/>
                      </a:lnTo>
                      <a:lnTo>
                        <a:pt x="249" y="0"/>
                      </a:lnTo>
                      <a:lnTo>
                        <a:pt x="239" y="2"/>
                      </a:lnTo>
                      <a:lnTo>
                        <a:pt x="232" y="5"/>
                      </a:lnTo>
                      <a:lnTo>
                        <a:pt x="229" y="10"/>
                      </a:lnTo>
                      <a:lnTo>
                        <a:pt x="226" y="15"/>
                      </a:lnTo>
                      <a:lnTo>
                        <a:pt x="226" y="18"/>
                      </a:lnTo>
                      <a:lnTo>
                        <a:pt x="226" y="52"/>
                      </a:lnTo>
                      <a:lnTo>
                        <a:pt x="223" y="49"/>
                      </a:lnTo>
                      <a:lnTo>
                        <a:pt x="220" y="47"/>
                      </a:lnTo>
                      <a:lnTo>
                        <a:pt x="216" y="47"/>
                      </a:lnTo>
                      <a:lnTo>
                        <a:pt x="210" y="47"/>
                      </a:lnTo>
                      <a:lnTo>
                        <a:pt x="132" y="49"/>
                      </a:lnTo>
                      <a:lnTo>
                        <a:pt x="129" y="49"/>
                      </a:lnTo>
                      <a:lnTo>
                        <a:pt x="126" y="49"/>
                      </a:lnTo>
                      <a:lnTo>
                        <a:pt x="123" y="52"/>
                      </a:lnTo>
                      <a:lnTo>
                        <a:pt x="123" y="57"/>
                      </a:lnTo>
                      <a:lnTo>
                        <a:pt x="139" y="57"/>
                      </a:lnTo>
                      <a:lnTo>
                        <a:pt x="129" y="114"/>
                      </a:lnTo>
                      <a:lnTo>
                        <a:pt x="16" y="114"/>
                      </a:lnTo>
                      <a:lnTo>
                        <a:pt x="13" y="114"/>
                      </a:lnTo>
                      <a:lnTo>
                        <a:pt x="6" y="117"/>
                      </a:lnTo>
                      <a:lnTo>
                        <a:pt x="6" y="122"/>
                      </a:lnTo>
                      <a:lnTo>
                        <a:pt x="3" y="130"/>
                      </a:lnTo>
                      <a:lnTo>
                        <a:pt x="3" y="184"/>
                      </a:lnTo>
                      <a:lnTo>
                        <a:pt x="6" y="189"/>
                      </a:lnTo>
                      <a:lnTo>
                        <a:pt x="6" y="192"/>
                      </a:lnTo>
                      <a:lnTo>
                        <a:pt x="10" y="195"/>
                      </a:lnTo>
                      <a:lnTo>
                        <a:pt x="0" y="195"/>
                      </a:lnTo>
                      <a:lnTo>
                        <a:pt x="0" y="218"/>
                      </a:lnTo>
                      <a:lnTo>
                        <a:pt x="16" y="218"/>
                      </a:lnTo>
                      <a:lnTo>
                        <a:pt x="16" y="213"/>
                      </a:lnTo>
                      <a:lnTo>
                        <a:pt x="22" y="213"/>
                      </a:lnTo>
                      <a:lnTo>
                        <a:pt x="19" y="221"/>
                      </a:lnTo>
                      <a:lnTo>
                        <a:pt x="19" y="231"/>
                      </a:lnTo>
                      <a:lnTo>
                        <a:pt x="26" y="239"/>
                      </a:lnTo>
                      <a:lnTo>
                        <a:pt x="32" y="247"/>
                      </a:lnTo>
                      <a:lnTo>
                        <a:pt x="39" y="254"/>
                      </a:lnTo>
                      <a:lnTo>
                        <a:pt x="45" y="260"/>
                      </a:lnTo>
                      <a:lnTo>
                        <a:pt x="58" y="262"/>
                      </a:lnTo>
                      <a:lnTo>
                        <a:pt x="68" y="262"/>
                      </a:lnTo>
                      <a:lnTo>
                        <a:pt x="81" y="262"/>
                      </a:lnTo>
                      <a:lnTo>
                        <a:pt x="90" y="260"/>
                      </a:lnTo>
                      <a:lnTo>
                        <a:pt x="97" y="254"/>
                      </a:lnTo>
                      <a:lnTo>
                        <a:pt x="106" y="247"/>
                      </a:lnTo>
                      <a:lnTo>
                        <a:pt x="110" y="239"/>
                      </a:lnTo>
                      <a:lnTo>
                        <a:pt x="113" y="231"/>
                      </a:lnTo>
                      <a:lnTo>
                        <a:pt x="116" y="221"/>
                      </a:lnTo>
                      <a:lnTo>
                        <a:pt x="113" y="213"/>
                      </a:lnTo>
                      <a:lnTo>
                        <a:pt x="129" y="213"/>
                      </a:lnTo>
                      <a:lnTo>
                        <a:pt x="129" y="218"/>
                      </a:lnTo>
                      <a:lnTo>
                        <a:pt x="229"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76" name="Freeform 798"/>
                <p:cNvSpPr>
                  <a:spLocks/>
                </p:cNvSpPr>
                <p:nvPr/>
              </p:nvSpPr>
              <p:spPr bwMode="auto">
                <a:xfrm>
                  <a:off x="7363" y="9909"/>
                  <a:ext cx="248" cy="262"/>
                </a:xfrm>
                <a:custGeom>
                  <a:avLst/>
                  <a:gdLst>
                    <a:gd name="T0" fmla="*/ 229 w 248"/>
                    <a:gd name="T1" fmla="*/ 210 h 262"/>
                    <a:gd name="T2" fmla="*/ 229 w 248"/>
                    <a:gd name="T3" fmla="*/ 197 h 262"/>
                    <a:gd name="T4" fmla="*/ 236 w 248"/>
                    <a:gd name="T5" fmla="*/ 189 h 262"/>
                    <a:gd name="T6" fmla="*/ 242 w 248"/>
                    <a:gd name="T7" fmla="*/ 163 h 262"/>
                    <a:gd name="T8" fmla="*/ 236 w 248"/>
                    <a:gd name="T9" fmla="*/ 59 h 262"/>
                    <a:gd name="T10" fmla="*/ 239 w 248"/>
                    <a:gd name="T11" fmla="*/ 15 h 262"/>
                    <a:gd name="T12" fmla="*/ 245 w 248"/>
                    <a:gd name="T13" fmla="*/ 10 h 262"/>
                    <a:gd name="T14" fmla="*/ 248 w 248"/>
                    <a:gd name="T15" fmla="*/ 0 h 262"/>
                    <a:gd name="T16" fmla="*/ 232 w 248"/>
                    <a:gd name="T17" fmla="*/ 5 h 262"/>
                    <a:gd name="T18" fmla="*/ 226 w 248"/>
                    <a:gd name="T19" fmla="*/ 15 h 262"/>
                    <a:gd name="T20" fmla="*/ 226 w 248"/>
                    <a:gd name="T21" fmla="*/ 51 h 262"/>
                    <a:gd name="T22" fmla="*/ 219 w 248"/>
                    <a:gd name="T23" fmla="*/ 46 h 262"/>
                    <a:gd name="T24" fmla="*/ 210 w 248"/>
                    <a:gd name="T25" fmla="*/ 46 h 262"/>
                    <a:gd name="T26" fmla="*/ 129 w 248"/>
                    <a:gd name="T27" fmla="*/ 49 h 262"/>
                    <a:gd name="T28" fmla="*/ 122 w 248"/>
                    <a:gd name="T29" fmla="*/ 51 h 262"/>
                    <a:gd name="T30" fmla="*/ 139 w 248"/>
                    <a:gd name="T31" fmla="*/ 57 h 262"/>
                    <a:gd name="T32" fmla="*/ 16 w 248"/>
                    <a:gd name="T33" fmla="*/ 114 h 262"/>
                    <a:gd name="T34" fmla="*/ 6 w 248"/>
                    <a:gd name="T35" fmla="*/ 116 h 262"/>
                    <a:gd name="T36" fmla="*/ 3 w 248"/>
                    <a:gd name="T37" fmla="*/ 129 h 262"/>
                    <a:gd name="T38" fmla="*/ 6 w 248"/>
                    <a:gd name="T39" fmla="*/ 189 h 262"/>
                    <a:gd name="T40" fmla="*/ 9 w 248"/>
                    <a:gd name="T41" fmla="*/ 194 h 262"/>
                    <a:gd name="T42" fmla="*/ 0 w 248"/>
                    <a:gd name="T43" fmla="*/ 218 h 262"/>
                    <a:gd name="T44" fmla="*/ 16 w 248"/>
                    <a:gd name="T45" fmla="*/ 213 h 262"/>
                    <a:gd name="T46" fmla="*/ 19 w 248"/>
                    <a:gd name="T47" fmla="*/ 220 h 262"/>
                    <a:gd name="T48" fmla="*/ 26 w 248"/>
                    <a:gd name="T49" fmla="*/ 239 h 262"/>
                    <a:gd name="T50" fmla="*/ 38 w 248"/>
                    <a:gd name="T51" fmla="*/ 254 h 262"/>
                    <a:gd name="T52" fmla="*/ 58 w 248"/>
                    <a:gd name="T53" fmla="*/ 262 h 262"/>
                    <a:gd name="T54" fmla="*/ 80 w 248"/>
                    <a:gd name="T55" fmla="*/ 262 h 262"/>
                    <a:gd name="T56" fmla="*/ 97 w 248"/>
                    <a:gd name="T57" fmla="*/ 254 h 262"/>
                    <a:gd name="T58" fmla="*/ 110 w 248"/>
                    <a:gd name="T59" fmla="*/ 239 h 262"/>
                    <a:gd name="T60" fmla="*/ 116 w 248"/>
                    <a:gd name="T61" fmla="*/ 220 h 262"/>
                    <a:gd name="T62" fmla="*/ 129 w 248"/>
                    <a:gd name="T63" fmla="*/ 213 h 262"/>
                    <a:gd name="T64" fmla="*/ 229 w 248"/>
                    <a:gd name="T65" fmla="*/ 218 h 2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 h="262">
                      <a:moveTo>
                        <a:pt x="229" y="218"/>
                      </a:moveTo>
                      <a:lnTo>
                        <a:pt x="229" y="210"/>
                      </a:lnTo>
                      <a:lnTo>
                        <a:pt x="229" y="205"/>
                      </a:lnTo>
                      <a:lnTo>
                        <a:pt x="229" y="197"/>
                      </a:lnTo>
                      <a:lnTo>
                        <a:pt x="232" y="189"/>
                      </a:lnTo>
                      <a:lnTo>
                        <a:pt x="236" y="189"/>
                      </a:lnTo>
                      <a:lnTo>
                        <a:pt x="236" y="163"/>
                      </a:lnTo>
                      <a:lnTo>
                        <a:pt x="242" y="163"/>
                      </a:lnTo>
                      <a:lnTo>
                        <a:pt x="242" y="59"/>
                      </a:lnTo>
                      <a:lnTo>
                        <a:pt x="236" y="59"/>
                      </a:lnTo>
                      <a:lnTo>
                        <a:pt x="236" y="18"/>
                      </a:lnTo>
                      <a:lnTo>
                        <a:pt x="239" y="15"/>
                      </a:lnTo>
                      <a:lnTo>
                        <a:pt x="242" y="13"/>
                      </a:lnTo>
                      <a:lnTo>
                        <a:pt x="245" y="10"/>
                      </a:lnTo>
                      <a:lnTo>
                        <a:pt x="248" y="10"/>
                      </a:lnTo>
                      <a:lnTo>
                        <a:pt x="248" y="0"/>
                      </a:lnTo>
                      <a:lnTo>
                        <a:pt x="239" y="2"/>
                      </a:lnTo>
                      <a:lnTo>
                        <a:pt x="232" y="5"/>
                      </a:lnTo>
                      <a:lnTo>
                        <a:pt x="229" y="10"/>
                      </a:lnTo>
                      <a:lnTo>
                        <a:pt x="226" y="15"/>
                      </a:lnTo>
                      <a:lnTo>
                        <a:pt x="226" y="18"/>
                      </a:lnTo>
                      <a:lnTo>
                        <a:pt x="226" y="51"/>
                      </a:lnTo>
                      <a:lnTo>
                        <a:pt x="223" y="49"/>
                      </a:lnTo>
                      <a:lnTo>
                        <a:pt x="219" y="46"/>
                      </a:lnTo>
                      <a:lnTo>
                        <a:pt x="216" y="46"/>
                      </a:lnTo>
                      <a:lnTo>
                        <a:pt x="210" y="46"/>
                      </a:lnTo>
                      <a:lnTo>
                        <a:pt x="132" y="49"/>
                      </a:lnTo>
                      <a:lnTo>
                        <a:pt x="129" y="49"/>
                      </a:lnTo>
                      <a:lnTo>
                        <a:pt x="126" y="49"/>
                      </a:lnTo>
                      <a:lnTo>
                        <a:pt x="122" y="51"/>
                      </a:lnTo>
                      <a:lnTo>
                        <a:pt x="122" y="57"/>
                      </a:lnTo>
                      <a:lnTo>
                        <a:pt x="139" y="57"/>
                      </a:lnTo>
                      <a:lnTo>
                        <a:pt x="129" y="114"/>
                      </a:lnTo>
                      <a:lnTo>
                        <a:pt x="16" y="114"/>
                      </a:lnTo>
                      <a:lnTo>
                        <a:pt x="13" y="114"/>
                      </a:lnTo>
                      <a:lnTo>
                        <a:pt x="6" y="116"/>
                      </a:lnTo>
                      <a:lnTo>
                        <a:pt x="6" y="122"/>
                      </a:lnTo>
                      <a:lnTo>
                        <a:pt x="3" y="129"/>
                      </a:lnTo>
                      <a:lnTo>
                        <a:pt x="3" y="184"/>
                      </a:lnTo>
                      <a:lnTo>
                        <a:pt x="6" y="189"/>
                      </a:lnTo>
                      <a:lnTo>
                        <a:pt x="6" y="192"/>
                      </a:lnTo>
                      <a:lnTo>
                        <a:pt x="9" y="194"/>
                      </a:lnTo>
                      <a:lnTo>
                        <a:pt x="0" y="194"/>
                      </a:lnTo>
                      <a:lnTo>
                        <a:pt x="0" y="218"/>
                      </a:lnTo>
                      <a:lnTo>
                        <a:pt x="16" y="218"/>
                      </a:lnTo>
                      <a:lnTo>
                        <a:pt x="16" y="213"/>
                      </a:lnTo>
                      <a:lnTo>
                        <a:pt x="22" y="213"/>
                      </a:lnTo>
                      <a:lnTo>
                        <a:pt x="19" y="220"/>
                      </a:lnTo>
                      <a:lnTo>
                        <a:pt x="19" y="231"/>
                      </a:lnTo>
                      <a:lnTo>
                        <a:pt x="26" y="239"/>
                      </a:lnTo>
                      <a:lnTo>
                        <a:pt x="32" y="246"/>
                      </a:lnTo>
                      <a:lnTo>
                        <a:pt x="38" y="254"/>
                      </a:lnTo>
                      <a:lnTo>
                        <a:pt x="45" y="259"/>
                      </a:lnTo>
                      <a:lnTo>
                        <a:pt x="58" y="262"/>
                      </a:lnTo>
                      <a:lnTo>
                        <a:pt x="68" y="262"/>
                      </a:lnTo>
                      <a:lnTo>
                        <a:pt x="80" y="262"/>
                      </a:lnTo>
                      <a:lnTo>
                        <a:pt x="90" y="259"/>
                      </a:lnTo>
                      <a:lnTo>
                        <a:pt x="97" y="254"/>
                      </a:lnTo>
                      <a:lnTo>
                        <a:pt x="106" y="246"/>
                      </a:lnTo>
                      <a:lnTo>
                        <a:pt x="110" y="239"/>
                      </a:lnTo>
                      <a:lnTo>
                        <a:pt x="113" y="231"/>
                      </a:lnTo>
                      <a:lnTo>
                        <a:pt x="116" y="220"/>
                      </a:lnTo>
                      <a:lnTo>
                        <a:pt x="113" y="213"/>
                      </a:lnTo>
                      <a:lnTo>
                        <a:pt x="129" y="213"/>
                      </a:lnTo>
                      <a:lnTo>
                        <a:pt x="129" y="218"/>
                      </a:lnTo>
                      <a:lnTo>
                        <a:pt x="229" y="21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77" name="Freeform 799"/>
                <p:cNvSpPr>
                  <a:spLocks/>
                </p:cNvSpPr>
                <p:nvPr/>
              </p:nvSpPr>
              <p:spPr bwMode="auto">
                <a:xfrm>
                  <a:off x="7350" y="9898"/>
                  <a:ext cx="249" cy="263"/>
                </a:xfrm>
                <a:custGeom>
                  <a:avLst/>
                  <a:gdLst>
                    <a:gd name="T0" fmla="*/ 229 w 249"/>
                    <a:gd name="T1" fmla="*/ 211 h 263"/>
                    <a:gd name="T2" fmla="*/ 229 w 249"/>
                    <a:gd name="T3" fmla="*/ 198 h 263"/>
                    <a:gd name="T4" fmla="*/ 236 w 249"/>
                    <a:gd name="T5" fmla="*/ 190 h 263"/>
                    <a:gd name="T6" fmla="*/ 242 w 249"/>
                    <a:gd name="T7" fmla="*/ 164 h 263"/>
                    <a:gd name="T8" fmla="*/ 236 w 249"/>
                    <a:gd name="T9" fmla="*/ 60 h 263"/>
                    <a:gd name="T10" fmla="*/ 239 w 249"/>
                    <a:gd name="T11" fmla="*/ 16 h 263"/>
                    <a:gd name="T12" fmla="*/ 245 w 249"/>
                    <a:gd name="T13" fmla="*/ 11 h 263"/>
                    <a:gd name="T14" fmla="*/ 249 w 249"/>
                    <a:gd name="T15" fmla="*/ 0 h 263"/>
                    <a:gd name="T16" fmla="*/ 232 w 249"/>
                    <a:gd name="T17" fmla="*/ 5 h 263"/>
                    <a:gd name="T18" fmla="*/ 226 w 249"/>
                    <a:gd name="T19" fmla="*/ 16 h 263"/>
                    <a:gd name="T20" fmla="*/ 226 w 249"/>
                    <a:gd name="T21" fmla="*/ 52 h 263"/>
                    <a:gd name="T22" fmla="*/ 219 w 249"/>
                    <a:gd name="T23" fmla="*/ 47 h 263"/>
                    <a:gd name="T24" fmla="*/ 210 w 249"/>
                    <a:gd name="T25" fmla="*/ 47 h 263"/>
                    <a:gd name="T26" fmla="*/ 129 w 249"/>
                    <a:gd name="T27" fmla="*/ 50 h 263"/>
                    <a:gd name="T28" fmla="*/ 123 w 249"/>
                    <a:gd name="T29" fmla="*/ 52 h 263"/>
                    <a:gd name="T30" fmla="*/ 139 w 249"/>
                    <a:gd name="T31" fmla="*/ 57 h 263"/>
                    <a:gd name="T32" fmla="*/ 16 w 249"/>
                    <a:gd name="T33" fmla="*/ 114 h 263"/>
                    <a:gd name="T34" fmla="*/ 6 w 249"/>
                    <a:gd name="T35" fmla="*/ 117 h 263"/>
                    <a:gd name="T36" fmla="*/ 3 w 249"/>
                    <a:gd name="T37" fmla="*/ 130 h 263"/>
                    <a:gd name="T38" fmla="*/ 6 w 249"/>
                    <a:gd name="T39" fmla="*/ 190 h 263"/>
                    <a:gd name="T40" fmla="*/ 9 w 249"/>
                    <a:gd name="T41" fmla="*/ 195 h 263"/>
                    <a:gd name="T42" fmla="*/ 0 w 249"/>
                    <a:gd name="T43" fmla="*/ 218 h 263"/>
                    <a:gd name="T44" fmla="*/ 16 w 249"/>
                    <a:gd name="T45" fmla="*/ 213 h 263"/>
                    <a:gd name="T46" fmla="*/ 19 w 249"/>
                    <a:gd name="T47" fmla="*/ 221 h 263"/>
                    <a:gd name="T48" fmla="*/ 26 w 249"/>
                    <a:gd name="T49" fmla="*/ 239 h 263"/>
                    <a:gd name="T50" fmla="*/ 39 w 249"/>
                    <a:gd name="T51" fmla="*/ 255 h 263"/>
                    <a:gd name="T52" fmla="*/ 58 w 249"/>
                    <a:gd name="T53" fmla="*/ 263 h 263"/>
                    <a:gd name="T54" fmla="*/ 81 w 249"/>
                    <a:gd name="T55" fmla="*/ 263 h 263"/>
                    <a:gd name="T56" fmla="*/ 97 w 249"/>
                    <a:gd name="T57" fmla="*/ 255 h 263"/>
                    <a:gd name="T58" fmla="*/ 110 w 249"/>
                    <a:gd name="T59" fmla="*/ 239 h 263"/>
                    <a:gd name="T60" fmla="*/ 116 w 249"/>
                    <a:gd name="T61" fmla="*/ 221 h 263"/>
                    <a:gd name="T62" fmla="*/ 129 w 249"/>
                    <a:gd name="T63" fmla="*/ 213 h 263"/>
                    <a:gd name="T64" fmla="*/ 229 w 249"/>
                    <a:gd name="T65" fmla="*/ 218 h 2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9" h="263">
                      <a:moveTo>
                        <a:pt x="229" y="218"/>
                      </a:moveTo>
                      <a:lnTo>
                        <a:pt x="229" y="211"/>
                      </a:lnTo>
                      <a:lnTo>
                        <a:pt x="229" y="205"/>
                      </a:lnTo>
                      <a:lnTo>
                        <a:pt x="229" y="198"/>
                      </a:lnTo>
                      <a:lnTo>
                        <a:pt x="232" y="190"/>
                      </a:lnTo>
                      <a:lnTo>
                        <a:pt x="236" y="190"/>
                      </a:lnTo>
                      <a:lnTo>
                        <a:pt x="236" y="164"/>
                      </a:lnTo>
                      <a:lnTo>
                        <a:pt x="242" y="164"/>
                      </a:lnTo>
                      <a:lnTo>
                        <a:pt x="242" y="60"/>
                      </a:lnTo>
                      <a:lnTo>
                        <a:pt x="236" y="60"/>
                      </a:lnTo>
                      <a:lnTo>
                        <a:pt x="236" y="18"/>
                      </a:lnTo>
                      <a:lnTo>
                        <a:pt x="239" y="16"/>
                      </a:lnTo>
                      <a:lnTo>
                        <a:pt x="242" y="13"/>
                      </a:lnTo>
                      <a:lnTo>
                        <a:pt x="245" y="11"/>
                      </a:lnTo>
                      <a:lnTo>
                        <a:pt x="249" y="11"/>
                      </a:lnTo>
                      <a:lnTo>
                        <a:pt x="249" y="0"/>
                      </a:lnTo>
                      <a:lnTo>
                        <a:pt x="239" y="3"/>
                      </a:lnTo>
                      <a:lnTo>
                        <a:pt x="232" y="5"/>
                      </a:lnTo>
                      <a:lnTo>
                        <a:pt x="229" y="11"/>
                      </a:lnTo>
                      <a:lnTo>
                        <a:pt x="226" y="16"/>
                      </a:lnTo>
                      <a:lnTo>
                        <a:pt x="226" y="18"/>
                      </a:lnTo>
                      <a:lnTo>
                        <a:pt x="226" y="52"/>
                      </a:lnTo>
                      <a:lnTo>
                        <a:pt x="223" y="50"/>
                      </a:lnTo>
                      <a:lnTo>
                        <a:pt x="219" y="47"/>
                      </a:lnTo>
                      <a:lnTo>
                        <a:pt x="216" y="47"/>
                      </a:lnTo>
                      <a:lnTo>
                        <a:pt x="210" y="47"/>
                      </a:lnTo>
                      <a:lnTo>
                        <a:pt x="132" y="50"/>
                      </a:lnTo>
                      <a:lnTo>
                        <a:pt x="129" y="50"/>
                      </a:lnTo>
                      <a:lnTo>
                        <a:pt x="126" y="50"/>
                      </a:lnTo>
                      <a:lnTo>
                        <a:pt x="123" y="52"/>
                      </a:lnTo>
                      <a:lnTo>
                        <a:pt x="123" y="57"/>
                      </a:lnTo>
                      <a:lnTo>
                        <a:pt x="139" y="57"/>
                      </a:lnTo>
                      <a:lnTo>
                        <a:pt x="129" y="114"/>
                      </a:lnTo>
                      <a:lnTo>
                        <a:pt x="16" y="114"/>
                      </a:lnTo>
                      <a:lnTo>
                        <a:pt x="13" y="114"/>
                      </a:lnTo>
                      <a:lnTo>
                        <a:pt x="6" y="117"/>
                      </a:lnTo>
                      <a:lnTo>
                        <a:pt x="6" y="122"/>
                      </a:lnTo>
                      <a:lnTo>
                        <a:pt x="3" y="130"/>
                      </a:lnTo>
                      <a:lnTo>
                        <a:pt x="3" y="185"/>
                      </a:lnTo>
                      <a:lnTo>
                        <a:pt x="6" y="190"/>
                      </a:lnTo>
                      <a:lnTo>
                        <a:pt x="6" y="192"/>
                      </a:lnTo>
                      <a:lnTo>
                        <a:pt x="9" y="195"/>
                      </a:lnTo>
                      <a:lnTo>
                        <a:pt x="0" y="195"/>
                      </a:lnTo>
                      <a:lnTo>
                        <a:pt x="0" y="218"/>
                      </a:lnTo>
                      <a:lnTo>
                        <a:pt x="16" y="218"/>
                      </a:lnTo>
                      <a:lnTo>
                        <a:pt x="16" y="213"/>
                      </a:lnTo>
                      <a:lnTo>
                        <a:pt x="22" y="213"/>
                      </a:lnTo>
                      <a:lnTo>
                        <a:pt x="19" y="221"/>
                      </a:lnTo>
                      <a:lnTo>
                        <a:pt x="19" y="231"/>
                      </a:lnTo>
                      <a:lnTo>
                        <a:pt x="26" y="239"/>
                      </a:lnTo>
                      <a:lnTo>
                        <a:pt x="32" y="247"/>
                      </a:lnTo>
                      <a:lnTo>
                        <a:pt x="39" y="255"/>
                      </a:lnTo>
                      <a:lnTo>
                        <a:pt x="45" y="260"/>
                      </a:lnTo>
                      <a:lnTo>
                        <a:pt x="58" y="263"/>
                      </a:lnTo>
                      <a:lnTo>
                        <a:pt x="68" y="263"/>
                      </a:lnTo>
                      <a:lnTo>
                        <a:pt x="81" y="263"/>
                      </a:lnTo>
                      <a:lnTo>
                        <a:pt x="90" y="260"/>
                      </a:lnTo>
                      <a:lnTo>
                        <a:pt x="97" y="255"/>
                      </a:lnTo>
                      <a:lnTo>
                        <a:pt x="106" y="247"/>
                      </a:lnTo>
                      <a:lnTo>
                        <a:pt x="110" y="239"/>
                      </a:lnTo>
                      <a:lnTo>
                        <a:pt x="113" y="231"/>
                      </a:lnTo>
                      <a:lnTo>
                        <a:pt x="116" y="221"/>
                      </a:lnTo>
                      <a:lnTo>
                        <a:pt x="113" y="213"/>
                      </a:lnTo>
                      <a:lnTo>
                        <a:pt x="129" y="213"/>
                      </a:lnTo>
                      <a:lnTo>
                        <a:pt x="129" y="218"/>
                      </a:lnTo>
                      <a:lnTo>
                        <a:pt x="229" y="218"/>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78" name="Freeform 800"/>
                <p:cNvSpPr>
                  <a:spLocks/>
                </p:cNvSpPr>
                <p:nvPr/>
              </p:nvSpPr>
              <p:spPr bwMode="auto">
                <a:xfrm>
                  <a:off x="7350" y="9898"/>
                  <a:ext cx="249" cy="263"/>
                </a:xfrm>
                <a:custGeom>
                  <a:avLst/>
                  <a:gdLst>
                    <a:gd name="T0" fmla="*/ 229 w 249"/>
                    <a:gd name="T1" fmla="*/ 211 h 263"/>
                    <a:gd name="T2" fmla="*/ 229 w 249"/>
                    <a:gd name="T3" fmla="*/ 198 h 263"/>
                    <a:gd name="T4" fmla="*/ 236 w 249"/>
                    <a:gd name="T5" fmla="*/ 190 h 263"/>
                    <a:gd name="T6" fmla="*/ 242 w 249"/>
                    <a:gd name="T7" fmla="*/ 164 h 263"/>
                    <a:gd name="T8" fmla="*/ 236 w 249"/>
                    <a:gd name="T9" fmla="*/ 60 h 263"/>
                    <a:gd name="T10" fmla="*/ 239 w 249"/>
                    <a:gd name="T11" fmla="*/ 16 h 263"/>
                    <a:gd name="T12" fmla="*/ 245 w 249"/>
                    <a:gd name="T13" fmla="*/ 11 h 263"/>
                    <a:gd name="T14" fmla="*/ 249 w 249"/>
                    <a:gd name="T15" fmla="*/ 0 h 263"/>
                    <a:gd name="T16" fmla="*/ 232 w 249"/>
                    <a:gd name="T17" fmla="*/ 5 h 263"/>
                    <a:gd name="T18" fmla="*/ 226 w 249"/>
                    <a:gd name="T19" fmla="*/ 16 h 263"/>
                    <a:gd name="T20" fmla="*/ 226 w 249"/>
                    <a:gd name="T21" fmla="*/ 52 h 263"/>
                    <a:gd name="T22" fmla="*/ 219 w 249"/>
                    <a:gd name="T23" fmla="*/ 47 h 263"/>
                    <a:gd name="T24" fmla="*/ 210 w 249"/>
                    <a:gd name="T25" fmla="*/ 47 h 263"/>
                    <a:gd name="T26" fmla="*/ 129 w 249"/>
                    <a:gd name="T27" fmla="*/ 50 h 263"/>
                    <a:gd name="T28" fmla="*/ 123 w 249"/>
                    <a:gd name="T29" fmla="*/ 52 h 263"/>
                    <a:gd name="T30" fmla="*/ 139 w 249"/>
                    <a:gd name="T31" fmla="*/ 57 h 263"/>
                    <a:gd name="T32" fmla="*/ 16 w 249"/>
                    <a:gd name="T33" fmla="*/ 114 h 263"/>
                    <a:gd name="T34" fmla="*/ 6 w 249"/>
                    <a:gd name="T35" fmla="*/ 117 h 263"/>
                    <a:gd name="T36" fmla="*/ 3 w 249"/>
                    <a:gd name="T37" fmla="*/ 130 h 263"/>
                    <a:gd name="T38" fmla="*/ 6 w 249"/>
                    <a:gd name="T39" fmla="*/ 190 h 263"/>
                    <a:gd name="T40" fmla="*/ 9 w 249"/>
                    <a:gd name="T41" fmla="*/ 195 h 263"/>
                    <a:gd name="T42" fmla="*/ 0 w 249"/>
                    <a:gd name="T43" fmla="*/ 218 h 263"/>
                    <a:gd name="T44" fmla="*/ 16 w 249"/>
                    <a:gd name="T45" fmla="*/ 213 h 263"/>
                    <a:gd name="T46" fmla="*/ 19 w 249"/>
                    <a:gd name="T47" fmla="*/ 221 h 263"/>
                    <a:gd name="T48" fmla="*/ 26 w 249"/>
                    <a:gd name="T49" fmla="*/ 239 h 263"/>
                    <a:gd name="T50" fmla="*/ 39 w 249"/>
                    <a:gd name="T51" fmla="*/ 255 h 263"/>
                    <a:gd name="T52" fmla="*/ 58 w 249"/>
                    <a:gd name="T53" fmla="*/ 263 h 263"/>
                    <a:gd name="T54" fmla="*/ 81 w 249"/>
                    <a:gd name="T55" fmla="*/ 263 h 263"/>
                    <a:gd name="T56" fmla="*/ 97 w 249"/>
                    <a:gd name="T57" fmla="*/ 255 h 263"/>
                    <a:gd name="T58" fmla="*/ 110 w 249"/>
                    <a:gd name="T59" fmla="*/ 239 h 263"/>
                    <a:gd name="T60" fmla="*/ 116 w 249"/>
                    <a:gd name="T61" fmla="*/ 221 h 263"/>
                    <a:gd name="T62" fmla="*/ 129 w 249"/>
                    <a:gd name="T63" fmla="*/ 213 h 263"/>
                    <a:gd name="T64" fmla="*/ 229 w 249"/>
                    <a:gd name="T65" fmla="*/ 218 h 2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9" h="263">
                      <a:moveTo>
                        <a:pt x="229" y="218"/>
                      </a:moveTo>
                      <a:lnTo>
                        <a:pt x="229" y="211"/>
                      </a:lnTo>
                      <a:lnTo>
                        <a:pt x="229" y="205"/>
                      </a:lnTo>
                      <a:lnTo>
                        <a:pt x="229" y="198"/>
                      </a:lnTo>
                      <a:lnTo>
                        <a:pt x="232" y="190"/>
                      </a:lnTo>
                      <a:lnTo>
                        <a:pt x="236" y="190"/>
                      </a:lnTo>
                      <a:lnTo>
                        <a:pt x="236" y="164"/>
                      </a:lnTo>
                      <a:lnTo>
                        <a:pt x="242" y="164"/>
                      </a:lnTo>
                      <a:lnTo>
                        <a:pt x="242" y="60"/>
                      </a:lnTo>
                      <a:lnTo>
                        <a:pt x="236" y="60"/>
                      </a:lnTo>
                      <a:lnTo>
                        <a:pt x="236" y="18"/>
                      </a:lnTo>
                      <a:lnTo>
                        <a:pt x="239" y="16"/>
                      </a:lnTo>
                      <a:lnTo>
                        <a:pt x="242" y="13"/>
                      </a:lnTo>
                      <a:lnTo>
                        <a:pt x="245" y="11"/>
                      </a:lnTo>
                      <a:lnTo>
                        <a:pt x="249" y="11"/>
                      </a:lnTo>
                      <a:lnTo>
                        <a:pt x="249" y="0"/>
                      </a:lnTo>
                      <a:lnTo>
                        <a:pt x="239" y="3"/>
                      </a:lnTo>
                      <a:lnTo>
                        <a:pt x="232" y="5"/>
                      </a:lnTo>
                      <a:lnTo>
                        <a:pt x="229" y="11"/>
                      </a:lnTo>
                      <a:lnTo>
                        <a:pt x="226" y="16"/>
                      </a:lnTo>
                      <a:lnTo>
                        <a:pt x="226" y="18"/>
                      </a:lnTo>
                      <a:lnTo>
                        <a:pt x="226" y="52"/>
                      </a:lnTo>
                      <a:lnTo>
                        <a:pt x="223" y="50"/>
                      </a:lnTo>
                      <a:lnTo>
                        <a:pt x="219" y="47"/>
                      </a:lnTo>
                      <a:lnTo>
                        <a:pt x="216" y="47"/>
                      </a:lnTo>
                      <a:lnTo>
                        <a:pt x="210" y="47"/>
                      </a:lnTo>
                      <a:lnTo>
                        <a:pt x="132" y="50"/>
                      </a:lnTo>
                      <a:lnTo>
                        <a:pt x="129" y="50"/>
                      </a:lnTo>
                      <a:lnTo>
                        <a:pt x="126" y="50"/>
                      </a:lnTo>
                      <a:lnTo>
                        <a:pt x="123" y="52"/>
                      </a:lnTo>
                      <a:lnTo>
                        <a:pt x="123" y="57"/>
                      </a:lnTo>
                      <a:lnTo>
                        <a:pt x="139" y="57"/>
                      </a:lnTo>
                      <a:lnTo>
                        <a:pt x="129" y="114"/>
                      </a:lnTo>
                      <a:lnTo>
                        <a:pt x="16" y="114"/>
                      </a:lnTo>
                      <a:lnTo>
                        <a:pt x="13" y="114"/>
                      </a:lnTo>
                      <a:lnTo>
                        <a:pt x="6" y="117"/>
                      </a:lnTo>
                      <a:lnTo>
                        <a:pt x="6" y="122"/>
                      </a:lnTo>
                      <a:lnTo>
                        <a:pt x="3" y="130"/>
                      </a:lnTo>
                      <a:lnTo>
                        <a:pt x="3" y="185"/>
                      </a:lnTo>
                      <a:lnTo>
                        <a:pt x="6" y="190"/>
                      </a:lnTo>
                      <a:lnTo>
                        <a:pt x="6" y="192"/>
                      </a:lnTo>
                      <a:lnTo>
                        <a:pt x="9" y="195"/>
                      </a:lnTo>
                      <a:lnTo>
                        <a:pt x="0" y="195"/>
                      </a:lnTo>
                      <a:lnTo>
                        <a:pt x="0" y="218"/>
                      </a:lnTo>
                      <a:lnTo>
                        <a:pt x="16" y="218"/>
                      </a:lnTo>
                      <a:lnTo>
                        <a:pt x="16" y="213"/>
                      </a:lnTo>
                      <a:lnTo>
                        <a:pt x="22" y="213"/>
                      </a:lnTo>
                      <a:lnTo>
                        <a:pt x="19" y="221"/>
                      </a:lnTo>
                      <a:lnTo>
                        <a:pt x="19" y="231"/>
                      </a:lnTo>
                      <a:lnTo>
                        <a:pt x="26" y="239"/>
                      </a:lnTo>
                      <a:lnTo>
                        <a:pt x="32" y="247"/>
                      </a:lnTo>
                      <a:lnTo>
                        <a:pt x="39" y="255"/>
                      </a:lnTo>
                      <a:lnTo>
                        <a:pt x="45" y="260"/>
                      </a:lnTo>
                      <a:lnTo>
                        <a:pt x="58" y="263"/>
                      </a:lnTo>
                      <a:lnTo>
                        <a:pt x="68" y="263"/>
                      </a:lnTo>
                      <a:lnTo>
                        <a:pt x="81" y="263"/>
                      </a:lnTo>
                      <a:lnTo>
                        <a:pt x="90" y="260"/>
                      </a:lnTo>
                      <a:lnTo>
                        <a:pt x="97" y="255"/>
                      </a:lnTo>
                      <a:lnTo>
                        <a:pt x="106" y="247"/>
                      </a:lnTo>
                      <a:lnTo>
                        <a:pt x="110" y="239"/>
                      </a:lnTo>
                      <a:lnTo>
                        <a:pt x="113" y="231"/>
                      </a:lnTo>
                      <a:lnTo>
                        <a:pt x="116" y="221"/>
                      </a:lnTo>
                      <a:lnTo>
                        <a:pt x="113" y="213"/>
                      </a:lnTo>
                      <a:lnTo>
                        <a:pt x="129" y="213"/>
                      </a:lnTo>
                      <a:lnTo>
                        <a:pt x="129" y="218"/>
                      </a:lnTo>
                      <a:lnTo>
                        <a:pt x="229" y="21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03" name="Group 801"/>
              <p:cNvGrpSpPr>
                <a:grpSpLocks/>
              </p:cNvGrpSpPr>
              <p:nvPr/>
            </p:nvGrpSpPr>
            <p:grpSpPr bwMode="auto">
              <a:xfrm>
                <a:off x="7337" y="9888"/>
                <a:ext cx="274" cy="283"/>
                <a:chOff x="7337" y="9888"/>
                <a:chExt cx="274" cy="283"/>
              </a:xfrm>
            </p:grpSpPr>
            <p:sp>
              <p:nvSpPr>
                <p:cNvPr id="80171" name="Freeform 802"/>
                <p:cNvSpPr>
                  <a:spLocks/>
                </p:cNvSpPr>
                <p:nvPr/>
              </p:nvSpPr>
              <p:spPr bwMode="auto">
                <a:xfrm>
                  <a:off x="7337" y="9888"/>
                  <a:ext cx="249" cy="262"/>
                </a:xfrm>
                <a:custGeom>
                  <a:avLst/>
                  <a:gdLst>
                    <a:gd name="T0" fmla="*/ 229 w 249"/>
                    <a:gd name="T1" fmla="*/ 210 h 262"/>
                    <a:gd name="T2" fmla="*/ 229 w 249"/>
                    <a:gd name="T3" fmla="*/ 197 h 262"/>
                    <a:gd name="T4" fmla="*/ 236 w 249"/>
                    <a:gd name="T5" fmla="*/ 189 h 262"/>
                    <a:gd name="T6" fmla="*/ 242 w 249"/>
                    <a:gd name="T7" fmla="*/ 163 h 262"/>
                    <a:gd name="T8" fmla="*/ 236 w 249"/>
                    <a:gd name="T9" fmla="*/ 60 h 262"/>
                    <a:gd name="T10" fmla="*/ 239 w 249"/>
                    <a:gd name="T11" fmla="*/ 15 h 262"/>
                    <a:gd name="T12" fmla="*/ 245 w 249"/>
                    <a:gd name="T13" fmla="*/ 10 h 262"/>
                    <a:gd name="T14" fmla="*/ 249 w 249"/>
                    <a:gd name="T15" fmla="*/ 0 h 262"/>
                    <a:gd name="T16" fmla="*/ 232 w 249"/>
                    <a:gd name="T17" fmla="*/ 5 h 262"/>
                    <a:gd name="T18" fmla="*/ 226 w 249"/>
                    <a:gd name="T19" fmla="*/ 15 h 262"/>
                    <a:gd name="T20" fmla="*/ 226 w 249"/>
                    <a:gd name="T21" fmla="*/ 52 h 262"/>
                    <a:gd name="T22" fmla="*/ 220 w 249"/>
                    <a:gd name="T23" fmla="*/ 47 h 262"/>
                    <a:gd name="T24" fmla="*/ 210 w 249"/>
                    <a:gd name="T25" fmla="*/ 47 h 262"/>
                    <a:gd name="T26" fmla="*/ 129 w 249"/>
                    <a:gd name="T27" fmla="*/ 49 h 262"/>
                    <a:gd name="T28" fmla="*/ 123 w 249"/>
                    <a:gd name="T29" fmla="*/ 52 h 262"/>
                    <a:gd name="T30" fmla="*/ 139 w 249"/>
                    <a:gd name="T31" fmla="*/ 57 h 262"/>
                    <a:gd name="T32" fmla="*/ 16 w 249"/>
                    <a:gd name="T33" fmla="*/ 114 h 262"/>
                    <a:gd name="T34" fmla="*/ 6 w 249"/>
                    <a:gd name="T35" fmla="*/ 117 h 262"/>
                    <a:gd name="T36" fmla="*/ 3 w 249"/>
                    <a:gd name="T37" fmla="*/ 130 h 262"/>
                    <a:gd name="T38" fmla="*/ 6 w 249"/>
                    <a:gd name="T39" fmla="*/ 189 h 262"/>
                    <a:gd name="T40" fmla="*/ 10 w 249"/>
                    <a:gd name="T41" fmla="*/ 195 h 262"/>
                    <a:gd name="T42" fmla="*/ 0 w 249"/>
                    <a:gd name="T43" fmla="*/ 218 h 262"/>
                    <a:gd name="T44" fmla="*/ 16 w 249"/>
                    <a:gd name="T45" fmla="*/ 213 h 262"/>
                    <a:gd name="T46" fmla="*/ 19 w 249"/>
                    <a:gd name="T47" fmla="*/ 221 h 262"/>
                    <a:gd name="T48" fmla="*/ 26 w 249"/>
                    <a:gd name="T49" fmla="*/ 239 h 262"/>
                    <a:gd name="T50" fmla="*/ 39 w 249"/>
                    <a:gd name="T51" fmla="*/ 254 h 262"/>
                    <a:gd name="T52" fmla="*/ 58 w 249"/>
                    <a:gd name="T53" fmla="*/ 262 h 262"/>
                    <a:gd name="T54" fmla="*/ 81 w 249"/>
                    <a:gd name="T55" fmla="*/ 262 h 262"/>
                    <a:gd name="T56" fmla="*/ 97 w 249"/>
                    <a:gd name="T57" fmla="*/ 254 h 262"/>
                    <a:gd name="T58" fmla="*/ 110 w 249"/>
                    <a:gd name="T59" fmla="*/ 239 h 262"/>
                    <a:gd name="T60" fmla="*/ 116 w 249"/>
                    <a:gd name="T61" fmla="*/ 221 h 262"/>
                    <a:gd name="T62" fmla="*/ 129 w 249"/>
                    <a:gd name="T63" fmla="*/ 213 h 262"/>
                    <a:gd name="T64" fmla="*/ 229 w 249"/>
                    <a:gd name="T65" fmla="*/ 218 h 2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9" h="262">
                      <a:moveTo>
                        <a:pt x="229" y="218"/>
                      </a:moveTo>
                      <a:lnTo>
                        <a:pt x="229" y="210"/>
                      </a:lnTo>
                      <a:lnTo>
                        <a:pt x="229" y="205"/>
                      </a:lnTo>
                      <a:lnTo>
                        <a:pt x="229" y="197"/>
                      </a:lnTo>
                      <a:lnTo>
                        <a:pt x="232" y="189"/>
                      </a:lnTo>
                      <a:lnTo>
                        <a:pt x="236" y="189"/>
                      </a:lnTo>
                      <a:lnTo>
                        <a:pt x="236" y="163"/>
                      </a:lnTo>
                      <a:lnTo>
                        <a:pt x="242" y="163"/>
                      </a:lnTo>
                      <a:lnTo>
                        <a:pt x="242" y="60"/>
                      </a:lnTo>
                      <a:lnTo>
                        <a:pt x="236" y="60"/>
                      </a:lnTo>
                      <a:lnTo>
                        <a:pt x="236" y="18"/>
                      </a:lnTo>
                      <a:lnTo>
                        <a:pt x="239" y="15"/>
                      </a:lnTo>
                      <a:lnTo>
                        <a:pt x="242" y="13"/>
                      </a:lnTo>
                      <a:lnTo>
                        <a:pt x="245" y="10"/>
                      </a:lnTo>
                      <a:lnTo>
                        <a:pt x="249" y="10"/>
                      </a:lnTo>
                      <a:lnTo>
                        <a:pt x="249" y="0"/>
                      </a:lnTo>
                      <a:lnTo>
                        <a:pt x="239" y="2"/>
                      </a:lnTo>
                      <a:lnTo>
                        <a:pt x="232" y="5"/>
                      </a:lnTo>
                      <a:lnTo>
                        <a:pt x="229" y="10"/>
                      </a:lnTo>
                      <a:lnTo>
                        <a:pt x="226" y="15"/>
                      </a:lnTo>
                      <a:lnTo>
                        <a:pt x="226" y="18"/>
                      </a:lnTo>
                      <a:lnTo>
                        <a:pt x="226" y="52"/>
                      </a:lnTo>
                      <a:lnTo>
                        <a:pt x="223" y="49"/>
                      </a:lnTo>
                      <a:lnTo>
                        <a:pt x="220" y="47"/>
                      </a:lnTo>
                      <a:lnTo>
                        <a:pt x="216" y="47"/>
                      </a:lnTo>
                      <a:lnTo>
                        <a:pt x="210" y="47"/>
                      </a:lnTo>
                      <a:lnTo>
                        <a:pt x="132" y="49"/>
                      </a:lnTo>
                      <a:lnTo>
                        <a:pt x="129" y="49"/>
                      </a:lnTo>
                      <a:lnTo>
                        <a:pt x="126" y="49"/>
                      </a:lnTo>
                      <a:lnTo>
                        <a:pt x="123" y="52"/>
                      </a:lnTo>
                      <a:lnTo>
                        <a:pt x="123" y="57"/>
                      </a:lnTo>
                      <a:lnTo>
                        <a:pt x="139" y="57"/>
                      </a:lnTo>
                      <a:lnTo>
                        <a:pt x="129" y="114"/>
                      </a:lnTo>
                      <a:lnTo>
                        <a:pt x="16" y="114"/>
                      </a:lnTo>
                      <a:lnTo>
                        <a:pt x="13" y="114"/>
                      </a:lnTo>
                      <a:lnTo>
                        <a:pt x="6" y="117"/>
                      </a:lnTo>
                      <a:lnTo>
                        <a:pt x="6" y="122"/>
                      </a:lnTo>
                      <a:lnTo>
                        <a:pt x="3" y="130"/>
                      </a:lnTo>
                      <a:lnTo>
                        <a:pt x="3" y="184"/>
                      </a:lnTo>
                      <a:lnTo>
                        <a:pt x="6" y="189"/>
                      </a:lnTo>
                      <a:lnTo>
                        <a:pt x="6" y="192"/>
                      </a:lnTo>
                      <a:lnTo>
                        <a:pt x="10" y="195"/>
                      </a:lnTo>
                      <a:lnTo>
                        <a:pt x="0" y="195"/>
                      </a:lnTo>
                      <a:lnTo>
                        <a:pt x="0" y="218"/>
                      </a:lnTo>
                      <a:lnTo>
                        <a:pt x="16" y="218"/>
                      </a:lnTo>
                      <a:lnTo>
                        <a:pt x="16" y="213"/>
                      </a:lnTo>
                      <a:lnTo>
                        <a:pt x="22" y="213"/>
                      </a:lnTo>
                      <a:lnTo>
                        <a:pt x="19" y="221"/>
                      </a:lnTo>
                      <a:lnTo>
                        <a:pt x="19" y="231"/>
                      </a:lnTo>
                      <a:lnTo>
                        <a:pt x="26" y="239"/>
                      </a:lnTo>
                      <a:lnTo>
                        <a:pt x="32" y="247"/>
                      </a:lnTo>
                      <a:lnTo>
                        <a:pt x="39" y="254"/>
                      </a:lnTo>
                      <a:lnTo>
                        <a:pt x="45" y="260"/>
                      </a:lnTo>
                      <a:lnTo>
                        <a:pt x="58" y="262"/>
                      </a:lnTo>
                      <a:lnTo>
                        <a:pt x="68" y="262"/>
                      </a:lnTo>
                      <a:lnTo>
                        <a:pt x="81" y="262"/>
                      </a:lnTo>
                      <a:lnTo>
                        <a:pt x="90" y="260"/>
                      </a:lnTo>
                      <a:lnTo>
                        <a:pt x="97" y="254"/>
                      </a:lnTo>
                      <a:lnTo>
                        <a:pt x="106" y="247"/>
                      </a:lnTo>
                      <a:lnTo>
                        <a:pt x="110" y="239"/>
                      </a:lnTo>
                      <a:lnTo>
                        <a:pt x="113" y="231"/>
                      </a:lnTo>
                      <a:lnTo>
                        <a:pt x="116" y="221"/>
                      </a:lnTo>
                      <a:lnTo>
                        <a:pt x="113" y="213"/>
                      </a:lnTo>
                      <a:lnTo>
                        <a:pt x="129" y="213"/>
                      </a:lnTo>
                      <a:lnTo>
                        <a:pt x="129" y="218"/>
                      </a:lnTo>
                      <a:lnTo>
                        <a:pt x="229"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72" name="Freeform 803"/>
                <p:cNvSpPr>
                  <a:spLocks/>
                </p:cNvSpPr>
                <p:nvPr/>
              </p:nvSpPr>
              <p:spPr bwMode="auto">
                <a:xfrm>
                  <a:off x="7363" y="9909"/>
                  <a:ext cx="248" cy="262"/>
                </a:xfrm>
                <a:custGeom>
                  <a:avLst/>
                  <a:gdLst>
                    <a:gd name="T0" fmla="*/ 229 w 248"/>
                    <a:gd name="T1" fmla="*/ 210 h 262"/>
                    <a:gd name="T2" fmla="*/ 229 w 248"/>
                    <a:gd name="T3" fmla="*/ 197 h 262"/>
                    <a:gd name="T4" fmla="*/ 236 w 248"/>
                    <a:gd name="T5" fmla="*/ 189 h 262"/>
                    <a:gd name="T6" fmla="*/ 242 w 248"/>
                    <a:gd name="T7" fmla="*/ 163 h 262"/>
                    <a:gd name="T8" fmla="*/ 236 w 248"/>
                    <a:gd name="T9" fmla="*/ 59 h 262"/>
                    <a:gd name="T10" fmla="*/ 239 w 248"/>
                    <a:gd name="T11" fmla="*/ 15 h 262"/>
                    <a:gd name="T12" fmla="*/ 245 w 248"/>
                    <a:gd name="T13" fmla="*/ 10 h 262"/>
                    <a:gd name="T14" fmla="*/ 248 w 248"/>
                    <a:gd name="T15" fmla="*/ 0 h 262"/>
                    <a:gd name="T16" fmla="*/ 232 w 248"/>
                    <a:gd name="T17" fmla="*/ 5 h 262"/>
                    <a:gd name="T18" fmla="*/ 226 w 248"/>
                    <a:gd name="T19" fmla="*/ 15 h 262"/>
                    <a:gd name="T20" fmla="*/ 226 w 248"/>
                    <a:gd name="T21" fmla="*/ 51 h 262"/>
                    <a:gd name="T22" fmla="*/ 219 w 248"/>
                    <a:gd name="T23" fmla="*/ 46 h 262"/>
                    <a:gd name="T24" fmla="*/ 210 w 248"/>
                    <a:gd name="T25" fmla="*/ 46 h 262"/>
                    <a:gd name="T26" fmla="*/ 129 w 248"/>
                    <a:gd name="T27" fmla="*/ 49 h 262"/>
                    <a:gd name="T28" fmla="*/ 122 w 248"/>
                    <a:gd name="T29" fmla="*/ 51 h 262"/>
                    <a:gd name="T30" fmla="*/ 139 w 248"/>
                    <a:gd name="T31" fmla="*/ 57 h 262"/>
                    <a:gd name="T32" fmla="*/ 16 w 248"/>
                    <a:gd name="T33" fmla="*/ 114 h 262"/>
                    <a:gd name="T34" fmla="*/ 6 w 248"/>
                    <a:gd name="T35" fmla="*/ 116 h 262"/>
                    <a:gd name="T36" fmla="*/ 3 w 248"/>
                    <a:gd name="T37" fmla="*/ 129 h 262"/>
                    <a:gd name="T38" fmla="*/ 6 w 248"/>
                    <a:gd name="T39" fmla="*/ 189 h 262"/>
                    <a:gd name="T40" fmla="*/ 9 w 248"/>
                    <a:gd name="T41" fmla="*/ 194 h 262"/>
                    <a:gd name="T42" fmla="*/ 0 w 248"/>
                    <a:gd name="T43" fmla="*/ 218 h 262"/>
                    <a:gd name="T44" fmla="*/ 16 w 248"/>
                    <a:gd name="T45" fmla="*/ 213 h 262"/>
                    <a:gd name="T46" fmla="*/ 19 w 248"/>
                    <a:gd name="T47" fmla="*/ 220 h 262"/>
                    <a:gd name="T48" fmla="*/ 26 w 248"/>
                    <a:gd name="T49" fmla="*/ 239 h 262"/>
                    <a:gd name="T50" fmla="*/ 38 w 248"/>
                    <a:gd name="T51" fmla="*/ 254 h 262"/>
                    <a:gd name="T52" fmla="*/ 58 w 248"/>
                    <a:gd name="T53" fmla="*/ 262 h 262"/>
                    <a:gd name="T54" fmla="*/ 80 w 248"/>
                    <a:gd name="T55" fmla="*/ 262 h 262"/>
                    <a:gd name="T56" fmla="*/ 97 w 248"/>
                    <a:gd name="T57" fmla="*/ 254 h 262"/>
                    <a:gd name="T58" fmla="*/ 110 w 248"/>
                    <a:gd name="T59" fmla="*/ 239 h 262"/>
                    <a:gd name="T60" fmla="*/ 116 w 248"/>
                    <a:gd name="T61" fmla="*/ 220 h 262"/>
                    <a:gd name="T62" fmla="*/ 129 w 248"/>
                    <a:gd name="T63" fmla="*/ 213 h 262"/>
                    <a:gd name="T64" fmla="*/ 229 w 248"/>
                    <a:gd name="T65" fmla="*/ 218 h 2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 h="262">
                      <a:moveTo>
                        <a:pt x="229" y="218"/>
                      </a:moveTo>
                      <a:lnTo>
                        <a:pt x="229" y="210"/>
                      </a:lnTo>
                      <a:lnTo>
                        <a:pt x="229" y="205"/>
                      </a:lnTo>
                      <a:lnTo>
                        <a:pt x="229" y="197"/>
                      </a:lnTo>
                      <a:lnTo>
                        <a:pt x="232" y="189"/>
                      </a:lnTo>
                      <a:lnTo>
                        <a:pt x="236" y="189"/>
                      </a:lnTo>
                      <a:lnTo>
                        <a:pt x="236" y="163"/>
                      </a:lnTo>
                      <a:lnTo>
                        <a:pt x="242" y="163"/>
                      </a:lnTo>
                      <a:lnTo>
                        <a:pt x="242" y="59"/>
                      </a:lnTo>
                      <a:lnTo>
                        <a:pt x="236" y="59"/>
                      </a:lnTo>
                      <a:lnTo>
                        <a:pt x="236" y="18"/>
                      </a:lnTo>
                      <a:lnTo>
                        <a:pt x="239" y="15"/>
                      </a:lnTo>
                      <a:lnTo>
                        <a:pt x="242" y="13"/>
                      </a:lnTo>
                      <a:lnTo>
                        <a:pt x="245" y="10"/>
                      </a:lnTo>
                      <a:lnTo>
                        <a:pt x="248" y="10"/>
                      </a:lnTo>
                      <a:lnTo>
                        <a:pt x="248" y="0"/>
                      </a:lnTo>
                      <a:lnTo>
                        <a:pt x="239" y="2"/>
                      </a:lnTo>
                      <a:lnTo>
                        <a:pt x="232" y="5"/>
                      </a:lnTo>
                      <a:lnTo>
                        <a:pt x="229" y="10"/>
                      </a:lnTo>
                      <a:lnTo>
                        <a:pt x="226" y="15"/>
                      </a:lnTo>
                      <a:lnTo>
                        <a:pt x="226" y="18"/>
                      </a:lnTo>
                      <a:lnTo>
                        <a:pt x="226" y="51"/>
                      </a:lnTo>
                      <a:lnTo>
                        <a:pt x="223" y="49"/>
                      </a:lnTo>
                      <a:lnTo>
                        <a:pt x="219" y="46"/>
                      </a:lnTo>
                      <a:lnTo>
                        <a:pt x="216" y="46"/>
                      </a:lnTo>
                      <a:lnTo>
                        <a:pt x="210" y="46"/>
                      </a:lnTo>
                      <a:lnTo>
                        <a:pt x="132" y="49"/>
                      </a:lnTo>
                      <a:lnTo>
                        <a:pt x="129" y="49"/>
                      </a:lnTo>
                      <a:lnTo>
                        <a:pt x="126" y="49"/>
                      </a:lnTo>
                      <a:lnTo>
                        <a:pt x="122" y="51"/>
                      </a:lnTo>
                      <a:lnTo>
                        <a:pt x="122" y="57"/>
                      </a:lnTo>
                      <a:lnTo>
                        <a:pt x="139" y="57"/>
                      </a:lnTo>
                      <a:lnTo>
                        <a:pt x="129" y="114"/>
                      </a:lnTo>
                      <a:lnTo>
                        <a:pt x="16" y="114"/>
                      </a:lnTo>
                      <a:lnTo>
                        <a:pt x="13" y="114"/>
                      </a:lnTo>
                      <a:lnTo>
                        <a:pt x="6" y="116"/>
                      </a:lnTo>
                      <a:lnTo>
                        <a:pt x="6" y="122"/>
                      </a:lnTo>
                      <a:lnTo>
                        <a:pt x="3" y="129"/>
                      </a:lnTo>
                      <a:lnTo>
                        <a:pt x="3" y="184"/>
                      </a:lnTo>
                      <a:lnTo>
                        <a:pt x="6" y="189"/>
                      </a:lnTo>
                      <a:lnTo>
                        <a:pt x="6" y="192"/>
                      </a:lnTo>
                      <a:lnTo>
                        <a:pt x="9" y="194"/>
                      </a:lnTo>
                      <a:lnTo>
                        <a:pt x="0" y="194"/>
                      </a:lnTo>
                      <a:lnTo>
                        <a:pt x="0" y="218"/>
                      </a:lnTo>
                      <a:lnTo>
                        <a:pt x="16" y="218"/>
                      </a:lnTo>
                      <a:lnTo>
                        <a:pt x="16" y="213"/>
                      </a:lnTo>
                      <a:lnTo>
                        <a:pt x="22" y="213"/>
                      </a:lnTo>
                      <a:lnTo>
                        <a:pt x="19" y="220"/>
                      </a:lnTo>
                      <a:lnTo>
                        <a:pt x="19" y="231"/>
                      </a:lnTo>
                      <a:lnTo>
                        <a:pt x="26" y="239"/>
                      </a:lnTo>
                      <a:lnTo>
                        <a:pt x="32" y="246"/>
                      </a:lnTo>
                      <a:lnTo>
                        <a:pt x="38" y="254"/>
                      </a:lnTo>
                      <a:lnTo>
                        <a:pt x="45" y="259"/>
                      </a:lnTo>
                      <a:lnTo>
                        <a:pt x="58" y="262"/>
                      </a:lnTo>
                      <a:lnTo>
                        <a:pt x="68" y="262"/>
                      </a:lnTo>
                      <a:lnTo>
                        <a:pt x="80" y="262"/>
                      </a:lnTo>
                      <a:lnTo>
                        <a:pt x="90" y="259"/>
                      </a:lnTo>
                      <a:lnTo>
                        <a:pt x="97" y="254"/>
                      </a:lnTo>
                      <a:lnTo>
                        <a:pt x="106" y="246"/>
                      </a:lnTo>
                      <a:lnTo>
                        <a:pt x="110" y="239"/>
                      </a:lnTo>
                      <a:lnTo>
                        <a:pt x="113" y="231"/>
                      </a:lnTo>
                      <a:lnTo>
                        <a:pt x="116" y="220"/>
                      </a:lnTo>
                      <a:lnTo>
                        <a:pt x="113" y="213"/>
                      </a:lnTo>
                      <a:lnTo>
                        <a:pt x="129" y="213"/>
                      </a:lnTo>
                      <a:lnTo>
                        <a:pt x="129" y="218"/>
                      </a:lnTo>
                      <a:lnTo>
                        <a:pt x="229" y="21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73" name="Freeform 804"/>
                <p:cNvSpPr>
                  <a:spLocks/>
                </p:cNvSpPr>
                <p:nvPr/>
              </p:nvSpPr>
              <p:spPr bwMode="auto">
                <a:xfrm>
                  <a:off x="7350" y="9898"/>
                  <a:ext cx="249" cy="263"/>
                </a:xfrm>
                <a:custGeom>
                  <a:avLst/>
                  <a:gdLst>
                    <a:gd name="T0" fmla="*/ 229 w 249"/>
                    <a:gd name="T1" fmla="*/ 211 h 263"/>
                    <a:gd name="T2" fmla="*/ 229 w 249"/>
                    <a:gd name="T3" fmla="*/ 198 h 263"/>
                    <a:gd name="T4" fmla="*/ 236 w 249"/>
                    <a:gd name="T5" fmla="*/ 190 h 263"/>
                    <a:gd name="T6" fmla="*/ 242 w 249"/>
                    <a:gd name="T7" fmla="*/ 164 h 263"/>
                    <a:gd name="T8" fmla="*/ 236 w 249"/>
                    <a:gd name="T9" fmla="*/ 60 h 263"/>
                    <a:gd name="T10" fmla="*/ 239 w 249"/>
                    <a:gd name="T11" fmla="*/ 16 h 263"/>
                    <a:gd name="T12" fmla="*/ 245 w 249"/>
                    <a:gd name="T13" fmla="*/ 11 h 263"/>
                    <a:gd name="T14" fmla="*/ 249 w 249"/>
                    <a:gd name="T15" fmla="*/ 0 h 263"/>
                    <a:gd name="T16" fmla="*/ 232 w 249"/>
                    <a:gd name="T17" fmla="*/ 5 h 263"/>
                    <a:gd name="T18" fmla="*/ 226 w 249"/>
                    <a:gd name="T19" fmla="*/ 16 h 263"/>
                    <a:gd name="T20" fmla="*/ 226 w 249"/>
                    <a:gd name="T21" fmla="*/ 52 h 263"/>
                    <a:gd name="T22" fmla="*/ 219 w 249"/>
                    <a:gd name="T23" fmla="*/ 47 h 263"/>
                    <a:gd name="T24" fmla="*/ 210 w 249"/>
                    <a:gd name="T25" fmla="*/ 47 h 263"/>
                    <a:gd name="T26" fmla="*/ 129 w 249"/>
                    <a:gd name="T27" fmla="*/ 50 h 263"/>
                    <a:gd name="T28" fmla="*/ 123 w 249"/>
                    <a:gd name="T29" fmla="*/ 52 h 263"/>
                    <a:gd name="T30" fmla="*/ 139 w 249"/>
                    <a:gd name="T31" fmla="*/ 57 h 263"/>
                    <a:gd name="T32" fmla="*/ 16 w 249"/>
                    <a:gd name="T33" fmla="*/ 114 h 263"/>
                    <a:gd name="T34" fmla="*/ 6 w 249"/>
                    <a:gd name="T35" fmla="*/ 117 h 263"/>
                    <a:gd name="T36" fmla="*/ 3 w 249"/>
                    <a:gd name="T37" fmla="*/ 130 h 263"/>
                    <a:gd name="T38" fmla="*/ 6 w 249"/>
                    <a:gd name="T39" fmla="*/ 190 h 263"/>
                    <a:gd name="T40" fmla="*/ 9 w 249"/>
                    <a:gd name="T41" fmla="*/ 195 h 263"/>
                    <a:gd name="T42" fmla="*/ 0 w 249"/>
                    <a:gd name="T43" fmla="*/ 218 h 263"/>
                    <a:gd name="T44" fmla="*/ 16 w 249"/>
                    <a:gd name="T45" fmla="*/ 213 h 263"/>
                    <a:gd name="T46" fmla="*/ 19 w 249"/>
                    <a:gd name="T47" fmla="*/ 221 h 263"/>
                    <a:gd name="T48" fmla="*/ 26 w 249"/>
                    <a:gd name="T49" fmla="*/ 239 h 263"/>
                    <a:gd name="T50" fmla="*/ 39 w 249"/>
                    <a:gd name="T51" fmla="*/ 255 h 263"/>
                    <a:gd name="T52" fmla="*/ 58 w 249"/>
                    <a:gd name="T53" fmla="*/ 263 h 263"/>
                    <a:gd name="T54" fmla="*/ 81 w 249"/>
                    <a:gd name="T55" fmla="*/ 263 h 263"/>
                    <a:gd name="T56" fmla="*/ 97 w 249"/>
                    <a:gd name="T57" fmla="*/ 255 h 263"/>
                    <a:gd name="T58" fmla="*/ 110 w 249"/>
                    <a:gd name="T59" fmla="*/ 239 h 263"/>
                    <a:gd name="T60" fmla="*/ 116 w 249"/>
                    <a:gd name="T61" fmla="*/ 221 h 263"/>
                    <a:gd name="T62" fmla="*/ 129 w 249"/>
                    <a:gd name="T63" fmla="*/ 213 h 263"/>
                    <a:gd name="T64" fmla="*/ 229 w 249"/>
                    <a:gd name="T65" fmla="*/ 218 h 2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9" h="263">
                      <a:moveTo>
                        <a:pt x="229" y="218"/>
                      </a:moveTo>
                      <a:lnTo>
                        <a:pt x="229" y="211"/>
                      </a:lnTo>
                      <a:lnTo>
                        <a:pt x="229" y="205"/>
                      </a:lnTo>
                      <a:lnTo>
                        <a:pt x="229" y="198"/>
                      </a:lnTo>
                      <a:lnTo>
                        <a:pt x="232" y="190"/>
                      </a:lnTo>
                      <a:lnTo>
                        <a:pt x="236" y="190"/>
                      </a:lnTo>
                      <a:lnTo>
                        <a:pt x="236" y="164"/>
                      </a:lnTo>
                      <a:lnTo>
                        <a:pt x="242" y="164"/>
                      </a:lnTo>
                      <a:lnTo>
                        <a:pt x="242" y="60"/>
                      </a:lnTo>
                      <a:lnTo>
                        <a:pt x="236" y="60"/>
                      </a:lnTo>
                      <a:lnTo>
                        <a:pt x="236" y="18"/>
                      </a:lnTo>
                      <a:lnTo>
                        <a:pt x="239" y="16"/>
                      </a:lnTo>
                      <a:lnTo>
                        <a:pt x="242" y="13"/>
                      </a:lnTo>
                      <a:lnTo>
                        <a:pt x="245" y="11"/>
                      </a:lnTo>
                      <a:lnTo>
                        <a:pt x="249" y="11"/>
                      </a:lnTo>
                      <a:lnTo>
                        <a:pt x="249" y="0"/>
                      </a:lnTo>
                      <a:lnTo>
                        <a:pt x="239" y="3"/>
                      </a:lnTo>
                      <a:lnTo>
                        <a:pt x="232" y="5"/>
                      </a:lnTo>
                      <a:lnTo>
                        <a:pt x="229" y="11"/>
                      </a:lnTo>
                      <a:lnTo>
                        <a:pt x="226" y="16"/>
                      </a:lnTo>
                      <a:lnTo>
                        <a:pt x="226" y="18"/>
                      </a:lnTo>
                      <a:lnTo>
                        <a:pt x="226" y="52"/>
                      </a:lnTo>
                      <a:lnTo>
                        <a:pt x="223" y="50"/>
                      </a:lnTo>
                      <a:lnTo>
                        <a:pt x="219" y="47"/>
                      </a:lnTo>
                      <a:lnTo>
                        <a:pt x="216" y="47"/>
                      </a:lnTo>
                      <a:lnTo>
                        <a:pt x="210" y="47"/>
                      </a:lnTo>
                      <a:lnTo>
                        <a:pt x="132" y="50"/>
                      </a:lnTo>
                      <a:lnTo>
                        <a:pt x="129" y="50"/>
                      </a:lnTo>
                      <a:lnTo>
                        <a:pt x="126" y="50"/>
                      </a:lnTo>
                      <a:lnTo>
                        <a:pt x="123" y="52"/>
                      </a:lnTo>
                      <a:lnTo>
                        <a:pt x="123" y="57"/>
                      </a:lnTo>
                      <a:lnTo>
                        <a:pt x="139" y="57"/>
                      </a:lnTo>
                      <a:lnTo>
                        <a:pt x="129" y="114"/>
                      </a:lnTo>
                      <a:lnTo>
                        <a:pt x="16" y="114"/>
                      </a:lnTo>
                      <a:lnTo>
                        <a:pt x="13" y="114"/>
                      </a:lnTo>
                      <a:lnTo>
                        <a:pt x="6" y="117"/>
                      </a:lnTo>
                      <a:lnTo>
                        <a:pt x="6" y="122"/>
                      </a:lnTo>
                      <a:lnTo>
                        <a:pt x="3" y="130"/>
                      </a:lnTo>
                      <a:lnTo>
                        <a:pt x="3" y="185"/>
                      </a:lnTo>
                      <a:lnTo>
                        <a:pt x="6" y="190"/>
                      </a:lnTo>
                      <a:lnTo>
                        <a:pt x="6" y="192"/>
                      </a:lnTo>
                      <a:lnTo>
                        <a:pt x="9" y="195"/>
                      </a:lnTo>
                      <a:lnTo>
                        <a:pt x="0" y="195"/>
                      </a:lnTo>
                      <a:lnTo>
                        <a:pt x="0" y="218"/>
                      </a:lnTo>
                      <a:lnTo>
                        <a:pt x="16" y="218"/>
                      </a:lnTo>
                      <a:lnTo>
                        <a:pt x="16" y="213"/>
                      </a:lnTo>
                      <a:lnTo>
                        <a:pt x="22" y="213"/>
                      </a:lnTo>
                      <a:lnTo>
                        <a:pt x="19" y="221"/>
                      </a:lnTo>
                      <a:lnTo>
                        <a:pt x="19" y="231"/>
                      </a:lnTo>
                      <a:lnTo>
                        <a:pt x="26" y="239"/>
                      </a:lnTo>
                      <a:lnTo>
                        <a:pt x="32" y="247"/>
                      </a:lnTo>
                      <a:lnTo>
                        <a:pt x="39" y="255"/>
                      </a:lnTo>
                      <a:lnTo>
                        <a:pt x="45" y="260"/>
                      </a:lnTo>
                      <a:lnTo>
                        <a:pt x="58" y="263"/>
                      </a:lnTo>
                      <a:lnTo>
                        <a:pt x="68" y="263"/>
                      </a:lnTo>
                      <a:lnTo>
                        <a:pt x="81" y="263"/>
                      </a:lnTo>
                      <a:lnTo>
                        <a:pt x="90" y="260"/>
                      </a:lnTo>
                      <a:lnTo>
                        <a:pt x="97" y="255"/>
                      </a:lnTo>
                      <a:lnTo>
                        <a:pt x="106" y="247"/>
                      </a:lnTo>
                      <a:lnTo>
                        <a:pt x="110" y="239"/>
                      </a:lnTo>
                      <a:lnTo>
                        <a:pt x="113" y="231"/>
                      </a:lnTo>
                      <a:lnTo>
                        <a:pt x="116" y="221"/>
                      </a:lnTo>
                      <a:lnTo>
                        <a:pt x="113" y="213"/>
                      </a:lnTo>
                      <a:lnTo>
                        <a:pt x="129" y="213"/>
                      </a:lnTo>
                      <a:lnTo>
                        <a:pt x="129" y="218"/>
                      </a:lnTo>
                      <a:lnTo>
                        <a:pt x="229" y="218"/>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74" name="Freeform 805"/>
                <p:cNvSpPr>
                  <a:spLocks/>
                </p:cNvSpPr>
                <p:nvPr/>
              </p:nvSpPr>
              <p:spPr bwMode="auto">
                <a:xfrm>
                  <a:off x="7350" y="9898"/>
                  <a:ext cx="249" cy="263"/>
                </a:xfrm>
                <a:custGeom>
                  <a:avLst/>
                  <a:gdLst>
                    <a:gd name="T0" fmla="*/ 229 w 249"/>
                    <a:gd name="T1" fmla="*/ 211 h 263"/>
                    <a:gd name="T2" fmla="*/ 229 w 249"/>
                    <a:gd name="T3" fmla="*/ 198 h 263"/>
                    <a:gd name="T4" fmla="*/ 236 w 249"/>
                    <a:gd name="T5" fmla="*/ 190 h 263"/>
                    <a:gd name="T6" fmla="*/ 242 w 249"/>
                    <a:gd name="T7" fmla="*/ 164 h 263"/>
                    <a:gd name="T8" fmla="*/ 236 w 249"/>
                    <a:gd name="T9" fmla="*/ 60 h 263"/>
                    <a:gd name="T10" fmla="*/ 239 w 249"/>
                    <a:gd name="T11" fmla="*/ 16 h 263"/>
                    <a:gd name="T12" fmla="*/ 245 w 249"/>
                    <a:gd name="T13" fmla="*/ 11 h 263"/>
                    <a:gd name="T14" fmla="*/ 249 w 249"/>
                    <a:gd name="T15" fmla="*/ 0 h 263"/>
                    <a:gd name="T16" fmla="*/ 232 w 249"/>
                    <a:gd name="T17" fmla="*/ 5 h 263"/>
                    <a:gd name="T18" fmla="*/ 226 w 249"/>
                    <a:gd name="T19" fmla="*/ 16 h 263"/>
                    <a:gd name="T20" fmla="*/ 226 w 249"/>
                    <a:gd name="T21" fmla="*/ 52 h 263"/>
                    <a:gd name="T22" fmla="*/ 219 w 249"/>
                    <a:gd name="T23" fmla="*/ 47 h 263"/>
                    <a:gd name="T24" fmla="*/ 210 w 249"/>
                    <a:gd name="T25" fmla="*/ 47 h 263"/>
                    <a:gd name="T26" fmla="*/ 129 w 249"/>
                    <a:gd name="T27" fmla="*/ 50 h 263"/>
                    <a:gd name="T28" fmla="*/ 123 w 249"/>
                    <a:gd name="T29" fmla="*/ 52 h 263"/>
                    <a:gd name="T30" fmla="*/ 139 w 249"/>
                    <a:gd name="T31" fmla="*/ 57 h 263"/>
                    <a:gd name="T32" fmla="*/ 16 w 249"/>
                    <a:gd name="T33" fmla="*/ 114 h 263"/>
                    <a:gd name="T34" fmla="*/ 6 w 249"/>
                    <a:gd name="T35" fmla="*/ 117 h 263"/>
                    <a:gd name="T36" fmla="*/ 3 w 249"/>
                    <a:gd name="T37" fmla="*/ 130 h 263"/>
                    <a:gd name="T38" fmla="*/ 6 w 249"/>
                    <a:gd name="T39" fmla="*/ 190 h 263"/>
                    <a:gd name="T40" fmla="*/ 9 w 249"/>
                    <a:gd name="T41" fmla="*/ 195 h 263"/>
                    <a:gd name="T42" fmla="*/ 0 w 249"/>
                    <a:gd name="T43" fmla="*/ 218 h 263"/>
                    <a:gd name="T44" fmla="*/ 16 w 249"/>
                    <a:gd name="T45" fmla="*/ 213 h 263"/>
                    <a:gd name="T46" fmla="*/ 19 w 249"/>
                    <a:gd name="T47" fmla="*/ 221 h 263"/>
                    <a:gd name="T48" fmla="*/ 26 w 249"/>
                    <a:gd name="T49" fmla="*/ 239 h 263"/>
                    <a:gd name="T50" fmla="*/ 39 w 249"/>
                    <a:gd name="T51" fmla="*/ 255 h 263"/>
                    <a:gd name="T52" fmla="*/ 58 w 249"/>
                    <a:gd name="T53" fmla="*/ 263 h 263"/>
                    <a:gd name="T54" fmla="*/ 81 w 249"/>
                    <a:gd name="T55" fmla="*/ 263 h 263"/>
                    <a:gd name="T56" fmla="*/ 97 w 249"/>
                    <a:gd name="T57" fmla="*/ 255 h 263"/>
                    <a:gd name="T58" fmla="*/ 110 w 249"/>
                    <a:gd name="T59" fmla="*/ 239 h 263"/>
                    <a:gd name="T60" fmla="*/ 116 w 249"/>
                    <a:gd name="T61" fmla="*/ 221 h 263"/>
                    <a:gd name="T62" fmla="*/ 129 w 249"/>
                    <a:gd name="T63" fmla="*/ 213 h 263"/>
                    <a:gd name="T64" fmla="*/ 229 w 249"/>
                    <a:gd name="T65" fmla="*/ 218 h 2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9" h="263">
                      <a:moveTo>
                        <a:pt x="229" y="218"/>
                      </a:moveTo>
                      <a:lnTo>
                        <a:pt x="229" y="211"/>
                      </a:lnTo>
                      <a:lnTo>
                        <a:pt x="229" y="205"/>
                      </a:lnTo>
                      <a:lnTo>
                        <a:pt x="229" y="198"/>
                      </a:lnTo>
                      <a:lnTo>
                        <a:pt x="232" y="190"/>
                      </a:lnTo>
                      <a:lnTo>
                        <a:pt x="236" y="190"/>
                      </a:lnTo>
                      <a:lnTo>
                        <a:pt x="236" y="164"/>
                      </a:lnTo>
                      <a:lnTo>
                        <a:pt x="242" y="164"/>
                      </a:lnTo>
                      <a:lnTo>
                        <a:pt x="242" y="60"/>
                      </a:lnTo>
                      <a:lnTo>
                        <a:pt x="236" y="60"/>
                      </a:lnTo>
                      <a:lnTo>
                        <a:pt x="236" y="18"/>
                      </a:lnTo>
                      <a:lnTo>
                        <a:pt x="239" y="16"/>
                      </a:lnTo>
                      <a:lnTo>
                        <a:pt x="242" y="13"/>
                      </a:lnTo>
                      <a:lnTo>
                        <a:pt x="245" y="11"/>
                      </a:lnTo>
                      <a:lnTo>
                        <a:pt x="249" y="11"/>
                      </a:lnTo>
                      <a:lnTo>
                        <a:pt x="249" y="0"/>
                      </a:lnTo>
                      <a:lnTo>
                        <a:pt x="239" y="3"/>
                      </a:lnTo>
                      <a:lnTo>
                        <a:pt x="232" y="5"/>
                      </a:lnTo>
                      <a:lnTo>
                        <a:pt x="229" y="11"/>
                      </a:lnTo>
                      <a:lnTo>
                        <a:pt x="226" y="16"/>
                      </a:lnTo>
                      <a:lnTo>
                        <a:pt x="226" y="18"/>
                      </a:lnTo>
                      <a:lnTo>
                        <a:pt x="226" y="52"/>
                      </a:lnTo>
                      <a:lnTo>
                        <a:pt x="223" y="50"/>
                      </a:lnTo>
                      <a:lnTo>
                        <a:pt x="219" y="47"/>
                      </a:lnTo>
                      <a:lnTo>
                        <a:pt x="216" y="47"/>
                      </a:lnTo>
                      <a:lnTo>
                        <a:pt x="210" y="47"/>
                      </a:lnTo>
                      <a:lnTo>
                        <a:pt x="132" y="50"/>
                      </a:lnTo>
                      <a:lnTo>
                        <a:pt x="129" y="50"/>
                      </a:lnTo>
                      <a:lnTo>
                        <a:pt x="126" y="50"/>
                      </a:lnTo>
                      <a:lnTo>
                        <a:pt x="123" y="52"/>
                      </a:lnTo>
                      <a:lnTo>
                        <a:pt x="123" y="57"/>
                      </a:lnTo>
                      <a:lnTo>
                        <a:pt x="139" y="57"/>
                      </a:lnTo>
                      <a:lnTo>
                        <a:pt x="129" y="114"/>
                      </a:lnTo>
                      <a:lnTo>
                        <a:pt x="16" y="114"/>
                      </a:lnTo>
                      <a:lnTo>
                        <a:pt x="13" y="114"/>
                      </a:lnTo>
                      <a:lnTo>
                        <a:pt x="6" y="117"/>
                      </a:lnTo>
                      <a:lnTo>
                        <a:pt x="6" y="122"/>
                      </a:lnTo>
                      <a:lnTo>
                        <a:pt x="3" y="130"/>
                      </a:lnTo>
                      <a:lnTo>
                        <a:pt x="3" y="185"/>
                      </a:lnTo>
                      <a:lnTo>
                        <a:pt x="6" y="190"/>
                      </a:lnTo>
                      <a:lnTo>
                        <a:pt x="6" y="192"/>
                      </a:lnTo>
                      <a:lnTo>
                        <a:pt x="9" y="195"/>
                      </a:lnTo>
                      <a:lnTo>
                        <a:pt x="0" y="195"/>
                      </a:lnTo>
                      <a:lnTo>
                        <a:pt x="0" y="218"/>
                      </a:lnTo>
                      <a:lnTo>
                        <a:pt x="16" y="218"/>
                      </a:lnTo>
                      <a:lnTo>
                        <a:pt x="16" y="213"/>
                      </a:lnTo>
                      <a:lnTo>
                        <a:pt x="22" y="213"/>
                      </a:lnTo>
                      <a:lnTo>
                        <a:pt x="19" y="221"/>
                      </a:lnTo>
                      <a:lnTo>
                        <a:pt x="19" y="231"/>
                      </a:lnTo>
                      <a:lnTo>
                        <a:pt x="26" y="239"/>
                      </a:lnTo>
                      <a:lnTo>
                        <a:pt x="32" y="247"/>
                      </a:lnTo>
                      <a:lnTo>
                        <a:pt x="39" y="255"/>
                      </a:lnTo>
                      <a:lnTo>
                        <a:pt x="45" y="260"/>
                      </a:lnTo>
                      <a:lnTo>
                        <a:pt x="58" y="263"/>
                      </a:lnTo>
                      <a:lnTo>
                        <a:pt x="68" y="263"/>
                      </a:lnTo>
                      <a:lnTo>
                        <a:pt x="81" y="263"/>
                      </a:lnTo>
                      <a:lnTo>
                        <a:pt x="90" y="260"/>
                      </a:lnTo>
                      <a:lnTo>
                        <a:pt x="97" y="255"/>
                      </a:lnTo>
                      <a:lnTo>
                        <a:pt x="106" y="247"/>
                      </a:lnTo>
                      <a:lnTo>
                        <a:pt x="110" y="239"/>
                      </a:lnTo>
                      <a:lnTo>
                        <a:pt x="113" y="231"/>
                      </a:lnTo>
                      <a:lnTo>
                        <a:pt x="116" y="221"/>
                      </a:lnTo>
                      <a:lnTo>
                        <a:pt x="113" y="213"/>
                      </a:lnTo>
                      <a:lnTo>
                        <a:pt x="129" y="213"/>
                      </a:lnTo>
                      <a:lnTo>
                        <a:pt x="129" y="218"/>
                      </a:lnTo>
                      <a:lnTo>
                        <a:pt x="229" y="21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04" name="Group 806"/>
              <p:cNvGrpSpPr>
                <a:grpSpLocks/>
              </p:cNvGrpSpPr>
              <p:nvPr/>
            </p:nvGrpSpPr>
            <p:grpSpPr bwMode="auto">
              <a:xfrm>
                <a:off x="7469" y="9945"/>
                <a:ext cx="91" cy="73"/>
                <a:chOff x="7469" y="9945"/>
                <a:chExt cx="91" cy="73"/>
              </a:xfrm>
            </p:grpSpPr>
            <p:sp>
              <p:nvSpPr>
                <p:cNvPr id="80168" name="Freeform 807"/>
                <p:cNvSpPr>
                  <a:spLocks/>
                </p:cNvSpPr>
                <p:nvPr/>
              </p:nvSpPr>
              <p:spPr bwMode="auto">
                <a:xfrm>
                  <a:off x="7469" y="9945"/>
                  <a:ext cx="65" cy="52"/>
                </a:xfrm>
                <a:custGeom>
                  <a:avLst/>
                  <a:gdLst>
                    <a:gd name="T0" fmla="*/ 65 w 65"/>
                    <a:gd name="T1" fmla="*/ 52 h 52"/>
                    <a:gd name="T2" fmla="*/ 65 w 65"/>
                    <a:gd name="T3" fmla="*/ 0 h 52"/>
                    <a:gd name="T4" fmla="*/ 7 w 65"/>
                    <a:gd name="T5" fmla="*/ 0 h 52"/>
                    <a:gd name="T6" fmla="*/ 0 w 65"/>
                    <a:gd name="T7" fmla="*/ 52 h 52"/>
                    <a:gd name="T8" fmla="*/ 65 w 65"/>
                    <a:gd name="T9" fmla="*/ 52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52">
                      <a:moveTo>
                        <a:pt x="65" y="52"/>
                      </a:moveTo>
                      <a:lnTo>
                        <a:pt x="65" y="0"/>
                      </a:lnTo>
                      <a:lnTo>
                        <a:pt x="7" y="0"/>
                      </a:lnTo>
                      <a:lnTo>
                        <a:pt x="0" y="52"/>
                      </a:lnTo>
                      <a:lnTo>
                        <a:pt x="65" y="52"/>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69" name="Freeform 808"/>
                <p:cNvSpPr>
                  <a:spLocks/>
                </p:cNvSpPr>
                <p:nvPr/>
              </p:nvSpPr>
              <p:spPr bwMode="auto">
                <a:xfrm>
                  <a:off x="7495" y="9966"/>
                  <a:ext cx="65" cy="52"/>
                </a:xfrm>
                <a:custGeom>
                  <a:avLst/>
                  <a:gdLst>
                    <a:gd name="T0" fmla="*/ 65 w 65"/>
                    <a:gd name="T1" fmla="*/ 52 h 52"/>
                    <a:gd name="T2" fmla="*/ 65 w 65"/>
                    <a:gd name="T3" fmla="*/ 0 h 52"/>
                    <a:gd name="T4" fmla="*/ 7 w 65"/>
                    <a:gd name="T5" fmla="*/ 0 h 52"/>
                    <a:gd name="T6" fmla="*/ 0 w 65"/>
                    <a:gd name="T7" fmla="*/ 52 h 52"/>
                    <a:gd name="T8" fmla="*/ 65 w 65"/>
                    <a:gd name="T9" fmla="*/ 52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52">
                      <a:moveTo>
                        <a:pt x="65" y="52"/>
                      </a:moveTo>
                      <a:lnTo>
                        <a:pt x="65" y="0"/>
                      </a:lnTo>
                      <a:lnTo>
                        <a:pt x="7" y="0"/>
                      </a:lnTo>
                      <a:lnTo>
                        <a:pt x="0" y="52"/>
                      </a:lnTo>
                      <a:lnTo>
                        <a:pt x="65" y="52"/>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70" name="Freeform 809"/>
                <p:cNvSpPr>
                  <a:spLocks/>
                </p:cNvSpPr>
                <p:nvPr/>
              </p:nvSpPr>
              <p:spPr bwMode="auto">
                <a:xfrm>
                  <a:off x="7482" y="9955"/>
                  <a:ext cx="65" cy="52"/>
                </a:xfrm>
                <a:custGeom>
                  <a:avLst/>
                  <a:gdLst>
                    <a:gd name="T0" fmla="*/ 65 w 65"/>
                    <a:gd name="T1" fmla="*/ 52 h 52"/>
                    <a:gd name="T2" fmla="*/ 65 w 65"/>
                    <a:gd name="T3" fmla="*/ 0 h 52"/>
                    <a:gd name="T4" fmla="*/ 7 w 65"/>
                    <a:gd name="T5" fmla="*/ 0 h 52"/>
                    <a:gd name="T6" fmla="*/ 0 w 65"/>
                    <a:gd name="T7" fmla="*/ 52 h 52"/>
                    <a:gd name="T8" fmla="*/ 65 w 65"/>
                    <a:gd name="T9" fmla="*/ 52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52">
                      <a:moveTo>
                        <a:pt x="65" y="52"/>
                      </a:moveTo>
                      <a:lnTo>
                        <a:pt x="65" y="0"/>
                      </a:lnTo>
                      <a:lnTo>
                        <a:pt x="7" y="0"/>
                      </a:lnTo>
                      <a:lnTo>
                        <a:pt x="0" y="52"/>
                      </a:lnTo>
                      <a:lnTo>
                        <a:pt x="65" y="52"/>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05" name="Group 810"/>
              <p:cNvGrpSpPr>
                <a:grpSpLocks/>
              </p:cNvGrpSpPr>
              <p:nvPr/>
            </p:nvGrpSpPr>
            <p:grpSpPr bwMode="auto">
              <a:xfrm>
                <a:off x="7469" y="9945"/>
                <a:ext cx="97" cy="78"/>
                <a:chOff x="7469" y="9945"/>
                <a:chExt cx="97" cy="78"/>
              </a:xfrm>
            </p:grpSpPr>
            <p:sp>
              <p:nvSpPr>
                <p:cNvPr id="80164" name="Freeform 811"/>
                <p:cNvSpPr>
                  <a:spLocks/>
                </p:cNvSpPr>
                <p:nvPr/>
              </p:nvSpPr>
              <p:spPr bwMode="auto">
                <a:xfrm>
                  <a:off x="7469" y="9945"/>
                  <a:ext cx="71" cy="57"/>
                </a:xfrm>
                <a:custGeom>
                  <a:avLst/>
                  <a:gdLst>
                    <a:gd name="T0" fmla="*/ 71 w 71"/>
                    <a:gd name="T1" fmla="*/ 57 h 57"/>
                    <a:gd name="T2" fmla="*/ 71 w 71"/>
                    <a:gd name="T3" fmla="*/ 0 h 57"/>
                    <a:gd name="T4" fmla="*/ 7 w 71"/>
                    <a:gd name="T5" fmla="*/ 0 h 57"/>
                    <a:gd name="T6" fmla="*/ 0 w 71"/>
                    <a:gd name="T7" fmla="*/ 57 h 57"/>
                    <a:gd name="T8" fmla="*/ 71 w 71"/>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57">
                      <a:moveTo>
                        <a:pt x="71" y="57"/>
                      </a:moveTo>
                      <a:lnTo>
                        <a:pt x="71" y="0"/>
                      </a:lnTo>
                      <a:lnTo>
                        <a:pt x="7" y="0"/>
                      </a:lnTo>
                      <a:lnTo>
                        <a:pt x="0" y="57"/>
                      </a:lnTo>
                      <a:lnTo>
                        <a:pt x="71"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65" name="Freeform 812"/>
                <p:cNvSpPr>
                  <a:spLocks/>
                </p:cNvSpPr>
                <p:nvPr/>
              </p:nvSpPr>
              <p:spPr bwMode="auto">
                <a:xfrm>
                  <a:off x="7495" y="9966"/>
                  <a:ext cx="71" cy="57"/>
                </a:xfrm>
                <a:custGeom>
                  <a:avLst/>
                  <a:gdLst>
                    <a:gd name="T0" fmla="*/ 71 w 71"/>
                    <a:gd name="T1" fmla="*/ 57 h 57"/>
                    <a:gd name="T2" fmla="*/ 71 w 71"/>
                    <a:gd name="T3" fmla="*/ 0 h 57"/>
                    <a:gd name="T4" fmla="*/ 7 w 71"/>
                    <a:gd name="T5" fmla="*/ 0 h 57"/>
                    <a:gd name="T6" fmla="*/ 0 w 71"/>
                    <a:gd name="T7" fmla="*/ 57 h 57"/>
                    <a:gd name="T8" fmla="*/ 71 w 71"/>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57">
                      <a:moveTo>
                        <a:pt x="71" y="57"/>
                      </a:moveTo>
                      <a:lnTo>
                        <a:pt x="71" y="0"/>
                      </a:lnTo>
                      <a:lnTo>
                        <a:pt x="7" y="0"/>
                      </a:lnTo>
                      <a:lnTo>
                        <a:pt x="0" y="57"/>
                      </a:lnTo>
                      <a:lnTo>
                        <a:pt x="71" y="5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66" name="Freeform 813"/>
                <p:cNvSpPr>
                  <a:spLocks/>
                </p:cNvSpPr>
                <p:nvPr/>
              </p:nvSpPr>
              <p:spPr bwMode="auto">
                <a:xfrm>
                  <a:off x="7482" y="9955"/>
                  <a:ext cx="71" cy="57"/>
                </a:xfrm>
                <a:custGeom>
                  <a:avLst/>
                  <a:gdLst>
                    <a:gd name="T0" fmla="*/ 71 w 71"/>
                    <a:gd name="T1" fmla="*/ 57 h 57"/>
                    <a:gd name="T2" fmla="*/ 71 w 71"/>
                    <a:gd name="T3" fmla="*/ 0 h 57"/>
                    <a:gd name="T4" fmla="*/ 7 w 71"/>
                    <a:gd name="T5" fmla="*/ 0 h 57"/>
                    <a:gd name="T6" fmla="*/ 0 w 71"/>
                    <a:gd name="T7" fmla="*/ 57 h 57"/>
                    <a:gd name="T8" fmla="*/ 71 w 71"/>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57">
                      <a:moveTo>
                        <a:pt x="71" y="57"/>
                      </a:moveTo>
                      <a:lnTo>
                        <a:pt x="71" y="0"/>
                      </a:lnTo>
                      <a:lnTo>
                        <a:pt x="7" y="0"/>
                      </a:lnTo>
                      <a:lnTo>
                        <a:pt x="0" y="57"/>
                      </a:lnTo>
                      <a:lnTo>
                        <a:pt x="71" y="57"/>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67" name="Freeform 814"/>
                <p:cNvSpPr>
                  <a:spLocks/>
                </p:cNvSpPr>
                <p:nvPr/>
              </p:nvSpPr>
              <p:spPr bwMode="auto">
                <a:xfrm>
                  <a:off x="7482" y="9955"/>
                  <a:ext cx="71" cy="57"/>
                </a:xfrm>
                <a:custGeom>
                  <a:avLst/>
                  <a:gdLst>
                    <a:gd name="T0" fmla="*/ 71 w 71"/>
                    <a:gd name="T1" fmla="*/ 57 h 57"/>
                    <a:gd name="T2" fmla="*/ 71 w 71"/>
                    <a:gd name="T3" fmla="*/ 0 h 57"/>
                    <a:gd name="T4" fmla="*/ 7 w 71"/>
                    <a:gd name="T5" fmla="*/ 0 h 57"/>
                    <a:gd name="T6" fmla="*/ 0 w 71"/>
                    <a:gd name="T7" fmla="*/ 57 h 57"/>
                    <a:gd name="T8" fmla="*/ 71 w 71"/>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57">
                      <a:moveTo>
                        <a:pt x="71" y="57"/>
                      </a:moveTo>
                      <a:lnTo>
                        <a:pt x="71" y="0"/>
                      </a:lnTo>
                      <a:lnTo>
                        <a:pt x="7" y="0"/>
                      </a:lnTo>
                      <a:lnTo>
                        <a:pt x="0" y="57"/>
                      </a:lnTo>
                      <a:lnTo>
                        <a:pt x="71" y="57"/>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06" name="Group 815"/>
              <p:cNvGrpSpPr>
                <a:grpSpLocks/>
              </p:cNvGrpSpPr>
              <p:nvPr/>
            </p:nvGrpSpPr>
            <p:grpSpPr bwMode="auto">
              <a:xfrm>
                <a:off x="7563" y="9942"/>
                <a:ext cx="27" cy="26"/>
                <a:chOff x="7563" y="9942"/>
                <a:chExt cx="27" cy="26"/>
              </a:xfrm>
            </p:grpSpPr>
            <p:sp>
              <p:nvSpPr>
                <p:cNvPr id="80161" name="Line 816"/>
                <p:cNvSpPr>
                  <a:spLocks noChangeShapeType="1"/>
                </p:cNvSpPr>
                <p:nvPr/>
              </p:nvSpPr>
              <p:spPr bwMode="auto">
                <a:xfrm>
                  <a:off x="7563" y="9942"/>
                  <a:ext cx="1" cy="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62" name="Line 817"/>
                <p:cNvSpPr>
                  <a:spLocks noChangeShapeType="1"/>
                </p:cNvSpPr>
                <p:nvPr/>
              </p:nvSpPr>
              <p:spPr bwMode="auto">
                <a:xfrm>
                  <a:off x="7589" y="9960"/>
                  <a:ext cx="1" cy="8"/>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63" name="Line 818"/>
                <p:cNvSpPr>
                  <a:spLocks noChangeShapeType="1"/>
                </p:cNvSpPr>
                <p:nvPr/>
              </p:nvSpPr>
              <p:spPr bwMode="auto">
                <a:xfrm>
                  <a:off x="7576" y="9953"/>
                  <a:ext cx="1" cy="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07" name="Group 819"/>
              <p:cNvGrpSpPr>
                <a:grpSpLocks/>
              </p:cNvGrpSpPr>
              <p:nvPr/>
            </p:nvGrpSpPr>
            <p:grpSpPr bwMode="auto">
              <a:xfrm>
                <a:off x="7560" y="9950"/>
                <a:ext cx="32" cy="120"/>
                <a:chOff x="7560" y="9950"/>
                <a:chExt cx="32" cy="120"/>
              </a:xfrm>
            </p:grpSpPr>
            <p:sp>
              <p:nvSpPr>
                <p:cNvPr id="80158" name="Rectangle 820"/>
                <p:cNvSpPr>
                  <a:spLocks noChangeArrowheads="1"/>
                </p:cNvSpPr>
                <p:nvPr/>
              </p:nvSpPr>
              <p:spPr bwMode="auto">
                <a:xfrm>
                  <a:off x="7560" y="9950"/>
                  <a:ext cx="6" cy="99"/>
                </a:xfrm>
                <a:prstGeom prst="rect">
                  <a:avLst/>
                </a:prstGeom>
                <a:solidFill>
                  <a:srgbClr val="D3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159" name="Rectangle 821"/>
                <p:cNvSpPr>
                  <a:spLocks noChangeArrowheads="1"/>
                </p:cNvSpPr>
                <p:nvPr/>
              </p:nvSpPr>
              <p:spPr bwMode="auto">
                <a:xfrm>
                  <a:off x="7586" y="9971"/>
                  <a:ext cx="6" cy="99"/>
                </a:xfrm>
                <a:prstGeom prst="rect">
                  <a:avLst/>
                </a:prstGeom>
                <a:solidFill>
                  <a:srgbClr val="6D85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160" name="Rectangle 822"/>
                <p:cNvSpPr>
                  <a:spLocks noChangeArrowheads="1"/>
                </p:cNvSpPr>
                <p:nvPr/>
              </p:nvSpPr>
              <p:spPr bwMode="auto">
                <a:xfrm>
                  <a:off x="7573" y="9960"/>
                  <a:ext cx="6" cy="99"/>
                </a:xfrm>
                <a:prstGeom prst="rect">
                  <a:avLst/>
                </a:prstGeom>
                <a:solidFill>
                  <a:srgbClr val="B6D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grpSp>
          <p:grpSp>
            <p:nvGrpSpPr>
              <p:cNvPr id="79908" name="Group 823"/>
              <p:cNvGrpSpPr>
                <a:grpSpLocks/>
              </p:cNvGrpSpPr>
              <p:nvPr/>
            </p:nvGrpSpPr>
            <p:grpSpPr bwMode="auto">
              <a:xfrm>
                <a:off x="7560" y="9950"/>
                <a:ext cx="39" cy="122"/>
                <a:chOff x="7560" y="9950"/>
                <a:chExt cx="39" cy="122"/>
              </a:xfrm>
            </p:grpSpPr>
            <p:sp>
              <p:nvSpPr>
                <p:cNvPr id="80154" name="Rectangle 824"/>
                <p:cNvSpPr>
                  <a:spLocks noChangeArrowheads="1"/>
                </p:cNvSpPr>
                <p:nvPr/>
              </p:nvSpPr>
              <p:spPr bwMode="auto">
                <a:xfrm>
                  <a:off x="7560" y="9950"/>
                  <a:ext cx="13"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155" name="Rectangle 825"/>
                <p:cNvSpPr>
                  <a:spLocks noChangeArrowheads="1"/>
                </p:cNvSpPr>
                <p:nvPr/>
              </p:nvSpPr>
              <p:spPr bwMode="auto">
                <a:xfrm>
                  <a:off x="7586" y="9971"/>
                  <a:ext cx="13" cy="101"/>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156" name="Rectangle 826"/>
                <p:cNvSpPr>
                  <a:spLocks noChangeArrowheads="1"/>
                </p:cNvSpPr>
                <p:nvPr/>
              </p:nvSpPr>
              <p:spPr bwMode="auto">
                <a:xfrm>
                  <a:off x="7573" y="9960"/>
                  <a:ext cx="13" cy="102"/>
                </a:xfrm>
                <a:prstGeom prst="rect">
                  <a:avLst/>
                </a:prstGeom>
                <a:solidFill>
                  <a:srgbClr val="B6D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157" name="Rectangle 827"/>
                <p:cNvSpPr>
                  <a:spLocks noChangeArrowheads="1"/>
                </p:cNvSpPr>
                <p:nvPr/>
              </p:nvSpPr>
              <p:spPr bwMode="auto">
                <a:xfrm>
                  <a:off x="7573" y="9960"/>
                  <a:ext cx="13" cy="102"/>
                </a:xfrm>
                <a:prstGeom prst="rect">
                  <a:avLst/>
                </a:prstGeom>
                <a:noFill/>
                <a:ln w="825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grpSp>
          <p:grpSp>
            <p:nvGrpSpPr>
              <p:cNvPr id="79909" name="Group 828"/>
              <p:cNvGrpSpPr>
                <a:grpSpLocks/>
              </p:cNvGrpSpPr>
              <p:nvPr/>
            </p:nvGrpSpPr>
            <p:grpSpPr bwMode="auto">
              <a:xfrm>
                <a:off x="7563" y="10059"/>
                <a:ext cx="27" cy="37"/>
                <a:chOff x="7563" y="10059"/>
                <a:chExt cx="27" cy="37"/>
              </a:xfrm>
            </p:grpSpPr>
            <p:sp>
              <p:nvSpPr>
                <p:cNvPr id="80151" name="Line 829"/>
                <p:cNvSpPr>
                  <a:spLocks noChangeShapeType="1"/>
                </p:cNvSpPr>
                <p:nvPr/>
              </p:nvSpPr>
              <p:spPr bwMode="auto">
                <a:xfrm>
                  <a:off x="7563" y="10059"/>
                  <a:ext cx="1" cy="16"/>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52" name="Line 830"/>
                <p:cNvSpPr>
                  <a:spLocks noChangeShapeType="1"/>
                </p:cNvSpPr>
                <p:nvPr/>
              </p:nvSpPr>
              <p:spPr bwMode="auto">
                <a:xfrm>
                  <a:off x="7589" y="10077"/>
                  <a:ext cx="1" cy="19"/>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53" name="Line 831"/>
                <p:cNvSpPr>
                  <a:spLocks noChangeShapeType="1"/>
                </p:cNvSpPr>
                <p:nvPr/>
              </p:nvSpPr>
              <p:spPr bwMode="auto">
                <a:xfrm>
                  <a:off x="7576" y="10070"/>
                  <a:ext cx="1" cy="15"/>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10" name="Group 832"/>
              <p:cNvGrpSpPr>
                <a:grpSpLocks/>
              </p:cNvGrpSpPr>
              <p:nvPr/>
            </p:nvGrpSpPr>
            <p:grpSpPr bwMode="auto">
              <a:xfrm>
                <a:off x="7466" y="10083"/>
                <a:ext cx="126" cy="39"/>
                <a:chOff x="7466" y="10083"/>
                <a:chExt cx="126" cy="39"/>
              </a:xfrm>
            </p:grpSpPr>
            <p:sp>
              <p:nvSpPr>
                <p:cNvPr id="80147" name="Freeform 833"/>
                <p:cNvSpPr>
                  <a:spLocks/>
                </p:cNvSpPr>
                <p:nvPr/>
              </p:nvSpPr>
              <p:spPr bwMode="auto">
                <a:xfrm>
                  <a:off x="7466" y="10083"/>
                  <a:ext cx="100" cy="18"/>
                </a:xfrm>
                <a:custGeom>
                  <a:avLst/>
                  <a:gdLst>
                    <a:gd name="T0" fmla="*/ 100 w 100"/>
                    <a:gd name="T1" fmla="*/ 0 h 18"/>
                    <a:gd name="T2" fmla="*/ 0 w 100"/>
                    <a:gd name="T3" fmla="*/ 0 h 18"/>
                    <a:gd name="T4" fmla="*/ 0 w 100"/>
                    <a:gd name="T5" fmla="*/ 18 h 18"/>
                    <a:gd name="T6" fmla="*/ 100 w 100"/>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8">
                      <a:moveTo>
                        <a:pt x="100" y="0"/>
                      </a:moveTo>
                      <a:lnTo>
                        <a:pt x="0" y="0"/>
                      </a:lnTo>
                      <a:lnTo>
                        <a:pt x="0" y="18"/>
                      </a:lnTo>
                      <a:lnTo>
                        <a:pt x="1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48" name="Freeform 834"/>
                <p:cNvSpPr>
                  <a:spLocks/>
                </p:cNvSpPr>
                <p:nvPr/>
              </p:nvSpPr>
              <p:spPr bwMode="auto">
                <a:xfrm>
                  <a:off x="7492" y="10103"/>
                  <a:ext cx="100" cy="19"/>
                </a:xfrm>
                <a:custGeom>
                  <a:avLst/>
                  <a:gdLst>
                    <a:gd name="T0" fmla="*/ 100 w 100"/>
                    <a:gd name="T1" fmla="*/ 0 h 19"/>
                    <a:gd name="T2" fmla="*/ 0 w 100"/>
                    <a:gd name="T3" fmla="*/ 0 h 19"/>
                    <a:gd name="T4" fmla="*/ 0 w 100"/>
                    <a:gd name="T5" fmla="*/ 19 h 19"/>
                    <a:gd name="T6" fmla="*/ 100 w 100"/>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9">
                      <a:moveTo>
                        <a:pt x="100" y="0"/>
                      </a:moveTo>
                      <a:lnTo>
                        <a:pt x="0" y="0"/>
                      </a:lnTo>
                      <a:lnTo>
                        <a:pt x="0" y="19"/>
                      </a:lnTo>
                      <a:lnTo>
                        <a:pt x="10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49" name="Freeform 835"/>
                <p:cNvSpPr>
                  <a:spLocks/>
                </p:cNvSpPr>
                <p:nvPr/>
              </p:nvSpPr>
              <p:spPr bwMode="auto">
                <a:xfrm>
                  <a:off x="7479" y="10093"/>
                  <a:ext cx="100" cy="18"/>
                </a:xfrm>
                <a:custGeom>
                  <a:avLst/>
                  <a:gdLst>
                    <a:gd name="T0" fmla="*/ 100 w 100"/>
                    <a:gd name="T1" fmla="*/ 0 h 18"/>
                    <a:gd name="T2" fmla="*/ 0 w 100"/>
                    <a:gd name="T3" fmla="*/ 0 h 18"/>
                    <a:gd name="T4" fmla="*/ 0 w 100"/>
                    <a:gd name="T5" fmla="*/ 18 h 18"/>
                    <a:gd name="T6" fmla="*/ 100 w 100"/>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8">
                      <a:moveTo>
                        <a:pt x="100" y="0"/>
                      </a:moveTo>
                      <a:lnTo>
                        <a:pt x="0" y="0"/>
                      </a:lnTo>
                      <a:lnTo>
                        <a:pt x="0" y="18"/>
                      </a:lnTo>
                      <a:lnTo>
                        <a:pt x="10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50" name="Freeform 836"/>
                <p:cNvSpPr>
                  <a:spLocks/>
                </p:cNvSpPr>
                <p:nvPr/>
              </p:nvSpPr>
              <p:spPr bwMode="auto">
                <a:xfrm>
                  <a:off x="7479" y="10093"/>
                  <a:ext cx="100" cy="18"/>
                </a:xfrm>
                <a:custGeom>
                  <a:avLst/>
                  <a:gdLst>
                    <a:gd name="T0" fmla="*/ 100 w 100"/>
                    <a:gd name="T1" fmla="*/ 0 h 18"/>
                    <a:gd name="T2" fmla="*/ 0 w 100"/>
                    <a:gd name="T3" fmla="*/ 0 h 18"/>
                    <a:gd name="T4" fmla="*/ 0 w 100"/>
                    <a:gd name="T5" fmla="*/ 18 h 18"/>
                    <a:gd name="T6" fmla="*/ 0 60000 65536"/>
                    <a:gd name="T7" fmla="*/ 0 60000 65536"/>
                    <a:gd name="T8" fmla="*/ 0 60000 65536"/>
                  </a:gdLst>
                  <a:ahLst/>
                  <a:cxnLst>
                    <a:cxn ang="T6">
                      <a:pos x="T0" y="T1"/>
                    </a:cxn>
                    <a:cxn ang="T7">
                      <a:pos x="T2" y="T3"/>
                    </a:cxn>
                    <a:cxn ang="T8">
                      <a:pos x="T4" y="T5"/>
                    </a:cxn>
                  </a:cxnLst>
                  <a:rect l="0" t="0" r="r" b="b"/>
                  <a:pathLst>
                    <a:path w="100" h="18">
                      <a:moveTo>
                        <a:pt x="100" y="0"/>
                      </a:moveTo>
                      <a:lnTo>
                        <a:pt x="0" y="0"/>
                      </a:lnTo>
                      <a:lnTo>
                        <a:pt x="0" y="1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11" name="Group 837"/>
              <p:cNvGrpSpPr>
                <a:grpSpLocks/>
              </p:cNvGrpSpPr>
              <p:nvPr/>
            </p:nvGrpSpPr>
            <p:grpSpPr bwMode="auto">
              <a:xfrm>
                <a:off x="7353" y="10064"/>
                <a:ext cx="136" cy="45"/>
                <a:chOff x="7353" y="10064"/>
                <a:chExt cx="136" cy="45"/>
              </a:xfrm>
            </p:grpSpPr>
            <p:sp>
              <p:nvSpPr>
                <p:cNvPr id="80143" name="Freeform 838"/>
                <p:cNvSpPr>
                  <a:spLocks/>
                </p:cNvSpPr>
                <p:nvPr/>
              </p:nvSpPr>
              <p:spPr bwMode="auto">
                <a:xfrm>
                  <a:off x="7353" y="10064"/>
                  <a:ext cx="110" cy="24"/>
                </a:xfrm>
                <a:custGeom>
                  <a:avLst/>
                  <a:gdLst>
                    <a:gd name="T0" fmla="*/ 110 w 110"/>
                    <a:gd name="T1" fmla="*/ 24 h 24"/>
                    <a:gd name="T2" fmla="*/ 103 w 110"/>
                    <a:gd name="T3" fmla="*/ 24 h 24"/>
                    <a:gd name="T4" fmla="*/ 103 w 110"/>
                    <a:gd name="T5" fmla="*/ 19 h 24"/>
                    <a:gd name="T6" fmla="*/ 103 w 110"/>
                    <a:gd name="T7" fmla="*/ 11 h 24"/>
                    <a:gd name="T8" fmla="*/ 100 w 110"/>
                    <a:gd name="T9" fmla="*/ 8 h 24"/>
                    <a:gd name="T10" fmla="*/ 100 w 110"/>
                    <a:gd name="T11" fmla="*/ 3 h 24"/>
                    <a:gd name="T12" fmla="*/ 94 w 110"/>
                    <a:gd name="T13" fmla="*/ 3 h 24"/>
                    <a:gd name="T14" fmla="*/ 90 w 110"/>
                    <a:gd name="T15" fmla="*/ 0 h 24"/>
                    <a:gd name="T16" fmla="*/ 87 w 110"/>
                    <a:gd name="T17" fmla="*/ 0 h 24"/>
                    <a:gd name="T18" fmla="*/ 84 w 110"/>
                    <a:gd name="T19" fmla="*/ 0 h 24"/>
                    <a:gd name="T20" fmla="*/ 19 w 110"/>
                    <a:gd name="T21" fmla="*/ 0 h 24"/>
                    <a:gd name="T22" fmla="*/ 16 w 110"/>
                    <a:gd name="T23" fmla="*/ 0 h 24"/>
                    <a:gd name="T24" fmla="*/ 13 w 110"/>
                    <a:gd name="T25" fmla="*/ 0 h 24"/>
                    <a:gd name="T26" fmla="*/ 10 w 110"/>
                    <a:gd name="T27" fmla="*/ 3 h 24"/>
                    <a:gd name="T28" fmla="*/ 6 w 110"/>
                    <a:gd name="T29" fmla="*/ 3 h 24"/>
                    <a:gd name="T30" fmla="*/ 3 w 110"/>
                    <a:gd name="T31" fmla="*/ 8 h 24"/>
                    <a:gd name="T32" fmla="*/ 0 w 110"/>
                    <a:gd name="T33" fmla="*/ 11 h 24"/>
                    <a:gd name="T34" fmla="*/ 0 w 110"/>
                    <a:gd name="T35" fmla="*/ 16 h 24"/>
                    <a:gd name="T36" fmla="*/ 0 w 110"/>
                    <a:gd name="T37" fmla="*/ 19 h 24"/>
                    <a:gd name="T38" fmla="*/ 110 w 110"/>
                    <a:gd name="T39" fmla="*/ 24 h 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0" h="24">
                      <a:moveTo>
                        <a:pt x="110" y="24"/>
                      </a:moveTo>
                      <a:lnTo>
                        <a:pt x="103" y="24"/>
                      </a:lnTo>
                      <a:lnTo>
                        <a:pt x="103" y="19"/>
                      </a:lnTo>
                      <a:lnTo>
                        <a:pt x="103" y="11"/>
                      </a:lnTo>
                      <a:lnTo>
                        <a:pt x="100" y="8"/>
                      </a:lnTo>
                      <a:lnTo>
                        <a:pt x="100" y="3"/>
                      </a:lnTo>
                      <a:lnTo>
                        <a:pt x="94" y="3"/>
                      </a:lnTo>
                      <a:lnTo>
                        <a:pt x="90" y="0"/>
                      </a:lnTo>
                      <a:lnTo>
                        <a:pt x="87" y="0"/>
                      </a:lnTo>
                      <a:lnTo>
                        <a:pt x="84" y="0"/>
                      </a:lnTo>
                      <a:lnTo>
                        <a:pt x="19" y="0"/>
                      </a:lnTo>
                      <a:lnTo>
                        <a:pt x="16" y="0"/>
                      </a:lnTo>
                      <a:lnTo>
                        <a:pt x="13" y="0"/>
                      </a:lnTo>
                      <a:lnTo>
                        <a:pt x="10" y="3"/>
                      </a:lnTo>
                      <a:lnTo>
                        <a:pt x="6" y="3"/>
                      </a:lnTo>
                      <a:lnTo>
                        <a:pt x="3" y="8"/>
                      </a:lnTo>
                      <a:lnTo>
                        <a:pt x="0" y="11"/>
                      </a:lnTo>
                      <a:lnTo>
                        <a:pt x="0" y="16"/>
                      </a:lnTo>
                      <a:lnTo>
                        <a:pt x="0" y="19"/>
                      </a:lnTo>
                      <a:lnTo>
                        <a:pt x="11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44" name="Freeform 839"/>
                <p:cNvSpPr>
                  <a:spLocks/>
                </p:cNvSpPr>
                <p:nvPr/>
              </p:nvSpPr>
              <p:spPr bwMode="auto">
                <a:xfrm>
                  <a:off x="7379" y="10085"/>
                  <a:ext cx="110" cy="24"/>
                </a:xfrm>
                <a:custGeom>
                  <a:avLst/>
                  <a:gdLst>
                    <a:gd name="T0" fmla="*/ 110 w 110"/>
                    <a:gd name="T1" fmla="*/ 24 h 24"/>
                    <a:gd name="T2" fmla="*/ 103 w 110"/>
                    <a:gd name="T3" fmla="*/ 24 h 24"/>
                    <a:gd name="T4" fmla="*/ 103 w 110"/>
                    <a:gd name="T5" fmla="*/ 18 h 24"/>
                    <a:gd name="T6" fmla="*/ 103 w 110"/>
                    <a:gd name="T7" fmla="*/ 11 h 24"/>
                    <a:gd name="T8" fmla="*/ 100 w 110"/>
                    <a:gd name="T9" fmla="*/ 8 h 24"/>
                    <a:gd name="T10" fmla="*/ 100 w 110"/>
                    <a:gd name="T11" fmla="*/ 3 h 24"/>
                    <a:gd name="T12" fmla="*/ 94 w 110"/>
                    <a:gd name="T13" fmla="*/ 3 h 24"/>
                    <a:gd name="T14" fmla="*/ 90 w 110"/>
                    <a:gd name="T15" fmla="*/ 0 h 24"/>
                    <a:gd name="T16" fmla="*/ 87 w 110"/>
                    <a:gd name="T17" fmla="*/ 0 h 24"/>
                    <a:gd name="T18" fmla="*/ 84 w 110"/>
                    <a:gd name="T19" fmla="*/ 0 h 24"/>
                    <a:gd name="T20" fmla="*/ 19 w 110"/>
                    <a:gd name="T21" fmla="*/ 0 h 24"/>
                    <a:gd name="T22" fmla="*/ 16 w 110"/>
                    <a:gd name="T23" fmla="*/ 0 h 24"/>
                    <a:gd name="T24" fmla="*/ 13 w 110"/>
                    <a:gd name="T25" fmla="*/ 0 h 24"/>
                    <a:gd name="T26" fmla="*/ 10 w 110"/>
                    <a:gd name="T27" fmla="*/ 3 h 24"/>
                    <a:gd name="T28" fmla="*/ 6 w 110"/>
                    <a:gd name="T29" fmla="*/ 3 h 24"/>
                    <a:gd name="T30" fmla="*/ 3 w 110"/>
                    <a:gd name="T31" fmla="*/ 8 h 24"/>
                    <a:gd name="T32" fmla="*/ 0 w 110"/>
                    <a:gd name="T33" fmla="*/ 11 h 24"/>
                    <a:gd name="T34" fmla="*/ 0 w 110"/>
                    <a:gd name="T35" fmla="*/ 16 h 24"/>
                    <a:gd name="T36" fmla="*/ 0 w 110"/>
                    <a:gd name="T37" fmla="*/ 18 h 24"/>
                    <a:gd name="T38" fmla="*/ 110 w 110"/>
                    <a:gd name="T39" fmla="*/ 24 h 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0" h="24">
                      <a:moveTo>
                        <a:pt x="110" y="24"/>
                      </a:moveTo>
                      <a:lnTo>
                        <a:pt x="103" y="24"/>
                      </a:lnTo>
                      <a:lnTo>
                        <a:pt x="103" y="18"/>
                      </a:lnTo>
                      <a:lnTo>
                        <a:pt x="103" y="11"/>
                      </a:lnTo>
                      <a:lnTo>
                        <a:pt x="100" y="8"/>
                      </a:lnTo>
                      <a:lnTo>
                        <a:pt x="100" y="3"/>
                      </a:lnTo>
                      <a:lnTo>
                        <a:pt x="94" y="3"/>
                      </a:lnTo>
                      <a:lnTo>
                        <a:pt x="90" y="0"/>
                      </a:lnTo>
                      <a:lnTo>
                        <a:pt x="87" y="0"/>
                      </a:lnTo>
                      <a:lnTo>
                        <a:pt x="84" y="0"/>
                      </a:lnTo>
                      <a:lnTo>
                        <a:pt x="19" y="0"/>
                      </a:lnTo>
                      <a:lnTo>
                        <a:pt x="16" y="0"/>
                      </a:lnTo>
                      <a:lnTo>
                        <a:pt x="13" y="0"/>
                      </a:lnTo>
                      <a:lnTo>
                        <a:pt x="10" y="3"/>
                      </a:lnTo>
                      <a:lnTo>
                        <a:pt x="6" y="3"/>
                      </a:lnTo>
                      <a:lnTo>
                        <a:pt x="3" y="8"/>
                      </a:lnTo>
                      <a:lnTo>
                        <a:pt x="0" y="11"/>
                      </a:lnTo>
                      <a:lnTo>
                        <a:pt x="0" y="16"/>
                      </a:lnTo>
                      <a:lnTo>
                        <a:pt x="0" y="18"/>
                      </a:lnTo>
                      <a:lnTo>
                        <a:pt x="110" y="2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45" name="Freeform 840"/>
                <p:cNvSpPr>
                  <a:spLocks/>
                </p:cNvSpPr>
                <p:nvPr/>
              </p:nvSpPr>
              <p:spPr bwMode="auto">
                <a:xfrm>
                  <a:off x="7366" y="10075"/>
                  <a:ext cx="110" cy="23"/>
                </a:xfrm>
                <a:custGeom>
                  <a:avLst/>
                  <a:gdLst>
                    <a:gd name="T0" fmla="*/ 110 w 110"/>
                    <a:gd name="T1" fmla="*/ 23 h 23"/>
                    <a:gd name="T2" fmla="*/ 103 w 110"/>
                    <a:gd name="T3" fmla="*/ 23 h 23"/>
                    <a:gd name="T4" fmla="*/ 103 w 110"/>
                    <a:gd name="T5" fmla="*/ 18 h 23"/>
                    <a:gd name="T6" fmla="*/ 103 w 110"/>
                    <a:gd name="T7" fmla="*/ 10 h 23"/>
                    <a:gd name="T8" fmla="*/ 100 w 110"/>
                    <a:gd name="T9" fmla="*/ 8 h 23"/>
                    <a:gd name="T10" fmla="*/ 100 w 110"/>
                    <a:gd name="T11" fmla="*/ 2 h 23"/>
                    <a:gd name="T12" fmla="*/ 94 w 110"/>
                    <a:gd name="T13" fmla="*/ 2 h 23"/>
                    <a:gd name="T14" fmla="*/ 90 w 110"/>
                    <a:gd name="T15" fmla="*/ 0 h 23"/>
                    <a:gd name="T16" fmla="*/ 87 w 110"/>
                    <a:gd name="T17" fmla="*/ 0 h 23"/>
                    <a:gd name="T18" fmla="*/ 84 w 110"/>
                    <a:gd name="T19" fmla="*/ 0 h 23"/>
                    <a:gd name="T20" fmla="*/ 19 w 110"/>
                    <a:gd name="T21" fmla="*/ 0 h 23"/>
                    <a:gd name="T22" fmla="*/ 16 w 110"/>
                    <a:gd name="T23" fmla="*/ 0 h 23"/>
                    <a:gd name="T24" fmla="*/ 13 w 110"/>
                    <a:gd name="T25" fmla="*/ 0 h 23"/>
                    <a:gd name="T26" fmla="*/ 10 w 110"/>
                    <a:gd name="T27" fmla="*/ 2 h 23"/>
                    <a:gd name="T28" fmla="*/ 6 w 110"/>
                    <a:gd name="T29" fmla="*/ 2 h 23"/>
                    <a:gd name="T30" fmla="*/ 3 w 110"/>
                    <a:gd name="T31" fmla="*/ 8 h 23"/>
                    <a:gd name="T32" fmla="*/ 0 w 110"/>
                    <a:gd name="T33" fmla="*/ 10 h 23"/>
                    <a:gd name="T34" fmla="*/ 0 w 110"/>
                    <a:gd name="T35" fmla="*/ 15 h 23"/>
                    <a:gd name="T36" fmla="*/ 0 w 110"/>
                    <a:gd name="T37" fmla="*/ 18 h 23"/>
                    <a:gd name="T38" fmla="*/ 110 w 110"/>
                    <a:gd name="T39" fmla="*/ 23 h 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0" h="23">
                      <a:moveTo>
                        <a:pt x="110" y="23"/>
                      </a:moveTo>
                      <a:lnTo>
                        <a:pt x="103" y="23"/>
                      </a:lnTo>
                      <a:lnTo>
                        <a:pt x="103" y="18"/>
                      </a:lnTo>
                      <a:lnTo>
                        <a:pt x="103" y="10"/>
                      </a:lnTo>
                      <a:lnTo>
                        <a:pt x="100" y="8"/>
                      </a:lnTo>
                      <a:lnTo>
                        <a:pt x="100" y="2"/>
                      </a:lnTo>
                      <a:lnTo>
                        <a:pt x="94" y="2"/>
                      </a:lnTo>
                      <a:lnTo>
                        <a:pt x="90" y="0"/>
                      </a:lnTo>
                      <a:lnTo>
                        <a:pt x="87" y="0"/>
                      </a:lnTo>
                      <a:lnTo>
                        <a:pt x="84" y="0"/>
                      </a:lnTo>
                      <a:lnTo>
                        <a:pt x="19" y="0"/>
                      </a:lnTo>
                      <a:lnTo>
                        <a:pt x="16" y="0"/>
                      </a:lnTo>
                      <a:lnTo>
                        <a:pt x="13" y="0"/>
                      </a:lnTo>
                      <a:lnTo>
                        <a:pt x="10" y="2"/>
                      </a:lnTo>
                      <a:lnTo>
                        <a:pt x="6" y="2"/>
                      </a:lnTo>
                      <a:lnTo>
                        <a:pt x="3" y="8"/>
                      </a:lnTo>
                      <a:lnTo>
                        <a:pt x="0" y="10"/>
                      </a:lnTo>
                      <a:lnTo>
                        <a:pt x="0" y="15"/>
                      </a:lnTo>
                      <a:lnTo>
                        <a:pt x="0" y="18"/>
                      </a:lnTo>
                      <a:lnTo>
                        <a:pt x="110" y="23"/>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46" name="Freeform 841"/>
                <p:cNvSpPr>
                  <a:spLocks/>
                </p:cNvSpPr>
                <p:nvPr/>
              </p:nvSpPr>
              <p:spPr bwMode="auto">
                <a:xfrm>
                  <a:off x="7366" y="10075"/>
                  <a:ext cx="110" cy="23"/>
                </a:xfrm>
                <a:custGeom>
                  <a:avLst/>
                  <a:gdLst>
                    <a:gd name="T0" fmla="*/ 110 w 110"/>
                    <a:gd name="T1" fmla="*/ 23 h 23"/>
                    <a:gd name="T2" fmla="*/ 103 w 110"/>
                    <a:gd name="T3" fmla="*/ 23 h 23"/>
                    <a:gd name="T4" fmla="*/ 103 w 110"/>
                    <a:gd name="T5" fmla="*/ 18 h 23"/>
                    <a:gd name="T6" fmla="*/ 103 w 110"/>
                    <a:gd name="T7" fmla="*/ 10 h 23"/>
                    <a:gd name="T8" fmla="*/ 100 w 110"/>
                    <a:gd name="T9" fmla="*/ 8 h 23"/>
                    <a:gd name="T10" fmla="*/ 100 w 110"/>
                    <a:gd name="T11" fmla="*/ 2 h 23"/>
                    <a:gd name="T12" fmla="*/ 94 w 110"/>
                    <a:gd name="T13" fmla="*/ 2 h 23"/>
                    <a:gd name="T14" fmla="*/ 90 w 110"/>
                    <a:gd name="T15" fmla="*/ 0 h 23"/>
                    <a:gd name="T16" fmla="*/ 87 w 110"/>
                    <a:gd name="T17" fmla="*/ 0 h 23"/>
                    <a:gd name="T18" fmla="*/ 84 w 110"/>
                    <a:gd name="T19" fmla="*/ 0 h 23"/>
                    <a:gd name="T20" fmla="*/ 19 w 110"/>
                    <a:gd name="T21" fmla="*/ 0 h 23"/>
                    <a:gd name="T22" fmla="*/ 16 w 110"/>
                    <a:gd name="T23" fmla="*/ 0 h 23"/>
                    <a:gd name="T24" fmla="*/ 13 w 110"/>
                    <a:gd name="T25" fmla="*/ 0 h 23"/>
                    <a:gd name="T26" fmla="*/ 10 w 110"/>
                    <a:gd name="T27" fmla="*/ 2 h 23"/>
                    <a:gd name="T28" fmla="*/ 6 w 110"/>
                    <a:gd name="T29" fmla="*/ 2 h 23"/>
                    <a:gd name="T30" fmla="*/ 3 w 110"/>
                    <a:gd name="T31" fmla="*/ 8 h 23"/>
                    <a:gd name="T32" fmla="*/ 0 w 110"/>
                    <a:gd name="T33" fmla="*/ 10 h 23"/>
                    <a:gd name="T34" fmla="*/ 0 w 110"/>
                    <a:gd name="T35" fmla="*/ 15 h 23"/>
                    <a:gd name="T36" fmla="*/ 0 w 110"/>
                    <a:gd name="T37" fmla="*/ 18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0" h="23">
                      <a:moveTo>
                        <a:pt x="110" y="23"/>
                      </a:moveTo>
                      <a:lnTo>
                        <a:pt x="103" y="23"/>
                      </a:lnTo>
                      <a:lnTo>
                        <a:pt x="103" y="18"/>
                      </a:lnTo>
                      <a:lnTo>
                        <a:pt x="103" y="10"/>
                      </a:lnTo>
                      <a:lnTo>
                        <a:pt x="100" y="8"/>
                      </a:lnTo>
                      <a:lnTo>
                        <a:pt x="100" y="2"/>
                      </a:lnTo>
                      <a:lnTo>
                        <a:pt x="94" y="2"/>
                      </a:lnTo>
                      <a:lnTo>
                        <a:pt x="90" y="0"/>
                      </a:lnTo>
                      <a:lnTo>
                        <a:pt x="87" y="0"/>
                      </a:lnTo>
                      <a:lnTo>
                        <a:pt x="84" y="0"/>
                      </a:lnTo>
                      <a:lnTo>
                        <a:pt x="19" y="0"/>
                      </a:lnTo>
                      <a:lnTo>
                        <a:pt x="16" y="0"/>
                      </a:lnTo>
                      <a:lnTo>
                        <a:pt x="13" y="0"/>
                      </a:lnTo>
                      <a:lnTo>
                        <a:pt x="10" y="2"/>
                      </a:lnTo>
                      <a:lnTo>
                        <a:pt x="6" y="2"/>
                      </a:lnTo>
                      <a:lnTo>
                        <a:pt x="3" y="8"/>
                      </a:lnTo>
                      <a:lnTo>
                        <a:pt x="0" y="10"/>
                      </a:lnTo>
                      <a:lnTo>
                        <a:pt x="0" y="15"/>
                      </a:lnTo>
                      <a:lnTo>
                        <a:pt x="0" y="1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12" name="Group 842"/>
              <p:cNvGrpSpPr>
                <a:grpSpLocks/>
              </p:cNvGrpSpPr>
              <p:nvPr/>
            </p:nvGrpSpPr>
            <p:grpSpPr bwMode="auto">
              <a:xfrm>
                <a:off x="7359" y="10070"/>
                <a:ext cx="117" cy="52"/>
                <a:chOff x="7359" y="10070"/>
                <a:chExt cx="117" cy="52"/>
              </a:xfrm>
            </p:grpSpPr>
            <p:sp>
              <p:nvSpPr>
                <p:cNvPr id="80139" name="Freeform 843"/>
                <p:cNvSpPr>
                  <a:spLocks/>
                </p:cNvSpPr>
                <p:nvPr/>
              </p:nvSpPr>
              <p:spPr bwMode="auto">
                <a:xfrm>
                  <a:off x="7359" y="10070"/>
                  <a:ext cx="91" cy="31"/>
                </a:xfrm>
                <a:custGeom>
                  <a:avLst/>
                  <a:gdLst>
                    <a:gd name="T0" fmla="*/ 91 w 91"/>
                    <a:gd name="T1" fmla="*/ 31 h 31"/>
                    <a:gd name="T2" fmla="*/ 88 w 91"/>
                    <a:gd name="T3" fmla="*/ 23 h 31"/>
                    <a:gd name="T4" fmla="*/ 84 w 91"/>
                    <a:gd name="T5" fmla="*/ 15 h 31"/>
                    <a:gd name="T6" fmla="*/ 81 w 91"/>
                    <a:gd name="T7" fmla="*/ 13 h 31"/>
                    <a:gd name="T8" fmla="*/ 75 w 91"/>
                    <a:gd name="T9" fmla="*/ 7 h 31"/>
                    <a:gd name="T10" fmla="*/ 68 w 91"/>
                    <a:gd name="T11" fmla="*/ 5 h 31"/>
                    <a:gd name="T12" fmla="*/ 62 w 91"/>
                    <a:gd name="T13" fmla="*/ 0 h 31"/>
                    <a:gd name="T14" fmla="*/ 52 w 91"/>
                    <a:gd name="T15" fmla="*/ 0 h 31"/>
                    <a:gd name="T16" fmla="*/ 46 w 91"/>
                    <a:gd name="T17" fmla="*/ 0 h 31"/>
                    <a:gd name="T18" fmla="*/ 36 w 91"/>
                    <a:gd name="T19" fmla="*/ 0 h 31"/>
                    <a:gd name="T20" fmla="*/ 30 w 91"/>
                    <a:gd name="T21" fmla="*/ 0 h 31"/>
                    <a:gd name="T22" fmla="*/ 23 w 91"/>
                    <a:gd name="T23" fmla="*/ 5 h 31"/>
                    <a:gd name="T24" fmla="*/ 17 w 91"/>
                    <a:gd name="T25" fmla="*/ 7 h 31"/>
                    <a:gd name="T26" fmla="*/ 10 w 91"/>
                    <a:gd name="T27" fmla="*/ 13 h 31"/>
                    <a:gd name="T28" fmla="*/ 4 w 91"/>
                    <a:gd name="T29" fmla="*/ 15 h 31"/>
                    <a:gd name="T30" fmla="*/ 0 w 91"/>
                    <a:gd name="T31" fmla="*/ 23 h 31"/>
                    <a:gd name="T32" fmla="*/ 0 w 91"/>
                    <a:gd name="T33" fmla="*/ 31 h 31"/>
                    <a:gd name="T34" fmla="*/ 91 w 91"/>
                    <a:gd name="T35" fmla="*/ 3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31">
                      <a:moveTo>
                        <a:pt x="91" y="31"/>
                      </a:moveTo>
                      <a:lnTo>
                        <a:pt x="88" y="23"/>
                      </a:lnTo>
                      <a:lnTo>
                        <a:pt x="84" y="15"/>
                      </a:lnTo>
                      <a:lnTo>
                        <a:pt x="81" y="13"/>
                      </a:lnTo>
                      <a:lnTo>
                        <a:pt x="75" y="7"/>
                      </a:lnTo>
                      <a:lnTo>
                        <a:pt x="68" y="5"/>
                      </a:lnTo>
                      <a:lnTo>
                        <a:pt x="62" y="0"/>
                      </a:lnTo>
                      <a:lnTo>
                        <a:pt x="52" y="0"/>
                      </a:lnTo>
                      <a:lnTo>
                        <a:pt x="46" y="0"/>
                      </a:lnTo>
                      <a:lnTo>
                        <a:pt x="36" y="0"/>
                      </a:lnTo>
                      <a:lnTo>
                        <a:pt x="30" y="0"/>
                      </a:lnTo>
                      <a:lnTo>
                        <a:pt x="23" y="5"/>
                      </a:lnTo>
                      <a:lnTo>
                        <a:pt x="17" y="7"/>
                      </a:lnTo>
                      <a:lnTo>
                        <a:pt x="10" y="13"/>
                      </a:lnTo>
                      <a:lnTo>
                        <a:pt x="4" y="15"/>
                      </a:lnTo>
                      <a:lnTo>
                        <a:pt x="0" y="23"/>
                      </a:lnTo>
                      <a:lnTo>
                        <a:pt x="0" y="31"/>
                      </a:lnTo>
                      <a:lnTo>
                        <a:pt x="91"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40" name="Freeform 844"/>
                <p:cNvSpPr>
                  <a:spLocks/>
                </p:cNvSpPr>
                <p:nvPr/>
              </p:nvSpPr>
              <p:spPr bwMode="auto">
                <a:xfrm>
                  <a:off x="7385" y="10090"/>
                  <a:ext cx="91" cy="32"/>
                </a:xfrm>
                <a:custGeom>
                  <a:avLst/>
                  <a:gdLst>
                    <a:gd name="T0" fmla="*/ 91 w 91"/>
                    <a:gd name="T1" fmla="*/ 32 h 32"/>
                    <a:gd name="T2" fmla="*/ 88 w 91"/>
                    <a:gd name="T3" fmla="*/ 24 h 32"/>
                    <a:gd name="T4" fmla="*/ 84 w 91"/>
                    <a:gd name="T5" fmla="*/ 16 h 32"/>
                    <a:gd name="T6" fmla="*/ 81 w 91"/>
                    <a:gd name="T7" fmla="*/ 13 h 32"/>
                    <a:gd name="T8" fmla="*/ 75 w 91"/>
                    <a:gd name="T9" fmla="*/ 8 h 32"/>
                    <a:gd name="T10" fmla="*/ 68 w 91"/>
                    <a:gd name="T11" fmla="*/ 6 h 32"/>
                    <a:gd name="T12" fmla="*/ 62 w 91"/>
                    <a:gd name="T13" fmla="*/ 0 h 32"/>
                    <a:gd name="T14" fmla="*/ 52 w 91"/>
                    <a:gd name="T15" fmla="*/ 0 h 32"/>
                    <a:gd name="T16" fmla="*/ 46 w 91"/>
                    <a:gd name="T17" fmla="*/ 0 h 32"/>
                    <a:gd name="T18" fmla="*/ 36 w 91"/>
                    <a:gd name="T19" fmla="*/ 0 h 32"/>
                    <a:gd name="T20" fmla="*/ 29 w 91"/>
                    <a:gd name="T21" fmla="*/ 0 h 32"/>
                    <a:gd name="T22" fmla="*/ 23 w 91"/>
                    <a:gd name="T23" fmla="*/ 6 h 32"/>
                    <a:gd name="T24" fmla="*/ 16 w 91"/>
                    <a:gd name="T25" fmla="*/ 8 h 32"/>
                    <a:gd name="T26" fmla="*/ 10 w 91"/>
                    <a:gd name="T27" fmla="*/ 13 h 32"/>
                    <a:gd name="T28" fmla="*/ 4 w 91"/>
                    <a:gd name="T29" fmla="*/ 16 h 32"/>
                    <a:gd name="T30" fmla="*/ 0 w 91"/>
                    <a:gd name="T31" fmla="*/ 24 h 32"/>
                    <a:gd name="T32" fmla="*/ 0 w 91"/>
                    <a:gd name="T33" fmla="*/ 32 h 32"/>
                    <a:gd name="T34" fmla="*/ 91 w 91"/>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32">
                      <a:moveTo>
                        <a:pt x="91" y="32"/>
                      </a:moveTo>
                      <a:lnTo>
                        <a:pt x="88" y="24"/>
                      </a:lnTo>
                      <a:lnTo>
                        <a:pt x="84" y="16"/>
                      </a:lnTo>
                      <a:lnTo>
                        <a:pt x="81" y="13"/>
                      </a:lnTo>
                      <a:lnTo>
                        <a:pt x="75" y="8"/>
                      </a:lnTo>
                      <a:lnTo>
                        <a:pt x="68" y="6"/>
                      </a:lnTo>
                      <a:lnTo>
                        <a:pt x="62" y="0"/>
                      </a:lnTo>
                      <a:lnTo>
                        <a:pt x="52" y="0"/>
                      </a:lnTo>
                      <a:lnTo>
                        <a:pt x="46" y="0"/>
                      </a:lnTo>
                      <a:lnTo>
                        <a:pt x="36" y="0"/>
                      </a:lnTo>
                      <a:lnTo>
                        <a:pt x="29" y="0"/>
                      </a:lnTo>
                      <a:lnTo>
                        <a:pt x="23" y="6"/>
                      </a:lnTo>
                      <a:lnTo>
                        <a:pt x="16" y="8"/>
                      </a:lnTo>
                      <a:lnTo>
                        <a:pt x="10" y="13"/>
                      </a:lnTo>
                      <a:lnTo>
                        <a:pt x="4" y="16"/>
                      </a:lnTo>
                      <a:lnTo>
                        <a:pt x="0" y="24"/>
                      </a:lnTo>
                      <a:lnTo>
                        <a:pt x="0" y="32"/>
                      </a:lnTo>
                      <a:lnTo>
                        <a:pt x="91" y="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41" name="Freeform 845"/>
                <p:cNvSpPr>
                  <a:spLocks/>
                </p:cNvSpPr>
                <p:nvPr/>
              </p:nvSpPr>
              <p:spPr bwMode="auto">
                <a:xfrm>
                  <a:off x="7372" y="10080"/>
                  <a:ext cx="91" cy="31"/>
                </a:xfrm>
                <a:custGeom>
                  <a:avLst/>
                  <a:gdLst>
                    <a:gd name="T0" fmla="*/ 91 w 91"/>
                    <a:gd name="T1" fmla="*/ 31 h 31"/>
                    <a:gd name="T2" fmla="*/ 88 w 91"/>
                    <a:gd name="T3" fmla="*/ 23 h 31"/>
                    <a:gd name="T4" fmla="*/ 84 w 91"/>
                    <a:gd name="T5" fmla="*/ 16 h 31"/>
                    <a:gd name="T6" fmla="*/ 81 w 91"/>
                    <a:gd name="T7" fmla="*/ 13 h 31"/>
                    <a:gd name="T8" fmla="*/ 75 w 91"/>
                    <a:gd name="T9" fmla="*/ 8 h 31"/>
                    <a:gd name="T10" fmla="*/ 68 w 91"/>
                    <a:gd name="T11" fmla="*/ 5 h 31"/>
                    <a:gd name="T12" fmla="*/ 62 w 91"/>
                    <a:gd name="T13" fmla="*/ 0 h 31"/>
                    <a:gd name="T14" fmla="*/ 52 w 91"/>
                    <a:gd name="T15" fmla="*/ 0 h 31"/>
                    <a:gd name="T16" fmla="*/ 46 w 91"/>
                    <a:gd name="T17" fmla="*/ 0 h 31"/>
                    <a:gd name="T18" fmla="*/ 36 w 91"/>
                    <a:gd name="T19" fmla="*/ 0 h 31"/>
                    <a:gd name="T20" fmla="*/ 29 w 91"/>
                    <a:gd name="T21" fmla="*/ 0 h 31"/>
                    <a:gd name="T22" fmla="*/ 23 w 91"/>
                    <a:gd name="T23" fmla="*/ 5 h 31"/>
                    <a:gd name="T24" fmla="*/ 17 w 91"/>
                    <a:gd name="T25" fmla="*/ 8 h 31"/>
                    <a:gd name="T26" fmla="*/ 10 w 91"/>
                    <a:gd name="T27" fmla="*/ 13 h 31"/>
                    <a:gd name="T28" fmla="*/ 4 w 91"/>
                    <a:gd name="T29" fmla="*/ 16 h 31"/>
                    <a:gd name="T30" fmla="*/ 0 w 91"/>
                    <a:gd name="T31" fmla="*/ 23 h 31"/>
                    <a:gd name="T32" fmla="*/ 0 w 91"/>
                    <a:gd name="T33" fmla="*/ 31 h 31"/>
                    <a:gd name="T34" fmla="*/ 91 w 91"/>
                    <a:gd name="T35" fmla="*/ 3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31">
                      <a:moveTo>
                        <a:pt x="91" y="31"/>
                      </a:moveTo>
                      <a:lnTo>
                        <a:pt x="88" y="23"/>
                      </a:lnTo>
                      <a:lnTo>
                        <a:pt x="84" y="16"/>
                      </a:lnTo>
                      <a:lnTo>
                        <a:pt x="81" y="13"/>
                      </a:lnTo>
                      <a:lnTo>
                        <a:pt x="75" y="8"/>
                      </a:lnTo>
                      <a:lnTo>
                        <a:pt x="68" y="5"/>
                      </a:lnTo>
                      <a:lnTo>
                        <a:pt x="62" y="0"/>
                      </a:lnTo>
                      <a:lnTo>
                        <a:pt x="52" y="0"/>
                      </a:lnTo>
                      <a:lnTo>
                        <a:pt x="46" y="0"/>
                      </a:lnTo>
                      <a:lnTo>
                        <a:pt x="36" y="0"/>
                      </a:lnTo>
                      <a:lnTo>
                        <a:pt x="29" y="0"/>
                      </a:lnTo>
                      <a:lnTo>
                        <a:pt x="23" y="5"/>
                      </a:lnTo>
                      <a:lnTo>
                        <a:pt x="17" y="8"/>
                      </a:lnTo>
                      <a:lnTo>
                        <a:pt x="10" y="13"/>
                      </a:lnTo>
                      <a:lnTo>
                        <a:pt x="4" y="16"/>
                      </a:lnTo>
                      <a:lnTo>
                        <a:pt x="0" y="23"/>
                      </a:lnTo>
                      <a:lnTo>
                        <a:pt x="0" y="31"/>
                      </a:lnTo>
                      <a:lnTo>
                        <a:pt x="91" y="31"/>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42" name="Freeform 846"/>
                <p:cNvSpPr>
                  <a:spLocks/>
                </p:cNvSpPr>
                <p:nvPr/>
              </p:nvSpPr>
              <p:spPr bwMode="auto">
                <a:xfrm>
                  <a:off x="7372" y="10080"/>
                  <a:ext cx="91" cy="31"/>
                </a:xfrm>
                <a:custGeom>
                  <a:avLst/>
                  <a:gdLst>
                    <a:gd name="T0" fmla="*/ 91 w 91"/>
                    <a:gd name="T1" fmla="*/ 31 h 31"/>
                    <a:gd name="T2" fmla="*/ 88 w 91"/>
                    <a:gd name="T3" fmla="*/ 23 h 31"/>
                    <a:gd name="T4" fmla="*/ 84 w 91"/>
                    <a:gd name="T5" fmla="*/ 16 h 31"/>
                    <a:gd name="T6" fmla="*/ 81 w 91"/>
                    <a:gd name="T7" fmla="*/ 13 h 31"/>
                    <a:gd name="T8" fmla="*/ 75 w 91"/>
                    <a:gd name="T9" fmla="*/ 8 h 31"/>
                    <a:gd name="T10" fmla="*/ 68 w 91"/>
                    <a:gd name="T11" fmla="*/ 5 h 31"/>
                    <a:gd name="T12" fmla="*/ 62 w 91"/>
                    <a:gd name="T13" fmla="*/ 0 h 31"/>
                    <a:gd name="T14" fmla="*/ 52 w 91"/>
                    <a:gd name="T15" fmla="*/ 0 h 31"/>
                    <a:gd name="T16" fmla="*/ 46 w 91"/>
                    <a:gd name="T17" fmla="*/ 0 h 31"/>
                    <a:gd name="T18" fmla="*/ 36 w 91"/>
                    <a:gd name="T19" fmla="*/ 0 h 31"/>
                    <a:gd name="T20" fmla="*/ 29 w 91"/>
                    <a:gd name="T21" fmla="*/ 0 h 31"/>
                    <a:gd name="T22" fmla="*/ 23 w 91"/>
                    <a:gd name="T23" fmla="*/ 5 h 31"/>
                    <a:gd name="T24" fmla="*/ 17 w 91"/>
                    <a:gd name="T25" fmla="*/ 8 h 31"/>
                    <a:gd name="T26" fmla="*/ 10 w 91"/>
                    <a:gd name="T27" fmla="*/ 13 h 31"/>
                    <a:gd name="T28" fmla="*/ 4 w 91"/>
                    <a:gd name="T29" fmla="*/ 16 h 31"/>
                    <a:gd name="T30" fmla="*/ 0 w 91"/>
                    <a:gd name="T31" fmla="*/ 23 h 31"/>
                    <a:gd name="T32" fmla="*/ 0 w 91"/>
                    <a:gd name="T33" fmla="*/ 31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1" h="31">
                      <a:moveTo>
                        <a:pt x="91" y="31"/>
                      </a:moveTo>
                      <a:lnTo>
                        <a:pt x="88" y="23"/>
                      </a:lnTo>
                      <a:lnTo>
                        <a:pt x="84" y="16"/>
                      </a:lnTo>
                      <a:lnTo>
                        <a:pt x="81" y="13"/>
                      </a:lnTo>
                      <a:lnTo>
                        <a:pt x="75" y="8"/>
                      </a:lnTo>
                      <a:lnTo>
                        <a:pt x="68" y="5"/>
                      </a:lnTo>
                      <a:lnTo>
                        <a:pt x="62" y="0"/>
                      </a:lnTo>
                      <a:lnTo>
                        <a:pt x="52" y="0"/>
                      </a:lnTo>
                      <a:lnTo>
                        <a:pt x="46" y="0"/>
                      </a:lnTo>
                      <a:lnTo>
                        <a:pt x="36" y="0"/>
                      </a:lnTo>
                      <a:lnTo>
                        <a:pt x="29" y="0"/>
                      </a:lnTo>
                      <a:lnTo>
                        <a:pt x="23" y="5"/>
                      </a:lnTo>
                      <a:lnTo>
                        <a:pt x="17" y="8"/>
                      </a:lnTo>
                      <a:lnTo>
                        <a:pt x="10" y="13"/>
                      </a:lnTo>
                      <a:lnTo>
                        <a:pt x="4" y="16"/>
                      </a:lnTo>
                      <a:lnTo>
                        <a:pt x="0" y="23"/>
                      </a:lnTo>
                      <a:lnTo>
                        <a:pt x="0" y="31"/>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13" name="Group 847"/>
              <p:cNvGrpSpPr>
                <a:grpSpLocks/>
              </p:cNvGrpSpPr>
              <p:nvPr/>
            </p:nvGrpSpPr>
            <p:grpSpPr bwMode="auto">
              <a:xfrm>
                <a:off x="7469" y="10002"/>
                <a:ext cx="26" cy="22"/>
                <a:chOff x="7469" y="10002"/>
                <a:chExt cx="26" cy="22"/>
              </a:xfrm>
            </p:grpSpPr>
            <p:sp>
              <p:nvSpPr>
                <p:cNvPr id="80136" name="Line 848"/>
                <p:cNvSpPr>
                  <a:spLocks noChangeShapeType="1"/>
                </p:cNvSpPr>
                <p:nvPr/>
              </p:nvSpPr>
              <p:spPr bwMode="auto">
                <a:xfrm>
                  <a:off x="7469" y="10002"/>
                  <a:ext cx="1"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37" name="Line 849"/>
                <p:cNvSpPr>
                  <a:spLocks noChangeShapeType="1"/>
                </p:cNvSpPr>
                <p:nvPr/>
              </p:nvSpPr>
              <p:spPr bwMode="auto">
                <a:xfrm>
                  <a:off x="7492" y="10023"/>
                  <a:ext cx="3"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38" name="Line 850"/>
                <p:cNvSpPr>
                  <a:spLocks noChangeShapeType="1"/>
                </p:cNvSpPr>
                <p:nvPr/>
              </p:nvSpPr>
              <p:spPr bwMode="auto">
                <a:xfrm>
                  <a:off x="7482" y="10012"/>
                  <a:ext cx="1"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14" name="Group 851"/>
              <p:cNvGrpSpPr>
                <a:grpSpLocks/>
              </p:cNvGrpSpPr>
              <p:nvPr/>
            </p:nvGrpSpPr>
            <p:grpSpPr bwMode="auto">
              <a:xfrm>
                <a:off x="7473" y="9945"/>
                <a:ext cx="38" cy="22"/>
                <a:chOff x="7473" y="9945"/>
                <a:chExt cx="38" cy="22"/>
              </a:xfrm>
            </p:grpSpPr>
            <p:sp>
              <p:nvSpPr>
                <p:cNvPr id="80133" name="Line 852"/>
                <p:cNvSpPr>
                  <a:spLocks noChangeShapeType="1"/>
                </p:cNvSpPr>
                <p:nvPr/>
              </p:nvSpPr>
              <p:spPr bwMode="auto">
                <a:xfrm flipH="1">
                  <a:off x="7473" y="9945"/>
                  <a:ext cx="12"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34" name="Line 853"/>
                <p:cNvSpPr>
                  <a:spLocks noChangeShapeType="1"/>
                </p:cNvSpPr>
                <p:nvPr/>
              </p:nvSpPr>
              <p:spPr bwMode="auto">
                <a:xfrm flipH="1">
                  <a:off x="7495" y="9966"/>
                  <a:ext cx="16"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35" name="Line 854"/>
                <p:cNvSpPr>
                  <a:spLocks noChangeShapeType="1"/>
                </p:cNvSpPr>
                <p:nvPr/>
              </p:nvSpPr>
              <p:spPr bwMode="auto">
                <a:xfrm flipH="1">
                  <a:off x="7482" y="9955"/>
                  <a:ext cx="16"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15" name="Group 855"/>
              <p:cNvGrpSpPr>
                <a:grpSpLocks/>
              </p:cNvGrpSpPr>
              <p:nvPr/>
            </p:nvGrpSpPr>
            <p:grpSpPr bwMode="auto">
              <a:xfrm>
                <a:off x="7447" y="9950"/>
                <a:ext cx="48" cy="68"/>
                <a:chOff x="7447" y="9950"/>
                <a:chExt cx="48" cy="68"/>
              </a:xfrm>
            </p:grpSpPr>
            <p:sp>
              <p:nvSpPr>
                <p:cNvPr id="80130" name="Line 856"/>
                <p:cNvSpPr>
                  <a:spLocks noChangeShapeType="1"/>
                </p:cNvSpPr>
                <p:nvPr/>
              </p:nvSpPr>
              <p:spPr bwMode="auto">
                <a:xfrm flipH="1">
                  <a:off x="7447" y="9950"/>
                  <a:ext cx="22" cy="4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31" name="Line 857"/>
                <p:cNvSpPr>
                  <a:spLocks noChangeShapeType="1"/>
                </p:cNvSpPr>
                <p:nvPr/>
              </p:nvSpPr>
              <p:spPr bwMode="auto">
                <a:xfrm flipH="1">
                  <a:off x="7473" y="9971"/>
                  <a:ext cx="22" cy="47"/>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32" name="Line 858"/>
                <p:cNvSpPr>
                  <a:spLocks noChangeShapeType="1"/>
                </p:cNvSpPr>
                <p:nvPr/>
              </p:nvSpPr>
              <p:spPr bwMode="auto">
                <a:xfrm flipH="1">
                  <a:off x="7460" y="9960"/>
                  <a:ext cx="22" cy="47"/>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16" name="Group 859"/>
              <p:cNvGrpSpPr>
                <a:grpSpLocks/>
              </p:cNvGrpSpPr>
              <p:nvPr/>
            </p:nvGrpSpPr>
            <p:grpSpPr bwMode="auto">
              <a:xfrm>
                <a:off x="7340" y="10031"/>
                <a:ext cx="145" cy="28"/>
                <a:chOff x="7340" y="10031"/>
                <a:chExt cx="145" cy="28"/>
              </a:xfrm>
            </p:grpSpPr>
            <p:sp>
              <p:nvSpPr>
                <p:cNvPr id="80126" name="Freeform 860"/>
                <p:cNvSpPr>
                  <a:spLocks/>
                </p:cNvSpPr>
                <p:nvPr/>
              </p:nvSpPr>
              <p:spPr bwMode="auto">
                <a:xfrm>
                  <a:off x="7340" y="10031"/>
                  <a:ext cx="120" cy="7"/>
                </a:xfrm>
                <a:custGeom>
                  <a:avLst/>
                  <a:gdLst>
                    <a:gd name="T0" fmla="*/ 120 w 120"/>
                    <a:gd name="T1" fmla="*/ 7 h 7"/>
                    <a:gd name="T2" fmla="*/ 116 w 120"/>
                    <a:gd name="T3" fmla="*/ 5 h 7"/>
                    <a:gd name="T4" fmla="*/ 113 w 120"/>
                    <a:gd name="T5" fmla="*/ 2 h 7"/>
                    <a:gd name="T6" fmla="*/ 107 w 120"/>
                    <a:gd name="T7" fmla="*/ 0 h 7"/>
                    <a:gd name="T8" fmla="*/ 100 w 120"/>
                    <a:gd name="T9" fmla="*/ 0 h 7"/>
                    <a:gd name="T10" fmla="*/ 16 w 120"/>
                    <a:gd name="T11" fmla="*/ 0 h 7"/>
                    <a:gd name="T12" fmla="*/ 7 w 120"/>
                    <a:gd name="T13" fmla="*/ 0 h 7"/>
                    <a:gd name="T14" fmla="*/ 3 w 120"/>
                    <a:gd name="T15" fmla="*/ 2 h 7"/>
                    <a:gd name="T16" fmla="*/ 0 w 120"/>
                    <a:gd name="T17" fmla="*/ 5 h 7"/>
                    <a:gd name="T18" fmla="*/ 0 w 120"/>
                    <a:gd name="T19" fmla="*/ 7 h 7"/>
                    <a:gd name="T20" fmla="*/ 120 w 120"/>
                    <a:gd name="T21" fmla="*/ 7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7">
                      <a:moveTo>
                        <a:pt x="120" y="7"/>
                      </a:moveTo>
                      <a:lnTo>
                        <a:pt x="116" y="5"/>
                      </a:lnTo>
                      <a:lnTo>
                        <a:pt x="113" y="2"/>
                      </a:lnTo>
                      <a:lnTo>
                        <a:pt x="107" y="0"/>
                      </a:lnTo>
                      <a:lnTo>
                        <a:pt x="100" y="0"/>
                      </a:lnTo>
                      <a:lnTo>
                        <a:pt x="16" y="0"/>
                      </a:lnTo>
                      <a:lnTo>
                        <a:pt x="7" y="0"/>
                      </a:lnTo>
                      <a:lnTo>
                        <a:pt x="3" y="2"/>
                      </a:lnTo>
                      <a:lnTo>
                        <a:pt x="0" y="5"/>
                      </a:lnTo>
                      <a:lnTo>
                        <a:pt x="0" y="7"/>
                      </a:lnTo>
                      <a:lnTo>
                        <a:pt x="12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27" name="Freeform 861"/>
                <p:cNvSpPr>
                  <a:spLocks/>
                </p:cNvSpPr>
                <p:nvPr/>
              </p:nvSpPr>
              <p:spPr bwMode="auto">
                <a:xfrm>
                  <a:off x="7366" y="10051"/>
                  <a:ext cx="119" cy="8"/>
                </a:xfrm>
                <a:custGeom>
                  <a:avLst/>
                  <a:gdLst>
                    <a:gd name="T0" fmla="*/ 119 w 119"/>
                    <a:gd name="T1" fmla="*/ 8 h 8"/>
                    <a:gd name="T2" fmla="*/ 116 w 119"/>
                    <a:gd name="T3" fmla="*/ 6 h 8"/>
                    <a:gd name="T4" fmla="*/ 113 w 119"/>
                    <a:gd name="T5" fmla="*/ 3 h 8"/>
                    <a:gd name="T6" fmla="*/ 107 w 119"/>
                    <a:gd name="T7" fmla="*/ 0 h 8"/>
                    <a:gd name="T8" fmla="*/ 100 w 119"/>
                    <a:gd name="T9" fmla="*/ 0 h 8"/>
                    <a:gd name="T10" fmla="*/ 16 w 119"/>
                    <a:gd name="T11" fmla="*/ 0 h 8"/>
                    <a:gd name="T12" fmla="*/ 6 w 119"/>
                    <a:gd name="T13" fmla="*/ 0 h 8"/>
                    <a:gd name="T14" fmla="*/ 3 w 119"/>
                    <a:gd name="T15" fmla="*/ 3 h 8"/>
                    <a:gd name="T16" fmla="*/ 0 w 119"/>
                    <a:gd name="T17" fmla="*/ 6 h 8"/>
                    <a:gd name="T18" fmla="*/ 0 w 119"/>
                    <a:gd name="T19" fmla="*/ 8 h 8"/>
                    <a:gd name="T20" fmla="*/ 119 w 119"/>
                    <a:gd name="T21" fmla="*/ 8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9" h="8">
                      <a:moveTo>
                        <a:pt x="119" y="8"/>
                      </a:moveTo>
                      <a:lnTo>
                        <a:pt x="116" y="6"/>
                      </a:lnTo>
                      <a:lnTo>
                        <a:pt x="113" y="3"/>
                      </a:lnTo>
                      <a:lnTo>
                        <a:pt x="107" y="0"/>
                      </a:lnTo>
                      <a:lnTo>
                        <a:pt x="100" y="0"/>
                      </a:lnTo>
                      <a:lnTo>
                        <a:pt x="16" y="0"/>
                      </a:lnTo>
                      <a:lnTo>
                        <a:pt x="6" y="0"/>
                      </a:lnTo>
                      <a:lnTo>
                        <a:pt x="3" y="3"/>
                      </a:lnTo>
                      <a:lnTo>
                        <a:pt x="0" y="6"/>
                      </a:lnTo>
                      <a:lnTo>
                        <a:pt x="0" y="8"/>
                      </a:lnTo>
                      <a:lnTo>
                        <a:pt x="119" y="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28" name="Freeform 862"/>
                <p:cNvSpPr>
                  <a:spLocks/>
                </p:cNvSpPr>
                <p:nvPr/>
              </p:nvSpPr>
              <p:spPr bwMode="auto">
                <a:xfrm>
                  <a:off x="7353" y="10041"/>
                  <a:ext cx="120" cy="8"/>
                </a:xfrm>
                <a:custGeom>
                  <a:avLst/>
                  <a:gdLst>
                    <a:gd name="T0" fmla="*/ 120 w 120"/>
                    <a:gd name="T1" fmla="*/ 8 h 8"/>
                    <a:gd name="T2" fmla="*/ 116 w 120"/>
                    <a:gd name="T3" fmla="*/ 5 h 8"/>
                    <a:gd name="T4" fmla="*/ 113 w 120"/>
                    <a:gd name="T5" fmla="*/ 3 h 8"/>
                    <a:gd name="T6" fmla="*/ 107 w 120"/>
                    <a:gd name="T7" fmla="*/ 0 h 8"/>
                    <a:gd name="T8" fmla="*/ 100 w 120"/>
                    <a:gd name="T9" fmla="*/ 0 h 8"/>
                    <a:gd name="T10" fmla="*/ 16 w 120"/>
                    <a:gd name="T11" fmla="*/ 0 h 8"/>
                    <a:gd name="T12" fmla="*/ 6 w 120"/>
                    <a:gd name="T13" fmla="*/ 0 h 8"/>
                    <a:gd name="T14" fmla="*/ 3 w 120"/>
                    <a:gd name="T15" fmla="*/ 3 h 8"/>
                    <a:gd name="T16" fmla="*/ 0 w 120"/>
                    <a:gd name="T17" fmla="*/ 5 h 8"/>
                    <a:gd name="T18" fmla="*/ 0 w 120"/>
                    <a:gd name="T19" fmla="*/ 8 h 8"/>
                    <a:gd name="T20" fmla="*/ 120 w 120"/>
                    <a:gd name="T21" fmla="*/ 8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8">
                      <a:moveTo>
                        <a:pt x="120" y="8"/>
                      </a:moveTo>
                      <a:lnTo>
                        <a:pt x="116" y="5"/>
                      </a:lnTo>
                      <a:lnTo>
                        <a:pt x="113" y="3"/>
                      </a:lnTo>
                      <a:lnTo>
                        <a:pt x="107" y="0"/>
                      </a:lnTo>
                      <a:lnTo>
                        <a:pt x="100" y="0"/>
                      </a:lnTo>
                      <a:lnTo>
                        <a:pt x="16" y="0"/>
                      </a:lnTo>
                      <a:lnTo>
                        <a:pt x="6" y="0"/>
                      </a:lnTo>
                      <a:lnTo>
                        <a:pt x="3" y="3"/>
                      </a:lnTo>
                      <a:lnTo>
                        <a:pt x="0" y="5"/>
                      </a:lnTo>
                      <a:lnTo>
                        <a:pt x="0" y="8"/>
                      </a:lnTo>
                      <a:lnTo>
                        <a:pt x="120" y="8"/>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29" name="Freeform 863"/>
                <p:cNvSpPr>
                  <a:spLocks/>
                </p:cNvSpPr>
                <p:nvPr/>
              </p:nvSpPr>
              <p:spPr bwMode="auto">
                <a:xfrm>
                  <a:off x="7353" y="10041"/>
                  <a:ext cx="120" cy="8"/>
                </a:xfrm>
                <a:custGeom>
                  <a:avLst/>
                  <a:gdLst>
                    <a:gd name="T0" fmla="*/ 120 w 120"/>
                    <a:gd name="T1" fmla="*/ 8 h 8"/>
                    <a:gd name="T2" fmla="*/ 116 w 120"/>
                    <a:gd name="T3" fmla="*/ 5 h 8"/>
                    <a:gd name="T4" fmla="*/ 113 w 120"/>
                    <a:gd name="T5" fmla="*/ 3 h 8"/>
                    <a:gd name="T6" fmla="*/ 107 w 120"/>
                    <a:gd name="T7" fmla="*/ 0 h 8"/>
                    <a:gd name="T8" fmla="*/ 100 w 120"/>
                    <a:gd name="T9" fmla="*/ 0 h 8"/>
                    <a:gd name="T10" fmla="*/ 16 w 120"/>
                    <a:gd name="T11" fmla="*/ 0 h 8"/>
                    <a:gd name="T12" fmla="*/ 6 w 120"/>
                    <a:gd name="T13" fmla="*/ 0 h 8"/>
                    <a:gd name="T14" fmla="*/ 3 w 120"/>
                    <a:gd name="T15" fmla="*/ 3 h 8"/>
                    <a:gd name="T16" fmla="*/ 0 w 120"/>
                    <a:gd name="T17" fmla="*/ 5 h 8"/>
                    <a:gd name="T18" fmla="*/ 0 w 120"/>
                    <a:gd name="T19" fmla="*/ 8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8">
                      <a:moveTo>
                        <a:pt x="120" y="8"/>
                      </a:moveTo>
                      <a:lnTo>
                        <a:pt x="116" y="5"/>
                      </a:lnTo>
                      <a:lnTo>
                        <a:pt x="113" y="3"/>
                      </a:lnTo>
                      <a:lnTo>
                        <a:pt x="107" y="0"/>
                      </a:lnTo>
                      <a:lnTo>
                        <a:pt x="100" y="0"/>
                      </a:lnTo>
                      <a:lnTo>
                        <a:pt x="16" y="0"/>
                      </a:lnTo>
                      <a:lnTo>
                        <a:pt x="6" y="0"/>
                      </a:lnTo>
                      <a:lnTo>
                        <a:pt x="3" y="3"/>
                      </a:lnTo>
                      <a:lnTo>
                        <a:pt x="0" y="5"/>
                      </a:lnTo>
                      <a:lnTo>
                        <a:pt x="0" y="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17" name="Group 864"/>
              <p:cNvGrpSpPr>
                <a:grpSpLocks/>
              </p:cNvGrpSpPr>
              <p:nvPr/>
            </p:nvGrpSpPr>
            <p:grpSpPr bwMode="auto">
              <a:xfrm>
                <a:off x="7356" y="10070"/>
                <a:ext cx="117" cy="96"/>
                <a:chOff x="7356" y="10070"/>
                <a:chExt cx="117" cy="96"/>
              </a:xfrm>
            </p:grpSpPr>
            <p:sp>
              <p:nvSpPr>
                <p:cNvPr id="80123" name="Freeform 865"/>
                <p:cNvSpPr>
                  <a:spLocks/>
                </p:cNvSpPr>
                <p:nvPr/>
              </p:nvSpPr>
              <p:spPr bwMode="auto">
                <a:xfrm>
                  <a:off x="7356" y="10070"/>
                  <a:ext cx="91" cy="75"/>
                </a:xfrm>
                <a:custGeom>
                  <a:avLst/>
                  <a:gdLst>
                    <a:gd name="T0" fmla="*/ 91 w 91"/>
                    <a:gd name="T1" fmla="*/ 36 h 75"/>
                    <a:gd name="T2" fmla="*/ 91 w 91"/>
                    <a:gd name="T3" fmla="*/ 28 h 75"/>
                    <a:gd name="T4" fmla="*/ 87 w 91"/>
                    <a:gd name="T5" fmla="*/ 20 h 75"/>
                    <a:gd name="T6" fmla="*/ 84 w 91"/>
                    <a:gd name="T7" fmla="*/ 15 h 75"/>
                    <a:gd name="T8" fmla="*/ 78 w 91"/>
                    <a:gd name="T9" fmla="*/ 7 h 75"/>
                    <a:gd name="T10" fmla="*/ 71 w 91"/>
                    <a:gd name="T11" fmla="*/ 5 h 75"/>
                    <a:gd name="T12" fmla="*/ 62 w 91"/>
                    <a:gd name="T13" fmla="*/ 0 h 75"/>
                    <a:gd name="T14" fmla="*/ 55 w 91"/>
                    <a:gd name="T15" fmla="*/ 0 h 75"/>
                    <a:gd name="T16" fmla="*/ 45 w 91"/>
                    <a:gd name="T17" fmla="*/ 0 h 75"/>
                    <a:gd name="T18" fmla="*/ 36 w 91"/>
                    <a:gd name="T19" fmla="*/ 0 h 75"/>
                    <a:gd name="T20" fmla="*/ 26 w 91"/>
                    <a:gd name="T21" fmla="*/ 0 h 75"/>
                    <a:gd name="T22" fmla="*/ 20 w 91"/>
                    <a:gd name="T23" fmla="*/ 5 h 75"/>
                    <a:gd name="T24" fmla="*/ 13 w 91"/>
                    <a:gd name="T25" fmla="*/ 7 h 75"/>
                    <a:gd name="T26" fmla="*/ 7 w 91"/>
                    <a:gd name="T27" fmla="*/ 15 h 75"/>
                    <a:gd name="T28" fmla="*/ 3 w 91"/>
                    <a:gd name="T29" fmla="*/ 20 h 75"/>
                    <a:gd name="T30" fmla="*/ 0 w 91"/>
                    <a:gd name="T31" fmla="*/ 28 h 75"/>
                    <a:gd name="T32" fmla="*/ 0 w 91"/>
                    <a:gd name="T33" fmla="*/ 36 h 75"/>
                    <a:gd name="T34" fmla="*/ 0 w 91"/>
                    <a:gd name="T35" fmla="*/ 44 h 75"/>
                    <a:gd name="T36" fmla="*/ 3 w 91"/>
                    <a:gd name="T37" fmla="*/ 52 h 75"/>
                    <a:gd name="T38" fmla="*/ 7 w 91"/>
                    <a:gd name="T39" fmla="*/ 59 h 75"/>
                    <a:gd name="T40" fmla="*/ 13 w 91"/>
                    <a:gd name="T41" fmla="*/ 65 h 75"/>
                    <a:gd name="T42" fmla="*/ 20 w 91"/>
                    <a:gd name="T43" fmla="*/ 70 h 75"/>
                    <a:gd name="T44" fmla="*/ 26 w 91"/>
                    <a:gd name="T45" fmla="*/ 72 h 75"/>
                    <a:gd name="T46" fmla="*/ 36 w 91"/>
                    <a:gd name="T47" fmla="*/ 75 h 75"/>
                    <a:gd name="T48" fmla="*/ 45 w 91"/>
                    <a:gd name="T49" fmla="*/ 75 h 75"/>
                    <a:gd name="T50" fmla="*/ 55 w 91"/>
                    <a:gd name="T51" fmla="*/ 75 h 75"/>
                    <a:gd name="T52" fmla="*/ 62 w 91"/>
                    <a:gd name="T53" fmla="*/ 72 h 75"/>
                    <a:gd name="T54" fmla="*/ 71 w 91"/>
                    <a:gd name="T55" fmla="*/ 70 h 75"/>
                    <a:gd name="T56" fmla="*/ 78 w 91"/>
                    <a:gd name="T57" fmla="*/ 65 h 75"/>
                    <a:gd name="T58" fmla="*/ 84 w 91"/>
                    <a:gd name="T59" fmla="*/ 59 h 75"/>
                    <a:gd name="T60" fmla="*/ 87 w 91"/>
                    <a:gd name="T61" fmla="*/ 52 h 75"/>
                    <a:gd name="T62" fmla="*/ 91 w 91"/>
                    <a:gd name="T63" fmla="*/ 44 h 75"/>
                    <a:gd name="T64" fmla="*/ 91 w 91"/>
                    <a:gd name="T65" fmla="*/ 36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1" h="75">
                      <a:moveTo>
                        <a:pt x="91" y="36"/>
                      </a:moveTo>
                      <a:lnTo>
                        <a:pt x="91" y="28"/>
                      </a:lnTo>
                      <a:lnTo>
                        <a:pt x="87" y="20"/>
                      </a:lnTo>
                      <a:lnTo>
                        <a:pt x="84" y="15"/>
                      </a:lnTo>
                      <a:lnTo>
                        <a:pt x="78" y="7"/>
                      </a:lnTo>
                      <a:lnTo>
                        <a:pt x="71" y="5"/>
                      </a:lnTo>
                      <a:lnTo>
                        <a:pt x="62" y="0"/>
                      </a:lnTo>
                      <a:lnTo>
                        <a:pt x="55" y="0"/>
                      </a:lnTo>
                      <a:lnTo>
                        <a:pt x="45" y="0"/>
                      </a:lnTo>
                      <a:lnTo>
                        <a:pt x="36" y="0"/>
                      </a:lnTo>
                      <a:lnTo>
                        <a:pt x="26" y="0"/>
                      </a:lnTo>
                      <a:lnTo>
                        <a:pt x="20" y="5"/>
                      </a:lnTo>
                      <a:lnTo>
                        <a:pt x="13" y="7"/>
                      </a:lnTo>
                      <a:lnTo>
                        <a:pt x="7" y="15"/>
                      </a:lnTo>
                      <a:lnTo>
                        <a:pt x="3" y="20"/>
                      </a:lnTo>
                      <a:lnTo>
                        <a:pt x="0" y="28"/>
                      </a:lnTo>
                      <a:lnTo>
                        <a:pt x="0" y="36"/>
                      </a:lnTo>
                      <a:lnTo>
                        <a:pt x="0" y="44"/>
                      </a:lnTo>
                      <a:lnTo>
                        <a:pt x="3" y="52"/>
                      </a:lnTo>
                      <a:lnTo>
                        <a:pt x="7" y="59"/>
                      </a:lnTo>
                      <a:lnTo>
                        <a:pt x="13" y="65"/>
                      </a:lnTo>
                      <a:lnTo>
                        <a:pt x="20" y="70"/>
                      </a:lnTo>
                      <a:lnTo>
                        <a:pt x="26" y="72"/>
                      </a:lnTo>
                      <a:lnTo>
                        <a:pt x="36" y="75"/>
                      </a:lnTo>
                      <a:lnTo>
                        <a:pt x="45" y="75"/>
                      </a:lnTo>
                      <a:lnTo>
                        <a:pt x="55" y="75"/>
                      </a:lnTo>
                      <a:lnTo>
                        <a:pt x="62" y="72"/>
                      </a:lnTo>
                      <a:lnTo>
                        <a:pt x="71" y="70"/>
                      </a:lnTo>
                      <a:lnTo>
                        <a:pt x="78" y="65"/>
                      </a:lnTo>
                      <a:lnTo>
                        <a:pt x="84" y="59"/>
                      </a:lnTo>
                      <a:lnTo>
                        <a:pt x="87" y="52"/>
                      </a:lnTo>
                      <a:lnTo>
                        <a:pt x="91" y="44"/>
                      </a:lnTo>
                      <a:lnTo>
                        <a:pt x="91" y="36"/>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24" name="Freeform 866"/>
                <p:cNvSpPr>
                  <a:spLocks/>
                </p:cNvSpPr>
                <p:nvPr/>
              </p:nvSpPr>
              <p:spPr bwMode="auto">
                <a:xfrm>
                  <a:off x="7382" y="10090"/>
                  <a:ext cx="91" cy="76"/>
                </a:xfrm>
                <a:custGeom>
                  <a:avLst/>
                  <a:gdLst>
                    <a:gd name="T0" fmla="*/ 91 w 91"/>
                    <a:gd name="T1" fmla="*/ 37 h 76"/>
                    <a:gd name="T2" fmla="*/ 91 w 91"/>
                    <a:gd name="T3" fmla="*/ 29 h 76"/>
                    <a:gd name="T4" fmla="*/ 87 w 91"/>
                    <a:gd name="T5" fmla="*/ 21 h 76"/>
                    <a:gd name="T6" fmla="*/ 84 w 91"/>
                    <a:gd name="T7" fmla="*/ 16 h 76"/>
                    <a:gd name="T8" fmla="*/ 78 w 91"/>
                    <a:gd name="T9" fmla="*/ 8 h 76"/>
                    <a:gd name="T10" fmla="*/ 71 w 91"/>
                    <a:gd name="T11" fmla="*/ 6 h 76"/>
                    <a:gd name="T12" fmla="*/ 61 w 91"/>
                    <a:gd name="T13" fmla="*/ 0 h 76"/>
                    <a:gd name="T14" fmla="*/ 55 w 91"/>
                    <a:gd name="T15" fmla="*/ 0 h 76"/>
                    <a:gd name="T16" fmla="*/ 45 w 91"/>
                    <a:gd name="T17" fmla="*/ 0 h 76"/>
                    <a:gd name="T18" fmla="*/ 36 w 91"/>
                    <a:gd name="T19" fmla="*/ 0 h 76"/>
                    <a:gd name="T20" fmla="*/ 26 w 91"/>
                    <a:gd name="T21" fmla="*/ 0 h 76"/>
                    <a:gd name="T22" fmla="*/ 19 w 91"/>
                    <a:gd name="T23" fmla="*/ 6 h 76"/>
                    <a:gd name="T24" fmla="*/ 13 w 91"/>
                    <a:gd name="T25" fmla="*/ 8 h 76"/>
                    <a:gd name="T26" fmla="*/ 7 w 91"/>
                    <a:gd name="T27" fmla="*/ 16 h 76"/>
                    <a:gd name="T28" fmla="*/ 3 w 91"/>
                    <a:gd name="T29" fmla="*/ 21 h 76"/>
                    <a:gd name="T30" fmla="*/ 0 w 91"/>
                    <a:gd name="T31" fmla="*/ 29 h 76"/>
                    <a:gd name="T32" fmla="*/ 0 w 91"/>
                    <a:gd name="T33" fmla="*/ 37 h 76"/>
                    <a:gd name="T34" fmla="*/ 0 w 91"/>
                    <a:gd name="T35" fmla="*/ 45 h 76"/>
                    <a:gd name="T36" fmla="*/ 3 w 91"/>
                    <a:gd name="T37" fmla="*/ 52 h 76"/>
                    <a:gd name="T38" fmla="*/ 7 w 91"/>
                    <a:gd name="T39" fmla="*/ 60 h 76"/>
                    <a:gd name="T40" fmla="*/ 13 w 91"/>
                    <a:gd name="T41" fmla="*/ 65 h 76"/>
                    <a:gd name="T42" fmla="*/ 19 w 91"/>
                    <a:gd name="T43" fmla="*/ 71 h 76"/>
                    <a:gd name="T44" fmla="*/ 26 w 91"/>
                    <a:gd name="T45" fmla="*/ 73 h 76"/>
                    <a:gd name="T46" fmla="*/ 36 w 91"/>
                    <a:gd name="T47" fmla="*/ 76 h 76"/>
                    <a:gd name="T48" fmla="*/ 45 w 91"/>
                    <a:gd name="T49" fmla="*/ 76 h 76"/>
                    <a:gd name="T50" fmla="*/ 55 w 91"/>
                    <a:gd name="T51" fmla="*/ 76 h 76"/>
                    <a:gd name="T52" fmla="*/ 61 w 91"/>
                    <a:gd name="T53" fmla="*/ 73 h 76"/>
                    <a:gd name="T54" fmla="*/ 71 w 91"/>
                    <a:gd name="T55" fmla="*/ 71 h 76"/>
                    <a:gd name="T56" fmla="*/ 78 w 91"/>
                    <a:gd name="T57" fmla="*/ 65 h 76"/>
                    <a:gd name="T58" fmla="*/ 84 w 91"/>
                    <a:gd name="T59" fmla="*/ 60 h 76"/>
                    <a:gd name="T60" fmla="*/ 87 w 91"/>
                    <a:gd name="T61" fmla="*/ 52 h 76"/>
                    <a:gd name="T62" fmla="*/ 91 w 91"/>
                    <a:gd name="T63" fmla="*/ 45 h 76"/>
                    <a:gd name="T64" fmla="*/ 91 w 91"/>
                    <a:gd name="T65" fmla="*/ 37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1" h="76">
                      <a:moveTo>
                        <a:pt x="91" y="37"/>
                      </a:moveTo>
                      <a:lnTo>
                        <a:pt x="91" y="29"/>
                      </a:lnTo>
                      <a:lnTo>
                        <a:pt x="87" y="21"/>
                      </a:lnTo>
                      <a:lnTo>
                        <a:pt x="84" y="16"/>
                      </a:lnTo>
                      <a:lnTo>
                        <a:pt x="78" y="8"/>
                      </a:lnTo>
                      <a:lnTo>
                        <a:pt x="71" y="6"/>
                      </a:lnTo>
                      <a:lnTo>
                        <a:pt x="61" y="0"/>
                      </a:lnTo>
                      <a:lnTo>
                        <a:pt x="55" y="0"/>
                      </a:lnTo>
                      <a:lnTo>
                        <a:pt x="45" y="0"/>
                      </a:lnTo>
                      <a:lnTo>
                        <a:pt x="36" y="0"/>
                      </a:lnTo>
                      <a:lnTo>
                        <a:pt x="26" y="0"/>
                      </a:lnTo>
                      <a:lnTo>
                        <a:pt x="19" y="6"/>
                      </a:lnTo>
                      <a:lnTo>
                        <a:pt x="13" y="8"/>
                      </a:lnTo>
                      <a:lnTo>
                        <a:pt x="7" y="16"/>
                      </a:lnTo>
                      <a:lnTo>
                        <a:pt x="3" y="21"/>
                      </a:lnTo>
                      <a:lnTo>
                        <a:pt x="0" y="29"/>
                      </a:lnTo>
                      <a:lnTo>
                        <a:pt x="0" y="37"/>
                      </a:lnTo>
                      <a:lnTo>
                        <a:pt x="0" y="45"/>
                      </a:lnTo>
                      <a:lnTo>
                        <a:pt x="3" y="52"/>
                      </a:lnTo>
                      <a:lnTo>
                        <a:pt x="7" y="60"/>
                      </a:lnTo>
                      <a:lnTo>
                        <a:pt x="13" y="65"/>
                      </a:lnTo>
                      <a:lnTo>
                        <a:pt x="19" y="71"/>
                      </a:lnTo>
                      <a:lnTo>
                        <a:pt x="26" y="73"/>
                      </a:lnTo>
                      <a:lnTo>
                        <a:pt x="36" y="76"/>
                      </a:lnTo>
                      <a:lnTo>
                        <a:pt x="45" y="76"/>
                      </a:lnTo>
                      <a:lnTo>
                        <a:pt x="55" y="76"/>
                      </a:lnTo>
                      <a:lnTo>
                        <a:pt x="61" y="73"/>
                      </a:lnTo>
                      <a:lnTo>
                        <a:pt x="71" y="71"/>
                      </a:lnTo>
                      <a:lnTo>
                        <a:pt x="78" y="65"/>
                      </a:lnTo>
                      <a:lnTo>
                        <a:pt x="84" y="60"/>
                      </a:lnTo>
                      <a:lnTo>
                        <a:pt x="87" y="52"/>
                      </a:lnTo>
                      <a:lnTo>
                        <a:pt x="91" y="45"/>
                      </a:lnTo>
                      <a:lnTo>
                        <a:pt x="91" y="37"/>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25" name="Freeform 867"/>
                <p:cNvSpPr>
                  <a:spLocks/>
                </p:cNvSpPr>
                <p:nvPr/>
              </p:nvSpPr>
              <p:spPr bwMode="auto">
                <a:xfrm>
                  <a:off x="7369" y="10080"/>
                  <a:ext cx="91" cy="75"/>
                </a:xfrm>
                <a:custGeom>
                  <a:avLst/>
                  <a:gdLst>
                    <a:gd name="T0" fmla="*/ 91 w 91"/>
                    <a:gd name="T1" fmla="*/ 36 h 75"/>
                    <a:gd name="T2" fmla="*/ 91 w 91"/>
                    <a:gd name="T3" fmla="*/ 29 h 75"/>
                    <a:gd name="T4" fmla="*/ 87 w 91"/>
                    <a:gd name="T5" fmla="*/ 21 h 75"/>
                    <a:gd name="T6" fmla="*/ 84 w 91"/>
                    <a:gd name="T7" fmla="*/ 16 h 75"/>
                    <a:gd name="T8" fmla="*/ 78 w 91"/>
                    <a:gd name="T9" fmla="*/ 8 h 75"/>
                    <a:gd name="T10" fmla="*/ 71 w 91"/>
                    <a:gd name="T11" fmla="*/ 5 h 75"/>
                    <a:gd name="T12" fmla="*/ 62 w 91"/>
                    <a:gd name="T13" fmla="*/ 0 h 75"/>
                    <a:gd name="T14" fmla="*/ 55 w 91"/>
                    <a:gd name="T15" fmla="*/ 0 h 75"/>
                    <a:gd name="T16" fmla="*/ 45 w 91"/>
                    <a:gd name="T17" fmla="*/ 0 h 75"/>
                    <a:gd name="T18" fmla="*/ 36 w 91"/>
                    <a:gd name="T19" fmla="*/ 0 h 75"/>
                    <a:gd name="T20" fmla="*/ 26 w 91"/>
                    <a:gd name="T21" fmla="*/ 0 h 75"/>
                    <a:gd name="T22" fmla="*/ 20 w 91"/>
                    <a:gd name="T23" fmla="*/ 5 h 75"/>
                    <a:gd name="T24" fmla="*/ 13 w 91"/>
                    <a:gd name="T25" fmla="*/ 8 h 75"/>
                    <a:gd name="T26" fmla="*/ 7 w 91"/>
                    <a:gd name="T27" fmla="*/ 16 h 75"/>
                    <a:gd name="T28" fmla="*/ 3 w 91"/>
                    <a:gd name="T29" fmla="*/ 21 h 75"/>
                    <a:gd name="T30" fmla="*/ 0 w 91"/>
                    <a:gd name="T31" fmla="*/ 29 h 75"/>
                    <a:gd name="T32" fmla="*/ 0 w 91"/>
                    <a:gd name="T33" fmla="*/ 36 h 75"/>
                    <a:gd name="T34" fmla="*/ 0 w 91"/>
                    <a:gd name="T35" fmla="*/ 44 h 75"/>
                    <a:gd name="T36" fmla="*/ 3 w 91"/>
                    <a:gd name="T37" fmla="*/ 52 h 75"/>
                    <a:gd name="T38" fmla="*/ 7 w 91"/>
                    <a:gd name="T39" fmla="*/ 60 h 75"/>
                    <a:gd name="T40" fmla="*/ 13 w 91"/>
                    <a:gd name="T41" fmla="*/ 65 h 75"/>
                    <a:gd name="T42" fmla="*/ 20 w 91"/>
                    <a:gd name="T43" fmla="*/ 70 h 75"/>
                    <a:gd name="T44" fmla="*/ 26 w 91"/>
                    <a:gd name="T45" fmla="*/ 73 h 75"/>
                    <a:gd name="T46" fmla="*/ 36 w 91"/>
                    <a:gd name="T47" fmla="*/ 75 h 75"/>
                    <a:gd name="T48" fmla="*/ 45 w 91"/>
                    <a:gd name="T49" fmla="*/ 75 h 75"/>
                    <a:gd name="T50" fmla="*/ 55 w 91"/>
                    <a:gd name="T51" fmla="*/ 75 h 75"/>
                    <a:gd name="T52" fmla="*/ 62 w 91"/>
                    <a:gd name="T53" fmla="*/ 73 h 75"/>
                    <a:gd name="T54" fmla="*/ 71 w 91"/>
                    <a:gd name="T55" fmla="*/ 70 h 75"/>
                    <a:gd name="T56" fmla="*/ 78 w 91"/>
                    <a:gd name="T57" fmla="*/ 65 h 75"/>
                    <a:gd name="T58" fmla="*/ 84 w 91"/>
                    <a:gd name="T59" fmla="*/ 60 h 75"/>
                    <a:gd name="T60" fmla="*/ 87 w 91"/>
                    <a:gd name="T61" fmla="*/ 52 h 75"/>
                    <a:gd name="T62" fmla="*/ 91 w 91"/>
                    <a:gd name="T63" fmla="*/ 44 h 75"/>
                    <a:gd name="T64" fmla="*/ 91 w 91"/>
                    <a:gd name="T65" fmla="*/ 36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1" h="75">
                      <a:moveTo>
                        <a:pt x="91" y="36"/>
                      </a:moveTo>
                      <a:lnTo>
                        <a:pt x="91" y="29"/>
                      </a:lnTo>
                      <a:lnTo>
                        <a:pt x="87" y="21"/>
                      </a:lnTo>
                      <a:lnTo>
                        <a:pt x="84" y="16"/>
                      </a:lnTo>
                      <a:lnTo>
                        <a:pt x="78" y="8"/>
                      </a:lnTo>
                      <a:lnTo>
                        <a:pt x="71" y="5"/>
                      </a:lnTo>
                      <a:lnTo>
                        <a:pt x="62" y="0"/>
                      </a:lnTo>
                      <a:lnTo>
                        <a:pt x="55" y="0"/>
                      </a:lnTo>
                      <a:lnTo>
                        <a:pt x="45" y="0"/>
                      </a:lnTo>
                      <a:lnTo>
                        <a:pt x="36" y="0"/>
                      </a:lnTo>
                      <a:lnTo>
                        <a:pt x="26" y="0"/>
                      </a:lnTo>
                      <a:lnTo>
                        <a:pt x="20" y="5"/>
                      </a:lnTo>
                      <a:lnTo>
                        <a:pt x="13" y="8"/>
                      </a:lnTo>
                      <a:lnTo>
                        <a:pt x="7" y="16"/>
                      </a:lnTo>
                      <a:lnTo>
                        <a:pt x="3" y="21"/>
                      </a:lnTo>
                      <a:lnTo>
                        <a:pt x="0" y="29"/>
                      </a:lnTo>
                      <a:lnTo>
                        <a:pt x="0" y="36"/>
                      </a:lnTo>
                      <a:lnTo>
                        <a:pt x="0" y="44"/>
                      </a:lnTo>
                      <a:lnTo>
                        <a:pt x="3" y="52"/>
                      </a:lnTo>
                      <a:lnTo>
                        <a:pt x="7" y="60"/>
                      </a:lnTo>
                      <a:lnTo>
                        <a:pt x="13" y="65"/>
                      </a:lnTo>
                      <a:lnTo>
                        <a:pt x="20" y="70"/>
                      </a:lnTo>
                      <a:lnTo>
                        <a:pt x="26" y="73"/>
                      </a:lnTo>
                      <a:lnTo>
                        <a:pt x="36" y="75"/>
                      </a:lnTo>
                      <a:lnTo>
                        <a:pt x="45" y="75"/>
                      </a:lnTo>
                      <a:lnTo>
                        <a:pt x="55" y="75"/>
                      </a:lnTo>
                      <a:lnTo>
                        <a:pt x="62" y="73"/>
                      </a:lnTo>
                      <a:lnTo>
                        <a:pt x="71" y="70"/>
                      </a:lnTo>
                      <a:lnTo>
                        <a:pt x="78" y="65"/>
                      </a:lnTo>
                      <a:lnTo>
                        <a:pt x="84" y="60"/>
                      </a:lnTo>
                      <a:lnTo>
                        <a:pt x="87" y="52"/>
                      </a:lnTo>
                      <a:lnTo>
                        <a:pt x="91" y="44"/>
                      </a:lnTo>
                      <a:lnTo>
                        <a:pt x="91" y="3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18" name="Group 868"/>
              <p:cNvGrpSpPr>
                <a:grpSpLocks/>
              </p:cNvGrpSpPr>
              <p:nvPr/>
            </p:nvGrpSpPr>
            <p:grpSpPr bwMode="auto">
              <a:xfrm>
                <a:off x="7356" y="10070"/>
                <a:ext cx="126" cy="104"/>
                <a:chOff x="7356" y="10070"/>
                <a:chExt cx="126" cy="104"/>
              </a:xfrm>
            </p:grpSpPr>
            <p:sp>
              <p:nvSpPr>
                <p:cNvPr id="80119" name="Freeform 869"/>
                <p:cNvSpPr>
                  <a:spLocks/>
                </p:cNvSpPr>
                <p:nvPr/>
              </p:nvSpPr>
              <p:spPr bwMode="auto">
                <a:xfrm>
                  <a:off x="7356" y="10070"/>
                  <a:ext cx="100" cy="83"/>
                </a:xfrm>
                <a:custGeom>
                  <a:avLst/>
                  <a:gdLst>
                    <a:gd name="T0" fmla="*/ 100 w 100"/>
                    <a:gd name="T1" fmla="*/ 39 h 83"/>
                    <a:gd name="T2" fmla="*/ 100 w 100"/>
                    <a:gd name="T3" fmla="*/ 39 h 83"/>
                    <a:gd name="T4" fmla="*/ 97 w 100"/>
                    <a:gd name="T5" fmla="*/ 31 h 83"/>
                    <a:gd name="T6" fmla="*/ 97 w 100"/>
                    <a:gd name="T7" fmla="*/ 23 h 83"/>
                    <a:gd name="T8" fmla="*/ 91 w 100"/>
                    <a:gd name="T9" fmla="*/ 18 h 83"/>
                    <a:gd name="T10" fmla="*/ 84 w 100"/>
                    <a:gd name="T11" fmla="*/ 10 h 83"/>
                    <a:gd name="T12" fmla="*/ 78 w 100"/>
                    <a:gd name="T13" fmla="*/ 5 h 83"/>
                    <a:gd name="T14" fmla="*/ 68 w 100"/>
                    <a:gd name="T15" fmla="*/ 0 h 83"/>
                    <a:gd name="T16" fmla="*/ 58 w 100"/>
                    <a:gd name="T17" fmla="*/ 0 h 83"/>
                    <a:gd name="T18" fmla="*/ 49 w 100"/>
                    <a:gd name="T19" fmla="*/ 0 h 83"/>
                    <a:gd name="T20" fmla="*/ 39 w 100"/>
                    <a:gd name="T21" fmla="*/ 0 h 83"/>
                    <a:gd name="T22" fmla="*/ 29 w 100"/>
                    <a:gd name="T23" fmla="*/ 0 h 83"/>
                    <a:gd name="T24" fmla="*/ 20 w 100"/>
                    <a:gd name="T25" fmla="*/ 5 h 83"/>
                    <a:gd name="T26" fmla="*/ 13 w 100"/>
                    <a:gd name="T27" fmla="*/ 10 h 83"/>
                    <a:gd name="T28" fmla="*/ 7 w 100"/>
                    <a:gd name="T29" fmla="*/ 18 h 83"/>
                    <a:gd name="T30" fmla="*/ 3 w 100"/>
                    <a:gd name="T31" fmla="*/ 23 h 83"/>
                    <a:gd name="T32" fmla="*/ 0 w 100"/>
                    <a:gd name="T33" fmla="*/ 31 h 83"/>
                    <a:gd name="T34" fmla="*/ 0 w 100"/>
                    <a:gd name="T35" fmla="*/ 39 h 83"/>
                    <a:gd name="T36" fmla="*/ 0 w 100"/>
                    <a:gd name="T37" fmla="*/ 49 h 83"/>
                    <a:gd name="T38" fmla="*/ 3 w 100"/>
                    <a:gd name="T39" fmla="*/ 54 h 83"/>
                    <a:gd name="T40" fmla="*/ 7 w 100"/>
                    <a:gd name="T41" fmla="*/ 62 h 83"/>
                    <a:gd name="T42" fmla="*/ 13 w 100"/>
                    <a:gd name="T43" fmla="*/ 70 h 83"/>
                    <a:gd name="T44" fmla="*/ 20 w 100"/>
                    <a:gd name="T45" fmla="*/ 75 h 83"/>
                    <a:gd name="T46" fmla="*/ 29 w 100"/>
                    <a:gd name="T47" fmla="*/ 80 h 83"/>
                    <a:gd name="T48" fmla="*/ 39 w 100"/>
                    <a:gd name="T49" fmla="*/ 80 h 83"/>
                    <a:gd name="T50" fmla="*/ 49 w 100"/>
                    <a:gd name="T51" fmla="*/ 83 h 83"/>
                    <a:gd name="T52" fmla="*/ 58 w 100"/>
                    <a:gd name="T53" fmla="*/ 80 h 83"/>
                    <a:gd name="T54" fmla="*/ 68 w 100"/>
                    <a:gd name="T55" fmla="*/ 80 h 83"/>
                    <a:gd name="T56" fmla="*/ 78 w 100"/>
                    <a:gd name="T57" fmla="*/ 75 h 83"/>
                    <a:gd name="T58" fmla="*/ 84 w 100"/>
                    <a:gd name="T59" fmla="*/ 70 h 83"/>
                    <a:gd name="T60" fmla="*/ 91 w 100"/>
                    <a:gd name="T61" fmla="*/ 62 h 83"/>
                    <a:gd name="T62" fmla="*/ 97 w 100"/>
                    <a:gd name="T63" fmla="*/ 54 h 83"/>
                    <a:gd name="T64" fmla="*/ 97 w 100"/>
                    <a:gd name="T65" fmla="*/ 49 h 83"/>
                    <a:gd name="T66" fmla="*/ 100 w 100"/>
                    <a:gd name="T67" fmla="*/ 39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0" h="83">
                      <a:moveTo>
                        <a:pt x="100" y="39"/>
                      </a:moveTo>
                      <a:lnTo>
                        <a:pt x="100" y="39"/>
                      </a:lnTo>
                      <a:lnTo>
                        <a:pt x="97" y="31"/>
                      </a:lnTo>
                      <a:lnTo>
                        <a:pt x="97" y="23"/>
                      </a:lnTo>
                      <a:lnTo>
                        <a:pt x="91" y="18"/>
                      </a:lnTo>
                      <a:lnTo>
                        <a:pt x="84" y="10"/>
                      </a:lnTo>
                      <a:lnTo>
                        <a:pt x="78" y="5"/>
                      </a:lnTo>
                      <a:lnTo>
                        <a:pt x="68" y="0"/>
                      </a:lnTo>
                      <a:lnTo>
                        <a:pt x="58" y="0"/>
                      </a:lnTo>
                      <a:lnTo>
                        <a:pt x="49" y="0"/>
                      </a:lnTo>
                      <a:lnTo>
                        <a:pt x="39" y="0"/>
                      </a:lnTo>
                      <a:lnTo>
                        <a:pt x="29" y="0"/>
                      </a:lnTo>
                      <a:lnTo>
                        <a:pt x="20" y="5"/>
                      </a:lnTo>
                      <a:lnTo>
                        <a:pt x="13" y="10"/>
                      </a:lnTo>
                      <a:lnTo>
                        <a:pt x="7" y="18"/>
                      </a:lnTo>
                      <a:lnTo>
                        <a:pt x="3" y="23"/>
                      </a:lnTo>
                      <a:lnTo>
                        <a:pt x="0" y="31"/>
                      </a:lnTo>
                      <a:lnTo>
                        <a:pt x="0" y="39"/>
                      </a:lnTo>
                      <a:lnTo>
                        <a:pt x="0" y="49"/>
                      </a:lnTo>
                      <a:lnTo>
                        <a:pt x="3" y="54"/>
                      </a:lnTo>
                      <a:lnTo>
                        <a:pt x="7" y="62"/>
                      </a:lnTo>
                      <a:lnTo>
                        <a:pt x="13" y="70"/>
                      </a:lnTo>
                      <a:lnTo>
                        <a:pt x="20" y="75"/>
                      </a:lnTo>
                      <a:lnTo>
                        <a:pt x="29" y="80"/>
                      </a:lnTo>
                      <a:lnTo>
                        <a:pt x="39" y="80"/>
                      </a:lnTo>
                      <a:lnTo>
                        <a:pt x="49" y="83"/>
                      </a:lnTo>
                      <a:lnTo>
                        <a:pt x="58" y="80"/>
                      </a:lnTo>
                      <a:lnTo>
                        <a:pt x="68" y="80"/>
                      </a:lnTo>
                      <a:lnTo>
                        <a:pt x="78" y="75"/>
                      </a:lnTo>
                      <a:lnTo>
                        <a:pt x="84" y="70"/>
                      </a:lnTo>
                      <a:lnTo>
                        <a:pt x="91" y="62"/>
                      </a:lnTo>
                      <a:lnTo>
                        <a:pt x="97" y="54"/>
                      </a:lnTo>
                      <a:lnTo>
                        <a:pt x="97" y="49"/>
                      </a:lnTo>
                      <a:lnTo>
                        <a:pt x="100"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20" name="Freeform 870"/>
                <p:cNvSpPr>
                  <a:spLocks/>
                </p:cNvSpPr>
                <p:nvPr/>
              </p:nvSpPr>
              <p:spPr bwMode="auto">
                <a:xfrm>
                  <a:off x="7382" y="10090"/>
                  <a:ext cx="100" cy="84"/>
                </a:xfrm>
                <a:custGeom>
                  <a:avLst/>
                  <a:gdLst>
                    <a:gd name="T0" fmla="*/ 100 w 100"/>
                    <a:gd name="T1" fmla="*/ 39 h 84"/>
                    <a:gd name="T2" fmla="*/ 100 w 100"/>
                    <a:gd name="T3" fmla="*/ 39 h 84"/>
                    <a:gd name="T4" fmla="*/ 97 w 100"/>
                    <a:gd name="T5" fmla="*/ 32 h 84"/>
                    <a:gd name="T6" fmla="*/ 97 w 100"/>
                    <a:gd name="T7" fmla="*/ 24 h 84"/>
                    <a:gd name="T8" fmla="*/ 91 w 100"/>
                    <a:gd name="T9" fmla="*/ 19 h 84"/>
                    <a:gd name="T10" fmla="*/ 84 w 100"/>
                    <a:gd name="T11" fmla="*/ 11 h 84"/>
                    <a:gd name="T12" fmla="*/ 78 w 100"/>
                    <a:gd name="T13" fmla="*/ 6 h 84"/>
                    <a:gd name="T14" fmla="*/ 68 w 100"/>
                    <a:gd name="T15" fmla="*/ 0 h 84"/>
                    <a:gd name="T16" fmla="*/ 58 w 100"/>
                    <a:gd name="T17" fmla="*/ 0 h 84"/>
                    <a:gd name="T18" fmla="*/ 49 w 100"/>
                    <a:gd name="T19" fmla="*/ 0 h 84"/>
                    <a:gd name="T20" fmla="*/ 39 w 100"/>
                    <a:gd name="T21" fmla="*/ 0 h 84"/>
                    <a:gd name="T22" fmla="*/ 29 w 100"/>
                    <a:gd name="T23" fmla="*/ 0 h 84"/>
                    <a:gd name="T24" fmla="*/ 19 w 100"/>
                    <a:gd name="T25" fmla="*/ 6 h 84"/>
                    <a:gd name="T26" fmla="*/ 13 w 100"/>
                    <a:gd name="T27" fmla="*/ 11 h 84"/>
                    <a:gd name="T28" fmla="*/ 7 w 100"/>
                    <a:gd name="T29" fmla="*/ 19 h 84"/>
                    <a:gd name="T30" fmla="*/ 3 w 100"/>
                    <a:gd name="T31" fmla="*/ 24 h 84"/>
                    <a:gd name="T32" fmla="*/ 0 w 100"/>
                    <a:gd name="T33" fmla="*/ 32 h 84"/>
                    <a:gd name="T34" fmla="*/ 0 w 100"/>
                    <a:gd name="T35" fmla="*/ 39 h 84"/>
                    <a:gd name="T36" fmla="*/ 0 w 100"/>
                    <a:gd name="T37" fmla="*/ 50 h 84"/>
                    <a:gd name="T38" fmla="*/ 3 w 100"/>
                    <a:gd name="T39" fmla="*/ 55 h 84"/>
                    <a:gd name="T40" fmla="*/ 7 w 100"/>
                    <a:gd name="T41" fmla="*/ 63 h 84"/>
                    <a:gd name="T42" fmla="*/ 13 w 100"/>
                    <a:gd name="T43" fmla="*/ 71 h 84"/>
                    <a:gd name="T44" fmla="*/ 19 w 100"/>
                    <a:gd name="T45" fmla="*/ 76 h 84"/>
                    <a:gd name="T46" fmla="*/ 29 w 100"/>
                    <a:gd name="T47" fmla="*/ 81 h 84"/>
                    <a:gd name="T48" fmla="*/ 39 w 100"/>
                    <a:gd name="T49" fmla="*/ 81 h 84"/>
                    <a:gd name="T50" fmla="*/ 49 w 100"/>
                    <a:gd name="T51" fmla="*/ 84 h 84"/>
                    <a:gd name="T52" fmla="*/ 58 w 100"/>
                    <a:gd name="T53" fmla="*/ 81 h 84"/>
                    <a:gd name="T54" fmla="*/ 68 w 100"/>
                    <a:gd name="T55" fmla="*/ 81 h 84"/>
                    <a:gd name="T56" fmla="*/ 78 w 100"/>
                    <a:gd name="T57" fmla="*/ 76 h 84"/>
                    <a:gd name="T58" fmla="*/ 84 w 100"/>
                    <a:gd name="T59" fmla="*/ 71 h 84"/>
                    <a:gd name="T60" fmla="*/ 91 w 100"/>
                    <a:gd name="T61" fmla="*/ 63 h 84"/>
                    <a:gd name="T62" fmla="*/ 97 w 100"/>
                    <a:gd name="T63" fmla="*/ 55 h 84"/>
                    <a:gd name="T64" fmla="*/ 97 w 100"/>
                    <a:gd name="T65" fmla="*/ 50 h 84"/>
                    <a:gd name="T66" fmla="*/ 100 w 100"/>
                    <a:gd name="T67" fmla="*/ 39 h 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0" h="84">
                      <a:moveTo>
                        <a:pt x="100" y="39"/>
                      </a:moveTo>
                      <a:lnTo>
                        <a:pt x="100" y="39"/>
                      </a:lnTo>
                      <a:lnTo>
                        <a:pt x="97" y="32"/>
                      </a:lnTo>
                      <a:lnTo>
                        <a:pt x="97" y="24"/>
                      </a:lnTo>
                      <a:lnTo>
                        <a:pt x="91" y="19"/>
                      </a:lnTo>
                      <a:lnTo>
                        <a:pt x="84" y="11"/>
                      </a:lnTo>
                      <a:lnTo>
                        <a:pt x="78" y="6"/>
                      </a:lnTo>
                      <a:lnTo>
                        <a:pt x="68" y="0"/>
                      </a:lnTo>
                      <a:lnTo>
                        <a:pt x="58" y="0"/>
                      </a:lnTo>
                      <a:lnTo>
                        <a:pt x="49" y="0"/>
                      </a:lnTo>
                      <a:lnTo>
                        <a:pt x="39" y="0"/>
                      </a:lnTo>
                      <a:lnTo>
                        <a:pt x="29" y="0"/>
                      </a:lnTo>
                      <a:lnTo>
                        <a:pt x="19" y="6"/>
                      </a:lnTo>
                      <a:lnTo>
                        <a:pt x="13" y="11"/>
                      </a:lnTo>
                      <a:lnTo>
                        <a:pt x="7" y="19"/>
                      </a:lnTo>
                      <a:lnTo>
                        <a:pt x="3" y="24"/>
                      </a:lnTo>
                      <a:lnTo>
                        <a:pt x="0" y="32"/>
                      </a:lnTo>
                      <a:lnTo>
                        <a:pt x="0" y="39"/>
                      </a:lnTo>
                      <a:lnTo>
                        <a:pt x="0" y="50"/>
                      </a:lnTo>
                      <a:lnTo>
                        <a:pt x="3" y="55"/>
                      </a:lnTo>
                      <a:lnTo>
                        <a:pt x="7" y="63"/>
                      </a:lnTo>
                      <a:lnTo>
                        <a:pt x="13" y="71"/>
                      </a:lnTo>
                      <a:lnTo>
                        <a:pt x="19" y="76"/>
                      </a:lnTo>
                      <a:lnTo>
                        <a:pt x="29" y="81"/>
                      </a:lnTo>
                      <a:lnTo>
                        <a:pt x="39" y="81"/>
                      </a:lnTo>
                      <a:lnTo>
                        <a:pt x="49" y="84"/>
                      </a:lnTo>
                      <a:lnTo>
                        <a:pt x="58" y="81"/>
                      </a:lnTo>
                      <a:lnTo>
                        <a:pt x="68" y="81"/>
                      </a:lnTo>
                      <a:lnTo>
                        <a:pt x="78" y="76"/>
                      </a:lnTo>
                      <a:lnTo>
                        <a:pt x="84" y="71"/>
                      </a:lnTo>
                      <a:lnTo>
                        <a:pt x="91" y="63"/>
                      </a:lnTo>
                      <a:lnTo>
                        <a:pt x="97" y="55"/>
                      </a:lnTo>
                      <a:lnTo>
                        <a:pt x="97" y="50"/>
                      </a:lnTo>
                      <a:lnTo>
                        <a:pt x="100" y="3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21" name="Freeform 871"/>
                <p:cNvSpPr>
                  <a:spLocks/>
                </p:cNvSpPr>
                <p:nvPr/>
              </p:nvSpPr>
              <p:spPr bwMode="auto">
                <a:xfrm>
                  <a:off x="7369" y="10080"/>
                  <a:ext cx="100" cy="83"/>
                </a:xfrm>
                <a:custGeom>
                  <a:avLst/>
                  <a:gdLst>
                    <a:gd name="T0" fmla="*/ 100 w 100"/>
                    <a:gd name="T1" fmla="*/ 39 h 83"/>
                    <a:gd name="T2" fmla="*/ 100 w 100"/>
                    <a:gd name="T3" fmla="*/ 39 h 83"/>
                    <a:gd name="T4" fmla="*/ 97 w 100"/>
                    <a:gd name="T5" fmla="*/ 31 h 83"/>
                    <a:gd name="T6" fmla="*/ 97 w 100"/>
                    <a:gd name="T7" fmla="*/ 23 h 83"/>
                    <a:gd name="T8" fmla="*/ 91 w 100"/>
                    <a:gd name="T9" fmla="*/ 18 h 83"/>
                    <a:gd name="T10" fmla="*/ 84 w 100"/>
                    <a:gd name="T11" fmla="*/ 10 h 83"/>
                    <a:gd name="T12" fmla="*/ 78 w 100"/>
                    <a:gd name="T13" fmla="*/ 5 h 83"/>
                    <a:gd name="T14" fmla="*/ 68 w 100"/>
                    <a:gd name="T15" fmla="*/ 0 h 83"/>
                    <a:gd name="T16" fmla="*/ 58 w 100"/>
                    <a:gd name="T17" fmla="*/ 0 h 83"/>
                    <a:gd name="T18" fmla="*/ 49 w 100"/>
                    <a:gd name="T19" fmla="*/ 0 h 83"/>
                    <a:gd name="T20" fmla="*/ 39 w 100"/>
                    <a:gd name="T21" fmla="*/ 0 h 83"/>
                    <a:gd name="T22" fmla="*/ 29 w 100"/>
                    <a:gd name="T23" fmla="*/ 0 h 83"/>
                    <a:gd name="T24" fmla="*/ 20 w 100"/>
                    <a:gd name="T25" fmla="*/ 5 h 83"/>
                    <a:gd name="T26" fmla="*/ 13 w 100"/>
                    <a:gd name="T27" fmla="*/ 10 h 83"/>
                    <a:gd name="T28" fmla="*/ 7 w 100"/>
                    <a:gd name="T29" fmla="*/ 18 h 83"/>
                    <a:gd name="T30" fmla="*/ 3 w 100"/>
                    <a:gd name="T31" fmla="*/ 23 h 83"/>
                    <a:gd name="T32" fmla="*/ 0 w 100"/>
                    <a:gd name="T33" fmla="*/ 31 h 83"/>
                    <a:gd name="T34" fmla="*/ 0 w 100"/>
                    <a:gd name="T35" fmla="*/ 39 h 83"/>
                    <a:gd name="T36" fmla="*/ 0 w 100"/>
                    <a:gd name="T37" fmla="*/ 49 h 83"/>
                    <a:gd name="T38" fmla="*/ 3 w 100"/>
                    <a:gd name="T39" fmla="*/ 55 h 83"/>
                    <a:gd name="T40" fmla="*/ 7 w 100"/>
                    <a:gd name="T41" fmla="*/ 62 h 83"/>
                    <a:gd name="T42" fmla="*/ 13 w 100"/>
                    <a:gd name="T43" fmla="*/ 70 h 83"/>
                    <a:gd name="T44" fmla="*/ 20 w 100"/>
                    <a:gd name="T45" fmla="*/ 75 h 83"/>
                    <a:gd name="T46" fmla="*/ 29 w 100"/>
                    <a:gd name="T47" fmla="*/ 81 h 83"/>
                    <a:gd name="T48" fmla="*/ 39 w 100"/>
                    <a:gd name="T49" fmla="*/ 81 h 83"/>
                    <a:gd name="T50" fmla="*/ 49 w 100"/>
                    <a:gd name="T51" fmla="*/ 83 h 83"/>
                    <a:gd name="T52" fmla="*/ 58 w 100"/>
                    <a:gd name="T53" fmla="*/ 81 h 83"/>
                    <a:gd name="T54" fmla="*/ 68 w 100"/>
                    <a:gd name="T55" fmla="*/ 81 h 83"/>
                    <a:gd name="T56" fmla="*/ 78 w 100"/>
                    <a:gd name="T57" fmla="*/ 75 h 83"/>
                    <a:gd name="T58" fmla="*/ 84 w 100"/>
                    <a:gd name="T59" fmla="*/ 70 h 83"/>
                    <a:gd name="T60" fmla="*/ 91 w 100"/>
                    <a:gd name="T61" fmla="*/ 62 h 83"/>
                    <a:gd name="T62" fmla="*/ 97 w 100"/>
                    <a:gd name="T63" fmla="*/ 55 h 83"/>
                    <a:gd name="T64" fmla="*/ 97 w 100"/>
                    <a:gd name="T65" fmla="*/ 49 h 83"/>
                    <a:gd name="T66" fmla="*/ 100 w 100"/>
                    <a:gd name="T67" fmla="*/ 39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0" h="83">
                      <a:moveTo>
                        <a:pt x="100" y="39"/>
                      </a:moveTo>
                      <a:lnTo>
                        <a:pt x="100" y="39"/>
                      </a:lnTo>
                      <a:lnTo>
                        <a:pt x="97" y="31"/>
                      </a:lnTo>
                      <a:lnTo>
                        <a:pt x="97" y="23"/>
                      </a:lnTo>
                      <a:lnTo>
                        <a:pt x="91" y="18"/>
                      </a:lnTo>
                      <a:lnTo>
                        <a:pt x="84" y="10"/>
                      </a:lnTo>
                      <a:lnTo>
                        <a:pt x="78" y="5"/>
                      </a:lnTo>
                      <a:lnTo>
                        <a:pt x="68" y="0"/>
                      </a:lnTo>
                      <a:lnTo>
                        <a:pt x="58" y="0"/>
                      </a:lnTo>
                      <a:lnTo>
                        <a:pt x="49" y="0"/>
                      </a:lnTo>
                      <a:lnTo>
                        <a:pt x="39" y="0"/>
                      </a:lnTo>
                      <a:lnTo>
                        <a:pt x="29" y="0"/>
                      </a:lnTo>
                      <a:lnTo>
                        <a:pt x="20" y="5"/>
                      </a:lnTo>
                      <a:lnTo>
                        <a:pt x="13" y="10"/>
                      </a:lnTo>
                      <a:lnTo>
                        <a:pt x="7" y="18"/>
                      </a:lnTo>
                      <a:lnTo>
                        <a:pt x="3" y="23"/>
                      </a:lnTo>
                      <a:lnTo>
                        <a:pt x="0" y="31"/>
                      </a:lnTo>
                      <a:lnTo>
                        <a:pt x="0" y="39"/>
                      </a:lnTo>
                      <a:lnTo>
                        <a:pt x="0" y="49"/>
                      </a:lnTo>
                      <a:lnTo>
                        <a:pt x="3" y="55"/>
                      </a:lnTo>
                      <a:lnTo>
                        <a:pt x="7" y="62"/>
                      </a:lnTo>
                      <a:lnTo>
                        <a:pt x="13" y="70"/>
                      </a:lnTo>
                      <a:lnTo>
                        <a:pt x="20" y="75"/>
                      </a:lnTo>
                      <a:lnTo>
                        <a:pt x="29" y="81"/>
                      </a:lnTo>
                      <a:lnTo>
                        <a:pt x="39" y="81"/>
                      </a:lnTo>
                      <a:lnTo>
                        <a:pt x="49" y="83"/>
                      </a:lnTo>
                      <a:lnTo>
                        <a:pt x="58" y="81"/>
                      </a:lnTo>
                      <a:lnTo>
                        <a:pt x="68" y="81"/>
                      </a:lnTo>
                      <a:lnTo>
                        <a:pt x="78" y="75"/>
                      </a:lnTo>
                      <a:lnTo>
                        <a:pt x="84" y="70"/>
                      </a:lnTo>
                      <a:lnTo>
                        <a:pt x="91" y="62"/>
                      </a:lnTo>
                      <a:lnTo>
                        <a:pt x="97" y="55"/>
                      </a:lnTo>
                      <a:lnTo>
                        <a:pt x="97" y="49"/>
                      </a:lnTo>
                      <a:lnTo>
                        <a:pt x="100" y="39"/>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22" name="Freeform 872"/>
                <p:cNvSpPr>
                  <a:spLocks/>
                </p:cNvSpPr>
                <p:nvPr/>
              </p:nvSpPr>
              <p:spPr bwMode="auto">
                <a:xfrm>
                  <a:off x="7369" y="10080"/>
                  <a:ext cx="100" cy="83"/>
                </a:xfrm>
                <a:custGeom>
                  <a:avLst/>
                  <a:gdLst>
                    <a:gd name="T0" fmla="*/ 100 w 100"/>
                    <a:gd name="T1" fmla="*/ 39 h 83"/>
                    <a:gd name="T2" fmla="*/ 100 w 100"/>
                    <a:gd name="T3" fmla="*/ 39 h 83"/>
                    <a:gd name="T4" fmla="*/ 97 w 100"/>
                    <a:gd name="T5" fmla="*/ 31 h 83"/>
                    <a:gd name="T6" fmla="*/ 97 w 100"/>
                    <a:gd name="T7" fmla="*/ 23 h 83"/>
                    <a:gd name="T8" fmla="*/ 91 w 100"/>
                    <a:gd name="T9" fmla="*/ 18 h 83"/>
                    <a:gd name="T10" fmla="*/ 84 w 100"/>
                    <a:gd name="T11" fmla="*/ 10 h 83"/>
                    <a:gd name="T12" fmla="*/ 78 w 100"/>
                    <a:gd name="T13" fmla="*/ 5 h 83"/>
                    <a:gd name="T14" fmla="*/ 68 w 100"/>
                    <a:gd name="T15" fmla="*/ 0 h 83"/>
                    <a:gd name="T16" fmla="*/ 58 w 100"/>
                    <a:gd name="T17" fmla="*/ 0 h 83"/>
                    <a:gd name="T18" fmla="*/ 49 w 100"/>
                    <a:gd name="T19" fmla="*/ 0 h 83"/>
                    <a:gd name="T20" fmla="*/ 39 w 100"/>
                    <a:gd name="T21" fmla="*/ 0 h 83"/>
                    <a:gd name="T22" fmla="*/ 29 w 100"/>
                    <a:gd name="T23" fmla="*/ 0 h 83"/>
                    <a:gd name="T24" fmla="*/ 20 w 100"/>
                    <a:gd name="T25" fmla="*/ 5 h 83"/>
                    <a:gd name="T26" fmla="*/ 13 w 100"/>
                    <a:gd name="T27" fmla="*/ 10 h 83"/>
                    <a:gd name="T28" fmla="*/ 7 w 100"/>
                    <a:gd name="T29" fmla="*/ 18 h 83"/>
                    <a:gd name="T30" fmla="*/ 3 w 100"/>
                    <a:gd name="T31" fmla="*/ 23 h 83"/>
                    <a:gd name="T32" fmla="*/ 0 w 100"/>
                    <a:gd name="T33" fmla="*/ 31 h 83"/>
                    <a:gd name="T34" fmla="*/ 0 w 100"/>
                    <a:gd name="T35" fmla="*/ 39 h 83"/>
                    <a:gd name="T36" fmla="*/ 0 w 100"/>
                    <a:gd name="T37" fmla="*/ 49 h 83"/>
                    <a:gd name="T38" fmla="*/ 3 w 100"/>
                    <a:gd name="T39" fmla="*/ 55 h 83"/>
                    <a:gd name="T40" fmla="*/ 7 w 100"/>
                    <a:gd name="T41" fmla="*/ 62 h 83"/>
                    <a:gd name="T42" fmla="*/ 13 w 100"/>
                    <a:gd name="T43" fmla="*/ 70 h 83"/>
                    <a:gd name="T44" fmla="*/ 20 w 100"/>
                    <a:gd name="T45" fmla="*/ 75 h 83"/>
                    <a:gd name="T46" fmla="*/ 29 w 100"/>
                    <a:gd name="T47" fmla="*/ 81 h 83"/>
                    <a:gd name="T48" fmla="*/ 39 w 100"/>
                    <a:gd name="T49" fmla="*/ 81 h 83"/>
                    <a:gd name="T50" fmla="*/ 49 w 100"/>
                    <a:gd name="T51" fmla="*/ 83 h 83"/>
                    <a:gd name="T52" fmla="*/ 58 w 100"/>
                    <a:gd name="T53" fmla="*/ 81 h 83"/>
                    <a:gd name="T54" fmla="*/ 68 w 100"/>
                    <a:gd name="T55" fmla="*/ 81 h 83"/>
                    <a:gd name="T56" fmla="*/ 78 w 100"/>
                    <a:gd name="T57" fmla="*/ 75 h 83"/>
                    <a:gd name="T58" fmla="*/ 84 w 100"/>
                    <a:gd name="T59" fmla="*/ 70 h 83"/>
                    <a:gd name="T60" fmla="*/ 91 w 100"/>
                    <a:gd name="T61" fmla="*/ 62 h 83"/>
                    <a:gd name="T62" fmla="*/ 97 w 100"/>
                    <a:gd name="T63" fmla="*/ 55 h 83"/>
                    <a:gd name="T64" fmla="*/ 97 w 100"/>
                    <a:gd name="T65" fmla="*/ 49 h 83"/>
                    <a:gd name="T66" fmla="*/ 100 w 100"/>
                    <a:gd name="T67" fmla="*/ 39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0" h="83">
                      <a:moveTo>
                        <a:pt x="100" y="39"/>
                      </a:moveTo>
                      <a:lnTo>
                        <a:pt x="100" y="39"/>
                      </a:lnTo>
                      <a:lnTo>
                        <a:pt x="97" y="31"/>
                      </a:lnTo>
                      <a:lnTo>
                        <a:pt x="97" y="23"/>
                      </a:lnTo>
                      <a:lnTo>
                        <a:pt x="91" y="18"/>
                      </a:lnTo>
                      <a:lnTo>
                        <a:pt x="84" y="10"/>
                      </a:lnTo>
                      <a:lnTo>
                        <a:pt x="78" y="5"/>
                      </a:lnTo>
                      <a:lnTo>
                        <a:pt x="68" y="0"/>
                      </a:lnTo>
                      <a:lnTo>
                        <a:pt x="58" y="0"/>
                      </a:lnTo>
                      <a:lnTo>
                        <a:pt x="49" y="0"/>
                      </a:lnTo>
                      <a:lnTo>
                        <a:pt x="39" y="0"/>
                      </a:lnTo>
                      <a:lnTo>
                        <a:pt x="29" y="0"/>
                      </a:lnTo>
                      <a:lnTo>
                        <a:pt x="20" y="5"/>
                      </a:lnTo>
                      <a:lnTo>
                        <a:pt x="13" y="10"/>
                      </a:lnTo>
                      <a:lnTo>
                        <a:pt x="7" y="18"/>
                      </a:lnTo>
                      <a:lnTo>
                        <a:pt x="3" y="23"/>
                      </a:lnTo>
                      <a:lnTo>
                        <a:pt x="0" y="31"/>
                      </a:lnTo>
                      <a:lnTo>
                        <a:pt x="0" y="39"/>
                      </a:lnTo>
                      <a:lnTo>
                        <a:pt x="0" y="49"/>
                      </a:lnTo>
                      <a:lnTo>
                        <a:pt x="3" y="55"/>
                      </a:lnTo>
                      <a:lnTo>
                        <a:pt x="7" y="62"/>
                      </a:lnTo>
                      <a:lnTo>
                        <a:pt x="13" y="70"/>
                      </a:lnTo>
                      <a:lnTo>
                        <a:pt x="20" y="75"/>
                      </a:lnTo>
                      <a:lnTo>
                        <a:pt x="29" y="81"/>
                      </a:lnTo>
                      <a:lnTo>
                        <a:pt x="39" y="81"/>
                      </a:lnTo>
                      <a:lnTo>
                        <a:pt x="49" y="83"/>
                      </a:lnTo>
                      <a:lnTo>
                        <a:pt x="58" y="81"/>
                      </a:lnTo>
                      <a:lnTo>
                        <a:pt x="68" y="81"/>
                      </a:lnTo>
                      <a:lnTo>
                        <a:pt x="78" y="75"/>
                      </a:lnTo>
                      <a:lnTo>
                        <a:pt x="84" y="70"/>
                      </a:lnTo>
                      <a:lnTo>
                        <a:pt x="91" y="62"/>
                      </a:lnTo>
                      <a:lnTo>
                        <a:pt x="97" y="55"/>
                      </a:lnTo>
                      <a:lnTo>
                        <a:pt x="97" y="49"/>
                      </a:lnTo>
                      <a:lnTo>
                        <a:pt x="100" y="39"/>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19" name="Group 873"/>
              <p:cNvGrpSpPr>
                <a:grpSpLocks/>
              </p:cNvGrpSpPr>
              <p:nvPr/>
            </p:nvGrpSpPr>
            <p:grpSpPr bwMode="auto">
              <a:xfrm>
                <a:off x="7382" y="10090"/>
                <a:ext cx="68" cy="58"/>
                <a:chOff x="7382" y="10090"/>
                <a:chExt cx="68" cy="58"/>
              </a:xfrm>
            </p:grpSpPr>
            <p:sp>
              <p:nvSpPr>
                <p:cNvPr id="80116" name="Freeform 874"/>
                <p:cNvSpPr>
                  <a:spLocks/>
                </p:cNvSpPr>
                <p:nvPr/>
              </p:nvSpPr>
              <p:spPr bwMode="auto">
                <a:xfrm>
                  <a:off x="7382" y="10090"/>
                  <a:ext cx="42" cy="37"/>
                </a:xfrm>
                <a:custGeom>
                  <a:avLst/>
                  <a:gdLst>
                    <a:gd name="T0" fmla="*/ 19 w 42"/>
                    <a:gd name="T1" fmla="*/ 37 h 37"/>
                    <a:gd name="T2" fmla="*/ 13 w 42"/>
                    <a:gd name="T3" fmla="*/ 37 h 37"/>
                    <a:gd name="T4" fmla="*/ 10 w 42"/>
                    <a:gd name="T5" fmla="*/ 34 h 37"/>
                    <a:gd name="T6" fmla="*/ 3 w 42"/>
                    <a:gd name="T7" fmla="*/ 32 h 37"/>
                    <a:gd name="T8" fmla="*/ 0 w 42"/>
                    <a:gd name="T9" fmla="*/ 26 h 37"/>
                    <a:gd name="T10" fmla="*/ 0 w 42"/>
                    <a:gd name="T11" fmla="*/ 24 h 37"/>
                    <a:gd name="T12" fmla="*/ 0 w 42"/>
                    <a:gd name="T13" fmla="*/ 19 h 37"/>
                    <a:gd name="T14" fmla="*/ 0 w 42"/>
                    <a:gd name="T15" fmla="*/ 13 h 37"/>
                    <a:gd name="T16" fmla="*/ 0 w 42"/>
                    <a:gd name="T17" fmla="*/ 8 h 37"/>
                    <a:gd name="T18" fmla="*/ 3 w 42"/>
                    <a:gd name="T19" fmla="*/ 3 h 37"/>
                    <a:gd name="T20" fmla="*/ 10 w 42"/>
                    <a:gd name="T21" fmla="*/ 0 h 37"/>
                    <a:gd name="T22" fmla="*/ 13 w 42"/>
                    <a:gd name="T23" fmla="*/ 0 h 37"/>
                    <a:gd name="T24" fmla="*/ 19 w 42"/>
                    <a:gd name="T25" fmla="*/ 0 h 37"/>
                    <a:gd name="T26" fmla="*/ 26 w 42"/>
                    <a:gd name="T27" fmla="*/ 0 h 37"/>
                    <a:gd name="T28" fmla="*/ 29 w 42"/>
                    <a:gd name="T29" fmla="*/ 0 h 37"/>
                    <a:gd name="T30" fmla="*/ 36 w 42"/>
                    <a:gd name="T31" fmla="*/ 3 h 37"/>
                    <a:gd name="T32" fmla="*/ 39 w 42"/>
                    <a:gd name="T33" fmla="*/ 8 h 37"/>
                    <a:gd name="T34" fmla="*/ 39 w 42"/>
                    <a:gd name="T35" fmla="*/ 13 h 37"/>
                    <a:gd name="T36" fmla="*/ 42 w 42"/>
                    <a:gd name="T37" fmla="*/ 19 h 37"/>
                    <a:gd name="T38" fmla="*/ 39 w 42"/>
                    <a:gd name="T39" fmla="*/ 24 h 37"/>
                    <a:gd name="T40" fmla="*/ 39 w 42"/>
                    <a:gd name="T41" fmla="*/ 26 h 37"/>
                    <a:gd name="T42" fmla="*/ 36 w 42"/>
                    <a:gd name="T43" fmla="*/ 32 h 37"/>
                    <a:gd name="T44" fmla="*/ 32 w 42"/>
                    <a:gd name="T45" fmla="*/ 34 h 37"/>
                    <a:gd name="T46" fmla="*/ 26 w 42"/>
                    <a:gd name="T47" fmla="*/ 37 h 37"/>
                    <a:gd name="T48" fmla="*/ 19 w 42"/>
                    <a:gd name="T49" fmla="*/ 37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37">
                      <a:moveTo>
                        <a:pt x="19" y="37"/>
                      </a:moveTo>
                      <a:lnTo>
                        <a:pt x="13" y="37"/>
                      </a:lnTo>
                      <a:lnTo>
                        <a:pt x="10" y="34"/>
                      </a:lnTo>
                      <a:lnTo>
                        <a:pt x="3" y="32"/>
                      </a:lnTo>
                      <a:lnTo>
                        <a:pt x="0" y="26"/>
                      </a:lnTo>
                      <a:lnTo>
                        <a:pt x="0" y="24"/>
                      </a:lnTo>
                      <a:lnTo>
                        <a:pt x="0" y="19"/>
                      </a:lnTo>
                      <a:lnTo>
                        <a:pt x="0" y="13"/>
                      </a:lnTo>
                      <a:lnTo>
                        <a:pt x="0" y="8"/>
                      </a:lnTo>
                      <a:lnTo>
                        <a:pt x="3" y="3"/>
                      </a:lnTo>
                      <a:lnTo>
                        <a:pt x="10" y="0"/>
                      </a:lnTo>
                      <a:lnTo>
                        <a:pt x="13" y="0"/>
                      </a:lnTo>
                      <a:lnTo>
                        <a:pt x="19" y="0"/>
                      </a:lnTo>
                      <a:lnTo>
                        <a:pt x="26" y="0"/>
                      </a:lnTo>
                      <a:lnTo>
                        <a:pt x="29" y="0"/>
                      </a:lnTo>
                      <a:lnTo>
                        <a:pt x="36" y="3"/>
                      </a:lnTo>
                      <a:lnTo>
                        <a:pt x="39" y="8"/>
                      </a:lnTo>
                      <a:lnTo>
                        <a:pt x="39" y="13"/>
                      </a:lnTo>
                      <a:lnTo>
                        <a:pt x="42" y="19"/>
                      </a:lnTo>
                      <a:lnTo>
                        <a:pt x="39" y="24"/>
                      </a:lnTo>
                      <a:lnTo>
                        <a:pt x="39" y="26"/>
                      </a:lnTo>
                      <a:lnTo>
                        <a:pt x="36" y="32"/>
                      </a:lnTo>
                      <a:lnTo>
                        <a:pt x="32" y="34"/>
                      </a:lnTo>
                      <a:lnTo>
                        <a:pt x="26" y="37"/>
                      </a:lnTo>
                      <a:lnTo>
                        <a:pt x="19" y="37"/>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17" name="Freeform 875"/>
                <p:cNvSpPr>
                  <a:spLocks/>
                </p:cNvSpPr>
                <p:nvPr/>
              </p:nvSpPr>
              <p:spPr bwMode="auto">
                <a:xfrm>
                  <a:off x="7408" y="10111"/>
                  <a:ext cx="42" cy="37"/>
                </a:xfrm>
                <a:custGeom>
                  <a:avLst/>
                  <a:gdLst>
                    <a:gd name="T0" fmla="*/ 19 w 42"/>
                    <a:gd name="T1" fmla="*/ 37 h 37"/>
                    <a:gd name="T2" fmla="*/ 13 w 42"/>
                    <a:gd name="T3" fmla="*/ 37 h 37"/>
                    <a:gd name="T4" fmla="*/ 10 w 42"/>
                    <a:gd name="T5" fmla="*/ 34 h 37"/>
                    <a:gd name="T6" fmla="*/ 3 w 42"/>
                    <a:gd name="T7" fmla="*/ 31 h 37"/>
                    <a:gd name="T8" fmla="*/ 0 w 42"/>
                    <a:gd name="T9" fmla="*/ 26 h 37"/>
                    <a:gd name="T10" fmla="*/ 0 w 42"/>
                    <a:gd name="T11" fmla="*/ 24 h 37"/>
                    <a:gd name="T12" fmla="*/ 0 w 42"/>
                    <a:gd name="T13" fmla="*/ 18 h 37"/>
                    <a:gd name="T14" fmla="*/ 0 w 42"/>
                    <a:gd name="T15" fmla="*/ 13 h 37"/>
                    <a:gd name="T16" fmla="*/ 0 w 42"/>
                    <a:gd name="T17" fmla="*/ 8 h 37"/>
                    <a:gd name="T18" fmla="*/ 3 w 42"/>
                    <a:gd name="T19" fmla="*/ 3 h 37"/>
                    <a:gd name="T20" fmla="*/ 10 w 42"/>
                    <a:gd name="T21" fmla="*/ 0 h 37"/>
                    <a:gd name="T22" fmla="*/ 13 w 42"/>
                    <a:gd name="T23" fmla="*/ 0 h 37"/>
                    <a:gd name="T24" fmla="*/ 19 w 42"/>
                    <a:gd name="T25" fmla="*/ 0 h 37"/>
                    <a:gd name="T26" fmla="*/ 26 w 42"/>
                    <a:gd name="T27" fmla="*/ 0 h 37"/>
                    <a:gd name="T28" fmla="*/ 29 w 42"/>
                    <a:gd name="T29" fmla="*/ 0 h 37"/>
                    <a:gd name="T30" fmla="*/ 35 w 42"/>
                    <a:gd name="T31" fmla="*/ 3 h 37"/>
                    <a:gd name="T32" fmla="*/ 39 w 42"/>
                    <a:gd name="T33" fmla="*/ 8 h 37"/>
                    <a:gd name="T34" fmla="*/ 39 w 42"/>
                    <a:gd name="T35" fmla="*/ 13 h 37"/>
                    <a:gd name="T36" fmla="*/ 42 w 42"/>
                    <a:gd name="T37" fmla="*/ 18 h 37"/>
                    <a:gd name="T38" fmla="*/ 39 w 42"/>
                    <a:gd name="T39" fmla="*/ 24 h 37"/>
                    <a:gd name="T40" fmla="*/ 39 w 42"/>
                    <a:gd name="T41" fmla="*/ 26 h 37"/>
                    <a:gd name="T42" fmla="*/ 35 w 42"/>
                    <a:gd name="T43" fmla="*/ 31 h 37"/>
                    <a:gd name="T44" fmla="*/ 32 w 42"/>
                    <a:gd name="T45" fmla="*/ 34 h 37"/>
                    <a:gd name="T46" fmla="*/ 26 w 42"/>
                    <a:gd name="T47" fmla="*/ 37 h 37"/>
                    <a:gd name="T48" fmla="*/ 19 w 42"/>
                    <a:gd name="T49" fmla="*/ 37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37">
                      <a:moveTo>
                        <a:pt x="19" y="37"/>
                      </a:moveTo>
                      <a:lnTo>
                        <a:pt x="13" y="37"/>
                      </a:lnTo>
                      <a:lnTo>
                        <a:pt x="10" y="34"/>
                      </a:lnTo>
                      <a:lnTo>
                        <a:pt x="3" y="31"/>
                      </a:lnTo>
                      <a:lnTo>
                        <a:pt x="0" y="26"/>
                      </a:lnTo>
                      <a:lnTo>
                        <a:pt x="0" y="24"/>
                      </a:lnTo>
                      <a:lnTo>
                        <a:pt x="0" y="18"/>
                      </a:lnTo>
                      <a:lnTo>
                        <a:pt x="0" y="13"/>
                      </a:lnTo>
                      <a:lnTo>
                        <a:pt x="0" y="8"/>
                      </a:lnTo>
                      <a:lnTo>
                        <a:pt x="3" y="3"/>
                      </a:lnTo>
                      <a:lnTo>
                        <a:pt x="10" y="0"/>
                      </a:lnTo>
                      <a:lnTo>
                        <a:pt x="13" y="0"/>
                      </a:lnTo>
                      <a:lnTo>
                        <a:pt x="19" y="0"/>
                      </a:lnTo>
                      <a:lnTo>
                        <a:pt x="26" y="0"/>
                      </a:lnTo>
                      <a:lnTo>
                        <a:pt x="29" y="0"/>
                      </a:lnTo>
                      <a:lnTo>
                        <a:pt x="35" y="3"/>
                      </a:lnTo>
                      <a:lnTo>
                        <a:pt x="39" y="8"/>
                      </a:lnTo>
                      <a:lnTo>
                        <a:pt x="39" y="13"/>
                      </a:lnTo>
                      <a:lnTo>
                        <a:pt x="42" y="18"/>
                      </a:lnTo>
                      <a:lnTo>
                        <a:pt x="39" y="24"/>
                      </a:lnTo>
                      <a:lnTo>
                        <a:pt x="39" y="26"/>
                      </a:lnTo>
                      <a:lnTo>
                        <a:pt x="35" y="31"/>
                      </a:lnTo>
                      <a:lnTo>
                        <a:pt x="32" y="34"/>
                      </a:lnTo>
                      <a:lnTo>
                        <a:pt x="26" y="37"/>
                      </a:lnTo>
                      <a:lnTo>
                        <a:pt x="19" y="37"/>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18" name="Freeform 876"/>
                <p:cNvSpPr>
                  <a:spLocks/>
                </p:cNvSpPr>
                <p:nvPr/>
              </p:nvSpPr>
              <p:spPr bwMode="auto">
                <a:xfrm>
                  <a:off x="7395" y="10101"/>
                  <a:ext cx="42" cy="36"/>
                </a:xfrm>
                <a:custGeom>
                  <a:avLst/>
                  <a:gdLst>
                    <a:gd name="T0" fmla="*/ 19 w 42"/>
                    <a:gd name="T1" fmla="*/ 36 h 36"/>
                    <a:gd name="T2" fmla="*/ 13 w 42"/>
                    <a:gd name="T3" fmla="*/ 36 h 36"/>
                    <a:gd name="T4" fmla="*/ 10 w 42"/>
                    <a:gd name="T5" fmla="*/ 34 h 36"/>
                    <a:gd name="T6" fmla="*/ 3 w 42"/>
                    <a:gd name="T7" fmla="*/ 31 h 36"/>
                    <a:gd name="T8" fmla="*/ 0 w 42"/>
                    <a:gd name="T9" fmla="*/ 26 h 36"/>
                    <a:gd name="T10" fmla="*/ 0 w 42"/>
                    <a:gd name="T11" fmla="*/ 23 h 36"/>
                    <a:gd name="T12" fmla="*/ 0 w 42"/>
                    <a:gd name="T13" fmla="*/ 18 h 36"/>
                    <a:gd name="T14" fmla="*/ 0 w 42"/>
                    <a:gd name="T15" fmla="*/ 13 h 36"/>
                    <a:gd name="T16" fmla="*/ 0 w 42"/>
                    <a:gd name="T17" fmla="*/ 8 h 36"/>
                    <a:gd name="T18" fmla="*/ 3 w 42"/>
                    <a:gd name="T19" fmla="*/ 2 h 36"/>
                    <a:gd name="T20" fmla="*/ 10 w 42"/>
                    <a:gd name="T21" fmla="*/ 0 h 36"/>
                    <a:gd name="T22" fmla="*/ 13 w 42"/>
                    <a:gd name="T23" fmla="*/ 0 h 36"/>
                    <a:gd name="T24" fmla="*/ 19 w 42"/>
                    <a:gd name="T25" fmla="*/ 0 h 36"/>
                    <a:gd name="T26" fmla="*/ 26 w 42"/>
                    <a:gd name="T27" fmla="*/ 0 h 36"/>
                    <a:gd name="T28" fmla="*/ 29 w 42"/>
                    <a:gd name="T29" fmla="*/ 0 h 36"/>
                    <a:gd name="T30" fmla="*/ 36 w 42"/>
                    <a:gd name="T31" fmla="*/ 2 h 36"/>
                    <a:gd name="T32" fmla="*/ 39 w 42"/>
                    <a:gd name="T33" fmla="*/ 8 h 36"/>
                    <a:gd name="T34" fmla="*/ 39 w 42"/>
                    <a:gd name="T35" fmla="*/ 13 h 36"/>
                    <a:gd name="T36" fmla="*/ 42 w 42"/>
                    <a:gd name="T37" fmla="*/ 18 h 36"/>
                    <a:gd name="T38" fmla="*/ 39 w 42"/>
                    <a:gd name="T39" fmla="*/ 23 h 36"/>
                    <a:gd name="T40" fmla="*/ 39 w 42"/>
                    <a:gd name="T41" fmla="*/ 26 h 36"/>
                    <a:gd name="T42" fmla="*/ 36 w 42"/>
                    <a:gd name="T43" fmla="*/ 31 h 36"/>
                    <a:gd name="T44" fmla="*/ 32 w 42"/>
                    <a:gd name="T45" fmla="*/ 34 h 36"/>
                    <a:gd name="T46" fmla="*/ 26 w 42"/>
                    <a:gd name="T47" fmla="*/ 36 h 36"/>
                    <a:gd name="T48" fmla="*/ 19 w 42"/>
                    <a:gd name="T49" fmla="*/ 36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36">
                      <a:moveTo>
                        <a:pt x="19" y="36"/>
                      </a:moveTo>
                      <a:lnTo>
                        <a:pt x="13" y="36"/>
                      </a:lnTo>
                      <a:lnTo>
                        <a:pt x="10" y="34"/>
                      </a:lnTo>
                      <a:lnTo>
                        <a:pt x="3" y="31"/>
                      </a:lnTo>
                      <a:lnTo>
                        <a:pt x="0" y="26"/>
                      </a:lnTo>
                      <a:lnTo>
                        <a:pt x="0" y="23"/>
                      </a:lnTo>
                      <a:lnTo>
                        <a:pt x="0" y="18"/>
                      </a:lnTo>
                      <a:lnTo>
                        <a:pt x="0" y="13"/>
                      </a:lnTo>
                      <a:lnTo>
                        <a:pt x="0" y="8"/>
                      </a:lnTo>
                      <a:lnTo>
                        <a:pt x="3" y="2"/>
                      </a:lnTo>
                      <a:lnTo>
                        <a:pt x="10" y="0"/>
                      </a:lnTo>
                      <a:lnTo>
                        <a:pt x="13" y="0"/>
                      </a:lnTo>
                      <a:lnTo>
                        <a:pt x="19" y="0"/>
                      </a:lnTo>
                      <a:lnTo>
                        <a:pt x="26" y="0"/>
                      </a:lnTo>
                      <a:lnTo>
                        <a:pt x="29" y="0"/>
                      </a:lnTo>
                      <a:lnTo>
                        <a:pt x="36" y="2"/>
                      </a:lnTo>
                      <a:lnTo>
                        <a:pt x="39" y="8"/>
                      </a:lnTo>
                      <a:lnTo>
                        <a:pt x="39" y="13"/>
                      </a:lnTo>
                      <a:lnTo>
                        <a:pt x="42" y="18"/>
                      </a:lnTo>
                      <a:lnTo>
                        <a:pt x="39" y="23"/>
                      </a:lnTo>
                      <a:lnTo>
                        <a:pt x="39" y="26"/>
                      </a:lnTo>
                      <a:lnTo>
                        <a:pt x="36" y="31"/>
                      </a:lnTo>
                      <a:lnTo>
                        <a:pt x="32" y="34"/>
                      </a:lnTo>
                      <a:lnTo>
                        <a:pt x="26" y="36"/>
                      </a:lnTo>
                      <a:lnTo>
                        <a:pt x="19" y="3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20" name="Group 877"/>
              <p:cNvGrpSpPr>
                <a:grpSpLocks/>
              </p:cNvGrpSpPr>
              <p:nvPr/>
            </p:nvGrpSpPr>
            <p:grpSpPr bwMode="auto">
              <a:xfrm>
                <a:off x="7382" y="10090"/>
                <a:ext cx="74" cy="63"/>
                <a:chOff x="7382" y="10090"/>
                <a:chExt cx="74" cy="63"/>
              </a:xfrm>
            </p:grpSpPr>
            <p:sp>
              <p:nvSpPr>
                <p:cNvPr id="80112" name="Freeform 878"/>
                <p:cNvSpPr>
                  <a:spLocks/>
                </p:cNvSpPr>
                <p:nvPr/>
              </p:nvSpPr>
              <p:spPr bwMode="auto">
                <a:xfrm>
                  <a:off x="7382" y="10090"/>
                  <a:ext cx="49" cy="42"/>
                </a:xfrm>
                <a:custGeom>
                  <a:avLst/>
                  <a:gdLst>
                    <a:gd name="T0" fmla="*/ 23 w 49"/>
                    <a:gd name="T1" fmla="*/ 42 h 42"/>
                    <a:gd name="T2" fmla="*/ 16 w 49"/>
                    <a:gd name="T3" fmla="*/ 42 h 42"/>
                    <a:gd name="T4" fmla="*/ 10 w 49"/>
                    <a:gd name="T5" fmla="*/ 39 h 42"/>
                    <a:gd name="T6" fmla="*/ 3 w 49"/>
                    <a:gd name="T7" fmla="*/ 37 h 42"/>
                    <a:gd name="T8" fmla="*/ 0 w 49"/>
                    <a:gd name="T9" fmla="*/ 32 h 42"/>
                    <a:gd name="T10" fmla="*/ 0 w 49"/>
                    <a:gd name="T11" fmla="*/ 26 h 42"/>
                    <a:gd name="T12" fmla="*/ 0 w 49"/>
                    <a:gd name="T13" fmla="*/ 21 h 42"/>
                    <a:gd name="T14" fmla="*/ 0 w 49"/>
                    <a:gd name="T15" fmla="*/ 16 h 42"/>
                    <a:gd name="T16" fmla="*/ 0 w 49"/>
                    <a:gd name="T17" fmla="*/ 8 h 42"/>
                    <a:gd name="T18" fmla="*/ 7 w 49"/>
                    <a:gd name="T19" fmla="*/ 6 h 42"/>
                    <a:gd name="T20" fmla="*/ 10 w 49"/>
                    <a:gd name="T21" fmla="*/ 0 h 42"/>
                    <a:gd name="T22" fmla="*/ 16 w 49"/>
                    <a:gd name="T23" fmla="*/ 0 h 42"/>
                    <a:gd name="T24" fmla="*/ 23 w 49"/>
                    <a:gd name="T25" fmla="*/ 0 h 42"/>
                    <a:gd name="T26" fmla="*/ 29 w 49"/>
                    <a:gd name="T27" fmla="*/ 0 h 42"/>
                    <a:gd name="T28" fmla="*/ 36 w 49"/>
                    <a:gd name="T29" fmla="*/ 0 h 42"/>
                    <a:gd name="T30" fmla="*/ 42 w 49"/>
                    <a:gd name="T31" fmla="*/ 6 h 42"/>
                    <a:gd name="T32" fmla="*/ 45 w 49"/>
                    <a:gd name="T33" fmla="*/ 8 h 42"/>
                    <a:gd name="T34" fmla="*/ 49 w 49"/>
                    <a:gd name="T35" fmla="*/ 16 h 42"/>
                    <a:gd name="T36" fmla="*/ 49 w 49"/>
                    <a:gd name="T37" fmla="*/ 21 h 42"/>
                    <a:gd name="T38" fmla="*/ 49 w 49"/>
                    <a:gd name="T39" fmla="*/ 26 h 42"/>
                    <a:gd name="T40" fmla="*/ 45 w 49"/>
                    <a:gd name="T41" fmla="*/ 32 h 42"/>
                    <a:gd name="T42" fmla="*/ 42 w 49"/>
                    <a:gd name="T43" fmla="*/ 37 h 42"/>
                    <a:gd name="T44" fmla="*/ 39 w 49"/>
                    <a:gd name="T45" fmla="*/ 39 h 42"/>
                    <a:gd name="T46" fmla="*/ 29 w 49"/>
                    <a:gd name="T47" fmla="*/ 42 h 42"/>
                    <a:gd name="T48" fmla="*/ 23 w 49"/>
                    <a:gd name="T49" fmla="*/ 42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42">
                      <a:moveTo>
                        <a:pt x="23" y="42"/>
                      </a:moveTo>
                      <a:lnTo>
                        <a:pt x="16" y="42"/>
                      </a:lnTo>
                      <a:lnTo>
                        <a:pt x="10" y="39"/>
                      </a:lnTo>
                      <a:lnTo>
                        <a:pt x="3" y="37"/>
                      </a:lnTo>
                      <a:lnTo>
                        <a:pt x="0" y="32"/>
                      </a:lnTo>
                      <a:lnTo>
                        <a:pt x="0" y="26"/>
                      </a:lnTo>
                      <a:lnTo>
                        <a:pt x="0" y="21"/>
                      </a:lnTo>
                      <a:lnTo>
                        <a:pt x="0" y="16"/>
                      </a:lnTo>
                      <a:lnTo>
                        <a:pt x="0" y="8"/>
                      </a:lnTo>
                      <a:lnTo>
                        <a:pt x="7" y="6"/>
                      </a:lnTo>
                      <a:lnTo>
                        <a:pt x="10" y="0"/>
                      </a:lnTo>
                      <a:lnTo>
                        <a:pt x="16" y="0"/>
                      </a:lnTo>
                      <a:lnTo>
                        <a:pt x="23" y="0"/>
                      </a:lnTo>
                      <a:lnTo>
                        <a:pt x="29" y="0"/>
                      </a:lnTo>
                      <a:lnTo>
                        <a:pt x="36" y="0"/>
                      </a:lnTo>
                      <a:lnTo>
                        <a:pt x="42" y="6"/>
                      </a:lnTo>
                      <a:lnTo>
                        <a:pt x="45" y="8"/>
                      </a:lnTo>
                      <a:lnTo>
                        <a:pt x="49" y="16"/>
                      </a:lnTo>
                      <a:lnTo>
                        <a:pt x="49" y="21"/>
                      </a:lnTo>
                      <a:lnTo>
                        <a:pt x="49" y="26"/>
                      </a:lnTo>
                      <a:lnTo>
                        <a:pt x="45" y="32"/>
                      </a:lnTo>
                      <a:lnTo>
                        <a:pt x="42" y="37"/>
                      </a:lnTo>
                      <a:lnTo>
                        <a:pt x="39" y="39"/>
                      </a:lnTo>
                      <a:lnTo>
                        <a:pt x="29" y="42"/>
                      </a:lnTo>
                      <a:lnTo>
                        <a:pt x="23"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13" name="Freeform 879"/>
                <p:cNvSpPr>
                  <a:spLocks/>
                </p:cNvSpPr>
                <p:nvPr/>
              </p:nvSpPr>
              <p:spPr bwMode="auto">
                <a:xfrm>
                  <a:off x="7408" y="10111"/>
                  <a:ext cx="48" cy="42"/>
                </a:xfrm>
                <a:custGeom>
                  <a:avLst/>
                  <a:gdLst>
                    <a:gd name="T0" fmla="*/ 23 w 48"/>
                    <a:gd name="T1" fmla="*/ 42 h 42"/>
                    <a:gd name="T2" fmla="*/ 16 w 48"/>
                    <a:gd name="T3" fmla="*/ 42 h 42"/>
                    <a:gd name="T4" fmla="*/ 10 w 48"/>
                    <a:gd name="T5" fmla="*/ 39 h 42"/>
                    <a:gd name="T6" fmla="*/ 3 w 48"/>
                    <a:gd name="T7" fmla="*/ 37 h 42"/>
                    <a:gd name="T8" fmla="*/ 0 w 48"/>
                    <a:gd name="T9" fmla="*/ 31 h 42"/>
                    <a:gd name="T10" fmla="*/ 0 w 48"/>
                    <a:gd name="T11" fmla="*/ 26 h 42"/>
                    <a:gd name="T12" fmla="*/ 0 w 48"/>
                    <a:gd name="T13" fmla="*/ 21 h 42"/>
                    <a:gd name="T14" fmla="*/ 0 w 48"/>
                    <a:gd name="T15" fmla="*/ 16 h 42"/>
                    <a:gd name="T16" fmla="*/ 0 w 48"/>
                    <a:gd name="T17" fmla="*/ 8 h 42"/>
                    <a:gd name="T18" fmla="*/ 6 w 48"/>
                    <a:gd name="T19" fmla="*/ 5 h 42"/>
                    <a:gd name="T20" fmla="*/ 10 w 48"/>
                    <a:gd name="T21" fmla="*/ 0 h 42"/>
                    <a:gd name="T22" fmla="*/ 16 w 48"/>
                    <a:gd name="T23" fmla="*/ 0 h 42"/>
                    <a:gd name="T24" fmla="*/ 23 w 48"/>
                    <a:gd name="T25" fmla="*/ 0 h 42"/>
                    <a:gd name="T26" fmla="*/ 29 w 48"/>
                    <a:gd name="T27" fmla="*/ 0 h 42"/>
                    <a:gd name="T28" fmla="*/ 35 w 48"/>
                    <a:gd name="T29" fmla="*/ 0 h 42"/>
                    <a:gd name="T30" fmla="*/ 42 w 48"/>
                    <a:gd name="T31" fmla="*/ 5 h 42"/>
                    <a:gd name="T32" fmla="*/ 45 w 48"/>
                    <a:gd name="T33" fmla="*/ 8 h 42"/>
                    <a:gd name="T34" fmla="*/ 48 w 48"/>
                    <a:gd name="T35" fmla="*/ 16 h 42"/>
                    <a:gd name="T36" fmla="*/ 48 w 48"/>
                    <a:gd name="T37" fmla="*/ 21 h 42"/>
                    <a:gd name="T38" fmla="*/ 48 w 48"/>
                    <a:gd name="T39" fmla="*/ 26 h 42"/>
                    <a:gd name="T40" fmla="*/ 45 w 48"/>
                    <a:gd name="T41" fmla="*/ 31 h 42"/>
                    <a:gd name="T42" fmla="*/ 42 w 48"/>
                    <a:gd name="T43" fmla="*/ 37 h 42"/>
                    <a:gd name="T44" fmla="*/ 39 w 48"/>
                    <a:gd name="T45" fmla="*/ 39 h 42"/>
                    <a:gd name="T46" fmla="*/ 29 w 48"/>
                    <a:gd name="T47" fmla="*/ 42 h 42"/>
                    <a:gd name="T48" fmla="*/ 23 w 48"/>
                    <a:gd name="T49" fmla="*/ 42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8" h="42">
                      <a:moveTo>
                        <a:pt x="23" y="42"/>
                      </a:moveTo>
                      <a:lnTo>
                        <a:pt x="16" y="42"/>
                      </a:lnTo>
                      <a:lnTo>
                        <a:pt x="10" y="39"/>
                      </a:lnTo>
                      <a:lnTo>
                        <a:pt x="3" y="37"/>
                      </a:lnTo>
                      <a:lnTo>
                        <a:pt x="0" y="31"/>
                      </a:lnTo>
                      <a:lnTo>
                        <a:pt x="0" y="26"/>
                      </a:lnTo>
                      <a:lnTo>
                        <a:pt x="0" y="21"/>
                      </a:lnTo>
                      <a:lnTo>
                        <a:pt x="0" y="16"/>
                      </a:lnTo>
                      <a:lnTo>
                        <a:pt x="0" y="8"/>
                      </a:lnTo>
                      <a:lnTo>
                        <a:pt x="6" y="5"/>
                      </a:lnTo>
                      <a:lnTo>
                        <a:pt x="10" y="0"/>
                      </a:lnTo>
                      <a:lnTo>
                        <a:pt x="16" y="0"/>
                      </a:lnTo>
                      <a:lnTo>
                        <a:pt x="23" y="0"/>
                      </a:lnTo>
                      <a:lnTo>
                        <a:pt x="29" y="0"/>
                      </a:lnTo>
                      <a:lnTo>
                        <a:pt x="35" y="0"/>
                      </a:lnTo>
                      <a:lnTo>
                        <a:pt x="42" y="5"/>
                      </a:lnTo>
                      <a:lnTo>
                        <a:pt x="45" y="8"/>
                      </a:lnTo>
                      <a:lnTo>
                        <a:pt x="48" y="16"/>
                      </a:lnTo>
                      <a:lnTo>
                        <a:pt x="48" y="21"/>
                      </a:lnTo>
                      <a:lnTo>
                        <a:pt x="48" y="26"/>
                      </a:lnTo>
                      <a:lnTo>
                        <a:pt x="45" y="31"/>
                      </a:lnTo>
                      <a:lnTo>
                        <a:pt x="42" y="37"/>
                      </a:lnTo>
                      <a:lnTo>
                        <a:pt x="39" y="39"/>
                      </a:lnTo>
                      <a:lnTo>
                        <a:pt x="29" y="42"/>
                      </a:lnTo>
                      <a:lnTo>
                        <a:pt x="23" y="4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14" name="Freeform 880"/>
                <p:cNvSpPr>
                  <a:spLocks/>
                </p:cNvSpPr>
                <p:nvPr/>
              </p:nvSpPr>
              <p:spPr bwMode="auto">
                <a:xfrm>
                  <a:off x="7395" y="10101"/>
                  <a:ext cx="48" cy="41"/>
                </a:xfrm>
                <a:custGeom>
                  <a:avLst/>
                  <a:gdLst>
                    <a:gd name="T0" fmla="*/ 23 w 48"/>
                    <a:gd name="T1" fmla="*/ 41 h 41"/>
                    <a:gd name="T2" fmla="*/ 16 w 48"/>
                    <a:gd name="T3" fmla="*/ 41 h 41"/>
                    <a:gd name="T4" fmla="*/ 10 w 48"/>
                    <a:gd name="T5" fmla="*/ 39 h 41"/>
                    <a:gd name="T6" fmla="*/ 3 w 48"/>
                    <a:gd name="T7" fmla="*/ 36 h 41"/>
                    <a:gd name="T8" fmla="*/ 0 w 48"/>
                    <a:gd name="T9" fmla="*/ 31 h 41"/>
                    <a:gd name="T10" fmla="*/ 0 w 48"/>
                    <a:gd name="T11" fmla="*/ 26 h 41"/>
                    <a:gd name="T12" fmla="*/ 0 w 48"/>
                    <a:gd name="T13" fmla="*/ 21 h 41"/>
                    <a:gd name="T14" fmla="*/ 0 w 48"/>
                    <a:gd name="T15" fmla="*/ 15 h 41"/>
                    <a:gd name="T16" fmla="*/ 0 w 48"/>
                    <a:gd name="T17" fmla="*/ 8 h 41"/>
                    <a:gd name="T18" fmla="*/ 6 w 48"/>
                    <a:gd name="T19" fmla="*/ 5 h 41"/>
                    <a:gd name="T20" fmla="*/ 10 w 48"/>
                    <a:gd name="T21" fmla="*/ 0 h 41"/>
                    <a:gd name="T22" fmla="*/ 16 w 48"/>
                    <a:gd name="T23" fmla="*/ 0 h 41"/>
                    <a:gd name="T24" fmla="*/ 23 w 48"/>
                    <a:gd name="T25" fmla="*/ 0 h 41"/>
                    <a:gd name="T26" fmla="*/ 29 w 48"/>
                    <a:gd name="T27" fmla="*/ 0 h 41"/>
                    <a:gd name="T28" fmla="*/ 36 w 48"/>
                    <a:gd name="T29" fmla="*/ 0 h 41"/>
                    <a:gd name="T30" fmla="*/ 42 w 48"/>
                    <a:gd name="T31" fmla="*/ 5 h 41"/>
                    <a:gd name="T32" fmla="*/ 45 w 48"/>
                    <a:gd name="T33" fmla="*/ 8 h 41"/>
                    <a:gd name="T34" fmla="*/ 48 w 48"/>
                    <a:gd name="T35" fmla="*/ 15 h 41"/>
                    <a:gd name="T36" fmla="*/ 48 w 48"/>
                    <a:gd name="T37" fmla="*/ 21 h 41"/>
                    <a:gd name="T38" fmla="*/ 48 w 48"/>
                    <a:gd name="T39" fmla="*/ 26 h 41"/>
                    <a:gd name="T40" fmla="*/ 45 w 48"/>
                    <a:gd name="T41" fmla="*/ 31 h 41"/>
                    <a:gd name="T42" fmla="*/ 42 w 48"/>
                    <a:gd name="T43" fmla="*/ 36 h 41"/>
                    <a:gd name="T44" fmla="*/ 39 w 48"/>
                    <a:gd name="T45" fmla="*/ 39 h 41"/>
                    <a:gd name="T46" fmla="*/ 29 w 48"/>
                    <a:gd name="T47" fmla="*/ 41 h 41"/>
                    <a:gd name="T48" fmla="*/ 23 w 48"/>
                    <a:gd name="T49" fmla="*/ 41 h 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8" h="41">
                      <a:moveTo>
                        <a:pt x="23" y="41"/>
                      </a:moveTo>
                      <a:lnTo>
                        <a:pt x="16" y="41"/>
                      </a:lnTo>
                      <a:lnTo>
                        <a:pt x="10" y="39"/>
                      </a:lnTo>
                      <a:lnTo>
                        <a:pt x="3" y="36"/>
                      </a:lnTo>
                      <a:lnTo>
                        <a:pt x="0" y="31"/>
                      </a:lnTo>
                      <a:lnTo>
                        <a:pt x="0" y="26"/>
                      </a:lnTo>
                      <a:lnTo>
                        <a:pt x="0" y="21"/>
                      </a:lnTo>
                      <a:lnTo>
                        <a:pt x="0" y="15"/>
                      </a:lnTo>
                      <a:lnTo>
                        <a:pt x="0" y="8"/>
                      </a:lnTo>
                      <a:lnTo>
                        <a:pt x="6" y="5"/>
                      </a:lnTo>
                      <a:lnTo>
                        <a:pt x="10" y="0"/>
                      </a:lnTo>
                      <a:lnTo>
                        <a:pt x="16" y="0"/>
                      </a:lnTo>
                      <a:lnTo>
                        <a:pt x="23" y="0"/>
                      </a:lnTo>
                      <a:lnTo>
                        <a:pt x="29" y="0"/>
                      </a:lnTo>
                      <a:lnTo>
                        <a:pt x="36" y="0"/>
                      </a:lnTo>
                      <a:lnTo>
                        <a:pt x="42" y="5"/>
                      </a:lnTo>
                      <a:lnTo>
                        <a:pt x="45" y="8"/>
                      </a:lnTo>
                      <a:lnTo>
                        <a:pt x="48" y="15"/>
                      </a:lnTo>
                      <a:lnTo>
                        <a:pt x="48" y="21"/>
                      </a:lnTo>
                      <a:lnTo>
                        <a:pt x="48" y="26"/>
                      </a:lnTo>
                      <a:lnTo>
                        <a:pt x="45" y="31"/>
                      </a:lnTo>
                      <a:lnTo>
                        <a:pt x="42" y="36"/>
                      </a:lnTo>
                      <a:lnTo>
                        <a:pt x="39" y="39"/>
                      </a:lnTo>
                      <a:lnTo>
                        <a:pt x="29" y="41"/>
                      </a:lnTo>
                      <a:lnTo>
                        <a:pt x="23" y="41"/>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15" name="Freeform 881"/>
                <p:cNvSpPr>
                  <a:spLocks/>
                </p:cNvSpPr>
                <p:nvPr/>
              </p:nvSpPr>
              <p:spPr bwMode="auto">
                <a:xfrm>
                  <a:off x="7395" y="10101"/>
                  <a:ext cx="48" cy="41"/>
                </a:xfrm>
                <a:custGeom>
                  <a:avLst/>
                  <a:gdLst>
                    <a:gd name="T0" fmla="*/ 23 w 48"/>
                    <a:gd name="T1" fmla="*/ 41 h 41"/>
                    <a:gd name="T2" fmla="*/ 16 w 48"/>
                    <a:gd name="T3" fmla="*/ 41 h 41"/>
                    <a:gd name="T4" fmla="*/ 10 w 48"/>
                    <a:gd name="T5" fmla="*/ 39 h 41"/>
                    <a:gd name="T6" fmla="*/ 3 w 48"/>
                    <a:gd name="T7" fmla="*/ 36 h 41"/>
                    <a:gd name="T8" fmla="*/ 0 w 48"/>
                    <a:gd name="T9" fmla="*/ 31 h 41"/>
                    <a:gd name="T10" fmla="*/ 0 w 48"/>
                    <a:gd name="T11" fmla="*/ 26 h 41"/>
                    <a:gd name="T12" fmla="*/ 0 w 48"/>
                    <a:gd name="T13" fmla="*/ 21 h 41"/>
                    <a:gd name="T14" fmla="*/ 0 w 48"/>
                    <a:gd name="T15" fmla="*/ 15 h 41"/>
                    <a:gd name="T16" fmla="*/ 0 w 48"/>
                    <a:gd name="T17" fmla="*/ 8 h 41"/>
                    <a:gd name="T18" fmla="*/ 6 w 48"/>
                    <a:gd name="T19" fmla="*/ 5 h 41"/>
                    <a:gd name="T20" fmla="*/ 10 w 48"/>
                    <a:gd name="T21" fmla="*/ 0 h 41"/>
                    <a:gd name="T22" fmla="*/ 16 w 48"/>
                    <a:gd name="T23" fmla="*/ 0 h 41"/>
                    <a:gd name="T24" fmla="*/ 23 w 48"/>
                    <a:gd name="T25" fmla="*/ 0 h 41"/>
                    <a:gd name="T26" fmla="*/ 29 w 48"/>
                    <a:gd name="T27" fmla="*/ 0 h 41"/>
                    <a:gd name="T28" fmla="*/ 36 w 48"/>
                    <a:gd name="T29" fmla="*/ 0 h 41"/>
                    <a:gd name="T30" fmla="*/ 42 w 48"/>
                    <a:gd name="T31" fmla="*/ 5 h 41"/>
                    <a:gd name="T32" fmla="*/ 45 w 48"/>
                    <a:gd name="T33" fmla="*/ 8 h 41"/>
                    <a:gd name="T34" fmla="*/ 48 w 48"/>
                    <a:gd name="T35" fmla="*/ 15 h 41"/>
                    <a:gd name="T36" fmla="*/ 48 w 48"/>
                    <a:gd name="T37" fmla="*/ 21 h 41"/>
                    <a:gd name="T38" fmla="*/ 48 w 48"/>
                    <a:gd name="T39" fmla="*/ 26 h 41"/>
                    <a:gd name="T40" fmla="*/ 45 w 48"/>
                    <a:gd name="T41" fmla="*/ 31 h 41"/>
                    <a:gd name="T42" fmla="*/ 42 w 48"/>
                    <a:gd name="T43" fmla="*/ 36 h 41"/>
                    <a:gd name="T44" fmla="*/ 39 w 48"/>
                    <a:gd name="T45" fmla="*/ 39 h 41"/>
                    <a:gd name="T46" fmla="*/ 29 w 48"/>
                    <a:gd name="T47" fmla="*/ 41 h 41"/>
                    <a:gd name="T48" fmla="*/ 23 w 48"/>
                    <a:gd name="T49" fmla="*/ 41 h 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8" h="41">
                      <a:moveTo>
                        <a:pt x="23" y="41"/>
                      </a:moveTo>
                      <a:lnTo>
                        <a:pt x="16" y="41"/>
                      </a:lnTo>
                      <a:lnTo>
                        <a:pt x="10" y="39"/>
                      </a:lnTo>
                      <a:lnTo>
                        <a:pt x="3" y="36"/>
                      </a:lnTo>
                      <a:lnTo>
                        <a:pt x="0" y="31"/>
                      </a:lnTo>
                      <a:lnTo>
                        <a:pt x="0" y="26"/>
                      </a:lnTo>
                      <a:lnTo>
                        <a:pt x="0" y="21"/>
                      </a:lnTo>
                      <a:lnTo>
                        <a:pt x="0" y="15"/>
                      </a:lnTo>
                      <a:lnTo>
                        <a:pt x="0" y="8"/>
                      </a:lnTo>
                      <a:lnTo>
                        <a:pt x="6" y="5"/>
                      </a:lnTo>
                      <a:lnTo>
                        <a:pt x="10" y="0"/>
                      </a:lnTo>
                      <a:lnTo>
                        <a:pt x="16" y="0"/>
                      </a:lnTo>
                      <a:lnTo>
                        <a:pt x="23" y="0"/>
                      </a:lnTo>
                      <a:lnTo>
                        <a:pt x="29" y="0"/>
                      </a:lnTo>
                      <a:lnTo>
                        <a:pt x="36" y="0"/>
                      </a:lnTo>
                      <a:lnTo>
                        <a:pt x="42" y="5"/>
                      </a:lnTo>
                      <a:lnTo>
                        <a:pt x="45" y="8"/>
                      </a:lnTo>
                      <a:lnTo>
                        <a:pt x="48" y="15"/>
                      </a:lnTo>
                      <a:lnTo>
                        <a:pt x="48" y="21"/>
                      </a:lnTo>
                      <a:lnTo>
                        <a:pt x="48" y="26"/>
                      </a:lnTo>
                      <a:lnTo>
                        <a:pt x="45" y="31"/>
                      </a:lnTo>
                      <a:lnTo>
                        <a:pt x="42" y="36"/>
                      </a:lnTo>
                      <a:lnTo>
                        <a:pt x="39" y="39"/>
                      </a:lnTo>
                      <a:lnTo>
                        <a:pt x="29" y="41"/>
                      </a:lnTo>
                      <a:lnTo>
                        <a:pt x="23" y="41"/>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21" name="Group 882"/>
              <p:cNvGrpSpPr>
                <a:grpSpLocks/>
              </p:cNvGrpSpPr>
              <p:nvPr/>
            </p:nvGrpSpPr>
            <p:grpSpPr bwMode="auto">
              <a:xfrm>
                <a:off x="7395" y="10101"/>
                <a:ext cx="42" cy="34"/>
                <a:chOff x="7395" y="10101"/>
                <a:chExt cx="42" cy="34"/>
              </a:xfrm>
            </p:grpSpPr>
            <p:sp>
              <p:nvSpPr>
                <p:cNvPr id="80109" name="Freeform 883"/>
                <p:cNvSpPr>
                  <a:spLocks/>
                </p:cNvSpPr>
                <p:nvPr/>
              </p:nvSpPr>
              <p:spPr bwMode="auto">
                <a:xfrm>
                  <a:off x="7395" y="10101"/>
                  <a:ext cx="16" cy="13"/>
                </a:xfrm>
                <a:custGeom>
                  <a:avLst/>
                  <a:gdLst>
                    <a:gd name="T0" fmla="*/ 6 w 16"/>
                    <a:gd name="T1" fmla="*/ 13 h 13"/>
                    <a:gd name="T2" fmla="*/ 3 w 16"/>
                    <a:gd name="T3" fmla="*/ 13 h 13"/>
                    <a:gd name="T4" fmla="*/ 0 w 16"/>
                    <a:gd name="T5" fmla="*/ 13 h 13"/>
                    <a:gd name="T6" fmla="*/ 0 w 16"/>
                    <a:gd name="T7" fmla="*/ 10 h 13"/>
                    <a:gd name="T8" fmla="*/ 0 w 16"/>
                    <a:gd name="T9" fmla="*/ 5 h 13"/>
                    <a:gd name="T10" fmla="*/ 0 w 16"/>
                    <a:gd name="T11" fmla="*/ 2 h 13"/>
                    <a:gd name="T12" fmla="*/ 0 w 16"/>
                    <a:gd name="T13" fmla="*/ 0 h 13"/>
                    <a:gd name="T14" fmla="*/ 6 w 16"/>
                    <a:gd name="T15" fmla="*/ 0 h 13"/>
                    <a:gd name="T16" fmla="*/ 10 w 16"/>
                    <a:gd name="T17" fmla="*/ 0 h 13"/>
                    <a:gd name="T18" fmla="*/ 13 w 16"/>
                    <a:gd name="T19" fmla="*/ 0 h 13"/>
                    <a:gd name="T20" fmla="*/ 13 w 16"/>
                    <a:gd name="T21" fmla="*/ 2 h 13"/>
                    <a:gd name="T22" fmla="*/ 16 w 16"/>
                    <a:gd name="T23" fmla="*/ 2 h 13"/>
                    <a:gd name="T24" fmla="*/ 16 w 16"/>
                    <a:gd name="T25" fmla="*/ 5 h 13"/>
                    <a:gd name="T26" fmla="*/ 13 w 16"/>
                    <a:gd name="T27" fmla="*/ 8 h 13"/>
                    <a:gd name="T28" fmla="*/ 13 w 16"/>
                    <a:gd name="T29" fmla="*/ 10 h 13"/>
                    <a:gd name="T30" fmla="*/ 10 w 16"/>
                    <a:gd name="T31" fmla="*/ 13 h 13"/>
                    <a:gd name="T32" fmla="*/ 10 w 16"/>
                    <a:gd name="T33" fmla="*/ 13 h 13"/>
                    <a:gd name="T34" fmla="*/ 6 w 16"/>
                    <a:gd name="T35" fmla="*/ 13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13">
                      <a:moveTo>
                        <a:pt x="6" y="13"/>
                      </a:moveTo>
                      <a:lnTo>
                        <a:pt x="3" y="13"/>
                      </a:lnTo>
                      <a:lnTo>
                        <a:pt x="0" y="13"/>
                      </a:lnTo>
                      <a:lnTo>
                        <a:pt x="0" y="10"/>
                      </a:lnTo>
                      <a:lnTo>
                        <a:pt x="0" y="5"/>
                      </a:lnTo>
                      <a:lnTo>
                        <a:pt x="0" y="2"/>
                      </a:lnTo>
                      <a:lnTo>
                        <a:pt x="0" y="0"/>
                      </a:lnTo>
                      <a:lnTo>
                        <a:pt x="6" y="0"/>
                      </a:lnTo>
                      <a:lnTo>
                        <a:pt x="10" y="0"/>
                      </a:lnTo>
                      <a:lnTo>
                        <a:pt x="13" y="0"/>
                      </a:lnTo>
                      <a:lnTo>
                        <a:pt x="13" y="2"/>
                      </a:lnTo>
                      <a:lnTo>
                        <a:pt x="16" y="2"/>
                      </a:lnTo>
                      <a:lnTo>
                        <a:pt x="16" y="5"/>
                      </a:lnTo>
                      <a:lnTo>
                        <a:pt x="13" y="8"/>
                      </a:lnTo>
                      <a:lnTo>
                        <a:pt x="13" y="10"/>
                      </a:lnTo>
                      <a:lnTo>
                        <a:pt x="10" y="13"/>
                      </a:lnTo>
                      <a:lnTo>
                        <a:pt x="6" y="13"/>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10" name="Freeform 884"/>
                <p:cNvSpPr>
                  <a:spLocks/>
                </p:cNvSpPr>
                <p:nvPr/>
              </p:nvSpPr>
              <p:spPr bwMode="auto">
                <a:xfrm>
                  <a:off x="7418" y="10119"/>
                  <a:ext cx="19" cy="16"/>
                </a:xfrm>
                <a:custGeom>
                  <a:avLst/>
                  <a:gdLst>
                    <a:gd name="T0" fmla="*/ 9 w 19"/>
                    <a:gd name="T1" fmla="*/ 16 h 16"/>
                    <a:gd name="T2" fmla="*/ 6 w 19"/>
                    <a:gd name="T3" fmla="*/ 16 h 16"/>
                    <a:gd name="T4" fmla="*/ 3 w 19"/>
                    <a:gd name="T5" fmla="*/ 16 h 16"/>
                    <a:gd name="T6" fmla="*/ 3 w 19"/>
                    <a:gd name="T7" fmla="*/ 13 h 16"/>
                    <a:gd name="T8" fmla="*/ 0 w 19"/>
                    <a:gd name="T9" fmla="*/ 8 h 16"/>
                    <a:gd name="T10" fmla="*/ 3 w 19"/>
                    <a:gd name="T11" fmla="*/ 5 h 16"/>
                    <a:gd name="T12" fmla="*/ 3 w 19"/>
                    <a:gd name="T13" fmla="*/ 3 h 16"/>
                    <a:gd name="T14" fmla="*/ 9 w 19"/>
                    <a:gd name="T15" fmla="*/ 0 h 16"/>
                    <a:gd name="T16" fmla="*/ 13 w 19"/>
                    <a:gd name="T17" fmla="*/ 3 h 16"/>
                    <a:gd name="T18" fmla="*/ 16 w 19"/>
                    <a:gd name="T19" fmla="*/ 3 h 16"/>
                    <a:gd name="T20" fmla="*/ 16 w 19"/>
                    <a:gd name="T21" fmla="*/ 5 h 16"/>
                    <a:gd name="T22" fmla="*/ 19 w 19"/>
                    <a:gd name="T23" fmla="*/ 5 h 16"/>
                    <a:gd name="T24" fmla="*/ 19 w 19"/>
                    <a:gd name="T25" fmla="*/ 8 h 16"/>
                    <a:gd name="T26" fmla="*/ 16 w 19"/>
                    <a:gd name="T27" fmla="*/ 10 h 16"/>
                    <a:gd name="T28" fmla="*/ 16 w 19"/>
                    <a:gd name="T29" fmla="*/ 13 h 16"/>
                    <a:gd name="T30" fmla="*/ 13 w 19"/>
                    <a:gd name="T31" fmla="*/ 16 h 16"/>
                    <a:gd name="T32" fmla="*/ 13 w 19"/>
                    <a:gd name="T33" fmla="*/ 16 h 16"/>
                    <a:gd name="T34" fmla="*/ 9 w 19"/>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 h="16">
                      <a:moveTo>
                        <a:pt x="9" y="16"/>
                      </a:moveTo>
                      <a:lnTo>
                        <a:pt x="6" y="16"/>
                      </a:lnTo>
                      <a:lnTo>
                        <a:pt x="3" y="16"/>
                      </a:lnTo>
                      <a:lnTo>
                        <a:pt x="3" y="13"/>
                      </a:lnTo>
                      <a:lnTo>
                        <a:pt x="0" y="8"/>
                      </a:lnTo>
                      <a:lnTo>
                        <a:pt x="3" y="5"/>
                      </a:lnTo>
                      <a:lnTo>
                        <a:pt x="3" y="3"/>
                      </a:lnTo>
                      <a:lnTo>
                        <a:pt x="9" y="0"/>
                      </a:lnTo>
                      <a:lnTo>
                        <a:pt x="13" y="3"/>
                      </a:lnTo>
                      <a:lnTo>
                        <a:pt x="16" y="3"/>
                      </a:lnTo>
                      <a:lnTo>
                        <a:pt x="16" y="5"/>
                      </a:lnTo>
                      <a:lnTo>
                        <a:pt x="19" y="5"/>
                      </a:lnTo>
                      <a:lnTo>
                        <a:pt x="19" y="8"/>
                      </a:lnTo>
                      <a:lnTo>
                        <a:pt x="16" y="10"/>
                      </a:lnTo>
                      <a:lnTo>
                        <a:pt x="16" y="13"/>
                      </a:lnTo>
                      <a:lnTo>
                        <a:pt x="13" y="16"/>
                      </a:lnTo>
                      <a:lnTo>
                        <a:pt x="9" y="16"/>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11" name="Freeform 885"/>
                <p:cNvSpPr>
                  <a:spLocks/>
                </p:cNvSpPr>
                <p:nvPr/>
              </p:nvSpPr>
              <p:spPr bwMode="auto">
                <a:xfrm>
                  <a:off x="7408" y="10111"/>
                  <a:ext cx="16" cy="13"/>
                </a:xfrm>
                <a:custGeom>
                  <a:avLst/>
                  <a:gdLst>
                    <a:gd name="T0" fmla="*/ 6 w 16"/>
                    <a:gd name="T1" fmla="*/ 13 h 13"/>
                    <a:gd name="T2" fmla="*/ 3 w 16"/>
                    <a:gd name="T3" fmla="*/ 13 h 13"/>
                    <a:gd name="T4" fmla="*/ 0 w 16"/>
                    <a:gd name="T5" fmla="*/ 13 h 13"/>
                    <a:gd name="T6" fmla="*/ 0 w 16"/>
                    <a:gd name="T7" fmla="*/ 11 h 13"/>
                    <a:gd name="T8" fmla="*/ 0 w 16"/>
                    <a:gd name="T9" fmla="*/ 5 h 13"/>
                    <a:gd name="T10" fmla="*/ 0 w 16"/>
                    <a:gd name="T11" fmla="*/ 3 h 13"/>
                    <a:gd name="T12" fmla="*/ 0 w 16"/>
                    <a:gd name="T13" fmla="*/ 0 h 13"/>
                    <a:gd name="T14" fmla="*/ 6 w 16"/>
                    <a:gd name="T15" fmla="*/ 0 h 13"/>
                    <a:gd name="T16" fmla="*/ 10 w 16"/>
                    <a:gd name="T17" fmla="*/ 0 h 13"/>
                    <a:gd name="T18" fmla="*/ 13 w 16"/>
                    <a:gd name="T19" fmla="*/ 0 h 13"/>
                    <a:gd name="T20" fmla="*/ 13 w 16"/>
                    <a:gd name="T21" fmla="*/ 3 h 13"/>
                    <a:gd name="T22" fmla="*/ 16 w 16"/>
                    <a:gd name="T23" fmla="*/ 3 h 13"/>
                    <a:gd name="T24" fmla="*/ 16 w 16"/>
                    <a:gd name="T25" fmla="*/ 5 h 13"/>
                    <a:gd name="T26" fmla="*/ 13 w 16"/>
                    <a:gd name="T27" fmla="*/ 8 h 13"/>
                    <a:gd name="T28" fmla="*/ 13 w 16"/>
                    <a:gd name="T29" fmla="*/ 11 h 13"/>
                    <a:gd name="T30" fmla="*/ 10 w 16"/>
                    <a:gd name="T31" fmla="*/ 13 h 13"/>
                    <a:gd name="T32" fmla="*/ 10 w 16"/>
                    <a:gd name="T33" fmla="*/ 13 h 13"/>
                    <a:gd name="T34" fmla="*/ 6 w 16"/>
                    <a:gd name="T35" fmla="*/ 13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13">
                      <a:moveTo>
                        <a:pt x="6" y="13"/>
                      </a:moveTo>
                      <a:lnTo>
                        <a:pt x="3" y="13"/>
                      </a:lnTo>
                      <a:lnTo>
                        <a:pt x="0" y="13"/>
                      </a:lnTo>
                      <a:lnTo>
                        <a:pt x="0" y="11"/>
                      </a:lnTo>
                      <a:lnTo>
                        <a:pt x="0" y="5"/>
                      </a:lnTo>
                      <a:lnTo>
                        <a:pt x="0" y="3"/>
                      </a:lnTo>
                      <a:lnTo>
                        <a:pt x="0" y="0"/>
                      </a:lnTo>
                      <a:lnTo>
                        <a:pt x="6" y="0"/>
                      </a:lnTo>
                      <a:lnTo>
                        <a:pt x="10" y="0"/>
                      </a:lnTo>
                      <a:lnTo>
                        <a:pt x="13" y="0"/>
                      </a:lnTo>
                      <a:lnTo>
                        <a:pt x="13" y="3"/>
                      </a:lnTo>
                      <a:lnTo>
                        <a:pt x="16" y="3"/>
                      </a:lnTo>
                      <a:lnTo>
                        <a:pt x="16" y="5"/>
                      </a:lnTo>
                      <a:lnTo>
                        <a:pt x="13" y="8"/>
                      </a:lnTo>
                      <a:lnTo>
                        <a:pt x="13" y="11"/>
                      </a:lnTo>
                      <a:lnTo>
                        <a:pt x="10" y="13"/>
                      </a:lnTo>
                      <a:lnTo>
                        <a:pt x="6" y="13"/>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22" name="Group 886"/>
              <p:cNvGrpSpPr>
                <a:grpSpLocks/>
              </p:cNvGrpSpPr>
              <p:nvPr/>
            </p:nvGrpSpPr>
            <p:grpSpPr bwMode="auto">
              <a:xfrm>
                <a:off x="7395" y="10101"/>
                <a:ext cx="48" cy="39"/>
                <a:chOff x="7395" y="10101"/>
                <a:chExt cx="48" cy="39"/>
              </a:xfrm>
            </p:grpSpPr>
            <p:sp>
              <p:nvSpPr>
                <p:cNvPr id="80105" name="Freeform 887"/>
                <p:cNvSpPr>
                  <a:spLocks/>
                </p:cNvSpPr>
                <p:nvPr/>
              </p:nvSpPr>
              <p:spPr bwMode="auto">
                <a:xfrm>
                  <a:off x="7395" y="10101"/>
                  <a:ext cx="23" cy="18"/>
                </a:xfrm>
                <a:custGeom>
                  <a:avLst/>
                  <a:gdLst>
                    <a:gd name="T0" fmla="*/ 10 w 23"/>
                    <a:gd name="T1" fmla="*/ 18 h 18"/>
                    <a:gd name="T2" fmla="*/ 6 w 23"/>
                    <a:gd name="T3" fmla="*/ 18 h 18"/>
                    <a:gd name="T4" fmla="*/ 3 w 23"/>
                    <a:gd name="T5" fmla="*/ 18 h 18"/>
                    <a:gd name="T6" fmla="*/ 0 w 23"/>
                    <a:gd name="T7" fmla="*/ 13 h 18"/>
                    <a:gd name="T8" fmla="*/ 0 w 23"/>
                    <a:gd name="T9" fmla="*/ 8 h 18"/>
                    <a:gd name="T10" fmla="*/ 0 w 23"/>
                    <a:gd name="T11" fmla="*/ 2 h 18"/>
                    <a:gd name="T12" fmla="*/ 0 w 23"/>
                    <a:gd name="T13" fmla="*/ 0 h 18"/>
                    <a:gd name="T14" fmla="*/ 3 w 23"/>
                    <a:gd name="T15" fmla="*/ 0 h 18"/>
                    <a:gd name="T16" fmla="*/ 10 w 23"/>
                    <a:gd name="T17" fmla="*/ 0 h 18"/>
                    <a:gd name="T18" fmla="*/ 16 w 23"/>
                    <a:gd name="T19" fmla="*/ 0 h 18"/>
                    <a:gd name="T20" fmla="*/ 19 w 23"/>
                    <a:gd name="T21" fmla="*/ 0 h 18"/>
                    <a:gd name="T22" fmla="*/ 19 w 23"/>
                    <a:gd name="T23" fmla="*/ 2 h 18"/>
                    <a:gd name="T24" fmla="*/ 23 w 23"/>
                    <a:gd name="T25" fmla="*/ 5 h 18"/>
                    <a:gd name="T26" fmla="*/ 23 w 23"/>
                    <a:gd name="T27" fmla="*/ 8 h 18"/>
                    <a:gd name="T28" fmla="*/ 19 w 23"/>
                    <a:gd name="T29" fmla="*/ 10 h 18"/>
                    <a:gd name="T30" fmla="*/ 19 w 23"/>
                    <a:gd name="T31" fmla="*/ 13 h 18"/>
                    <a:gd name="T32" fmla="*/ 16 w 23"/>
                    <a:gd name="T33" fmla="*/ 18 h 18"/>
                    <a:gd name="T34" fmla="*/ 13 w 23"/>
                    <a:gd name="T35" fmla="*/ 18 h 18"/>
                    <a:gd name="T36" fmla="*/ 10 w 23"/>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 h="18">
                      <a:moveTo>
                        <a:pt x="10" y="18"/>
                      </a:moveTo>
                      <a:lnTo>
                        <a:pt x="6" y="18"/>
                      </a:lnTo>
                      <a:lnTo>
                        <a:pt x="3" y="18"/>
                      </a:lnTo>
                      <a:lnTo>
                        <a:pt x="0" y="13"/>
                      </a:lnTo>
                      <a:lnTo>
                        <a:pt x="0" y="8"/>
                      </a:lnTo>
                      <a:lnTo>
                        <a:pt x="0" y="2"/>
                      </a:lnTo>
                      <a:lnTo>
                        <a:pt x="0" y="0"/>
                      </a:lnTo>
                      <a:lnTo>
                        <a:pt x="3" y="0"/>
                      </a:lnTo>
                      <a:lnTo>
                        <a:pt x="10" y="0"/>
                      </a:lnTo>
                      <a:lnTo>
                        <a:pt x="16" y="0"/>
                      </a:lnTo>
                      <a:lnTo>
                        <a:pt x="19" y="0"/>
                      </a:lnTo>
                      <a:lnTo>
                        <a:pt x="19" y="2"/>
                      </a:lnTo>
                      <a:lnTo>
                        <a:pt x="23" y="5"/>
                      </a:lnTo>
                      <a:lnTo>
                        <a:pt x="23" y="8"/>
                      </a:lnTo>
                      <a:lnTo>
                        <a:pt x="19" y="10"/>
                      </a:lnTo>
                      <a:lnTo>
                        <a:pt x="19" y="13"/>
                      </a:lnTo>
                      <a:lnTo>
                        <a:pt x="16" y="18"/>
                      </a:lnTo>
                      <a:lnTo>
                        <a:pt x="13" y="18"/>
                      </a:lnTo>
                      <a:lnTo>
                        <a:pt x="1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06" name="Freeform 888"/>
                <p:cNvSpPr>
                  <a:spLocks/>
                </p:cNvSpPr>
                <p:nvPr/>
              </p:nvSpPr>
              <p:spPr bwMode="auto">
                <a:xfrm>
                  <a:off x="7421" y="10122"/>
                  <a:ext cx="22" cy="18"/>
                </a:xfrm>
                <a:custGeom>
                  <a:avLst/>
                  <a:gdLst>
                    <a:gd name="T0" fmla="*/ 10 w 22"/>
                    <a:gd name="T1" fmla="*/ 18 h 18"/>
                    <a:gd name="T2" fmla="*/ 6 w 22"/>
                    <a:gd name="T3" fmla="*/ 18 h 18"/>
                    <a:gd name="T4" fmla="*/ 3 w 22"/>
                    <a:gd name="T5" fmla="*/ 18 h 18"/>
                    <a:gd name="T6" fmla="*/ 0 w 22"/>
                    <a:gd name="T7" fmla="*/ 13 h 18"/>
                    <a:gd name="T8" fmla="*/ 0 w 22"/>
                    <a:gd name="T9" fmla="*/ 7 h 18"/>
                    <a:gd name="T10" fmla="*/ 0 w 22"/>
                    <a:gd name="T11" fmla="*/ 2 h 18"/>
                    <a:gd name="T12" fmla="*/ 0 w 22"/>
                    <a:gd name="T13" fmla="*/ 0 h 18"/>
                    <a:gd name="T14" fmla="*/ 3 w 22"/>
                    <a:gd name="T15" fmla="*/ 0 h 18"/>
                    <a:gd name="T16" fmla="*/ 10 w 22"/>
                    <a:gd name="T17" fmla="*/ 0 h 18"/>
                    <a:gd name="T18" fmla="*/ 16 w 22"/>
                    <a:gd name="T19" fmla="*/ 0 h 18"/>
                    <a:gd name="T20" fmla="*/ 19 w 22"/>
                    <a:gd name="T21" fmla="*/ 0 h 18"/>
                    <a:gd name="T22" fmla="*/ 19 w 22"/>
                    <a:gd name="T23" fmla="*/ 2 h 18"/>
                    <a:gd name="T24" fmla="*/ 22 w 22"/>
                    <a:gd name="T25" fmla="*/ 5 h 18"/>
                    <a:gd name="T26" fmla="*/ 22 w 22"/>
                    <a:gd name="T27" fmla="*/ 7 h 18"/>
                    <a:gd name="T28" fmla="*/ 19 w 22"/>
                    <a:gd name="T29" fmla="*/ 10 h 18"/>
                    <a:gd name="T30" fmla="*/ 19 w 22"/>
                    <a:gd name="T31" fmla="*/ 13 h 18"/>
                    <a:gd name="T32" fmla="*/ 16 w 22"/>
                    <a:gd name="T33" fmla="*/ 18 h 18"/>
                    <a:gd name="T34" fmla="*/ 13 w 22"/>
                    <a:gd name="T35" fmla="*/ 18 h 18"/>
                    <a:gd name="T36" fmla="*/ 10 w 22"/>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 h="18">
                      <a:moveTo>
                        <a:pt x="10" y="18"/>
                      </a:moveTo>
                      <a:lnTo>
                        <a:pt x="6" y="18"/>
                      </a:lnTo>
                      <a:lnTo>
                        <a:pt x="3" y="18"/>
                      </a:lnTo>
                      <a:lnTo>
                        <a:pt x="0" y="13"/>
                      </a:lnTo>
                      <a:lnTo>
                        <a:pt x="0" y="7"/>
                      </a:lnTo>
                      <a:lnTo>
                        <a:pt x="0" y="2"/>
                      </a:lnTo>
                      <a:lnTo>
                        <a:pt x="0" y="0"/>
                      </a:lnTo>
                      <a:lnTo>
                        <a:pt x="3" y="0"/>
                      </a:lnTo>
                      <a:lnTo>
                        <a:pt x="10" y="0"/>
                      </a:lnTo>
                      <a:lnTo>
                        <a:pt x="16" y="0"/>
                      </a:lnTo>
                      <a:lnTo>
                        <a:pt x="19" y="0"/>
                      </a:lnTo>
                      <a:lnTo>
                        <a:pt x="19" y="2"/>
                      </a:lnTo>
                      <a:lnTo>
                        <a:pt x="22" y="5"/>
                      </a:lnTo>
                      <a:lnTo>
                        <a:pt x="22" y="7"/>
                      </a:lnTo>
                      <a:lnTo>
                        <a:pt x="19" y="10"/>
                      </a:lnTo>
                      <a:lnTo>
                        <a:pt x="19" y="13"/>
                      </a:lnTo>
                      <a:lnTo>
                        <a:pt x="16" y="18"/>
                      </a:lnTo>
                      <a:lnTo>
                        <a:pt x="13" y="18"/>
                      </a:lnTo>
                      <a:lnTo>
                        <a:pt x="10" y="1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07" name="Freeform 889"/>
                <p:cNvSpPr>
                  <a:spLocks/>
                </p:cNvSpPr>
                <p:nvPr/>
              </p:nvSpPr>
              <p:spPr bwMode="auto">
                <a:xfrm>
                  <a:off x="7408" y="10111"/>
                  <a:ext cx="23" cy="18"/>
                </a:xfrm>
                <a:custGeom>
                  <a:avLst/>
                  <a:gdLst>
                    <a:gd name="T0" fmla="*/ 10 w 23"/>
                    <a:gd name="T1" fmla="*/ 18 h 18"/>
                    <a:gd name="T2" fmla="*/ 6 w 23"/>
                    <a:gd name="T3" fmla="*/ 18 h 18"/>
                    <a:gd name="T4" fmla="*/ 3 w 23"/>
                    <a:gd name="T5" fmla="*/ 18 h 18"/>
                    <a:gd name="T6" fmla="*/ 0 w 23"/>
                    <a:gd name="T7" fmla="*/ 13 h 18"/>
                    <a:gd name="T8" fmla="*/ 0 w 23"/>
                    <a:gd name="T9" fmla="*/ 8 h 18"/>
                    <a:gd name="T10" fmla="*/ 0 w 23"/>
                    <a:gd name="T11" fmla="*/ 3 h 18"/>
                    <a:gd name="T12" fmla="*/ 0 w 23"/>
                    <a:gd name="T13" fmla="*/ 0 h 18"/>
                    <a:gd name="T14" fmla="*/ 3 w 23"/>
                    <a:gd name="T15" fmla="*/ 0 h 18"/>
                    <a:gd name="T16" fmla="*/ 10 w 23"/>
                    <a:gd name="T17" fmla="*/ 0 h 18"/>
                    <a:gd name="T18" fmla="*/ 16 w 23"/>
                    <a:gd name="T19" fmla="*/ 0 h 18"/>
                    <a:gd name="T20" fmla="*/ 19 w 23"/>
                    <a:gd name="T21" fmla="*/ 0 h 18"/>
                    <a:gd name="T22" fmla="*/ 19 w 23"/>
                    <a:gd name="T23" fmla="*/ 3 h 18"/>
                    <a:gd name="T24" fmla="*/ 23 w 23"/>
                    <a:gd name="T25" fmla="*/ 5 h 18"/>
                    <a:gd name="T26" fmla="*/ 23 w 23"/>
                    <a:gd name="T27" fmla="*/ 8 h 18"/>
                    <a:gd name="T28" fmla="*/ 19 w 23"/>
                    <a:gd name="T29" fmla="*/ 11 h 18"/>
                    <a:gd name="T30" fmla="*/ 19 w 23"/>
                    <a:gd name="T31" fmla="*/ 13 h 18"/>
                    <a:gd name="T32" fmla="*/ 16 w 23"/>
                    <a:gd name="T33" fmla="*/ 18 h 18"/>
                    <a:gd name="T34" fmla="*/ 13 w 23"/>
                    <a:gd name="T35" fmla="*/ 18 h 18"/>
                    <a:gd name="T36" fmla="*/ 10 w 23"/>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 h="18">
                      <a:moveTo>
                        <a:pt x="10" y="18"/>
                      </a:moveTo>
                      <a:lnTo>
                        <a:pt x="6" y="18"/>
                      </a:lnTo>
                      <a:lnTo>
                        <a:pt x="3" y="18"/>
                      </a:lnTo>
                      <a:lnTo>
                        <a:pt x="0" y="13"/>
                      </a:lnTo>
                      <a:lnTo>
                        <a:pt x="0" y="8"/>
                      </a:lnTo>
                      <a:lnTo>
                        <a:pt x="0" y="3"/>
                      </a:lnTo>
                      <a:lnTo>
                        <a:pt x="0" y="0"/>
                      </a:lnTo>
                      <a:lnTo>
                        <a:pt x="3" y="0"/>
                      </a:lnTo>
                      <a:lnTo>
                        <a:pt x="10" y="0"/>
                      </a:lnTo>
                      <a:lnTo>
                        <a:pt x="16" y="0"/>
                      </a:lnTo>
                      <a:lnTo>
                        <a:pt x="19" y="0"/>
                      </a:lnTo>
                      <a:lnTo>
                        <a:pt x="19" y="3"/>
                      </a:lnTo>
                      <a:lnTo>
                        <a:pt x="23" y="5"/>
                      </a:lnTo>
                      <a:lnTo>
                        <a:pt x="23" y="8"/>
                      </a:lnTo>
                      <a:lnTo>
                        <a:pt x="19" y="11"/>
                      </a:lnTo>
                      <a:lnTo>
                        <a:pt x="19" y="13"/>
                      </a:lnTo>
                      <a:lnTo>
                        <a:pt x="16" y="18"/>
                      </a:lnTo>
                      <a:lnTo>
                        <a:pt x="13" y="18"/>
                      </a:lnTo>
                      <a:lnTo>
                        <a:pt x="10" y="18"/>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08" name="Freeform 890"/>
                <p:cNvSpPr>
                  <a:spLocks/>
                </p:cNvSpPr>
                <p:nvPr/>
              </p:nvSpPr>
              <p:spPr bwMode="auto">
                <a:xfrm>
                  <a:off x="7408" y="10111"/>
                  <a:ext cx="23" cy="18"/>
                </a:xfrm>
                <a:custGeom>
                  <a:avLst/>
                  <a:gdLst>
                    <a:gd name="T0" fmla="*/ 10 w 23"/>
                    <a:gd name="T1" fmla="*/ 18 h 18"/>
                    <a:gd name="T2" fmla="*/ 6 w 23"/>
                    <a:gd name="T3" fmla="*/ 18 h 18"/>
                    <a:gd name="T4" fmla="*/ 3 w 23"/>
                    <a:gd name="T5" fmla="*/ 18 h 18"/>
                    <a:gd name="T6" fmla="*/ 0 w 23"/>
                    <a:gd name="T7" fmla="*/ 13 h 18"/>
                    <a:gd name="T8" fmla="*/ 0 w 23"/>
                    <a:gd name="T9" fmla="*/ 8 h 18"/>
                    <a:gd name="T10" fmla="*/ 0 w 23"/>
                    <a:gd name="T11" fmla="*/ 3 h 18"/>
                    <a:gd name="T12" fmla="*/ 0 w 23"/>
                    <a:gd name="T13" fmla="*/ 0 h 18"/>
                    <a:gd name="T14" fmla="*/ 3 w 23"/>
                    <a:gd name="T15" fmla="*/ 0 h 18"/>
                    <a:gd name="T16" fmla="*/ 10 w 23"/>
                    <a:gd name="T17" fmla="*/ 0 h 18"/>
                    <a:gd name="T18" fmla="*/ 16 w 23"/>
                    <a:gd name="T19" fmla="*/ 0 h 18"/>
                    <a:gd name="T20" fmla="*/ 19 w 23"/>
                    <a:gd name="T21" fmla="*/ 0 h 18"/>
                    <a:gd name="T22" fmla="*/ 19 w 23"/>
                    <a:gd name="T23" fmla="*/ 3 h 18"/>
                    <a:gd name="T24" fmla="*/ 23 w 23"/>
                    <a:gd name="T25" fmla="*/ 5 h 18"/>
                    <a:gd name="T26" fmla="*/ 23 w 23"/>
                    <a:gd name="T27" fmla="*/ 8 h 18"/>
                    <a:gd name="T28" fmla="*/ 19 w 23"/>
                    <a:gd name="T29" fmla="*/ 11 h 18"/>
                    <a:gd name="T30" fmla="*/ 19 w 23"/>
                    <a:gd name="T31" fmla="*/ 13 h 18"/>
                    <a:gd name="T32" fmla="*/ 16 w 23"/>
                    <a:gd name="T33" fmla="*/ 18 h 18"/>
                    <a:gd name="T34" fmla="*/ 13 w 23"/>
                    <a:gd name="T35" fmla="*/ 18 h 18"/>
                    <a:gd name="T36" fmla="*/ 10 w 23"/>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 h="18">
                      <a:moveTo>
                        <a:pt x="10" y="18"/>
                      </a:moveTo>
                      <a:lnTo>
                        <a:pt x="6" y="18"/>
                      </a:lnTo>
                      <a:lnTo>
                        <a:pt x="3" y="18"/>
                      </a:lnTo>
                      <a:lnTo>
                        <a:pt x="0" y="13"/>
                      </a:lnTo>
                      <a:lnTo>
                        <a:pt x="0" y="8"/>
                      </a:lnTo>
                      <a:lnTo>
                        <a:pt x="0" y="3"/>
                      </a:lnTo>
                      <a:lnTo>
                        <a:pt x="0" y="0"/>
                      </a:lnTo>
                      <a:lnTo>
                        <a:pt x="3" y="0"/>
                      </a:lnTo>
                      <a:lnTo>
                        <a:pt x="10" y="0"/>
                      </a:lnTo>
                      <a:lnTo>
                        <a:pt x="16" y="0"/>
                      </a:lnTo>
                      <a:lnTo>
                        <a:pt x="19" y="0"/>
                      </a:lnTo>
                      <a:lnTo>
                        <a:pt x="19" y="3"/>
                      </a:lnTo>
                      <a:lnTo>
                        <a:pt x="23" y="5"/>
                      </a:lnTo>
                      <a:lnTo>
                        <a:pt x="23" y="8"/>
                      </a:lnTo>
                      <a:lnTo>
                        <a:pt x="19" y="11"/>
                      </a:lnTo>
                      <a:lnTo>
                        <a:pt x="19" y="13"/>
                      </a:lnTo>
                      <a:lnTo>
                        <a:pt x="16" y="18"/>
                      </a:lnTo>
                      <a:lnTo>
                        <a:pt x="13" y="18"/>
                      </a:lnTo>
                      <a:lnTo>
                        <a:pt x="10" y="1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23" name="Group 891"/>
              <p:cNvGrpSpPr>
                <a:grpSpLocks/>
              </p:cNvGrpSpPr>
              <p:nvPr/>
            </p:nvGrpSpPr>
            <p:grpSpPr bwMode="auto">
              <a:xfrm>
                <a:off x="7347" y="10083"/>
                <a:ext cx="29" cy="21"/>
                <a:chOff x="7347" y="10083"/>
                <a:chExt cx="29" cy="21"/>
              </a:xfrm>
            </p:grpSpPr>
            <p:sp>
              <p:nvSpPr>
                <p:cNvPr id="80102" name="Line 892"/>
                <p:cNvSpPr>
                  <a:spLocks noChangeShapeType="1"/>
                </p:cNvSpPr>
                <p:nvPr/>
              </p:nvSpPr>
              <p:spPr bwMode="auto">
                <a:xfrm>
                  <a:off x="7347" y="10083"/>
                  <a:ext cx="3"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03" name="Line 893"/>
                <p:cNvSpPr>
                  <a:spLocks noChangeShapeType="1"/>
                </p:cNvSpPr>
                <p:nvPr/>
              </p:nvSpPr>
              <p:spPr bwMode="auto">
                <a:xfrm>
                  <a:off x="7372" y="10103"/>
                  <a:ext cx="4"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04" name="Line 894"/>
                <p:cNvSpPr>
                  <a:spLocks noChangeShapeType="1"/>
                </p:cNvSpPr>
                <p:nvPr/>
              </p:nvSpPr>
              <p:spPr bwMode="auto">
                <a:xfrm>
                  <a:off x="7359" y="10093"/>
                  <a:ext cx="4"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24" name="Group 895"/>
              <p:cNvGrpSpPr>
                <a:grpSpLocks/>
              </p:cNvGrpSpPr>
              <p:nvPr/>
            </p:nvGrpSpPr>
            <p:grpSpPr bwMode="auto">
              <a:xfrm>
                <a:off x="7566" y="9841"/>
                <a:ext cx="572" cy="330"/>
                <a:chOff x="7566" y="9841"/>
                <a:chExt cx="572" cy="330"/>
              </a:xfrm>
            </p:grpSpPr>
            <p:sp>
              <p:nvSpPr>
                <p:cNvPr id="80098" name="Freeform 896"/>
                <p:cNvSpPr>
                  <a:spLocks/>
                </p:cNvSpPr>
                <p:nvPr/>
              </p:nvSpPr>
              <p:spPr bwMode="auto">
                <a:xfrm>
                  <a:off x="7566" y="9841"/>
                  <a:ext cx="546" cy="309"/>
                </a:xfrm>
                <a:custGeom>
                  <a:avLst/>
                  <a:gdLst>
                    <a:gd name="T0" fmla="*/ 210 w 546"/>
                    <a:gd name="T1" fmla="*/ 268 h 309"/>
                    <a:gd name="T2" fmla="*/ 214 w 546"/>
                    <a:gd name="T3" fmla="*/ 286 h 309"/>
                    <a:gd name="T4" fmla="*/ 226 w 546"/>
                    <a:gd name="T5" fmla="*/ 301 h 309"/>
                    <a:gd name="T6" fmla="*/ 249 w 546"/>
                    <a:gd name="T7" fmla="*/ 309 h 309"/>
                    <a:gd name="T8" fmla="*/ 268 w 546"/>
                    <a:gd name="T9" fmla="*/ 309 h 309"/>
                    <a:gd name="T10" fmla="*/ 288 w 546"/>
                    <a:gd name="T11" fmla="*/ 301 h 309"/>
                    <a:gd name="T12" fmla="*/ 304 w 546"/>
                    <a:gd name="T13" fmla="*/ 286 h 309"/>
                    <a:gd name="T14" fmla="*/ 304 w 546"/>
                    <a:gd name="T15" fmla="*/ 268 h 309"/>
                    <a:gd name="T16" fmla="*/ 320 w 546"/>
                    <a:gd name="T17" fmla="*/ 260 h 309"/>
                    <a:gd name="T18" fmla="*/ 340 w 546"/>
                    <a:gd name="T19" fmla="*/ 262 h 309"/>
                    <a:gd name="T20" fmla="*/ 349 w 546"/>
                    <a:gd name="T21" fmla="*/ 260 h 309"/>
                    <a:gd name="T22" fmla="*/ 349 w 546"/>
                    <a:gd name="T23" fmla="*/ 278 h 309"/>
                    <a:gd name="T24" fmla="*/ 359 w 546"/>
                    <a:gd name="T25" fmla="*/ 294 h 309"/>
                    <a:gd name="T26" fmla="*/ 375 w 546"/>
                    <a:gd name="T27" fmla="*/ 307 h 309"/>
                    <a:gd name="T28" fmla="*/ 398 w 546"/>
                    <a:gd name="T29" fmla="*/ 309 h 309"/>
                    <a:gd name="T30" fmla="*/ 420 w 546"/>
                    <a:gd name="T31" fmla="*/ 307 h 309"/>
                    <a:gd name="T32" fmla="*/ 433 w 546"/>
                    <a:gd name="T33" fmla="*/ 294 h 309"/>
                    <a:gd name="T34" fmla="*/ 443 w 546"/>
                    <a:gd name="T35" fmla="*/ 278 h 309"/>
                    <a:gd name="T36" fmla="*/ 443 w 546"/>
                    <a:gd name="T37" fmla="*/ 260 h 309"/>
                    <a:gd name="T38" fmla="*/ 485 w 546"/>
                    <a:gd name="T39" fmla="*/ 239 h 309"/>
                    <a:gd name="T40" fmla="*/ 498 w 546"/>
                    <a:gd name="T41" fmla="*/ 216 h 309"/>
                    <a:gd name="T42" fmla="*/ 488 w 546"/>
                    <a:gd name="T43" fmla="*/ 104 h 309"/>
                    <a:gd name="T44" fmla="*/ 530 w 546"/>
                    <a:gd name="T45" fmla="*/ 130 h 309"/>
                    <a:gd name="T46" fmla="*/ 514 w 546"/>
                    <a:gd name="T47" fmla="*/ 70 h 309"/>
                    <a:gd name="T48" fmla="*/ 514 w 546"/>
                    <a:gd name="T49" fmla="*/ 49 h 309"/>
                    <a:gd name="T50" fmla="*/ 530 w 546"/>
                    <a:gd name="T51" fmla="*/ 13 h 309"/>
                    <a:gd name="T52" fmla="*/ 495 w 546"/>
                    <a:gd name="T53" fmla="*/ 16 h 309"/>
                    <a:gd name="T54" fmla="*/ 446 w 546"/>
                    <a:gd name="T55" fmla="*/ 13 h 309"/>
                    <a:gd name="T56" fmla="*/ 404 w 546"/>
                    <a:gd name="T57" fmla="*/ 5 h 309"/>
                    <a:gd name="T58" fmla="*/ 333 w 546"/>
                    <a:gd name="T59" fmla="*/ 0 h 309"/>
                    <a:gd name="T60" fmla="*/ 285 w 546"/>
                    <a:gd name="T61" fmla="*/ 0 h 309"/>
                    <a:gd name="T62" fmla="*/ 236 w 546"/>
                    <a:gd name="T63" fmla="*/ 0 h 309"/>
                    <a:gd name="T64" fmla="*/ 188 w 546"/>
                    <a:gd name="T65" fmla="*/ 8 h 309"/>
                    <a:gd name="T66" fmla="*/ 146 w 546"/>
                    <a:gd name="T67" fmla="*/ 18 h 309"/>
                    <a:gd name="T68" fmla="*/ 104 w 546"/>
                    <a:gd name="T69" fmla="*/ 36 h 309"/>
                    <a:gd name="T70" fmla="*/ 78 w 546"/>
                    <a:gd name="T71" fmla="*/ 55 h 309"/>
                    <a:gd name="T72" fmla="*/ 75 w 546"/>
                    <a:gd name="T73" fmla="*/ 73 h 309"/>
                    <a:gd name="T74" fmla="*/ 75 w 546"/>
                    <a:gd name="T75" fmla="*/ 96 h 309"/>
                    <a:gd name="T76" fmla="*/ 78 w 546"/>
                    <a:gd name="T77" fmla="*/ 130 h 309"/>
                    <a:gd name="T78" fmla="*/ 75 w 546"/>
                    <a:gd name="T79" fmla="*/ 177 h 309"/>
                    <a:gd name="T80" fmla="*/ 49 w 546"/>
                    <a:gd name="T81" fmla="*/ 236 h 309"/>
                    <a:gd name="T82" fmla="*/ 87 w 546"/>
                    <a:gd name="T83" fmla="*/ 171 h 309"/>
                    <a:gd name="T84" fmla="*/ 110 w 546"/>
                    <a:gd name="T85" fmla="*/ 213 h 309"/>
                    <a:gd name="T86" fmla="*/ 136 w 546"/>
                    <a:gd name="T87" fmla="*/ 242 h 309"/>
                    <a:gd name="T88" fmla="*/ 126 w 546"/>
                    <a:gd name="T89" fmla="*/ 236 h 309"/>
                    <a:gd name="T90" fmla="*/ 0 w 546"/>
                    <a:gd name="T91" fmla="*/ 247 h 309"/>
                    <a:gd name="T92" fmla="*/ 0 w 546"/>
                    <a:gd name="T93" fmla="*/ 265 h 309"/>
                    <a:gd name="T94" fmla="*/ 126 w 546"/>
                    <a:gd name="T95" fmla="*/ 275 h 309"/>
                    <a:gd name="T96" fmla="*/ 129 w 546"/>
                    <a:gd name="T97" fmla="*/ 260 h 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6" h="309">
                      <a:moveTo>
                        <a:pt x="210" y="260"/>
                      </a:moveTo>
                      <a:lnTo>
                        <a:pt x="210" y="268"/>
                      </a:lnTo>
                      <a:lnTo>
                        <a:pt x="210" y="278"/>
                      </a:lnTo>
                      <a:lnTo>
                        <a:pt x="214" y="286"/>
                      </a:lnTo>
                      <a:lnTo>
                        <a:pt x="220" y="294"/>
                      </a:lnTo>
                      <a:lnTo>
                        <a:pt x="226" y="301"/>
                      </a:lnTo>
                      <a:lnTo>
                        <a:pt x="236" y="307"/>
                      </a:lnTo>
                      <a:lnTo>
                        <a:pt x="249" y="309"/>
                      </a:lnTo>
                      <a:lnTo>
                        <a:pt x="259" y="309"/>
                      </a:lnTo>
                      <a:lnTo>
                        <a:pt x="268" y="309"/>
                      </a:lnTo>
                      <a:lnTo>
                        <a:pt x="278" y="307"/>
                      </a:lnTo>
                      <a:lnTo>
                        <a:pt x="288" y="301"/>
                      </a:lnTo>
                      <a:lnTo>
                        <a:pt x="294" y="294"/>
                      </a:lnTo>
                      <a:lnTo>
                        <a:pt x="304" y="286"/>
                      </a:lnTo>
                      <a:lnTo>
                        <a:pt x="304" y="278"/>
                      </a:lnTo>
                      <a:lnTo>
                        <a:pt x="304" y="268"/>
                      </a:lnTo>
                      <a:lnTo>
                        <a:pt x="304" y="260"/>
                      </a:lnTo>
                      <a:lnTo>
                        <a:pt x="320" y="260"/>
                      </a:lnTo>
                      <a:lnTo>
                        <a:pt x="320" y="262"/>
                      </a:lnTo>
                      <a:lnTo>
                        <a:pt x="340" y="262"/>
                      </a:lnTo>
                      <a:lnTo>
                        <a:pt x="340" y="260"/>
                      </a:lnTo>
                      <a:lnTo>
                        <a:pt x="349" y="260"/>
                      </a:lnTo>
                      <a:lnTo>
                        <a:pt x="349" y="268"/>
                      </a:lnTo>
                      <a:lnTo>
                        <a:pt x="349" y="278"/>
                      </a:lnTo>
                      <a:lnTo>
                        <a:pt x="356" y="286"/>
                      </a:lnTo>
                      <a:lnTo>
                        <a:pt x="359" y="294"/>
                      </a:lnTo>
                      <a:lnTo>
                        <a:pt x="369" y="301"/>
                      </a:lnTo>
                      <a:lnTo>
                        <a:pt x="375" y="307"/>
                      </a:lnTo>
                      <a:lnTo>
                        <a:pt x="385" y="309"/>
                      </a:lnTo>
                      <a:lnTo>
                        <a:pt x="398" y="309"/>
                      </a:lnTo>
                      <a:lnTo>
                        <a:pt x="411" y="309"/>
                      </a:lnTo>
                      <a:lnTo>
                        <a:pt x="420" y="307"/>
                      </a:lnTo>
                      <a:lnTo>
                        <a:pt x="427" y="301"/>
                      </a:lnTo>
                      <a:lnTo>
                        <a:pt x="433" y="294"/>
                      </a:lnTo>
                      <a:lnTo>
                        <a:pt x="440" y="286"/>
                      </a:lnTo>
                      <a:lnTo>
                        <a:pt x="443" y="278"/>
                      </a:lnTo>
                      <a:lnTo>
                        <a:pt x="443" y="268"/>
                      </a:lnTo>
                      <a:lnTo>
                        <a:pt x="443" y="260"/>
                      </a:lnTo>
                      <a:lnTo>
                        <a:pt x="469" y="260"/>
                      </a:lnTo>
                      <a:lnTo>
                        <a:pt x="485" y="239"/>
                      </a:lnTo>
                      <a:lnTo>
                        <a:pt x="498" y="239"/>
                      </a:lnTo>
                      <a:lnTo>
                        <a:pt x="498" y="216"/>
                      </a:lnTo>
                      <a:lnTo>
                        <a:pt x="488" y="216"/>
                      </a:lnTo>
                      <a:lnTo>
                        <a:pt x="488" y="104"/>
                      </a:lnTo>
                      <a:lnTo>
                        <a:pt x="498" y="130"/>
                      </a:lnTo>
                      <a:lnTo>
                        <a:pt x="530" y="130"/>
                      </a:lnTo>
                      <a:lnTo>
                        <a:pt x="514" y="81"/>
                      </a:lnTo>
                      <a:lnTo>
                        <a:pt x="514" y="70"/>
                      </a:lnTo>
                      <a:lnTo>
                        <a:pt x="533" y="49"/>
                      </a:lnTo>
                      <a:lnTo>
                        <a:pt x="514" y="49"/>
                      </a:lnTo>
                      <a:lnTo>
                        <a:pt x="546" y="13"/>
                      </a:lnTo>
                      <a:lnTo>
                        <a:pt x="530" y="13"/>
                      </a:lnTo>
                      <a:lnTo>
                        <a:pt x="511" y="13"/>
                      </a:lnTo>
                      <a:lnTo>
                        <a:pt x="495" y="16"/>
                      </a:lnTo>
                      <a:lnTo>
                        <a:pt x="478" y="21"/>
                      </a:lnTo>
                      <a:lnTo>
                        <a:pt x="446" y="13"/>
                      </a:lnTo>
                      <a:lnTo>
                        <a:pt x="427" y="10"/>
                      </a:lnTo>
                      <a:lnTo>
                        <a:pt x="404" y="5"/>
                      </a:lnTo>
                      <a:lnTo>
                        <a:pt x="356" y="0"/>
                      </a:lnTo>
                      <a:lnTo>
                        <a:pt x="333" y="0"/>
                      </a:lnTo>
                      <a:lnTo>
                        <a:pt x="310" y="0"/>
                      </a:lnTo>
                      <a:lnTo>
                        <a:pt x="285" y="0"/>
                      </a:lnTo>
                      <a:lnTo>
                        <a:pt x="262" y="0"/>
                      </a:lnTo>
                      <a:lnTo>
                        <a:pt x="236" y="0"/>
                      </a:lnTo>
                      <a:lnTo>
                        <a:pt x="210" y="5"/>
                      </a:lnTo>
                      <a:lnTo>
                        <a:pt x="188" y="8"/>
                      </a:lnTo>
                      <a:lnTo>
                        <a:pt x="165" y="13"/>
                      </a:lnTo>
                      <a:lnTo>
                        <a:pt x="146" y="18"/>
                      </a:lnTo>
                      <a:lnTo>
                        <a:pt x="123" y="26"/>
                      </a:lnTo>
                      <a:lnTo>
                        <a:pt x="104" y="36"/>
                      </a:lnTo>
                      <a:lnTo>
                        <a:pt x="84" y="44"/>
                      </a:lnTo>
                      <a:lnTo>
                        <a:pt x="78" y="55"/>
                      </a:lnTo>
                      <a:lnTo>
                        <a:pt x="78" y="62"/>
                      </a:lnTo>
                      <a:lnTo>
                        <a:pt x="75" y="73"/>
                      </a:lnTo>
                      <a:lnTo>
                        <a:pt x="75" y="83"/>
                      </a:lnTo>
                      <a:lnTo>
                        <a:pt x="75" y="96"/>
                      </a:lnTo>
                      <a:lnTo>
                        <a:pt x="75" y="107"/>
                      </a:lnTo>
                      <a:lnTo>
                        <a:pt x="78" y="130"/>
                      </a:lnTo>
                      <a:lnTo>
                        <a:pt x="62" y="132"/>
                      </a:lnTo>
                      <a:lnTo>
                        <a:pt x="75" y="177"/>
                      </a:lnTo>
                      <a:lnTo>
                        <a:pt x="42" y="236"/>
                      </a:lnTo>
                      <a:lnTo>
                        <a:pt x="49" y="236"/>
                      </a:lnTo>
                      <a:lnTo>
                        <a:pt x="78" y="174"/>
                      </a:lnTo>
                      <a:lnTo>
                        <a:pt x="87" y="171"/>
                      </a:lnTo>
                      <a:lnTo>
                        <a:pt x="100" y="192"/>
                      </a:lnTo>
                      <a:lnTo>
                        <a:pt x="110" y="213"/>
                      </a:lnTo>
                      <a:lnTo>
                        <a:pt x="120" y="229"/>
                      </a:lnTo>
                      <a:lnTo>
                        <a:pt x="136" y="242"/>
                      </a:lnTo>
                      <a:lnTo>
                        <a:pt x="126" y="242"/>
                      </a:lnTo>
                      <a:lnTo>
                        <a:pt x="126" y="236"/>
                      </a:lnTo>
                      <a:lnTo>
                        <a:pt x="3" y="236"/>
                      </a:lnTo>
                      <a:lnTo>
                        <a:pt x="0" y="247"/>
                      </a:lnTo>
                      <a:lnTo>
                        <a:pt x="0" y="255"/>
                      </a:lnTo>
                      <a:lnTo>
                        <a:pt x="0" y="265"/>
                      </a:lnTo>
                      <a:lnTo>
                        <a:pt x="3" y="275"/>
                      </a:lnTo>
                      <a:lnTo>
                        <a:pt x="126" y="275"/>
                      </a:lnTo>
                      <a:lnTo>
                        <a:pt x="129" y="268"/>
                      </a:lnTo>
                      <a:lnTo>
                        <a:pt x="129" y="260"/>
                      </a:lnTo>
                      <a:lnTo>
                        <a:pt x="210" y="2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99" name="Freeform 897"/>
                <p:cNvSpPr>
                  <a:spLocks/>
                </p:cNvSpPr>
                <p:nvPr/>
              </p:nvSpPr>
              <p:spPr bwMode="auto">
                <a:xfrm>
                  <a:off x="7592" y="9862"/>
                  <a:ext cx="546" cy="309"/>
                </a:xfrm>
                <a:custGeom>
                  <a:avLst/>
                  <a:gdLst>
                    <a:gd name="T0" fmla="*/ 210 w 546"/>
                    <a:gd name="T1" fmla="*/ 267 h 309"/>
                    <a:gd name="T2" fmla="*/ 213 w 546"/>
                    <a:gd name="T3" fmla="*/ 286 h 309"/>
                    <a:gd name="T4" fmla="*/ 226 w 546"/>
                    <a:gd name="T5" fmla="*/ 301 h 309"/>
                    <a:gd name="T6" fmla="*/ 249 w 546"/>
                    <a:gd name="T7" fmla="*/ 309 h 309"/>
                    <a:gd name="T8" fmla="*/ 268 w 546"/>
                    <a:gd name="T9" fmla="*/ 309 h 309"/>
                    <a:gd name="T10" fmla="*/ 288 w 546"/>
                    <a:gd name="T11" fmla="*/ 301 h 309"/>
                    <a:gd name="T12" fmla="*/ 304 w 546"/>
                    <a:gd name="T13" fmla="*/ 286 h 309"/>
                    <a:gd name="T14" fmla="*/ 304 w 546"/>
                    <a:gd name="T15" fmla="*/ 267 h 309"/>
                    <a:gd name="T16" fmla="*/ 320 w 546"/>
                    <a:gd name="T17" fmla="*/ 260 h 309"/>
                    <a:gd name="T18" fmla="*/ 339 w 546"/>
                    <a:gd name="T19" fmla="*/ 262 h 309"/>
                    <a:gd name="T20" fmla="*/ 349 w 546"/>
                    <a:gd name="T21" fmla="*/ 260 h 309"/>
                    <a:gd name="T22" fmla="*/ 349 w 546"/>
                    <a:gd name="T23" fmla="*/ 278 h 309"/>
                    <a:gd name="T24" fmla="*/ 359 w 546"/>
                    <a:gd name="T25" fmla="*/ 293 h 309"/>
                    <a:gd name="T26" fmla="*/ 375 w 546"/>
                    <a:gd name="T27" fmla="*/ 306 h 309"/>
                    <a:gd name="T28" fmla="*/ 398 w 546"/>
                    <a:gd name="T29" fmla="*/ 309 h 309"/>
                    <a:gd name="T30" fmla="*/ 420 w 546"/>
                    <a:gd name="T31" fmla="*/ 306 h 309"/>
                    <a:gd name="T32" fmla="*/ 433 w 546"/>
                    <a:gd name="T33" fmla="*/ 293 h 309"/>
                    <a:gd name="T34" fmla="*/ 443 w 546"/>
                    <a:gd name="T35" fmla="*/ 278 h 309"/>
                    <a:gd name="T36" fmla="*/ 443 w 546"/>
                    <a:gd name="T37" fmla="*/ 260 h 309"/>
                    <a:gd name="T38" fmla="*/ 485 w 546"/>
                    <a:gd name="T39" fmla="*/ 239 h 309"/>
                    <a:gd name="T40" fmla="*/ 498 w 546"/>
                    <a:gd name="T41" fmla="*/ 215 h 309"/>
                    <a:gd name="T42" fmla="*/ 488 w 546"/>
                    <a:gd name="T43" fmla="*/ 104 h 309"/>
                    <a:gd name="T44" fmla="*/ 530 w 546"/>
                    <a:gd name="T45" fmla="*/ 130 h 309"/>
                    <a:gd name="T46" fmla="*/ 514 w 546"/>
                    <a:gd name="T47" fmla="*/ 70 h 309"/>
                    <a:gd name="T48" fmla="*/ 514 w 546"/>
                    <a:gd name="T49" fmla="*/ 49 h 309"/>
                    <a:gd name="T50" fmla="*/ 530 w 546"/>
                    <a:gd name="T51" fmla="*/ 13 h 309"/>
                    <a:gd name="T52" fmla="*/ 494 w 546"/>
                    <a:gd name="T53" fmla="*/ 15 h 309"/>
                    <a:gd name="T54" fmla="*/ 446 w 546"/>
                    <a:gd name="T55" fmla="*/ 13 h 309"/>
                    <a:gd name="T56" fmla="*/ 404 w 546"/>
                    <a:gd name="T57" fmla="*/ 5 h 309"/>
                    <a:gd name="T58" fmla="*/ 333 w 546"/>
                    <a:gd name="T59" fmla="*/ 0 h 309"/>
                    <a:gd name="T60" fmla="*/ 284 w 546"/>
                    <a:gd name="T61" fmla="*/ 0 h 309"/>
                    <a:gd name="T62" fmla="*/ 236 w 546"/>
                    <a:gd name="T63" fmla="*/ 0 h 309"/>
                    <a:gd name="T64" fmla="*/ 188 w 546"/>
                    <a:gd name="T65" fmla="*/ 8 h 309"/>
                    <a:gd name="T66" fmla="*/ 145 w 546"/>
                    <a:gd name="T67" fmla="*/ 18 h 309"/>
                    <a:gd name="T68" fmla="*/ 103 w 546"/>
                    <a:gd name="T69" fmla="*/ 36 h 309"/>
                    <a:gd name="T70" fmla="*/ 78 w 546"/>
                    <a:gd name="T71" fmla="*/ 54 h 309"/>
                    <a:gd name="T72" fmla="*/ 74 w 546"/>
                    <a:gd name="T73" fmla="*/ 73 h 309"/>
                    <a:gd name="T74" fmla="*/ 74 w 546"/>
                    <a:gd name="T75" fmla="*/ 96 h 309"/>
                    <a:gd name="T76" fmla="*/ 78 w 546"/>
                    <a:gd name="T77" fmla="*/ 130 h 309"/>
                    <a:gd name="T78" fmla="*/ 74 w 546"/>
                    <a:gd name="T79" fmla="*/ 176 h 309"/>
                    <a:gd name="T80" fmla="*/ 49 w 546"/>
                    <a:gd name="T81" fmla="*/ 236 h 309"/>
                    <a:gd name="T82" fmla="*/ 87 w 546"/>
                    <a:gd name="T83" fmla="*/ 171 h 309"/>
                    <a:gd name="T84" fmla="*/ 110 w 546"/>
                    <a:gd name="T85" fmla="*/ 213 h 309"/>
                    <a:gd name="T86" fmla="*/ 136 w 546"/>
                    <a:gd name="T87" fmla="*/ 241 h 309"/>
                    <a:gd name="T88" fmla="*/ 126 w 546"/>
                    <a:gd name="T89" fmla="*/ 236 h 309"/>
                    <a:gd name="T90" fmla="*/ 0 w 546"/>
                    <a:gd name="T91" fmla="*/ 247 h 309"/>
                    <a:gd name="T92" fmla="*/ 0 w 546"/>
                    <a:gd name="T93" fmla="*/ 265 h 309"/>
                    <a:gd name="T94" fmla="*/ 126 w 546"/>
                    <a:gd name="T95" fmla="*/ 275 h 309"/>
                    <a:gd name="T96" fmla="*/ 129 w 546"/>
                    <a:gd name="T97" fmla="*/ 260 h 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6" h="309">
                      <a:moveTo>
                        <a:pt x="210" y="260"/>
                      </a:moveTo>
                      <a:lnTo>
                        <a:pt x="210" y="267"/>
                      </a:lnTo>
                      <a:lnTo>
                        <a:pt x="210" y="278"/>
                      </a:lnTo>
                      <a:lnTo>
                        <a:pt x="213" y="286"/>
                      </a:lnTo>
                      <a:lnTo>
                        <a:pt x="220" y="293"/>
                      </a:lnTo>
                      <a:lnTo>
                        <a:pt x="226" y="301"/>
                      </a:lnTo>
                      <a:lnTo>
                        <a:pt x="236" y="306"/>
                      </a:lnTo>
                      <a:lnTo>
                        <a:pt x="249" y="309"/>
                      </a:lnTo>
                      <a:lnTo>
                        <a:pt x="259" y="309"/>
                      </a:lnTo>
                      <a:lnTo>
                        <a:pt x="268" y="309"/>
                      </a:lnTo>
                      <a:lnTo>
                        <a:pt x="278" y="306"/>
                      </a:lnTo>
                      <a:lnTo>
                        <a:pt x="288" y="301"/>
                      </a:lnTo>
                      <a:lnTo>
                        <a:pt x="294" y="293"/>
                      </a:lnTo>
                      <a:lnTo>
                        <a:pt x="304" y="286"/>
                      </a:lnTo>
                      <a:lnTo>
                        <a:pt x="304" y="278"/>
                      </a:lnTo>
                      <a:lnTo>
                        <a:pt x="304" y="267"/>
                      </a:lnTo>
                      <a:lnTo>
                        <a:pt x="304" y="260"/>
                      </a:lnTo>
                      <a:lnTo>
                        <a:pt x="320" y="260"/>
                      </a:lnTo>
                      <a:lnTo>
                        <a:pt x="320" y="262"/>
                      </a:lnTo>
                      <a:lnTo>
                        <a:pt x="339" y="262"/>
                      </a:lnTo>
                      <a:lnTo>
                        <a:pt x="339" y="260"/>
                      </a:lnTo>
                      <a:lnTo>
                        <a:pt x="349" y="260"/>
                      </a:lnTo>
                      <a:lnTo>
                        <a:pt x="349" y="267"/>
                      </a:lnTo>
                      <a:lnTo>
                        <a:pt x="349" y="278"/>
                      </a:lnTo>
                      <a:lnTo>
                        <a:pt x="356" y="286"/>
                      </a:lnTo>
                      <a:lnTo>
                        <a:pt x="359" y="293"/>
                      </a:lnTo>
                      <a:lnTo>
                        <a:pt x="368" y="301"/>
                      </a:lnTo>
                      <a:lnTo>
                        <a:pt x="375" y="306"/>
                      </a:lnTo>
                      <a:lnTo>
                        <a:pt x="385" y="309"/>
                      </a:lnTo>
                      <a:lnTo>
                        <a:pt x="398" y="309"/>
                      </a:lnTo>
                      <a:lnTo>
                        <a:pt x="410" y="309"/>
                      </a:lnTo>
                      <a:lnTo>
                        <a:pt x="420" y="306"/>
                      </a:lnTo>
                      <a:lnTo>
                        <a:pt x="427" y="301"/>
                      </a:lnTo>
                      <a:lnTo>
                        <a:pt x="433" y="293"/>
                      </a:lnTo>
                      <a:lnTo>
                        <a:pt x="440" y="286"/>
                      </a:lnTo>
                      <a:lnTo>
                        <a:pt x="443" y="278"/>
                      </a:lnTo>
                      <a:lnTo>
                        <a:pt x="443" y="267"/>
                      </a:lnTo>
                      <a:lnTo>
                        <a:pt x="443" y="260"/>
                      </a:lnTo>
                      <a:lnTo>
                        <a:pt x="469" y="260"/>
                      </a:lnTo>
                      <a:lnTo>
                        <a:pt x="485" y="239"/>
                      </a:lnTo>
                      <a:lnTo>
                        <a:pt x="498" y="239"/>
                      </a:lnTo>
                      <a:lnTo>
                        <a:pt x="498" y="215"/>
                      </a:lnTo>
                      <a:lnTo>
                        <a:pt x="488" y="215"/>
                      </a:lnTo>
                      <a:lnTo>
                        <a:pt x="488" y="104"/>
                      </a:lnTo>
                      <a:lnTo>
                        <a:pt x="498" y="130"/>
                      </a:lnTo>
                      <a:lnTo>
                        <a:pt x="530" y="130"/>
                      </a:lnTo>
                      <a:lnTo>
                        <a:pt x="514" y="80"/>
                      </a:lnTo>
                      <a:lnTo>
                        <a:pt x="514" y="70"/>
                      </a:lnTo>
                      <a:lnTo>
                        <a:pt x="533" y="49"/>
                      </a:lnTo>
                      <a:lnTo>
                        <a:pt x="514" y="49"/>
                      </a:lnTo>
                      <a:lnTo>
                        <a:pt x="546" y="13"/>
                      </a:lnTo>
                      <a:lnTo>
                        <a:pt x="530" y="13"/>
                      </a:lnTo>
                      <a:lnTo>
                        <a:pt x="511" y="13"/>
                      </a:lnTo>
                      <a:lnTo>
                        <a:pt x="494" y="15"/>
                      </a:lnTo>
                      <a:lnTo>
                        <a:pt x="478" y="21"/>
                      </a:lnTo>
                      <a:lnTo>
                        <a:pt x="446" y="13"/>
                      </a:lnTo>
                      <a:lnTo>
                        <a:pt x="427" y="10"/>
                      </a:lnTo>
                      <a:lnTo>
                        <a:pt x="404" y="5"/>
                      </a:lnTo>
                      <a:lnTo>
                        <a:pt x="356" y="0"/>
                      </a:lnTo>
                      <a:lnTo>
                        <a:pt x="333" y="0"/>
                      </a:lnTo>
                      <a:lnTo>
                        <a:pt x="310" y="0"/>
                      </a:lnTo>
                      <a:lnTo>
                        <a:pt x="284" y="0"/>
                      </a:lnTo>
                      <a:lnTo>
                        <a:pt x="262" y="0"/>
                      </a:lnTo>
                      <a:lnTo>
                        <a:pt x="236" y="0"/>
                      </a:lnTo>
                      <a:lnTo>
                        <a:pt x="210" y="5"/>
                      </a:lnTo>
                      <a:lnTo>
                        <a:pt x="188" y="8"/>
                      </a:lnTo>
                      <a:lnTo>
                        <a:pt x="165" y="13"/>
                      </a:lnTo>
                      <a:lnTo>
                        <a:pt x="145" y="18"/>
                      </a:lnTo>
                      <a:lnTo>
                        <a:pt x="123" y="26"/>
                      </a:lnTo>
                      <a:lnTo>
                        <a:pt x="103" y="36"/>
                      </a:lnTo>
                      <a:lnTo>
                        <a:pt x="84" y="44"/>
                      </a:lnTo>
                      <a:lnTo>
                        <a:pt x="78" y="54"/>
                      </a:lnTo>
                      <a:lnTo>
                        <a:pt x="78" y="62"/>
                      </a:lnTo>
                      <a:lnTo>
                        <a:pt x="74" y="73"/>
                      </a:lnTo>
                      <a:lnTo>
                        <a:pt x="74" y="83"/>
                      </a:lnTo>
                      <a:lnTo>
                        <a:pt x="74" y="96"/>
                      </a:lnTo>
                      <a:lnTo>
                        <a:pt x="74" y="106"/>
                      </a:lnTo>
                      <a:lnTo>
                        <a:pt x="78" y="130"/>
                      </a:lnTo>
                      <a:lnTo>
                        <a:pt x="61" y="132"/>
                      </a:lnTo>
                      <a:lnTo>
                        <a:pt x="74" y="176"/>
                      </a:lnTo>
                      <a:lnTo>
                        <a:pt x="42" y="236"/>
                      </a:lnTo>
                      <a:lnTo>
                        <a:pt x="49" y="236"/>
                      </a:lnTo>
                      <a:lnTo>
                        <a:pt x="78" y="174"/>
                      </a:lnTo>
                      <a:lnTo>
                        <a:pt x="87" y="171"/>
                      </a:lnTo>
                      <a:lnTo>
                        <a:pt x="100" y="192"/>
                      </a:lnTo>
                      <a:lnTo>
                        <a:pt x="110" y="213"/>
                      </a:lnTo>
                      <a:lnTo>
                        <a:pt x="120" y="228"/>
                      </a:lnTo>
                      <a:lnTo>
                        <a:pt x="136" y="241"/>
                      </a:lnTo>
                      <a:lnTo>
                        <a:pt x="126" y="241"/>
                      </a:lnTo>
                      <a:lnTo>
                        <a:pt x="126" y="236"/>
                      </a:lnTo>
                      <a:lnTo>
                        <a:pt x="3" y="236"/>
                      </a:lnTo>
                      <a:lnTo>
                        <a:pt x="0" y="247"/>
                      </a:lnTo>
                      <a:lnTo>
                        <a:pt x="0" y="254"/>
                      </a:lnTo>
                      <a:lnTo>
                        <a:pt x="0" y="265"/>
                      </a:lnTo>
                      <a:lnTo>
                        <a:pt x="3" y="275"/>
                      </a:lnTo>
                      <a:lnTo>
                        <a:pt x="126" y="275"/>
                      </a:lnTo>
                      <a:lnTo>
                        <a:pt x="129" y="267"/>
                      </a:lnTo>
                      <a:lnTo>
                        <a:pt x="129" y="260"/>
                      </a:lnTo>
                      <a:lnTo>
                        <a:pt x="210" y="26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00" name="Freeform 898"/>
                <p:cNvSpPr>
                  <a:spLocks/>
                </p:cNvSpPr>
                <p:nvPr/>
              </p:nvSpPr>
              <p:spPr bwMode="auto">
                <a:xfrm>
                  <a:off x="7579" y="9851"/>
                  <a:ext cx="546" cy="310"/>
                </a:xfrm>
                <a:custGeom>
                  <a:avLst/>
                  <a:gdLst>
                    <a:gd name="T0" fmla="*/ 210 w 546"/>
                    <a:gd name="T1" fmla="*/ 268 h 310"/>
                    <a:gd name="T2" fmla="*/ 213 w 546"/>
                    <a:gd name="T3" fmla="*/ 286 h 310"/>
                    <a:gd name="T4" fmla="*/ 226 w 546"/>
                    <a:gd name="T5" fmla="*/ 302 h 310"/>
                    <a:gd name="T6" fmla="*/ 249 w 546"/>
                    <a:gd name="T7" fmla="*/ 310 h 310"/>
                    <a:gd name="T8" fmla="*/ 268 w 546"/>
                    <a:gd name="T9" fmla="*/ 310 h 310"/>
                    <a:gd name="T10" fmla="*/ 288 w 546"/>
                    <a:gd name="T11" fmla="*/ 302 h 310"/>
                    <a:gd name="T12" fmla="*/ 304 w 546"/>
                    <a:gd name="T13" fmla="*/ 286 h 310"/>
                    <a:gd name="T14" fmla="*/ 304 w 546"/>
                    <a:gd name="T15" fmla="*/ 268 h 310"/>
                    <a:gd name="T16" fmla="*/ 320 w 546"/>
                    <a:gd name="T17" fmla="*/ 260 h 310"/>
                    <a:gd name="T18" fmla="*/ 339 w 546"/>
                    <a:gd name="T19" fmla="*/ 263 h 310"/>
                    <a:gd name="T20" fmla="*/ 349 w 546"/>
                    <a:gd name="T21" fmla="*/ 260 h 310"/>
                    <a:gd name="T22" fmla="*/ 349 w 546"/>
                    <a:gd name="T23" fmla="*/ 278 h 310"/>
                    <a:gd name="T24" fmla="*/ 359 w 546"/>
                    <a:gd name="T25" fmla="*/ 294 h 310"/>
                    <a:gd name="T26" fmla="*/ 375 w 546"/>
                    <a:gd name="T27" fmla="*/ 307 h 310"/>
                    <a:gd name="T28" fmla="*/ 398 w 546"/>
                    <a:gd name="T29" fmla="*/ 310 h 310"/>
                    <a:gd name="T30" fmla="*/ 420 w 546"/>
                    <a:gd name="T31" fmla="*/ 307 h 310"/>
                    <a:gd name="T32" fmla="*/ 433 w 546"/>
                    <a:gd name="T33" fmla="*/ 294 h 310"/>
                    <a:gd name="T34" fmla="*/ 443 w 546"/>
                    <a:gd name="T35" fmla="*/ 278 h 310"/>
                    <a:gd name="T36" fmla="*/ 443 w 546"/>
                    <a:gd name="T37" fmla="*/ 260 h 310"/>
                    <a:gd name="T38" fmla="*/ 485 w 546"/>
                    <a:gd name="T39" fmla="*/ 239 h 310"/>
                    <a:gd name="T40" fmla="*/ 498 w 546"/>
                    <a:gd name="T41" fmla="*/ 216 h 310"/>
                    <a:gd name="T42" fmla="*/ 488 w 546"/>
                    <a:gd name="T43" fmla="*/ 104 h 310"/>
                    <a:gd name="T44" fmla="*/ 530 w 546"/>
                    <a:gd name="T45" fmla="*/ 130 h 310"/>
                    <a:gd name="T46" fmla="*/ 514 w 546"/>
                    <a:gd name="T47" fmla="*/ 71 h 310"/>
                    <a:gd name="T48" fmla="*/ 514 w 546"/>
                    <a:gd name="T49" fmla="*/ 50 h 310"/>
                    <a:gd name="T50" fmla="*/ 530 w 546"/>
                    <a:gd name="T51" fmla="*/ 13 h 310"/>
                    <a:gd name="T52" fmla="*/ 495 w 546"/>
                    <a:gd name="T53" fmla="*/ 16 h 310"/>
                    <a:gd name="T54" fmla="*/ 446 w 546"/>
                    <a:gd name="T55" fmla="*/ 13 h 310"/>
                    <a:gd name="T56" fmla="*/ 404 w 546"/>
                    <a:gd name="T57" fmla="*/ 6 h 310"/>
                    <a:gd name="T58" fmla="*/ 333 w 546"/>
                    <a:gd name="T59" fmla="*/ 0 h 310"/>
                    <a:gd name="T60" fmla="*/ 285 w 546"/>
                    <a:gd name="T61" fmla="*/ 0 h 310"/>
                    <a:gd name="T62" fmla="*/ 236 w 546"/>
                    <a:gd name="T63" fmla="*/ 0 h 310"/>
                    <a:gd name="T64" fmla="*/ 188 w 546"/>
                    <a:gd name="T65" fmla="*/ 8 h 310"/>
                    <a:gd name="T66" fmla="*/ 146 w 546"/>
                    <a:gd name="T67" fmla="*/ 19 h 310"/>
                    <a:gd name="T68" fmla="*/ 104 w 546"/>
                    <a:gd name="T69" fmla="*/ 37 h 310"/>
                    <a:gd name="T70" fmla="*/ 78 w 546"/>
                    <a:gd name="T71" fmla="*/ 55 h 310"/>
                    <a:gd name="T72" fmla="*/ 74 w 546"/>
                    <a:gd name="T73" fmla="*/ 73 h 310"/>
                    <a:gd name="T74" fmla="*/ 74 w 546"/>
                    <a:gd name="T75" fmla="*/ 97 h 310"/>
                    <a:gd name="T76" fmla="*/ 78 w 546"/>
                    <a:gd name="T77" fmla="*/ 130 h 310"/>
                    <a:gd name="T78" fmla="*/ 74 w 546"/>
                    <a:gd name="T79" fmla="*/ 177 h 310"/>
                    <a:gd name="T80" fmla="*/ 49 w 546"/>
                    <a:gd name="T81" fmla="*/ 237 h 310"/>
                    <a:gd name="T82" fmla="*/ 87 w 546"/>
                    <a:gd name="T83" fmla="*/ 172 h 310"/>
                    <a:gd name="T84" fmla="*/ 110 w 546"/>
                    <a:gd name="T85" fmla="*/ 213 h 310"/>
                    <a:gd name="T86" fmla="*/ 136 w 546"/>
                    <a:gd name="T87" fmla="*/ 242 h 310"/>
                    <a:gd name="T88" fmla="*/ 126 w 546"/>
                    <a:gd name="T89" fmla="*/ 237 h 310"/>
                    <a:gd name="T90" fmla="*/ 0 w 546"/>
                    <a:gd name="T91" fmla="*/ 247 h 310"/>
                    <a:gd name="T92" fmla="*/ 0 w 546"/>
                    <a:gd name="T93" fmla="*/ 265 h 310"/>
                    <a:gd name="T94" fmla="*/ 126 w 546"/>
                    <a:gd name="T95" fmla="*/ 276 h 310"/>
                    <a:gd name="T96" fmla="*/ 129 w 546"/>
                    <a:gd name="T97" fmla="*/ 260 h 3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6" h="310">
                      <a:moveTo>
                        <a:pt x="210" y="260"/>
                      </a:moveTo>
                      <a:lnTo>
                        <a:pt x="210" y="268"/>
                      </a:lnTo>
                      <a:lnTo>
                        <a:pt x="210" y="278"/>
                      </a:lnTo>
                      <a:lnTo>
                        <a:pt x="213" y="286"/>
                      </a:lnTo>
                      <a:lnTo>
                        <a:pt x="220" y="294"/>
                      </a:lnTo>
                      <a:lnTo>
                        <a:pt x="226" y="302"/>
                      </a:lnTo>
                      <a:lnTo>
                        <a:pt x="236" y="307"/>
                      </a:lnTo>
                      <a:lnTo>
                        <a:pt x="249" y="310"/>
                      </a:lnTo>
                      <a:lnTo>
                        <a:pt x="259" y="310"/>
                      </a:lnTo>
                      <a:lnTo>
                        <a:pt x="268" y="310"/>
                      </a:lnTo>
                      <a:lnTo>
                        <a:pt x="278" y="307"/>
                      </a:lnTo>
                      <a:lnTo>
                        <a:pt x="288" y="302"/>
                      </a:lnTo>
                      <a:lnTo>
                        <a:pt x="294" y="294"/>
                      </a:lnTo>
                      <a:lnTo>
                        <a:pt x="304" y="286"/>
                      </a:lnTo>
                      <a:lnTo>
                        <a:pt x="304" y="278"/>
                      </a:lnTo>
                      <a:lnTo>
                        <a:pt x="304" y="268"/>
                      </a:lnTo>
                      <a:lnTo>
                        <a:pt x="304" y="260"/>
                      </a:lnTo>
                      <a:lnTo>
                        <a:pt x="320" y="260"/>
                      </a:lnTo>
                      <a:lnTo>
                        <a:pt x="320" y="263"/>
                      </a:lnTo>
                      <a:lnTo>
                        <a:pt x="339" y="263"/>
                      </a:lnTo>
                      <a:lnTo>
                        <a:pt x="339" y="260"/>
                      </a:lnTo>
                      <a:lnTo>
                        <a:pt x="349" y="260"/>
                      </a:lnTo>
                      <a:lnTo>
                        <a:pt x="349" y="268"/>
                      </a:lnTo>
                      <a:lnTo>
                        <a:pt x="349" y="278"/>
                      </a:lnTo>
                      <a:lnTo>
                        <a:pt x="356" y="286"/>
                      </a:lnTo>
                      <a:lnTo>
                        <a:pt x="359" y="294"/>
                      </a:lnTo>
                      <a:lnTo>
                        <a:pt x="369" y="302"/>
                      </a:lnTo>
                      <a:lnTo>
                        <a:pt x="375" y="307"/>
                      </a:lnTo>
                      <a:lnTo>
                        <a:pt x="385" y="310"/>
                      </a:lnTo>
                      <a:lnTo>
                        <a:pt x="398" y="310"/>
                      </a:lnTo>
                      <a:lnTo>
                        <a:pt x="411" y="310"/>
                      </a:lnTo>
                      <a:lnTo>
                        <a:pt x="420" y="307"/>
                      </a:lnTo>
                      <a:lnTo>
                        <a:pt x="427" y="302"/>
                      </a:lnTo>
                      <a:lnTo>
                        <a:pt x="433" y="294"/>
                      </a:lnTo>
                      <a:lnTo>
                        <a:pt x="440" y="286"/>
                      </a:lnTo>
                      <a:lnTo>
                        <a:pt x="443" y="278"/>
                      </a:lnTo>
                      <a:lnTo>
                        <a:pt x="443" y="268"/>
                      </a:lnTo>
                      <a:lnTo>
                        <a:pt x="443" y="260"/>
                      </a:lnTo>
                      <a:lnTo>
                        <a:pt x="469" y="260"/>
                      </a:lnTo>
                      <a:lnTo>
                        <a:pt x="485" y="239"/>
                      </a:lnTo>
                      <a:lnTo>
                        <a:pt x="498" y="239"/>
                      </a:lnTo>
                      <a:lnTo>
                        <a:pt x="498" y="216"/>
                      </a:lnTo>
                      <a:lnTo>
                        <a:pt x="488" y="216"/>
                      </a:lnTo>
                      <a:lnTo>
                        <a:pt x="488" y="104"/>
                      </a:lnTo>
                      <a:lnTo>
                        <a:pt x="498" y="130"/>
                      </a:lnTo>
                      <a:lnTo>
                        <a:pt x="530" y="130"/>
                      </a:lnTo>
                      <a:lnTo>
                        <a:pt x="514" y="81"/>
                      </a:lnTo>
                      <a:lnTo>
                        <a:pt x="514" y="71"/>
                      </a:lnTo>
                      <a:lnTo>
                        <a:pt x="533" y="50"/>
                      </a:lnTo>
                      <a:lnTo>
                        <a:pt x="514" y="50"/>
                      </a:lnTo>
                      <a:lnTo>
                        <a:pt x="546" y="13"/>
                      </a:lnTo>
                      <a:lnTo>
                        <a:pt x="530" y="13"/>
                      </a:lnTo>
                      <a:lnTo>
                        <a:pt x="511" y="13"/>
                      </a:lnTo>
                      <a:lnTo>
                        <a:pt x="495" y="16"/>
                      </a:lnTo>
                      <a:lnTo>
                        <a:pt x="478" y="21"/>
                      </a:lnTo>
                      <a:lnTo>
                        <a:pt x="446" y="13"/>
                      </a:lnTo>
                      <a:lnTo>
                        <a:pt x="427" y="11"/>
                      </a:lnTo>
                      <a:lnTo>
                        <a:pt x="404" y="6"/>
                      </a:lnTo>
                      <a:lnTo>
                        <a:pt x="356" y="0"/>
                      </a:lnTo>
                      <a:lnTo>
                        <a:pt x="333" y="0"/>
                      </a:lnTo>
                      <a:lnTo>
                        <a:pt x="310" y="0"/>
                      </a:lnTo>
                      <a:lnTo>
                        <a:pt x="285" y="0"/>
                      </a:lnTo>
                      <a:lnTo>
                        <a:pt x="262" y="0"/>
                      </a:lnTo>
                      <a:lnTo>
                        <a:pt x="236" y="0"/>
                      </a:lnTo>
                      <a:lnTo>
                        <a:pt x="210" y="6"/>
                      </a:lnTo>
                      <a:lnTo>
                        <a:pt x="188" y="8"/>
                      </a:lnTo>
                      <a:lnTo>
                        <a:pt x="165" y="13"/>
                      </a:lnTo>
                      <a:lnTo>
                        <a:pt x="146" y="19"/>
                      </a:lnTo>
                      <a:lnTo>
                        <a:pt x="123" y="26"/>
                      </a:lnTo>
                      <a:lnTo>
                        <a:pt x="104" y="37"/>
                      </a:lnTo>
                      <a:lnTo>
                        <a:pt x="84" y="45"/>
                      </a:lnTo>
                      <a:lnTo>
                        <a:pt x="78" y="55"/>
                      </a:lnTo>
                      <a:lnTo>
                        <a:pt x="78" y="63"/>
                      </a:lnTo>
                      <a:lnTo>
                        <a:pt x="74" y="73"/>
                      </a:lnTo>
                      <a:lnTo>
                        <a:pt x="74" y="84"/>
                      </a:lnTo>
                      <a:lnTo>
                        <a:pt x="74" y="97"/>
                      </a:lnTo>
                      <a:lnTo>
                        <a:pt x="74" y="107"/>
                      </a:lnTo>
                      <a:lnTo>
                        <a:pt x="78" y="130"/>
                      </a:lnTo>
                      <a:lnTo>
                        <a:pt x="62" y="133"/>
                      </a:lnTo>
                      <a:lnTo>
                        <a:pt x="74" y="177"/>
                      </a:lnTo>
                      <a:lnTo>
                        <a:pt x="42" y="237"/>
                      </a:lnTo>
                      <a:lnTo>
                        <a:pt x="49" y="237"/>
                      </a:lnTo>
                      <a:lnTo>
                        <a:pt x="78" y="174"/>
                      </a:lnTo>
                      <a:lnTo>
                        <a:pt x="87" y="172"/>
                      </a:lnTo>
                      <a:lnTo>
                        <a:pt x="100" y="193"/>
                      </a:lnTo>
                      <a:lnTo>
                        <a:pt x="110" y="213"/>
                      </a:lnTo>
                      <a:lnTo>
                        <a:pt x="120" y="229"/>
                      </a:lnTo>
                      <a:lnTo>
                        <a:pt x="136" y="242"/>
                      </a:lnTo>
                      <a:lnTo>
                        <a:pt x="126" y="242"/>
                      </a:lnTo>
                      <a:lnTo>
                        <a:pt x="126" y="237"/>
                      </a:lnTo>
                      <a:lnTo>
                        <a:pt x="3" y="237"/>
                      </a:lnTo>
                      <a:lnTo>
                        <a:pt x="0" y="247"/>
                      </a:lnTo>
                      <a:lnTo>
                        <a:pt x="0" y="255"/>
                      </a:lnTo>
                      <a:lnTo>
                        <a:pt x="0" y="265"/>
                      </a:lnTo>
                      <a:lnTo>
                        <a:pt x="3" y="276"/>
                      </a:lnTo>
                      <a:lnTo>
                        <a:pt x="126" y="276"/>
                      </a:lnTo>
                      <a:lnTo>
                        <a:pt x="129" y="268"/>
                      </a:lnTo>
                      <a:lnTo>
                        <a:pt x="129" y="260"/>
                      </a:lnTo>
                      <a:lnTo>
                        <a:pt x="210" y="26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01" name="Freeform 899"/>
                <p:cNvSpPr>
                  <a:spLocks/>
                </p:cNvSpPr>
                <p:nvPr/>
              </p:nvSpPr>
              <p:spPr bwMode="auto">
                <a:xfrm>
                  <a:off x="7579" y="9851"/>
                  <a:ext cx="546" cy="310"/>
                </a:xfrm>
                <a:custGeom>
                  <a:avLst/>
                  <a:gdLst>
                    <a:gd name="T0" fmla="*/ 210 w 546"/>
                    <a:gd name="T1" fmla="*/ 268 h 310"/>
                    <a:gd name="T2" fmla="*/ 213 w 546"/>
                    <a:gd name="T3" fmla="*/ 286 h 310"/>
                    <a:gd name="T4" fmla="*/ 226 w 546"/>
                    <a:gd name="T5" fmla="*/ 302 h 310"/>
                    <a:gd name="T6" fmla="*/ 249 w 546"/>
                    <a:gd name="T7" fmla="*/ 310 h 310"/>
                    <a:gd name="T8" fmla="*/ 268 w 546"/>
                    <a:gd name="T9" fmla="*/ 310 h 310"/>
                    <a:gd name="T10" fmla="*/ 288 w 546"/>
                    <a:gd name="T11" fmla="*/ 302 h 310"/>
                    <a:gd name="T12" fmla="*/ 304 w 546"/>
                    <a:gd name="T13" fmla="*/ 286 h 310"/>
                    <a:gd name="T14" fmla="*/ 304 w 546"/>
                    <a:gd name="T15" fmla="*/ 268 h 310"/>
                    <a:gd name="T16" fmla="*/ 320 w 546"/>
                    <a:gd name="T17" fmla="*/ 260 h 310"/>
                    <a:gd name="T18" fmla="*/ 339 w 546"/>
                    <a:gd name="T19" fmla="*/ 263 h 310"/>
                    <a:gd name="T20" fmla="*/ 349 w 546"/>
                    <a:gd name="T21" fmla="*/ 260 h 310"/>
                    <a:gd name="T22" fmla="*/ 349 w 546"/>
                    <a:gd name="T23" fmla="*/ 278 h 310"/>
                    <a:gd name="T24" fmla="*/ 359 w 546"/>
                    <a:gd name="T25" fmla="*/ 294 h 310"/>
                    <a:gd name="T26" fmla="*/ 375 w 546"/>
                    <a:gd name="T27" fmla="*/ 307 h 310"/>
                    <a:gd name="T28" fmla="*/ 398 w 546"/>
                    <a:gd name="T29" fmla="*/ 310 h 310"/>
                    <a:gd name="T30" fmla="*/ 420 w 546"/>
                    <a:gd name="T31" fmla="*/ 307 h 310"/>
                    <a:gd name="T32" fmla="*/ 433 w 546"/>
                    <a:gd name="T33" fmla="*/ 294 h 310"/>
                    <a:gd name="T34" fmla="*/ 443 w 546"/>
                    <a:gd name="T35" fmla="*/ 278 h 310"/>
                    <a:gd name="T36" fmla="*/ 443 w 546"/>
                    <a:gd name="T37" fmla="*/ 260 h 310"/>
                    <a:gd name="T38" fmla="*/ 485 w 546"/>
                    <a:gd name="T39" fmla="*/ 239 h 310"/>
                    <a:gd name="T40" fmla="*/ 498 w 546"/>
                    <a:gd name="T41" fmla="*/ 216 h 310"/>
                    <a:gd name="T42" fmla="*/ 488 w 546"/>
                    <a:gd name="T43" fmla="*/ 104 h 310"/>
                    <a:gd name="T44" fmla="*/ 530 w 546"/>
                    <a:gd name="T45" fmla="*/ 130 h 310"/>
                    <a:gd name="T46" fmla="*/ 514 w 546"/>
                    <a:gd name="T47" fmla="*/ 71 h 310"/>
                    <a:gd name="T48" fmla="*/ 514 w 546"/>
                    <a:gd name="T49" fmla="*/ 50 h 310"/>
                    <a:gd name="T50" fmla="*/ 530 w 546"/>
                    <a:gd name="T51" fmla="*/ 13 h 310"/>
                    <a:gd name="T52" fmla="*/ 495 w 546"/>
                    <a:gd name="T53" fmla="*/ 16 h 310"/>
                    <a:gd name="T54" fmla="*/ 446 w 546"/>
                    <a:gd name="T55" fmla="*/ 13 h 310"/>
                    <a:gd name="T56" fmla="*/ 404 w 546"/>
                    <a:gd name="T57" fmla="*/ 6 h 310"/>
                    <a:gd name="T58" fmla="*/ 333 w 546"/>
                    <a:gd name="T59" fmla="*/ 0 h 310"/>
                    <a:gd name="T60" fmla="*/ 285 w 546"/>
                    <a:gd name="T61" fmla="*/ 0 h 310"/>
                    <a:gd name="T62" fmla="*/ 236 w 546"/>
                    <a:gd name="T63" fmla="*/ 0 h 310"/>
                    <a:gd name="T64" fmla="*/ 188 w 546"/>
                    <a:gd name="T65" fmla="*/ 8 h 310"/>
                    <a:gd name="T66" fmla="*/ 146 w 546"/>
                    <a:gd name="T67" fmla="*/ 19 h 310"/>
                    <a:gd name="T68" fmla="*/ 104 w 546"/>
                    <a:gd name="T69" fmla="*/ 37 h 310"/>
                    <a:gd name="T70" fmla="*/ 78 w 546"/>
                    <a:gd name="T71" fmla="*/ 55 h 310"/>
                    <a:gd name="T72" fmla="*/ 74 w 546"/>
                    <a:gd name="T73" fmla="*/ 73 h 310"/>
                    <a:gd name="T74" fmla="*/ 74 w 546"/>
                    <a:gd name="T75" fmla="*/ 97 h 310"/>
                    <a:gd name="T76" fmla="*/ 78 w 546"/>
                    <a:gd name="T77" fmla="*/ 130 h 310"/>
                    <a:gd name="T78" fmla="*/ 74 w 546"/>
                    <a:gd name="T79" fmla="*/ 177 h 310"/>
                    <a:gd name="T80" fmla="*/ 49 w 546"/>
                    <a:gd name="T81" fmla="*/ 237 h 310"/>
                    <a:gd name="T82" fmla="*/ 87 w 546"/>
                    <a:gd name="T83" fmla="*/ 172 h 310"/>
                    <a:gd name="T84" fmla="*/ 110 w 546"/>
                    <a:gd name="T85" fmla="*/ 213 h 310"/>
                    <a:gd name="T86" fmla="*/ 136 w 546"/>
                    <a:gd name="T87" fmla="*/ 242 h 310"/>
                    <a:gd name="T88" fmla="*/ 126 w 546"/>
                    <a:gd name="T89" fmla="*/ 237 h 310"/>
                    <a:gd name="T90" fmla="*/ 0 w 546"/>
                    <a:gd name="T91" fmla="*/ 247 h 310"/>
                    <a:gd name="T92" fmla="*/ 0 w 546"/>
                    <a:gd name="T93" fmla="*/ 265 h 310"/>
                    <a:gd name="T94" fmla="*/ 126 w 546"/>
                    <a:gd name="T95" fmla="*/ 276 h 310"/>
                    <a:gd name="T96" fmla="*/ 129 w 546"/>
                    <a:gd name="T97" fmla="*/ 260 h 3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46" h="310">
                      <a:moveTo>
                        <a:pt x="210" y="260"/>
                      </a:moveTo>
                      <a:lnTo>
                        <a:pt x="210" y="268"/>
                      </a:lnTo>
                      <a:lnTo>
                        <a:pt x="210" y="278"/>
                      </a:lnTo>
                      <a:lnTo>
                        <a:pt x="213" y="286"/>
                      </a:lnTo>
                      <a:lnTo>
                        <a:pt x="220" y="294"/>
                      </a:lnTo>
                      <a:lnTo>
                        <a:pt x="226" y="302"/>
                      </a:lnTo>
                      <a:lnTo>
                        <a:pt x="236" y="307"/>
                      </a:lnTo>
                      <a:lnTo>
                        <a:pt x="249" y="310"/>
                      </a:lnTo>
                      <a:lnTo>
                        <a:pt x="259" y="310"/>
                      </a:lnTo>
                      <a:lnTo>
                        <a:pt x="268" y="310"/>
                      </a:lnTo>
                      <a:lnTo>
                        <a:pt x="278" y="307"/>
                      </a:lnTo>
                      <a:lnTo>
                        <a:pt x="288" y="302"/>
                      </a:lnTo>
                      <a:lnTo>
                        <a:pt x="294" y="294"/>
                      </a:lnTo>
                      <a:lnTo>
                        <a:pt x="304" y="286"/>
                      </a:lnTo>
                      <a:lnTo>
                        <a:pt x="304" y="278"/>
                      </a:lnTo>
                      <a:lnTo>
                        <a:pt x="304" y="268"/>
                      </a:lnTo>
                      <a:lnTo>
                        <a:pt x="304" y="260"/>
                      </a:lnTo>
                      <a:lnTo>
                        <a:pt x="320" y="260"/>
                      </a:lnTo>
                      <a:lnTo>
                        <a:pt x="320" y="263"/>
                      </a:lnTo>
                      <a:lnTo>
                        <a:pt x="339" y="263"/>
                      </a:lnTo>
                      <a:lnTo>
                        <a:pt x="339" y="260"/>
                      </a:lnTo>
                      <a:lnTo>
                        <a:pt x="349" y="260"/>
                      </a:lnTo>
                      <a:lnTo>
                        <a:pt x="349" y="268"/>
                      </a:lnTo>
                      <a:lnTo>
                        <a:pt x="349" y="278"/>
                      </a:lnTo>
                      <a:lnTo>
                        <a:pt x="356" y="286"/>
                      </a:lnTo>
                      <a:lnTo>
                        <a:pt x="359" y="294"/>
                      </a:lnTo>
                      <a:lnTo>
                        <a:pt x="369" y="302"/>
                      </a:lnTo>
                      <a:lnTo>
                        <a:pt x="375" y="307"/>
                      </a:lnTo>
                      <a:lnTo>
                        <a:pt x="385" y="310"/>
                      </a:lnTo>
                      <a:lnTo>
                        <a:pt x="398" y="310"/>
                      </a:lnTo>
                      <a:lnTo>
                        <a:pt x="411" y="310"/>
                      </a:lnTo>
                      <a:lnTo>
                        <a:pt x="420" y="307"/>
                      </a:lnTo>
                      <a:lnTo>
                        <a:pt x="427" y="302"/>
                      </a:lnTo>
                      <a:lnTo>
                        <a:pt x="433" y="294"/>
                      </a:lnTo>
                      <a:lnTo>
                        <a:pt x="440" y="286"/>
                      </a:lnTo>
                      <a:lnTo>
                        <a:pt x="443" y="278"/>
                      </a:lnTo>
                      <a:lnTo>
                        <a:pt x="443" y="268"/>
                      </a:lnTo>
                      <a:lnTo>
                        <a:pt x="443" y="260"/>
                      </a:lnTo>
                      <a:lnTo>
                        <a:pt x="469" y="260"/>
                      </a:lnTo>
                      <a:lnTo>
                        <a:pt x="485" y="239"/>
                      </a:lnTo>
                      <a:lnTo>
                        <a:pt x="498" y="239"/>
                      </a:lnTo>
                      <a:lnTo>
                        <a:pt x="498" y="216"/>
                      </a:lnTo>
                      <a:lnTo>
                        <a:pt x="488" y="216"/>
                      </a:lnTo>
                      <a:lnTo>
                        <a:pt x="488" y="104"/>
                      </a:lnTo>
                      <a:lnTo>
                        <a:pt x="498" y="130"/>
                      </a:lnTo>
                      <a:lnTo>
                        <a:pt x="530" y="130"/>
                      </a:lnTo>
                      <a:lnTo>
                        <a:pt x="514" y="81"/>
                      </a:lnTo>
                      <a:lnTo>
                        <a:pt x="514" y="71"/>
                      </a:lnTo>
                      <a:lnTo>
                        <a:pt x="533" y="50"/>
                      </a:lnTo>
                      <a:lnTo>
                        <a:pt x="514" y="50"/>
                      </a:lnTo>
                      <a:lnTo>
                        <a:pt x="546" y="13"/>
                      </a:lnTo>
                      <a:lnTo>
                        <a:pt x="530" y="13"/>
                      </a:lnTo>
                      <a:lnTo>
                        <a:pt x="511" y="13"/>
                      </a:lnTo>
                      <a:lnTo>
                        <a:pt x="495" y="16"/>
                      </a:lnTo>
                      <a:lnTo>
                        <a:pt x="478" y="21"/>
                      </a:lnTo>
                      <a:lnTo>
                        <a:pt x="446" y="13"/>
                      </a:lnTo>
                      <a:lnTo>
                        <a:pt x="427" y="11"/>
                      </a:lnTo>
                      <a:lnTo>
                        <a:pt x="404" y="6"/>
                      </a:lnTo>
                      <a:lnTo>
                        <a:pt x="356" y="0"/>
                      </a:lnTo>
                      <a:lnTo>
                        <a:pt x="333" y="0"/>
                      </a:lnTo>
                      <a:lnTo>
                        <a:pt x="310" y="0"/>
                      </a:lnTo>
                      <a:lnTo>
                        <a:pt x="285" y="0"/>
                      </a:lnTo>
                      <a:lnTo>
                        <a:pt x="262" y="0"/>
                      </a:lnTo>
                      <a:lnTo>
                        <a:pt x="236" y="0"/>
                      </a:lnTo>
                      <a:lnTo>
                        <a:pt x="210" y="6"/>
                      </a:lnTo>
                      <a:lnTo>
                        <a:pt x="188" y="8"/>
                      </a:lnTo>
                      <a:lnTo>
                        <a:pt x="165" y="13"/>
                      </a:lnTo>
                      <a:lnTo>
                        <a:pt x="146" y="19"/>
                      </a:lnTo>
                      <a:lnTo>
                        <a:pt x="123" y="26"/>
                      </a:lnTo>
                      <a:lnTo>
                        <a:pt x="104" y="37"/>
                      </a:lnTo>
                      <a:lnTo>
                        <a:pt x="84" y="45"/>
                      </a:lnTo>
                      <a:lnTo>
                        <a:pt x="78" y="55"/>
                      </a:lnTo>
                      <a:lnTo>
                        <a:pt x="78" y="63"/>
                      </a:lnTo>
                      <a:lnTo>
                        <a:pt x="74" y="73"/>
                      </a:lnTo>
                      <a:lnTo>
                        <a:pt x="74" y="84"/>
                      </a:lnTo>
                      <a:lnTo>
                        <a:pt x="74" y="97"/>
                      </a:lnTo>
                      <a:lnTo>
                        <a:pt x="74" y="107"/>
                      </a:lnTo>
                      <a:lnTo>
                        <a:pt x="78" y="130"/>
                      </a:lnTo>
                      <a:lnTo>
                        <a:pt x="62" y="133"/>
                      </a:lnTo>
                      <a:lnTo>
                        <a:pt x="74" y="177"/>
                      </a:lnTo>
                      <a:lnTo>
                        <a:pt x="42" y="237"/>
                      </a:lnTo>
                      <a:lnTo>
                        <a:pt x="49" y="237"/>
                      </a:lnTo>
                      <a:lnTo>
                        <a:pt x="78" y="174"/>
                      </a:lnTo>
                      <a:lnTo>
                        <a:pt x="87" y="172"/>
                      </a:lnTo>
                      <a:lnTo>
                        <a:pt x="100" y="193"/>
                      </a:lnTo>
                      <a:lnTo>
                        <a:pt x="110" y="213"/>
                      </a:lnTo>
                      <a:lnTo>
                        <a:pt x="120" y="229"/>
                      </a:lnTo>
                      <a:lnTo>
                        <a:pt x="136" y="242"/>
                      </a:lnTo>
                      <a:lnTo>
                        <a:pt x="126" y="242"/>
                      </a:lnTo>
                      <a:lnTo>
                        <a:pt x="126" y="237"/>
                      </a:lnTo>
                      <a:lnTo>
                        <a:pt x="3" y="237"/>
                      </a:lnTo>
                      <a:lnTo>
                        <a:pt x="0" y="247"/>
                      </a:lnTo>
                      <a:lnTo>
                        <a:pt x="0" y="255"/>
                      </a:lnTo>
                      <a:lnTo>
                        <a:pt x="0" y="265"/>
                      </a:lnTo>
                      <a:lnTo>
                        <a:pt x="3" y="276"/>
                      </a:lnTo>
                      <a:lnTo>
                        <a:pt x="126" y="276"/>
                      </a:lnTo>
                      <a:lnTo>
                        <a:pt x="129" y="268"/>
                      </a:lnTo>
                      <a:lnTo>
                        <a:pt x="129" y="260"/>
                      </a:lnTo>
                      <a:lnTo>
                        <a:pt x="210" y="26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25" name="Group 900"/>
              <p:cNvGrpSpPr>
                <a:grpSpLocks/>
              </p:cNvGrpSpPr>
              <p:nvPr/>
            </p:nvGrpSpPr>
            <p:grpSpPr bwMode="auto">
              <a:xfrm>
                <a:off x="7980" y="9984"/>
                <a:ext cx="71" cy="47"/>
                <a:chOff x="7980" y="9984"/>
                <a:chExt cx="71" cy="47"/>
              </a:xfrm>
            </p:grpSpPr>
            <p:sp>
              <p:nvSpPr>
                <p:cNvPr id="80095" name="Freeform 901"/>
                <p:cNvSpPr>
                  <a:spLocks/>
                </p:cNvSpPr>
                <p:nvPr/>
              </p:nvSpPr>
              <p:spPr bwMode="auto">
                <a:xfrm>
                  <a:off x="7980" y="9984"/>
                  <a:ext cx="45" cy="26"/>
                </a:xfrm>
                <a:custGeom>
                  <a:avLst/>
                  <a:gdLst>
                    <a:gd name="T0" fmla="*/ 0 w 45"/>
                    <a:gd name="T1" fmla="*/ 26 h 26"/>
                    <a:gd name="T2" fmla="*/ 45 w 45"/>
                    <a:gd name="T3" fmla="*/ 26 h 26"/>
                    <a:gd name="T4" fmla="*/ 45 w 45"/>
                    <a:gd name="T5" fmla="*/ 0 h 26"/>
                    <a:gd name="T6" fmla="*/ 22 w 45"/>
                    <a:gd name="T7" fmla="*/ 13 h 26"/>
                    <a:gd name="T8" fmla="*/ 0 w 4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6">
                      <a:moveTo>
                        <a:pt x="0" y="26"/>
                      </a:moveTo>
                      <a:lnTo>
                        <a:pt x="45" y="26"/>
                      </a:lnTo>
                      <a:lnTo>
                        <a:pt x="45" y="0"/>
                      </a:lnTo>
                      <a:lnTo>
                        <a:pt x="22" y="13"/>
                      </a:lnTo>
                      <a:lnTo>
                        <a:pt x="0" y="26"/>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96" name="Freeform 902"/>
                <p:cNvSpPr>
                  <a:spLocks/>
                </p:cNvSpPr>
                <p:nvPr/>
              </p:nvSpPr>
              <p:spPr bwMode="auto">
                <a:xfrm>
                  <a:off x="8006" y="10005"/>
                  <a:ext cx="45" cy="26"/>
                </a:xfrm>
                <a:custGeom>
                  <a:avLst/>
                  <a:gdLst>
                    <a:gd name="T0" fmla="*/ 0 w 45"/>
                    <a:gd name="T1" fmla="*/ 26 h 26"/>
                    <a:gd name="T2" fmla="*/ 45 w 45"/>
                    <a:gd name="T3" fmla="*/ 26 h 26"/>
                    <a:gd name="T4" fmla="*/ 45 w 45"/>
                    <a:gd name="T5" fmla="*/ 0 h 26"/>
                    <a:gd name="T6" fmla="*/ 22 w 45"/>
                    <a:gd name="T7" fmla="*/ 13 h 26"/>
                    <a:gd name="T8" fmla="*/ 0 w 4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6">
                      <a:moveTo>
                        <a:pt x="0" y="26"/>
                      </a:moveTo>
                      <a:lnTo>
                        <a:pt x="45" y="26"/>
                      </a:lnTo>
                      <a:lnTo>
                        <a:pt x="45" y="0"/>
                      </a:lnTo>
                      <a:lnTo>
                        <a:pt x="22" y="13"/>
                      </a:lnTo>
                      <a:lnTo>
                        <a:pt x="0" y="26"/>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97" name="Freeform 903"/>
                <p:cNvSpPr>
                  <a:spLocks/>
                </p:cNvSpPr>
                <p:nvPr/>
              </p:nvSpPr>
              <p:spPr bwMode="auto">
                <a:xfrm>
                  <a:off x="7993" y="9994"/>
                  <a:ext cx="45" cy="26"/>
                </a:xfrm>
                <a:custGeom>
                  <a:avLst/>
                  <a:gdLst>
                    <a:gd name="T0" fmla="*/ 0 w 45"/>
                    <a:gd name="T1" fmla="*/ 26 h 26"/>
                    <a:gd name="T2" fmla="*/ 45 w 45"/>
                    <a:gd name="T3" fmla="*/ 26 h 26"/>
                    <a:gd name="T4" fmla="*/ 45 w 45"/>
                    <a:gd name="T5" fmla="*/ 0 h 26"/>
                    <a:gd name="T6" fmla="*/ 22 w 45"/>
                    <a:gd name="T7" fmla="*/ 13 h 26"/>
                    <a:gd name="T8" fmla="*/ 0 w 4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6">
                      <a:moveTo>
                        <a:pt x="0" y="26"/>
                      </a:moveTo>
                      <a:lnTo>
                        <a:pt x="45" y="26"/>
                      </a:lnTo>
                      <a:lnTo>
                        <a:pt x="45" y="0"/>
                      </a:lnTo>
                      <a:lnTo>
                        <a:pt x="22" y="13"/>
                      </a:lnTo>
                      <a:lnTo>
                        <a:pt x="0" y="2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26" name="Group 904"/>
              <p:cNvGrpSpPr>
                <a:grpSpLocks/>
              </p:cNvGrpSpPr>
              <p:nvPr/>
            </p:nvGrpSpPr>
            <p:grpSpPr bwMode="auto">
              <a:xfrm>
                <a:off x="7980" y="9984"/>
                <a:ext cx="77" cy="52"/>
                <a:chOff x="7980" y="9984"/>
                <a:chExt cx="77" cy="52"/>
              </a:xfrm>
            </p:grpSpPr>
            <p:sp>
              <p:nvSpPr>
                <p:cNvPr id="80091" name="Freeform 905"/>
                <p:cNvSpPr>
                  <a:spLocks/>
                </p:cNvSpPr>
                <p:nvPr/>
              </p:nvSpPr>
              <p:spPr bwMode="auto">
                <a:xfrm>
                  <a:off x="7980" y="9984"/>
                  <a:ext cx="52" cy="31"/>
                </a:xfrm>
                <a:custGeom>
                  <a:avLst/>
                  <a:gdLst>
                    <a:gd name="T0" fmla="*/ 0 w 52"/>
                    <a:gd name="T1" fmla="*/ 31 h 31"/>
                    <a:gd name="T2" fmla="*/ 52 w 52"/>
                    <a:gd name="T3" fmla="*/ 31 h 31"/>
                    <a:gd name="T4" fmla="*/ 52 w 52"/>
                    <a:gd name="T5" fmla="*/ 0 h 31"/>
                    <a:gd name="T6" fmla="*/ 26 w 52"/>
                    <a:gd name="T7" fmla="*/ 15 h 31"/>
                    <a:gd name="T8" fmla="*/ 0 w 52"/>
                    <a:gd name="T9" fmla="*/ 3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1">
                      <a:moveTo>
                        <a:pt x="0" y="31"/>
                      </a:moveTo>
                      <a:lnTo>
                        <a:pt x="52" y="31"/>
                      </a:lnTo>
                      <a:lnTo>
                        <a:pt x="52" y="0"/>
                      </a:lnTo>
                      <a:lnTo>
                        <a:pt x="26" y="15"/>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92" name="Freeform 906"/>
                <p:cNvSpPr>
                  <a:spLocks/>
                </p:cNvSpPr>
                <p:nvPr/>
              </p:nvSpPr>
              <p:spPr bwMode="auto">
                <a:xfrm>
                  <a:off x="8006" y="10005"/>
                  <a:ext cx="51" cy="31"/>
                </a:xfrm>
                <a:custGeom>
                  <a:avLst/>
                  <a:gdLst>
                    <a:gd name="T0" fmla="*/ 0 w 51"/>
                    <a:gd name="T1" fmla="*/ 31 h 31"/>
                    <a:gd name="T2" fmla="*/ 51 w 51"/>
                    <a:gd name="T3" fmla="*/ 31 h 31"/>
                    <a:gd name="T4" fmla="*/ 51 w 51"/>
                    <a:gd name="T5" fmla="*/ 0 h 31"/>
                    <a:gd name="T6" fmla="*/ 26 w 51"/>
                    <a:gd name="T7" fmla="*/ 15 h 31"/>
                    <a:gd name="T8" fmla="*/ 0 w 51"/>
                    <a:gd name="T9" fmla="*/ 3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31">
                      <a:moveTo>
                        <a:pt x="0" y="31"/>
                      </a:moveTo>
                      <a:lnTo>
                        <a:pt x="51" y="31"/>
                      </a:lnTo>
                      <a:lnTo>
                        <a:pt x="51" y="0"/>
                      </a:lnTo>
                      <a:lnTo>
                        <a:pt x="26" y="15"/>
                      </a:lnTo>
                      <a:lnTo>
                        <a:pt x="0" y="3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93" name="Freeform 907"/>
                <p:cNvSpPr>
                  <a:spLocks/>
                </p:cNvSpPr>
                <p:nvPr/>
              </p:nvSpPr>
              <p:spPr bwMode="auto">
                <a:xfrm>
                  <a:off x="7993" y="9994"/>
                  <a:ext cx="51" cy="31"/>
                </a:xfrm>
                <a:custGeom>
                  <a:avLst/>
                  <a:gdLst>
                    <a:gd name="T0" fmla="*/ 0 w 51"/>
                    <a:gd name="T1" fmla="*/ 31 h 31"/>
                    <a:gd name="T2" fmla="*/ 51 w 51"/>
                    <a:gd name="T3" fmla="*/ 31 h 31"/>
                    <a:gd name="T4" fmla="*/ 51 w 51"/>
                    <a:gd name="T5" fmla="*/ 0 h 31"/>
                    <a:gd name="T6" fmla="*/ 26 w 51"/>
                    <a:gd name="T7" fmla="*/ 16 h 31"/>
                    <a:gd name="T8" fmla="*/ 0 w 51"/>
                    <a:gd name="T9" fmla="*/ 3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31">
                      <a:moveTo>
                        <a:pt x="0" y="31"/>
                      </a:moveTo>
                      <a:lnTo>
                        <a:pt x="51" y="31"/>
                      </a:lnTo>
                      <a:lnTo>
                        <a:pt x="51" y="0"/>
                      </a:lnTo>
                      <a:lnTo>
                        <a:pt x="26" y="16"/>
                      </a:lnTo>
                      <a:lnTo>
                        <a:pt x="0" y="31"/>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94" name="Freeform 908"/>
                <p:cNvSpPr>
                  <a:spLocks/>
                </p:cNvSpPr>
                <p:nvPr/>
              </p:nvSpPr>
              <p:spPr bwMode="auto">
                <a:xfrm>
                  <a:off x="7993" y="9994"/>
                  <a:ext cx="51" cy="31"/>
                </a:xfrm>
                <a:custGeom>
                  <a:avLst/>
                  <a:gdLst>
                    <a:gd name="T0" fmla="*/ 0 w 51"/>
                    <a:gd name="T1" fmla="*/ 31 h 31"/>
                    <a:gd name="T2" fmla="*/ 51 w 51"/>
                    <a:gd name="T3" fmla="*/ 31 h 31"/>
                    <a:gd name="T4" fmla="*/ 51 w 51"/>
                    <a:gd name="T5" fmla="*/ 0 h 31"/>
                    <a:gd name="T6" fmla="*/ 26 w 51"/>
                    <a:gd name="T7" fmla="*/ 16 h 31"/>
                    <a:gd name="T8" fmla="*/ 0 w 51"/>
                    <a:gd name="T9" fmla="*/ 3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31">
                      <a:moveTo>
                        <a:pt x="0" y="31"/>
                      </a:moveTo>
                      <a:lnTo>
                        <a:pt x="51" y="31"/>
                      </a:lnTo>
                      <a:lnTo>
                        <a:pt x="51" y="0"/>
                      </a:lnTo>
                      <a:lnTo>
                        <a:pt x="26" y="16"/>
                      </a:lnTo>
                      <a:lnTo>
                        <a:pt x="0" y="31"/>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27" name="Group 909"/>
              <p:cNvGrpSpPr>
                <a:grpSpLocks/>
              </p:cNvGrpSpPr>
              <p:nvPr/>
            </p:nvGrpSpPr>
            <p:grpSpPr bwMode="auto">
              <a:xfrm>
                <a:off x="8006" y="10057"/>
                <a:ext cx="51" cy="49"/>
                <a:chOff x="8006" y="10057"/>
                <a:chExt cx="51" cy="49"/>
              </a:xfrm>
            </p:grpSpPr>
            <p:sp>
              <p:nvSpPr>
                <p:cNvPr id="80088" name="Freeform 910"/>
                <p:cNvSpPr>
                  <a:spLocks/>
                </p:cNvSpPr>
                <p:nvPr/>
              </p:nvSpPr>
              <p:spPr bwMode="auto">
                <a:xfrm>
                  <a:off x="8006" y="10057"/>
                  <a:ext cx="26" cy="28"/>
                </a:xfrm>
                <a:custGeom>
                  <a:avLst/>
                  <a:gdLst>
                    <a:gd name="T0" fmla="*/ 0 w 26"/>
                    <a:gd name="T1" fmla="*/ 0 h 28"/>
                    <a:gd name="T2" fmla="*/ 26 w 26"/>
                    <a:gd name="T3" fmla="*/ 28 h 28"/>
                    <a:gd name="T4" fmla="*/ 22 w 26"/>
                    <a:gd name="T5" fmla="*/ 28 h 28"/>
                    <a:gd name="T6" fmla="*/ 0 w 26"/>
                    <a:gd name="T7" fmla="*/ 0 h 28"/>
                    <a:gd name="T8" fmla="*/ 0 w 2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28">
                      <a:moveTo>
                        <a:pt x="0" y="0"/>
                      </a:moveTo>
                      <a:lnTo>
                        <a:pt x="26" y="28"/>
                      </a:lnTo>
                      <a:lnTo>
                        <a:pt x="22" y="28"/>
                      </a:lnTo>
                      <a:lnTo>
                        <a:pt x="0"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89" name="Freeform 911"/>
                <p:cNvSpPr>
                  <a:spLocks/>
                </p:cNvSpPr>
                <p:nvPr/>
              </p:nvSpPr>
              <p:spPr bwMode="auto">
                <a:xfrm>
                  <a:off x="8032" y="10077"/>
                  <a:ext cx="25" cy="29"/>
                </a:xfrm>
                <a:custGeom>
                  <a:avLst/>
                  <a:gdLst>
                    <a:gd name="T0" fmla="*/ 0 w 25"/>
                    <a:gd name="T1" fmla="*/ 0 h 29"/>
                    <a:gd name="T2" fmla="*/ 25 w 25"/>
                    <a:gd name="T3" fmla="*/ 29 h 29"/>
                    <a:gd name="T4" fmla="*/ 22 w 25"/>
                    <a:gd name="T5" fmla="*/ 29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0" y="0"/>
                      </a:moveTo>
                      <a:lnTo>
                        <a:pt x="25" y="29"/>
                      </a:lnTo>
                      <a:lnTo>
                        <a:pt x="22" y="29"/>
                      </a:lnTo>
                      <a:lnTo>
                        <a:pt x="0"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90" name="Freeform 912"/>
                <p:cNvSpPr>
                  <a:spLocks/>
                </p:cNvSpPr>
                <p:nvPr/>
              </p:nvSpPr>
              <p:spPr bwMode="auto">
                <a:xfrm>
                  <a:off x="8019" y="10067"/>
                  <a:ext cx="25" cy="29"/>
                </a:xfrm>
                <a:custGeom>
                  <a:avLst/>
                  <a:gdLst>
                    <a:gd name="T0" fmla="*/ 0 w 25"/>
                    <a:gd name="T1" fmla="*/ 0 h 29"/>
                    <a:gd name="T2" fmla="*/ 25 w 25"/>
                    <a:gd name="T3" fmla="*/ 29 h 29"/>
                    <a:gd name="T4" fmla="*/ 22 w 25"/>
                    <a:gd name="T5" fmla="*/ 29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0" y="0"/>
                      </a:moveTo>
                      <a:lnTo>
                        <a:pt x="25" y="29"/>
                      </a:lnTo>
                      <a:lnTo>
                        <a:pt x="22" y="29"/>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28" name="Group 913"/>
              <p:cNvGrpSpPr>
                <a:grpSpLocks/>
              </p:cNvGrpSpPr>
              <p:nvPr/>
            </p:nvGrpSpPr>
            <p:grpSpPr bwMode="auto">
              <a:xfrm>
                <a:off x="8006" y="10057"/>
                <a:ext cx="58" cy="54"/>
                <a:chOff x="8006" y="10057"/>
                <a:chExt cx="58" cy="54"/>
              </a:xfrm>
            </p:grpSpPr>
            <p:sp>
              <p:nvSpPr>
                <p:cNvPr id="80084" name="Freeform 914"/>
                <p:cNvSpPr>
                  <a:spLocks/>
                </p:cNvSpPr>
                <p:nvPr/>
              </p:nvSpPr>
              <p:spPr bwMode="auto">
                <a:xfrm>
                  <a:off x="8006" y="10057"/>
                  <a:ext cx="32" cy="33"/>
                </a:xfrm>
                <a:custGeom>
                  <a:avLst/>
                  <a:gdLst>
                    <a:gd name="T0" fmla="*/ 0 w 32"/>
                    <a:gd name="T1" fmla="*/ 0 h 33"/>
                    <a:gd name="T2" fmla="*/ 32 w 32"/>
                    <a:gd name="T3" fmla="*/ 33 h 33"/>
                    <a:gd name="T4" fmla="*/ 29 w 32"/>
                    <a:gd name="T5" fmla="*/ 33 h 33"/>
                    <a:gd name="T6" fmla="*/ 0 w 32"/>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33">
                      <a:moveTo>
                        <a:pt x="0" y="0"/>
                      </a:moveTo>
                      <a:lnTo>
                        <a:pt x="32" y="33"/>
                      </a:lnTo>
                      <a:lnTo>
                        <a:pt x="29" y="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85" name="Freeform 915"/>
                <p:cNvSpPr>
                  <a:spLocks/>
                </p:cNvSpPr>
                <p:nvPr/>
              </p:nvSpPr>
              <p:spPr bwMode="auto">
                <a:xfrm>
                  <a:off x="8032" y="10077"/>
                  <a:ext cx="32" cy="34"/>
                </a:xfrm>
                <a:custGeom>
                  <a:avLst/>
                  <a:gdLst>
                    <a:gd name="T0" fmla="*/ 0 w 32"/>
                    <a:gd name="T1" fmla="*/ 0 h 34"/>
                    <a:gd name="T2" fmla="*/ 32 w 32"/>
                    <a:gd name="T3" fmla="*/ 34 h 34"/>
                    <a:gd name="T4" fmla="*/ 29 w 32"/>
                    <a:gd name="T5" fmla="*/ 34 h 34"/>
                    <a:gd name="T6" fmla="*/ 0 w 32"/>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34">
                      <a:moveTo>
                        <a:pt x="0" y="0"/>
                      </a:moveTo>
                      <a:lnTo>
                        <a:pt x="32" y="34"/>
                      </a:lnTo>
                      <a:lnTo>
                        <a:pt x="29" y="34"/>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86" name="Freeform 916"/>
                <p:cNvSpPr>
                  <a:spLocks/>
                </p:cNvSpPr>
                <p:nvPr/>
              </p:nvSpPr>
              <p:spPr bwMode="auto">
                <a:xfrm>
                  <a:off x="8019" y="10067"/>
                  <a:ext cx="32" cy="34"/>
                </a:xfrm>
                <a:custGeom>
                  <a:avLst/>
                  <a:gdLst>
                    <a:gd name="T0" fmla="*/ 0 w 32"/>
                    <a:gd name="T1" fmla="*/ 0 h 34"/>
                    <a:gd name="T2" fmla="*/ 32 w 32"/>
                    <a:gd name="T3" fmla="*/ 34 h 34"/>
                    <a:gd name="T4" fmla="*/ 29 w 32"/>
                    <a:gd name="T5" fmla="*/ 34 h 34"/>
                    <a:gd name="T6" fmla="*/ 0 w 32"/>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34">
                      <a:moveTo>
                        <a:pt x="0" y="0"/>
                      </a:moveTo>
                      <a:lnTo>
                        <a:pt x="32" y="34"/>
                      </a:lnTo>
                      <a:lnTo>
                        <a:pt x="29" y="34"/>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87" name="Freeform 917"/>
                <p:cNvSpPr>
                  <a:spLocks/>
                </p:cNvSpPr>
                <p:nvPr/>
              </p:nvSpPr>
              <p:spPr bwMode="auto">
                <a:xfrm>
                  <a:off x="8019" y="10067"/>
                  <a:ext cx="32" cy="34"/>
                </a:xfrm>
                <a:custGeom>
                  <a:avLst/>
                  <a:gdLst>
                    <a:gd name="T0" fmla="*/ 0 w 32"/>
                    <a:gd name="T1" fmla="*/ 0 h 34"/>
                    <a:gd name="T2" fmla="*/ 32 w 32"/>
                    <a:gd name="T3" fmla="*/ 34 h 34"/>
                    <a:gd name="T4" fmla="*/ 29 w 32"/>
                    <a:gd name="T5" fmla="*/ 34 h 34"/>
                    <a:gd name="T6" fmla="*/ 0 w 32"/>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34">
                      <a:moveTo>
                        <a:pt x="0" y="0"/>
                      </a:moveTo>
                      <a:lnTo>
                        <a:pt x="32" y="34"/>
                      </a:lnTo>
                      <a:lnTo>
                        <a:pt x="29" y="34"/>
                      </a:lnTo>
                      <a:lnTo>
                        <a:pt x="0"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29" name="Group 918"/>
              <p:cNvGrpSpPr>
                <a:grpSpLocks/>
              </p:cNvGrpSpPr>
              <p:nvPr/>
            </p:nvGrpSpPr>
            <p:grpSpPr bwMode="auto">
              <a:xfrm>
                <a:off x="7918" y="10070"/>
                <a:ext cx="117" cy="52"/>
                <a:chOff x="7918" y="10070"/>
                <a:chExt cx="117" cy="52"/>
              </a:xfrm>
            </p:grpSpPr>
            <p:sp>
              <p:nvSpPr>
                <p:cNvPr id="80080" name="Freeform 919"/>
                <p:cNvSpPr>
                  <a:spLocks/>
                </p:cNvSpPr>
                <p:nvPr/>
              </p:nvSpPr>
              <p:spPr bwMode="auto">
                <a:xfrm>
                  <a:off x="7918" y="10070"/>
                  <a:ext cx="91" cy="31"/>
                </a:xfrm>
                <a:custGeom>
                  <a:avLst/>
                  <a:gdLst>
                    <a:gd name="T0" fmla="*/ 91 w 91"/>
                    <a:gd name="T1" fmla="*/ 31 h 31"/>
                    <a:gd name="T2" fmla="*/ 88 w 91"/>
                    <a:gd name="T3" fmla="*/ 23 h 31"/>
                    <a:gd name="T4" fmla="*/ 84 w 91"/>
                    <a:gd name="T5" fmla="*/ 15 h 31"/>
                    <a:gd name="T6" fmla="*/ 81 w 91"/>
                    <a:gd name="T7" fmla="*/ 13 h 31"/>
                    <a:gd name="T8" fmla="*/ 75 w 91"/>
                    <a:gd name="T9" fmla="*/ 7 h 31"/>
                    <a:gd name="T10" fmla="*/ 68 w 91"/>
                    <a:gd name="T11" fmla="*/ 5 h 31"/>
                    <a:gd name="T12" fmla="*/ 62 w 91"/>
                    <a:gd name="T13" fmla="*/ 0 h 31"/>
                    <a:gd name="T14" fmla="*/ 52 w 91"/>
                    <a:gd name="T15" fmla="*/ 0 h 31"/>
                    <a:gd name="T16" fmla="*/ 46 w 91"/>
                    <a:gd name="T17" fmla="*/ 0 h 31"/>
                    <a:gd name="T18" fmla="*/ 36 w 91"/>
                    <a:gd name="T19" fmla="*/ 0 h 31"/>
                    <a:gd name="T20" fmla="*/ 30 w 91"/>
                    <a:gd name="T21" fmla="*/ 0 h 31"/>
                    <a:gd name="T22" fmla="*/ 23 w 91"/>
                    <a:gd name="T23" fmla="*/ 5 h 31"/>
                    <a:gd name="T24" fmla="*/ 17 w 91"/>
                    <a:gd name="T25" fmla="*/ 7 h 31"/>
                    <a:gd name="T26" fmla="*/ 10 w 91"/>
                    <a:gd name="T27" fmla="*/ 13 h 31"/>
                    <a:gd name="T28" fmla="*/ 4 w 91"/>
                    <a:gd name="T29" fmla="*/ 18 h 31"/>
                    <a:gd name="T30" fmla="*/ 0 w 91"/>
                    <a:gd name="T31" fmla="*/ 23 h 31"/>
                    <a:gd name="T32" fmla="*/ 0 w 91"/>
                    <a:gd name="T33" fmla="*/ 31 h 31"/>
                    <a:gd name="T34" fmla="*/ 91 w 91"/>
                    <a:gd name="T35" fmla="*/ 3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31">
                      <a:moveTo>
                        <a:pt x="91" y="31"/>
                      </a:moveTo>
                      <a:lnTo>
                        <a:pt x="88" y="23"/>
                      </a:lnTo>
                      <a:lnTo>
                        <a:pt x="84" y="15"/>
                      </a:lnTo>
                      <a:lnTo>
                        <a:pt x="81" y="13"/>
                      </a:lnTo>
                      <a:lnTo>
                        <a:pt x="75" y="7"/>
                      </a:lnTo>
                      <a:lnTo>
                        <a:pt x="68" y="5"/>
                      </a:lnTo>
                      <a:lnTo>
                        <a:pt x="62" y="0"/>
                      </a:lnTo>
                      <a:lnTo>
                        <a:pt x="52" y="0"/>
                      </a:lnTo>
                      <a:lnTo>
                        <a:pt x="46" y="0"/>
                      </a:lnTo>
                      <a:lnTo>
                        <a:pt x="36" y="0"/>
                      </a:lnTo>
                      <a:lnTo>
                        <a:pt x="30" y="0"/>
                      </a:lnTo>
                      <a:lnTo>
                        <a:pt x="23" y="5"/>
                      </a:lnTo>
                      <a:lnTo>
                        <a:pt x="17" y="7"/>
                      </a:lnTo>
                      <a:lnTo>
                        <a:pt x="10" y="13"/>
                      </a:lnTo>
                      <a:lnTo>
                        <a:pt x="4" y="18"/>
                      </a:lnTo>
                      <a:lnTo>
                        <a:pt x="0" y="23"/>
                      </a:lnTo>
                      <a:lnTo>
                        <a:pt x="0" y="31"/>
                      </a:lnTo>
                      <a:lnTo>
                        <a:pt x="91"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81" name="Freeform 920"/>
                <p:cNvSpPr>
                  <a:spLocks/>
                </p:cNvSpPr>
                <p:nvPr/>
              </p:nvSpPr>
              <p:spPr bwMode="auto">
                <a:xfrm>
                  <a:off x="7944" y="10090"/>
                  <a:ext cx="91" cy="32"/>
                </a:xfrm>
                <a:custGeom>
                  <a:avLst/>
                  <a:gdLst>
                    <a:gd name="T0" fmla="*/ 91 w 91"/>
                    <a:gd name="T1" fmla="*/ 32 h 32"/>
                    <a:gd name="T2" fmla="*/ 88 w 91"/>
                    <a:gd name="T3" fmla="*/ 24 h 32"/>
                    <a:gd name="T4" fmla="*/ 84 w 91"/>
                    <a:gd name="T5" fmla="*/ 16 h 32"/>
                    <a:gd name="T6" fmla="*/ 81 w 91"/>
                    <a:gd name="T7" fmla="*/ 13 h 32"/>
                    <a:gd name="T8" fmla="*/ 75 w 91"/>
                    <a:gd name="T9" fmla="*/ 8 h 32"/>
                    <a:gd name="T10" fmla="*/ 68 w 91"/>
                    <a:gd name="T11" fmla="*/ 6 h 32"/>
                    <a:gd name="T12" fmla="*/ 62 w 91"/>
                    <a:gd name="T13" fmla="*/ 0 h 32"/>
                    <a:gd name="T14" fmla="*/ 52 w 91"/>
                    <a:gd name="T15" fmla="*/ 0 h 32"/>
                    <a:gd name="T16" fmla="*/ 46 w 91"/>
                    <a:gd name="T17" fmla="*/ 0 h 32"/>
                    <a:gd name="T18" fmla="*/ 36 w 91"/>
                    <a:gd name="T19" fmla="*/ 0 h 32"/>
                    <a:gd name="T20" fmla="*/ 29 w 91"/>
                    <a:gd name="T21" fmla="*/ 0 h 32"/>
                    <a:gd name="T22" fmla="*/ 23 w 91"/>
                    <a:gd name="T23" fmla="*/ 6 h 32"/>
                    <a:gd name="T24" fmla="*/ 16 w 91"/>
                    <a:gd name="T25" fmla="*/ 8 h 32"/>
                    <a:gd name="T26" fmla="*/ 10 w 91"/>
                    <a:gd name="T27" fmla="*/ 13 h 32"/>
                    <a:gd name="T28" fmla="*/ 4 w 91"/>
                    <a:gd name="T29" fmla="*/ 19 h 32"/>
                    <a:gd name="T30" fmla="*/ 0 w 91"/>
                    <a:gd name="T31" fmla="*/ 24 h 32"/>
                    <a:gd name="T32" fmla="*/ 0 w 91"/>
                    <a:gd name="T33" fmla="*/ 32 h 32"/>
                    <a:gd name="T34" fmla="*/ 91 w 91"/>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32">
                      <a:moveTo>
                        <a:pt x="91" y="32"/>
                      </a:moveTo>
                      <a:lnTo>
                        <a:pt x="88" y="24"/>
                      </a:lnTo>
                      <a:lnTo>
                        <a:pt x="84" y="16"/>
                      </a:lnTo>
                      <a:lnTo>
                        <a:pt x="81" y="13"/>
                      </a:lnTo>
                      <a:lnTo>
                        <a:pt x="75" y="8"/>
                      </a:lnTo>
                      <a:lnTo>
                        <a:pt x="68" y="6"/>
                      </a:lnTo>
                      <a:lnTo>
                        <a:pt x="62" y="0"/>
                      </a:lnTo>
                      <a:lnTo>
                        <a:pt x="52" y="0"/>
                      </a:lnTo>
                      <a:lnTo>
                        <a:pt x="46" y="0"/>
                      </a:lnTo>
                      <a:lnTo>
                        <a:pt x="36" y="0"/>
                      </a:lnTo>
                      <a:lnTo>
                        <a:pt x="29" y="0"/>
                      </a:lnTo>
                      <a:lnTo>
                        <a:pt x="23" y="6"/>
                      </a:lnTo>
                      <a:lnTo>
                        <a:pt x="16" y="8"/>
                      </a:lnTo>
                      <a:lnTo>
                        <a:pt x="10" y="13"/>
                      </a:lnTo>
                      <a:lnTo>
                        <a:pt x="4" y="19"/>
                      </a:lnTo>
                      <a:lnTo>
                        <a:pt x="0" y="24"/>
                      </a:lnTo>
                      <a:lnTo>
                        <a:pt x="0" y="32"/>
                      </a:lnTo>
                      <a:lnTo>
                        <a:pt x="91" y="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82" name="Freeform 921"/>
                <p:cNvSpPr>
                  <a:spLocks/>
                </p:cNvSpPr>
                <p:nvPr/>
              </p:nvSpPr>
              <p:spPr bwMode="auto">
                <a:xfrm>
                  <a:off x="7931" y="10080"/>
                  <a:ext cx="91" cy="31"/>
                </a:xfrm>
                <a:custGeom>
                  <a:avLst/>
                  <a:gdLst>
                    <a:gd name="T0" fmla="*/ 91 w 91"/>
                    <a:gd name="T1" fmla="*/ 31 h 31"/>
                    <a:gd name="T2" fmla="*/ 88 w 91"/>
                    <a:gd name="T3" fmla="*/ 23 h 31"/>
                    <a:gd name="T4" fmla="*/ 84 w 91"/>
                    <a:gd name="T5" fmla="*/ 16 h 31"/>
                    <a:gd name="T6" fmla="*/ 81 w 91"/>
                    <a:gd name="T7" fmla="*/ 13 h 31"/>
                    <a:gd name="T8" fmla="*/ 75 w 91"/>
                    <a:gd name="T9" fmla="*/ 8 h 31"/>
                    <a:gd name="T10" fmla="*/ 68 w 91"/>
                    <a:gd name="T11" fmla="*/ 5 h 31"/>
                    <a:gd name="T12" fmla="*/ 62 w 91"/>
                    <a:gd name="T13" fmla="*/ 0 h 31"/>
                    <a:gd name="T14" fmla="*/ 52 w 91"/>
                    <a:gd name="T15" fmla="*/ 0 h 31"/>
                    <a:gd name="T16" fmla="*/ 46 w 91"/>
                    <a:gd name="T17" fmla="*/ 0 h 31"/>
                    <a:gd name="T18" fmla="*/ 36 w 91"/>
                    <a:gd name="T19" fmla="*/ 0 h 31"/>
                    <a:gd name="T20" fmla="*/ 29 w 91"/>
                    <a:gd name="T21" fmla="*/ 0 h 31"/>
                    <a:gd name="T22" fmla="*/ 23 w 91"/>
                    <a:gd name="T23" fmla="*/ 5 h 31"/>
                    <a:gd name="T24" fmla="*/ 17 w 91"/>
                    <a:gd name="T25" fmla="*/ 8 h 31"/>
                    <a:gd name="T26" fmla="*/ 10 w 91"/>
                    <a:gd name="T27" fmla="*/ 13 h 31"/>
                    <a:gd name="T28" fmla="*/ 4 w 91"/>
                    <a:gd name="T29" fmla="*/ 18 h 31"/>
                    <a:gd name="T30" fmla="*/ 0 w 91"/>
                    <a:gd name="T31" fmla="*/ 23 h 31"/>
                    <a:gd name="T32" fmla="*/ 0 w 91"/>
                    <a:gd name="T33" fmla="*/ 31 h 31"/>
                    <a:gd name="T34" fmla="*/ 91 w 91"/>
                    <a:gd name="T35" fmla="*/ 3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31">
                      <a:moveTo>
                        <a:pt x="91" y="31"/>
                      </a:moveTo>
                      <a:lnTo>
                        <a:pt x="88" y="23"/>
                      </a:lnTo>
                      <a:lnTo>
                        <a:pt x="84" y="16"/>
                      </a:lnTo>
                      <a:lnTo>
                        <a:pt x="81" y="13"/>
                      </a:lnTo>
                      <a:lnTo>
                        <a:pt x="75" y="8"/>
                      </a:lnTo>
                      <a:lnTo>
                        <a:pt x="68" y="5"/>
                      </a:lnTo>
                      <a:lnTo>
                        <a:pt x="62" y="0"/>
                      </a:lnTo>
                      <a:lnTo>
                        <a:pt x="52" y="0"/>
                      </a:lnTo>
                      <a:lnTo>
                        <a:pt x="46" y="0"/>
                      </a:lnTo>
                      <a:lnTo>
                        <a:pt x="36" y="0"/>
                      </a:lnTo>
                      <a:lnTo>
                        <a:pt x="29" y="0"/>
                      </a:lnTo>
                      <a:lnTo>
                        <a:pt x="23" y="5"/>
                      </a:lnTo>
                      <a:lnTo>
                        <a:pt x="17" y="8"/>
                      </a:lnTo>
                      <a:lnTo>
                        <a:pt x="10" y="13"/>
                      </a:lnTo>
                      <a:lnTo>
                        <a:pt x="4" y="18"/>
                      </a:lnTo>
                      <a:lnTo>
                        <a:pt x="0" y="23"/>
                      </a:lnTo>
                      <a:lnTo>
                        <a:pt x="0" y="31"/>
                      </a:lnTo>
                      <a:lnTo>
                        <a:pt x="91" y="31"/>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83" name="Freeform 922"/>
                <p:cNvSpPr>
                  <a:spLocks/>
                </p:cNvSpPr>
                <p:nvPr/>
              </p:nvSpPr>
              <p:spPr bwMode="auto">
                <a:xfrm>
                  <a:off x="7931" y="10080"/>
                  <a:ext cx="91" cy="31"/>
                </a:xfrm>
                <a:custGeom>
                  <a:avLst/>
                  <a:gdLst>
                    <a:gd name="T0" fmla="*/ 91 w 91"/>
                    <a:gd name="T1" fmla="*/ 31 h 31"/>
                    <a:gd name="T2" fmla="*/ 88 w 91"/>
                    <a:gd name="T3" fmla="*/ 23 h 31"/>
                    <a:gd name="T4" fmla="*/ 84 w 91"/>
                    <a:gd name="T5" fmla="*/ 16 h 31"/>
                    <a:gd name="T6" fmla="*/ 81 w 91"/>
                    <a:gd name="T7" fmla="*/ 13 h 31"/>
                    <a:gd name="T8" fmla="*/ 75 w 91"/>
                    <a:gd name="T9" fmla="*/ 8 h 31"/>
                    <a:gd name="T10" fmla="*/ 68 w 91"/>
                    <a:gd name="T11" fmla="*/ 5 h 31"/>
                    <a:gd name="T12" fmla="*/ 62 w 91"/>
                    <a:gd name="T13" fmla="*/ 0 h 31"/>
                    <a:gd name="T14" fmla="*/ 52 w 91"/>
                    <a:gd name="T15" fmla="*/ 0 h 31"/>
                    <a:gd name="T16" fmla="*/ 46 w 91"/>
                    <a:gd name="T17" fmla="*/ 0 h 31"/>
                    <a:gd name="T18" fmla="*/ 36 w 91"/>
                    <a:gd name="T19" fmla="*/ 0 h 31"/>
                    <a:gd name="T20" fmla="*/ 29 w 91"/>
                    <a:gd name="T21" fmla="*/ 0 h 31"/>
                    <a:gd name="T22" fmla="*/ 23 w 91"/>
                    <a:gd name="T23" fmla="*/ 5 h 31"/>
                    <a:gd name="T24" fmla="*/ 17 w 91"/>
                    <a:gd name="T25" fmla="*/ 8 h 31"/>
                    <a:gd name="T26" fmla="*/ 10 w 91"/>
                    <a:gd name="T27" fmla="*/ 13 h 31"/>
                    <a:gd name="T28" fmla="*/ 4 w 91"/>
                    <a:gd name="T29" fmla="*/ 18 h 31"/>
                    <a:gd name="T30" fmla="*/ 0 w 91"/>
                    <a:gd name="T31" fmla="*/ 23 h 31"/>
                    <a:gd name="T32" fmla="*/ 0 w 91"/>
                    <a:gd name="T33" fmla="*/ 31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1" h="31">
                      <a:moveTo>
                        <a:pt x="91" y="31"/>
                      </a:moveTo>
                      <a:lnTo>
                        <a:pt x="88" y="23"/>
                      </a:lnTo>
                      <a:lnTo>
                        <a:pt x="84" y="16"/>
                      </a:lnTo>
                      <a:lnTo>
                        <a:pt x="81" y="13"/>
                      </a:lnTo>
                      <a:lnTo>
                        <a:pt x="75" y="8"/>
                      </a:lnTo>
                      <a:lnTo>
                        <a:pt x="68" y="5"/>
                      </a:lnTo>
                      <a:lnTo>
                        <a:pt x="62" y="0"/>
                      </a:lnTo>
                      <a:lnTo>
                        <a:pt x="52" y="0"/>
                      </a:lnTo>
                      <a:lnTo>
                        <a:pt x="46" y="0"/>
                      </a:lnTo>
                      <a:lnTo>
                        <a:pt x="36" y="0"/>
                      </a:lnTo>
                      <a:lnTo>
                        <a:pt x="29" y="0"/>
                      </a:lnTo>
                      <a:lnTo>
                        <a:pt x="23" y="5"/>
                      </a:lnTo>
                      <a:lnTo>
                        <a:pt x="17" y="8"/>
                      </a:lnTo>
                      <a:lnTo>
                        <a:pt x="10" y="13"/>
                      </a:lnTo>
                      <a:lnTo>
                        <a:pt x="4" y="18"/>
                      </a:lnTo>
                      <a:lnTo>
                        <a:pt x="0" y="23"/>
                      </a:lnTo>
                      <a:lnTo>
                        <a:pt x="0" y="31"/>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30" name="Group 923"/>
              <p:cNvGrpSpPr>
                <a:grpSpLocks/>
              </p:cNvGrpSpPr>
              <p:nvPr/>
            </p:nvGrpSpPr>
            <p:grpSpPr bwMode="auto">
              <a:xfrm>
                <a:off x="7902" y="10062"/>
                <a:ext cx="55" cy="52"/>
                <a:chOff x="7902" y="10062"/>
                <a:chExt cx="55" cy="52"/>
              </a:xfrm>
            </p:grpSpPr>
            <p:sp>
              <p:nvSpPr>
                <p:cNvPr id="80077" name="Line 924"/>
                <p:cNvSpPr>
                  <a:spLocks noChangeShapeType="1"/>
                </p:cNvSpPr>
                <p:nvPr/>
              </p:nvSpPr>
              <p:spPr bwMode="auto">
                <a:xfrm flipH="1">
                  <a:off x="7902" y="10062"/>
                  <a:ext cx="29" cy="3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78" name="Line 925"/>
                <p:cNvSpPr>
                  <a:spLocks noChangeShapeType="1"/>
                </p:cNvSpPr>
                <p:nvPr/>
              </p:nvSpPr>
              <p:spPr bwMode="auto">
                <a:xfrm flipH="1">
                  <a:off x="7928" y="10083"/>
                  <a:ext cx="29" cy="3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79" name="Line 926"/>
                <p:cNvSpPr>
                  <a:spLocks noChangeShapeType="1"/>
                </p:cNvSpPr>
                <p:nvPr/>
              </p:nvSpPr>
              <p:spPr bwMode="auto">
                <a:xfrm flipH="1">
                  <a:off x="7915" y="10072"/>
                  <a:ext cx="29" cy="3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31" name="Group 927"/>
              <p:cNvGrpSpPr>
                <a:grpSpLocks/>
              </p:cNvGrpSpPr>
              <p:nvPr/>
            </p:nvGrpSpPr>
            <p:grpSpPr bwMode="auto">
              <a:xfrm>
                <a:off x="7876" y="10057"/>
                <a:ext cx="62" cy="57"/>
                <a:chOff x="7876" y="10057"/>
                <a:chExt cx="62" cy="57"/>
              </a:xfrm>
            </p:grpSpPr>
            <p:sp>
              <p:nvSpPr>
                <p:cNvPr id="80074" name="Freeform 928"/>
                <p:cNvSpPr>
                  <a:spLocks/>
                </p:cNvSpPr>
                <p:nvPr/>
              </p:nvSpPr>
              <p:spPr bwMode="auto">
                <a:xfrm>
                  <a:off x="7876" y="10057"/>
                  <a:ext cx="36" cy="36"/>
                </a:xfrm>
                <a:custGeom>
                  <a:avLst/>
                  <a:gdLst>
                    <a:gd name="T0" fmla="*/ 36 w 36"/>
                    <a:gd name="T1" fmla="*/ 0 h 36"/>
                    <a:gd name="T2" fmla="*/ 23 w 36"/>
                    <a:gd name="T3" fmla="*/ 36 h 36"/>
                    <a:gd name="T4" fmla="*/ 10 w 36"/>
                    <a:gd name="T5" fmla="*/ 36 h 36"/>
                    <a:gd name="T6" fmla="*/ 4 w 36"/>
                    <a:gd name="T7" fmla="*/ 7 h 36"/>
                    <a:gd name="T8" fmla="*/ 0 w 36"/>
                    <a:gd name="T9" fmla="*/ 7 h 36"/>
                    <a:gd name="T10" fmla="*/ 7 w 36"/>
                    <a:gd name="T11" fmla="*/ 36 h 36"/>
                    <a:gd name="T12" fmla="*/ 36 w 3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36">
                      <a:moveTo>
                        <a:pt x="36" y="0"/>
                      </a:moveTo>
                      <a:lnTo>
                        <a:pt x="23" y="36"/>
                      </a:lnTo>
                      <a:lnTo>
                        <a:pt x="10" y="36"/>
                      </a:lnTo>
                      <a:lnTo>
                        <a:pt x="4" y="7"/>
                      </a:lnTo>
                      <a:lnTo>
                        <a:pt x="0" y="7"/>
                      </a:lnTo>
                      <a:lnTo>
                        <a:pt x="7" y="36"/>
                      </a:lnTo>
                      <a:lnTo>
                        <a:pt x="36"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75" name="Freeform 929"/>
                <p:cNvSpPr>
                  <a:spLocks/>
                </p:cNvSpPr>
                <p:nvPr/>
              </p:nvSpPr>
              <p:spPr bwMode="auto">
                <a:xfrm>
                  <a:off x="7902" y="10077"/>
                  <a:ext cx="36" cy="37"/>
                </a:xfrm>
                <a:custGeom>
                  <a:avLst/>
                  <a:gdLst>
                    <a:gd name="T0" fmla="*/ 36 w 36"/>
                    <a:gd name="T1" fmla="*/ 0 h 37"/>
                    <a:gd name="T2" fmla="*/ 23 w 36"/>
                    <a:gd name="T3" fmla="*/ 37 h 37"/>
                    <a:gd name="T4" fmla="*/ 10 w 36"/>
                    <a:gd name="T5" fmla="*/ 37 h 37"/>
                    <a:gd name="T6" fmla="*/ 4 w 36"/>
                    <a:gd name="T7" fmla="*/ 8 h 37"/>
                    <a:gd name="T8" fmla="*/ 0 w 36"/>
                    <a:gd name="T9" fmla="*/ 8 h 37"/>
                    <a:gd name="T10" fmla="*/ 7 w 36"/>
                    <a:gd name="T11" fmla="*/ 37 h 37"/>
                    <a:gd name="T12" fmla="*/ 36 w 36"/>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37">
                      <a:moveTo>
                        <a:pt x="36" y="0"/>
                      </a:moveTo>
                      <a:lnTo>
                        <a:pt x="23" y="37"/>
                      </a:lnTo>
                      <a:lnTo>
                        <a:pt x="10" y="37"/>
                      </a:lnTo>
                      <a:lnTo>
                        <a:pt x="4" y="8"/>
                      </a:lnTo>
                      <a:lnTo>
                        <a:pt x="0" y="8"/>
                      </a:lnTo>
                      <a:lnTo>
                        <a:pt x="7" y="37"/>
                      </a:lnTo>
                      <a:lnTo>
                        <a:pt x="36"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76" name="Freeform 930"/>
                <p:cNvSpPr>
                  <a:spLocks/>
                </p:cNvSpPr>
                <p:nvPr/>
              </p:nvSpPr>
              <p:spPr bwMode="auto">
                <a:xfrm>
                  <a:off x="7889" y="10067"/>
                  <a:ext cx="36" cy="36"/>
                </a:xfrm>
                <a:custGeom>
                  <a:avLst/>
                  <a:gdLst>
                    <a:gd name="T0" fmla="*/ 36 w 36"/>
                    <a:gd name="T1" fmla="*/ 0 h 36"/>
                    <a:gd name="T2" fmla="*/ 23 w 36"/>
                    <a:gd name="T3" fmla="*/ 36 h 36"/>
                    <a:gd name="T4" fmla="*/ 10 w 36"/>
                    <a:gd name="T5" fmla="*/ 36 h 36"/>
                    <a:gd name="T6" fmla="*/ 4 w 36"/>
                    <a:gd name="T7" fmla="*/ 8 h 36"/>
                    <a:gd name="T8" fmla="*/ 0 w 36"/>
                    <a:gd name="T9" fmla="*/ 8 h 36"/>
                    <a:gd name="T10" fmla="*/ 7 w 36"/>
                    <a:gd name="T11" fmla="*/ 36 h 36"/>
                    <a:gd name="T12" fmla="*/ 36 w 3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36">
                      <a:moveTo>
                        <a:pt x="36" y="0"/>
                      </a:moveTo>
                      <a:lnTo>
                        <a:pt x="23" y="36"/>
                      </a:lnTo>
                      <a:lnTo>
                        <a:pt x="10" y="36"/>
                      </a:lnTo>
                      <a:lnTo>
                        <a:pt x="4" y="8"/>
                      </a:lnTo>
                      <a:lnTo>
                        <a:pt x="0" y="8"/>
                      </a:lnTo>
                      <a:lnTo>
                        <a:pt x="7" y="36"/>
                      </a:lnTo>
                      <a:lnTo>
                        <a:pt x="36"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32" name="Group 931"/>
              <p:cNvGrpSpPr>
                <a:grpSpLocks/>
              </p:cNvGrpSpPr>
              <p:nvPr/>
            </p:nvGrpSpPr>
            <p:grpSpPr bwMode="auto">
              <a:xfrm>
                <a:off x="7876" y="10057"/>
                <a:ext cx="68" cy="65"/>
                <a:chOff x="7876" y="10057"/>
                <a:chExt cx="68" cy="65"/>
              </a:xfrm>
            </p:grpSpPr>
            <p:sp>
              <p:nvSpPr>
                <p:cNvPr id="80070" name="Freeform 932"/>
                <p:cNvSpPr>
                  <a:spLocks/>
                </p:cNvSpPr>
                <p:nvPr/>
              </p:nvSpPr>
              <p:spPr bwMode="auto">
                <a:xfrm>
                  <a:off x="7876" y="10057"/>
                  <a:ext cx="42" cy="44"/>
                </a:xfrm>
                <a:custGeom>
                  <a:avLst/>
                  <a:gdLst>
                    <a:gd name="T0" fmla="*/ 42 w 42"/>
                    <a:gd name="T1" fmla="*/ 0 h 44"/>
                    <a:gd name="T2" fmla="*/ 26 w 42"/>
                    <a:gd name="T3" fmla="*/ 44 h 44"/>
                    <a:gd name="T4" fmla="*/ 13 w 42"/>
                    <a:gd name="T5" fmla="*/ 44 h 44"/>
                    <a:gd name="T6" fmla="*/ 4 w 42"/>
                    <a:gd name="T7" fmla="*/ 10 h 44"/>
                    <a:gd name="T8" fmla="*/ 0 w 42"/>
                    <a:gd name="T9" fmla="*/ 10 h 44"/>
                    <a:gd name="T10" fmla="*/ 10 w 42"/>
                    <a:gd name="T11" fmla="*/ 44 h 44"/>
                    <a:gd name="T12" fmla="*/ 42 w 42"/>
                    <a:gd name="T13" fmla="*/ 0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44">
                      <a:moveTo>
                        <a:pt x="42" y="0"/>
                      </a:moveTo>
                      <a:lnTo>
                        <a:pt x="26" y="44"/>
                      </a:lnTo>
                      <a:lnTo>
                        <a:pt x="13" y="44"/>
                      </a:lnTo>
                      <a:lnTo>
                        <a:pt x="4" y="10"/>
                      </a:lnTo>
                      <a:lnTo>
                        <a:pt x="0" y="10"/>
                      </a:lnTo>
                      <a:lnTo>
                        <a:pt x="10" y="44"/>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71" name="Freeform 933"/>
                <p:cNvSpPr>
                  <a:spLocks/>
                </p:cNvSpPr>
                <p:nvPr/>
              </p:nvSpPr>
              <p:spPr bwMode="auto">
                <a:xfrm>
                  <a:off x="7902" y="10077"/>
                  <a:ext cx="42" cy="45"/>
                </a:xfrm>
                <a:custGeom>
                  <a:avLst/>
                  <a:gdLst>
                    <a:gd name="T0" fmla="*/ 42 w 42"/>
                    <a:gd name="T1" fmla="*/ 0 h 45"/>
                    <a:gd name="T2" fmla="*/ 26 w 42"/>
                    <a:gd name="T3" fmla="*/ 45 h 45"/>
                    <a:gd name="T4" fmla="*/ 13 w 42"/>
                    <a:gd name="T5" fmla="*/ 45 h 45"/>
                    <a:gd name="T6" fmla="*/ 4 w 42"/>
                    <a:gd name="T7" fmla="*/ 11 h 45"/>
                    <a:gd name="T8" fmla="*/ 0 w 42"/>
                    <a:gd name="T9" fmla="*/ 11 h 45"/>
                    <a:gd name="T10" fmla="*/ 10 w 42"/>
                    <a:gd name="T11" fmla="*/ 45 h 45"/>
                    <a:gd name="T12" fmla="*/ 42 w 42"/>
                    <a:gd name="T13" fmla="*/ 0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45">
                      <a:moveTo>
                        <a:pt x="42" y="0"/>
                      </a:moveTo>
                      <a:lnTo>
                        <a:pt x="26" y="45"/>
                      </a:lnTo>
                      <a:lnTo>
                        <a:pt x="13" y="45"/>
                      </a:lnTo>
                      <a:lnTo>
                        <a:pt x="4" y="11"/>
                      </a:lnTo>
                      <a:lnTo>
                        <a:pt x="0" y="11"/>
                      </a:lnTo>
                      <a:lnTo>
                        <a:pt x="10" y="45"/>
                      </a:lnTo>
                      <a:lnTo>
                        <a:pt x="42"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72" name="Freeform 934"/>
                <p:cNvSpPr>
                  <a:spLocks/>
                </p:cNvSpPr>
                <p:nvPr/>
              </p:nvSpPr>
              <p:spPr bwMode="auto">
                <a:xfrm>
                  <a:off x="7889" y="10067"/>
                  <a:ext cx="42" cy="44"/>
                </a:xfrm>
                <a:custGeom>
                  <a:avLst/>
                  <a:gdLst>
                    <a:gd name="T0" fmla="*/ 42 w 42"/>
                    <a:gd name="T1" fmla="*/ 0 h 44"/>
                    <a:gd name="T2" fmla="*/ 26 w 42"/>
                    <a:gd name="T3" fmla="*/ 44 h 44"/>
                    <a:gd name="T4" fmla="*/ 13 w 42"/>
                    <a:gd name="T5" fmla="*/ 44 h 44"/>
                    <a:gd name="T6" fmla="*/ 4 w 42"/>
                    <a:gd name="T7" fmla="*/ 10 h 44"/>
                    <a:gd name="T8" fmla="*/ 0 w 42"/>
                    <a:gd name="T9" fmla="*/ 10 h 44"/>
                    <a:gd name="T10" fmla="*/ 10 w 42"/>
                    <a:gd name="T11" fmla="*/ 44 h 44"/>
                    <a:gd name="T12" fmla="*/ 42 w 42"/>
                    <a:gd name="T13" fmla="*/ 0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44">
                      <a:moveTo>
                        <a:pt x="42" y="0"/>
                      </a:moveTo>
                      <a:lnTo>
                        <a:pt x="26" y="44"/>
                      </a:lnTo>
                      <a:lnTo>
                        <a:pt x="13" y="44"/>
                      </a:lnTo>
                      <a:lnTo>
                        <a:pt x="4" y="10"/>
                      </a:lnTo>
                      <a:lnTo>
                        <a:pt x="0" y="10"/>
                      </a:lnTo>
                      <a:lnTo>
                        <a:pt x="10" y="44"/>
                      </a:lnTo>
                      <a:lnTo>
                        <a:pt x="42"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73" name="Freeform 935"/>
                <p:cNvSpPr>
                  <a:spLocks/>
                </p:cNvSpPr>
                <p:nvPr/>
              </p:nvSpPr>
              <p:spPr bwMode="auto">
                <a:xfrm>
                  <a:off x="7889" y="10067"/>
                  <a:ext cx="42" cy="44"/>
                </a:xfrm>
                <a:custGeom>
                  <a:avLst/>
                  <a:gdLst>
                    <a:gd name="T0" fmla="*/ 42 w 42"/>
                    <a:gd name="T1" fmla="*/ 0 h 44"/>
                    <a:gd name="T2" fmla="*/ 26 w 42"/>
                    <a:gd name="T3" fmla="*/ 44 h 44"/>
                    <a:gd name="T4" fmla="*/ 13 w 42"/>
                    <a:gd name="T5" fmla="*/ 44 h 44"/>
                    <a:gd name="T6" fmla="*/ 4 w 42"/>
                    <a:gd name="T7" fmla="*/ 10 h 44"/>
                    <a:gd name="T8" fmla="*/ 0 w 42"/>
                    <a:gd name="T9" fmla="*/ 10 h 44"/>
                    <a:gd name="T10" fmla="*/ 10 w 42"/>
                    <a:gd name="T11" fmla="*/ 44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 h="44">
                      <a:moveTo>
                        <a:pt x="42" y="0"/>
                      </a:moveTo>
                      <a:lnTo>
                        <a:pt x="26" y="44"/>
                      </a:lnTo>
                      <a:lnTo>
                        <a:pt x="13" y="44"/>
                      </a:lnTo>
                      <a:lnTo>
                        <a:pt x="4" y="10"/>
                      </a:lnTo>
                      <a:lnTo>
                        <a:pt x="0" y="10"/>
                      </a:lnTo>
                      <a:lnTo>
                        <a:pt x="10" y="44"/>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33" name="Group 936"/>
              <p:cNvGrpSpPr>
                <a:grpSpLocks/>
              </p:cNvGrpSpPr>
              <p:nvPr/>
            </p:nvGrpSpPr>
            <p:grpSpPr bwMode="auto">
              <a:xfrm>
                <a:off x="7780" y="10070"/>
                <a:ext cx="116" cy="52"/>
                <a:chOff x="7780" y="10070"/>
                <a:chExt cx="116" cy="52"/>
              </a:xfrm>
            </p:grpSpPr>
            <p:sp>
              <p:nvSpPr>
                <p:cNvPr id="80066" name="Freeform 937"/>
                <p:cNvSpPr>
                  <a:spLocks/>
                </p:cNvSpPr>
                <p:nvPr/>
              </p:nvSpPr>
              <p:spPr bwMode="auto">
                <a:xfrm>
                  <a:off x="7780" y="10070"/>
                  <a:ext cx="90" cy="31"/>
                </a:xfrm>
                <a:custGeom>
                  <a:avLst/>
                  <a:gdLst>
                    <a:gd name="T0" fmla="*/ 90 w 90"/>
                    <a:gd name="T1" fmla="*/ 31 h 31"/>
                    <a:gd name="T2" fmla="*/ 87 w 90"/>
                    <a:gd name="T3" fmla="*/ 23 h 31"/>
                    <a:gd name="T4" fmla="*/ 84 w 90"/>
                    <a:gd name="T5" fmla="*/ 15 h 31"/>
                    <a:gd name="T6" fmla="*/ 77 w 90"/>
                    <a:gd name="T7" fmla="*/ 13 h 31"/>
                    <a:gd name="T8" fmla="*/ 74 w 90"/>
                    <a:gd name="T9" fmla="*/ 7 h 31"/>
                    <a:gd name="T10" fmla="*/ 67 w 90"/>
                    <a:gd name="T11" fmla="*/ 5 h 31"/>
                    <a:gd name="T12" fmla="*/ 58 w 90"/>
                    <a:gd name="T13" fmla="*/ 0 h 31"/>
                    <a:gd name="T14" fmla="*/ 51 w 90"/>
                    <a:gd name="T15" fmla="*/ 0 h 31"/>
                    <a:gd name="T16" fmla="*/ 45 w 90"/>
                    <a:gd name="T17" fmla="*/ 0 h 31"/>
                    <a:gd name="T18" fmla="*/ 38 w 90"/>
                    <a:gd name="T19" fmla="*/ 0 h 31"/>
                    <a:gd name="T20" fmla="*/ 29 w 90"/>
                    <a:gd name="T21" fmla="*/ 0 h 31"/>
                    <a:gd name="T22" fmla="*/ 22 w 90"/>
                    <a:gd name="T23" fmla="*/ 5 h 31"/>
                    <a:gd name="T24" fmla="*/ 16 w 90"/>
                    <a:gd name="T25" fmla="*/ 7 h 31"/>
                    <a:gd name="T26" fmla="*/ 9 w 90"/>
                    <a:gd name="T27" fmla="*/ 13 h 31"/>
                    <a:gd name="T28" fmla="*/ 6 w 90"/>
                    <a:gd name="T29" fmla="*/ 18 h 31"/>
                    <a:gd name="T30" fmla="*/ 3 w 90"/>
                    <a:gd name="T31" fmla="*/ 23 h 31"/>
                    <a:gd name="T32" fmla="*/ 0 w 90"/>
                    <a:gd name="T33" fmla="*/ 31 h 31"/>
                    <a:gd name="T34" fmla="*/ 90 w 90"/>
                    <a:gd name="T35" fmla="*/ 3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0" h="31">
                      <a:moveTo>
                        <a:pt x="90" y="31"/>
                      </a:moveTo>
                      <a:lnTo>
                        <a:pt x="87" y="23"/>
                      </a:lnTo>
                      <a:lnTo>
                        <a:pt x="84" y="15"/>
                      </a:lnTo>
                      <a:lnTo>
                        <a:pt x="77" y="13"/>
                      </a:lnTo>
                      <a:lnTo>
                        <a:pt x="74" y="7"/>
                      </a:lnTo>
                      <a:lnTo>
                        <a:pt x="67" y="5"/>
                      </a:lnTo>
                      <a:lnTo>
                        <a:pt x="58" y="0"/>
                      </a:lnTo>
                      <a:lnTo>
                        <a:pt x="51" y="0"/>
                      </a:lnTo>
                      <a:lnTo>
                        <a:pt x="45" y="0"/>
                      </a:lnTo>
                      <a:lnTo>
                        <a:pt x="38" y="0"/>
                      </a:lnTo>
                      <a:lnTo>
                        <a:pt x="29" y="0"/>
                      </a:lnTo>
                      <a:lnTo>
                        <a:pt x="22" y="5"/>
                      </a:lnTo>
                      <a:lnTo>
                        <a:pt x="16" y="7"/>
                      </a:lnTo>
                      <a:lnTo>
                        <a:pt x="9" y="13"/>
                      </a:lnTo>
                      <a:lnTo>
                        <a:pt x="6" y="18"/>
                      </a:lnTo>
                      <a:lnTo>
                        <a:pt x="3" y="23"/>
                      </a:lnTo>
                      <a:lnTo>
                        <a:pt x="0" y="31"/>
                      </a:lnTo>
                      <a:lnTo>
                        <a:pt x="9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67" name="Freeform 938"/>
                <p:cNvSpPr>
                  <a:spLocks/>
                </p:cNvSpPr>
                <p:nvPr/>
              </p:nvSpPr>
              <p:spPr bwMode="auto">
                <a:xfrm>
                  <a:off x="7805" y="10090"/>
                  <a:ext cx="91" cy="32"/>
                </a:xfrm>
                <a:custGeom>
                  <a:avLst/>
                  <a:gdLst>
                    <a:gd name="T0" fmla="*/ 91 w 91"/>
                    <a:gd name="T1" fmla="*/ 32 h 32"/>
                    <a:gd name="T2" fmla="*/ 88 w 91"/>
                    <a:gd name="T3" fmla="*/ 24 h 32"/>
                    <a:gd name="T4" fmla="*/ 84 w 91"/>
                    <a:gd name="T5" fmla="*/ 16 h 32"/>
                    <a:gd name="T6" fmla="*/ 78 w 91"/>
                    <a:gd name="T7" fmla="*/ 13 h 32"/>
                    <a:gd name="T8" fmla="*/ 75 w 91"/>
                    <a:gd name="T9" fmla="*/ 8 h 32"/>
                    <a:gd name="T10" fmla="*/ 68 w 91"/>
                    <a:gd name="T11" fmla="*/ 6 h 32"/>
                    <a:gd name="T12" fmla="*/ 59 w 91"/>
                    <a:gd name="T13" fmla="*/ 0 h 32"/>
                    <a:gd name="T14" fmla="*/ 52 w 91"/>
                    <a:gd name="T15" fmla="*/ 0 h 32"/>
                    <a:gd name="T16" fmla="*/ 46 w 91"/>
                    <a:gd name="T17" fmla="*/ 0 h 32"/>
                    <a:gd name="T18" fmla="*/ 39 w 91"/>
                    <a:gd name="T19" fmla="*/ 0 h 32"/>
                    <a:gd name="T20" fmla="*/ 29 w 91"/>
                    <a:gd name="T21" fmla="*/ 0 h 32"/>
                    <a:gd name="T22" fmla="*/ 23 w 91"/>
                    <a:gd name="T23" fmla="*/ 6 h 32"/>
                    <a:gd name="T24" fmla="*/ 17 w 91"/>
                    <a:gd name="T25" fmla="*/ 8 h 32"/>
                    <a:gd name="T26" fmla="*/ 10 w 91"/>
                    <a:gd name="T27" fmla="*/ 13 h 32"/>
                    <a:gd name="T28" fmla="*/ 7 w 91"/>
                    <a:gd name="T29" fmla="*/ 19 h 32"/>
                    <a:gd name="T30" fmla="*/ 4 w 91"/>
                    <a:gd name="T31" fmla="*/ 24 h 32"/>
                    <a:gd name="T32" fmla="*/ 0 w 91"/>
                    <a:gd name="T33" fmla="*/ 32 h 32"/>
                    <a:gd name="T34" fmla="*/ 91 w 91"/>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32">
                      <a:moveTo>
                        <a:pt x="91" y="32"/>
                      </a:moveTo>
                      <a:lnTo>
                        <a:pt x="88" y="24"/>
                      </a:lnTo>
                      <a:lnTo>
                        <a:pt x="84" y="16"/>
                      </a:lnTo>
                      <a:lnTo>
                        <a:pt x="78" y="13"/>
                      </a:lnTo>
                      <a:lnTo>
                        <a:pt x="75" y="8"/>
                      </a:lnTo>
                      <a:lnTo>
                        <a:pt x="68" y="6"/>
                      </a:lnTo>
                      <a:lnTo>
                        <a:pt x="59" y="0"/>
                      </a:lnTo>
                      <a:lnTo>
                        <a:pt x="52" y="0"/>
                      </a:lnTo>
                      <a:lnTo>
                        <a:pt x="46" y="0"/>
                      </a:lnTo>
                      <a:lnTo>
                        <a:pt x="39" y="0"/>
                      </a:lnTo>
                      <a:lnTo>
                        <a:pt x="29" y="0"/>
                      </a:lnTo>
                      <a:lnTo>
                        <a:pt x="23" y="6"/>
                      </a:lnTo>
                      <a:lnTo>
                        <a:pt x="17" y="8"/>
                      </a:lnTo>
                      <a:lnTo>
                        <a:pt x="10" y="13"/>
                      </a:lnTo>
                      <a:lnTo>
                        <a:pt x="7" y="19"/>
                      </a:lnTo>
                      <a:lnTo>
                        <a:pt x="4" y="24"/>
                      </a:lnTo>
                      <a:lnTo>
                        <a:pt x="0" y="32"/>
                      </a:lnTo>
                      <a:lnTo>
                        <a:pt x="91" y="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68" name="Freeform 939"/>
                <p:cNvSpPr>
                  <a:spLocks/>
                </p:cNvSpPr>
                <p:nvPr/>
              </p:nvSpPr>
              <p:spPr bwMode="auto">
                <a:xfrm>
                  <a:off x="7792" y="10080"/>
                  <a:ext cx="91" cy="31"/>
                </a:xfrm>
                <a:custGeom>
                  <a:avLst/>
                  <a:gdLst>
                    <a:gd name="T0" fmla="*/ 91 w 91"/>
                    <a:gd name="T1" fmla="*/ 31 h 31"/>
                    <a:gd name="T2" fmla="*/ 88 w 91"/>
                    <a:gd name="T3" fmla="*/ 23 h 31"/>
                    <a:gd name="T4" fmla="*/ 84 w 91"/>
                    <a:gd name="T5" fmla="*/ 16 h 31"/>
                    <a:gd name="T6" fmla="*/ 78 w 91"/>
                    <a:gd name="T7" fmla="*/ 13 h 31"/>
                    <a:gd name="T8" fmla="*/ 75 w 91"/>
                    <a:gd name="T9" fmla="*/ 8 h 31"/>
                    <a:gd name="T10" fmla="*/ 68 w 91"/>
                    <a:gd name="T11" fmla="*/ 5 h 31"/>
                    <a:gd name="T12" fmla="*/ 59 w 91"/>
                    <a:gd name="T13" fmla="*/ 0 h 31"/>
                    <a:gd name="T14" fmla="*/ 52 w 91"/>
                    <a:gd name="T15" fmla="*/ 0 h 31"/>
                    <a:gd name="T16" fmla="*/ 46 w 91"/>
                    <a:gd name="T17" fmla="*/ 0 h 31"/>
                    <a:gd name="T18" fmla="*/ 39 w 91"/>
                    <a:gd name="T19" fmla="*/ 0 h 31"/>
                    <a:gd name="T20" fmla="*/ 30 w 91"/>
                    <a:gd name="T21" fmla="*/ 0 h 31"/>
                    <a:gd name="T22" fmla="*/ 23 w 91"/>
                    <a:gd name="T23" fmla="*/ 5 h 31"/>
                    <a:gd name="T24" fmla="*/ 17 w 91"/>
                    <a:gd name="T25" fmla="*/ 8 h 31"/>
                    <a:gd name="T26" fmla="*/ 10 w 91"/>
                    <a:gd name="T27" fmla="*/ 13 h 31"/>
                    <a:gd name="T28" fmla="*/ 7 w 91"/>
                    <a:gd name="T29" fmla="*/ 18 h 31"/>
                    <a:gd name="T30" fmla="*/ 4 w 91"/>
                    <a:gd name="T31" fmla="*/ 23 h 31"/>
                    <a:gd name="T32" fmla="*/ 0 w 91"/>
                    <a:gd name="T33" fmla="*/ 31 h 31"/>
                    <a:gd name="T34" fmla="*/ 91 w 91"/>
                    <a:gd name="T35" fmla="*/ 3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31">
                      <a:moveTo>
                        <a:pt x="91" y="31"/>
                      </a:moveTo>
                      <a:lnTo>
                        <a:pt x="88" y="23"/>
                      </a:lnTo>
                      <a:lnTo>
                        <a:pt x="84" y="16"/>
                      </a:lnTo>
                      <a:lnTo>
                        <a:pt x="78" y="13"/>
                      </a:lnTo>
                      <a:lnTo>
                        <a:pt x="75" y="8"/>
                      </a:lnTo>
                      <a:lnTo>
                        <a:pt x="68" y="5"/>
                      </a:lnTo>
                      <a:lnTo>
                        <a:pt x="59" y="0"/>
                      </a:lnTo>
                      <a:lnTo>
                        <a:pt x="52" y="0"/>
                      </a:lnTo>
                      <a:lnTo>
                        <a:pt x="46" y="0"/>
                      </a:lnTo>
                      <a:lnTo>
                        <a:pt x="39" y="0"/>
                      </a:lnTo>
                      <a:lnTo>
                        <a:pt x="30" y="0"/>
                      </a:lnTo>
                      <a:lnTo>
                        <a:pt x="23" y="5"/>
                      </a:lnTo>
                      <a:lnTo>
                        <a:pt x="17" y="8"/>
                      </a:lnTo>
                      <a:lnTo>
                        <a:pt x="10" y="13"/>
                      </a:lnTo>
                      <a:lnTo>
                        <a:pt x="7" y="18"/>
                      </a:lnTo>
                      <a:lnTo>
                        <a:pt x="4" y="23"/>
                      </a:lnTo>
                      <a:lnTo>
                        <a:pt x="0" y="31"/>
                      </a:lnTo>
                      <a:lnTo>
                        <a:pt x="91" y="31"/>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69" name="Freeform 940"/>
                <p:cNvSpPr>
                  <a:spLocks/>
                </p:cNvSpPr>
                <p:nvPr/>
              </p:nvSpPr>
              <p:spPr bwMode="auto">
                <a:xfrm>
                  <a:off x="7792" y="10080"/>
                  <a:ext cx="91" cy="31"/>
                </a:xfrm>
                <a:custGeom>
                  <a:avLst/>
                  <a:gdLst>
                    <a:gd name="T0" fmla="*/ 91 w 91"/>
                    <a:gd name="T1" fmla="*/ 31 h 31"/>
                    <a:gd name="T2" fmla="*/ 88 w 91"/>
                    <a:gd name="T3" fmla="*/ 23 h 31"/>
                    <a:gd name="T4" fmla="*/ 84 w 91"/>
                    <a:gd name="T5" fmla="*/ 16 h 31"/>
                    <a:gd name="T6" fmla="*/ 78 w 91"/>
                    <a:gd name="T7" fmla="*/ 13 h 31"/>
                    <a:gd name="T8" fmla="*/ 75 w 91"/>
                    <a:gd name="T9" fmla="*/ 8 h 31"/>
                    <a:gd name="T10" fmla="*/ 68 w 91"/>
                    <a:gd name="T11" fmla="*/ 5 h 31"/>
                    <a:gd name="T12" fmla="*/ 59 w 91"/>
                    <a:gd name="T13" fmla="*/ 0 h 31"/>
                    <a:gd name="T14" fmla="*/ 52 w 91"/>
                    <a:gd name="T15" fmla="*/ 0 h 31"/>
                    <a:gd name="T16" fmla="*/ 46 w 91"/>
                    <a:gd name="T17" fmla="*/ 0 h 31"/>
                    <a:gd name="T18" fmla="*/ 39 w 91"/>
                    <a:gd name="T19" fmla="*/ 0 h 31"/>
                    <a:gd name="T20" fmla="*/ 30 w 91"/>
                    <a:gd name="T21" fmla="*/ 0 h 31"/>
                    <a:gd name="T22" fmla="*/ 23 w 91"/>
                    <a:gd name="T23" fmla="*/ 5 h 31"/>
                    <a:gd name="T24" fmla="*/ 17 w 91"/>
                    <a:gd name="T25" fmla="*/ 8 h 31"/>
                    <a:gd name="T26" fmla="*/ 10 w 91"/>
                    <a:gd name="T27" fmla="*/ 13 h 31"/>
                    <a:gd name="T28" fmla="*/ 7 w 91"/>
                    <a:gd name="T29" fmla="*/ 18 h 31"/>
                    <a:gd name="T30" fmla="*/ 4 w 91"/>
                    <a:gd name="T31" fmla="*/ 23 h 31"/>
                    <a:gd name="T32" fmla="*/ 0 w 91"/>
                    <a:gd name="T33" fmla="*/ 31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1" h="31">
                      <a:moveTo>
                        <a:pt x="91" y="31"/>
                      </a:moveTo>
                      <a:lnTo>
                        <a:pt x="88" y="23"/>
                      </a:lnTo>
                      <a:lnTo>
                        <a:pt x="84" y="16"/>
                      </a:lnTo>
                      <a:lnTo>
                        <a:pt x="78" y="13"/>
                      </a:lnTo>
                      <a:lnTo>
                        <a:pt x="75" y="8"/>
                      </a:lnTo>
                      <a:lnTo>
                        <a:pt x="68" y="5"/>
                      </a:lnTo>
                      <a:lnTo>
                        <a:pt x="59" y="0"/>
                      </a:lnTo>
                      <a:lnTo>
                        <a:pt x="52" y="0"/>
                      </a:lnTo>
                      <a:lnTo>
                        <a:pt x="46" y="0"/>
                      </a:lnTo>
                      <a:lnTo>
                        <a:pt x="39" y="0"/>
                      </a:lnTo>
                      <a:lnTo>
                        <a:pt x="30" y="0"/>
                      </a:lnTo>
                      <a:lnTo>
                        <a:pt x="23" y="5"/>
                      </a:lnTo>
                      <a:lnTo>
                        <a:pt x="17" y="8"/>
                      </a:lnTo>
                      <a:lnTo>
                        <a:pt x="10" y="13"/>
                      </a:lnTo>
                      <a:lnTo>
                        <a:pt x="7" y="18"/>
                      </a:lnTo>
                      <a:lnTo>
                        <a:pt x="4" y="23"/>
                      </a:lnTo>
                      <a:lnTo>
                        <a:pt x="0" y="31"/>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34" name="Group 941"/>
              <p:cNvGrpSpPr>
                <a:grpSpLocks/>
              </p:cNvGrpSpPr>
              <p:nvPr/>
            </p:nvGrpSpPr>
            <p:grpSpPr bwMode="auto">
              <a:xfrm>
                <a:off x="7886" y="10018"/>
                <a:ext cx="29" cy="54"/>
                <a:chOff x="7886" y="10018"/>
                <a:chExt cx="29" cy="54"/>
              </a:xfrm>
            </p:grpSpPr>
            <p:sp>
              <p:nvSpPr>
                <p:cNvPr id="80063" name="Freeform 942"/>
                <p:cNvSpPr>
                  <a:spLocks/>
                </p:cNvSpPr>
                <p:nvPr/>
              </p:nvSpPr>
              <p:spPr bwMode="auto">
                <a:xfrm>
                  <a:off x="7886" y="10018"/>
                  <a:ext cx="3" cy="33"/>
                </a:xfrm>
                <a:custGeom>
                  <a:avLst/>
                  <a:gdLst>
                    <a:gd name="T0" fmla="*/ 0 w 3"/>
                    <a:gd name="T1" fmla="*/ 0 h 33"/>
                    <a:gd name="T2" fmla="*/ 0 w 3"/>
                    <a:gd name="T3" fmla="*/ 7 h 33"/>
                    <a:gd name="T4" fmla="*/ 3 w 3"/>
                    <a:gd name="T5" fmla="*/ 15 h 33"/>
                    <a:gd name="T6" fmla="*/ 0 w 3"/>
                    <a:gd name="T7" fmla="*/ 23 h 33"/>
                    <a:gd name="T8" fmla="*/ 0 w 3"/>
                    <a:gd name="T9" fmla="*/ 33 h 33"/>
                    <a:gd name="T10" fmla="*/ 0 w 3"/>
                    <a:gd name="T11" fmla="*/ 0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3">
                      <a:moveTo>
                        <a:pt x="0" y="0"/>
                      </a:moveTo>
                      <a:lnTo>
                        <a:pt x="0" y="7"/>
                      </a:lnTo>
                      <a:lnTo>
                        <a:pt x="3" y="15"/>
                      </a:lnTo>
                      <a:lnTo>
                        <a:pt x="0" y="23"/>
                      </a:lnTo>
                      <a:lnTo>
                        <a:pt x="0" y="33"/>
                      </a:lnTo>
                      <a:lnTo>
                        <a:pt x="0"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64" name="Freeform 943"/>
                <p:cNvSpPr>
                  <a:spLocks/>
                </p:cNvSpPr>
                <p:nvPr/>
              </p:nvSpPr>
              <p:spPr bwMode="auto">
                <a:xfrm>
                  <a:off x="7912" y="10038"/>
                  <a:ext cx="3" cy="34"/>
                </a:xfrm>
                <a:custGeom>
                  <a:avLst/>
                  <a:gdLst>
                    <a:gd name="T0" fmla="*/ 0 w 3"/>
                    <a:gd name="T1" fmla="*/ 0 h 34"/>
                    <a:gd name="T2" fmla="*/ 0 w 3"/>
                    <a:gd name="T3" fmla="*/ 8 h 34"/>
                    <a:gd name="T4" fmla="*/ 3 w 3"/>
                    <a:gd name="T5" fmla="*/ 16 h 34"/>
                    <a:gd name="T6" fmla="*/ 0 w 3"/>
                    <a:gd name="T7" fmla="*/ 24 h 34"/>
                    <a:gd name="T8" fmla="*/ 0 w 3"/>
                    <a:gd name="T9" fmla="*/ 34 h 34"/>
                    <a:gd name="T10" fmla="*/ 0 w 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4">
                      <a:moveTo>
                        <a:pt x="0" y="0"/>
                      </a:moveTo>
                      <a:lnTo>
                        <a:pt x="0" y="8"/>
                      </a:lnTo>
                      <a:lnTo>
                        <a:pt x="3" y="16"/>
                      </a:lnTo>
                      <a:lnTo>
                        <a:pt x="0" y="24"/>
                      </a:lnTo>
                      <a:lnTo>
                        <a:pt x="0" y="34"/>
                      </a:lnTo>
                      <a:lnTo>
                        <a:pt x="0"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65" name="Freeform 944"/>
                <p:cNvSpPr>
                  <a:spLocks/>
                </p:cNvSpPr>
                <p:nvPr/>
              </p:nvSpPr>
              <p:spPr bwMode="auto">
                <a:xfrm>
                  <a:off x="7899" y="10028"/>
                  <a:ext cx="3" cy="34"/>
                </a:xfrm>
                <a:custGeom>
                  <a:avLst/>
                  <a:gdLst>
                    <a:gd name="T0" fmla="*/ 0 w 3"/>
                    <a:gd name="T1" fmla="*/ 0 h 34"/>
                    <a:gd name="T2" fmla="*/ 0 w 3"/>
                    <a:gd name="T3" fmla="*/ 8 h 34"/>
                    <a:gd name="T4" fmla="*/ 3 w 3"/>
                    <a:gd name="T5" fmla="*/ 16 h 34"/>
                    <a:gd name="T6" fmla="*/ 0 w 3"/>
                    <a:gd name="T7" fmla="*/ 23 h 34"/>
                    <a:gd name="T8" fmla="*/ 0 w 3"/>
                    <a:gd name="T9" fmla="*/ 34 h 34"/>
                    <a:gd name="T10" fmla="*/ 0 w 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4">
                      <a:moveTo>
                        <a:pt x="0" y="0"/>
                      </a:moveTo>
                      <a:lnTo>
                        <a:pt x="0" y="8"/>
                      </a:lnTo>
                      <a:lnTo>
                        <a:pt x="3" y="16"/>
                      </a:lnTo>
                      <a:lnTo>
                        <a:pt x="0" y="23"/>
                      </a:lnTo>
                      <a:lnTo>
                        <a:pt x="0" y="34"/>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35" name="Group 945"/>
              <p:cNvGrpSpPr>
                <a:grpSpLocks/>
              </p:cNvGrpSpPr>
              <p:nvPr/>
            </p:nvGrpSpPr>
            <p:grpSpPr bwMode="auto">
              <a:xfrm>
                <a:off x="7889" y="10018"/>
                <a:ext cx="29" cy="59"/>
                <a:chOff x="7889" y="10018"/>
                <a:chExt cx="29" cy="59"/>
              </a:xfrm>
            </p:grpSpPr>
            <p:sp>
              <p:nvSpPr>
                <p:cNvPr id="80059" name="Freeform 946"/>
                <p:cNvSpPr>
                  <a:spLocks/>
                </p:cNvSpPr>
                <p:nvPr/>
              </p:nvSpPr>
              <p:spPr bwMode="auto">
                <a:xfrm>
                  <a:off x="7889" y="10018"/>
                  <a:ext cx="4" cy="39"/>
                </a:xfrm>
                <a:custGeom>
                  <a:avLst/>
                  <a:gdLst>
                    <a:gd name="T0" fmla="*/ 4 w 4"/>
                    <a:gd name="T1" fmla="*/ 0 h 39"/>
                    <a:gd name="T2" fmla="*/ 0 w 4"/>
                    <a:gd name="T3" fmla="*/ 7 h 39"/>
                    <a:gd name="T4" fmla="*/ 0 w 4"/>
                    <a:gd name="T5" fmla="*/ 18 h 39"/>
                    <a:gd name="T6" fmla="*/ 0 w 4"/>
                    <a:gd name="T7" fmla="*/ 28 h 39"/>
                    <a:gd name="T8" fmla="*/ 4 w 4"/>
                    <a:gd name="T9" fmla="*/ 39 h 39"/>
                    <a:gd name="T10" fmla="*/ 4 w 4"/>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39">
                      <a:moveTo>
                        <a:pt x="4" y="0"/>
                      </a:moveTo>
                      <a:lnTo>
                        <a:pt x="0" y="7"/>
                      </a:lnTo>
                      <a:lnTo>
                        <a:pt x="0" y="18"/>
                      </a:lnTo>
                      <a:lnTo>
                        <a:pt x="0" y="28"/>
                      </a:lnTo>
                      <a:lnTo>
                        <a:pt x="4" y="39"/>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60" name="Freeform 947"/>
                <p:cNvSpPr>
                  <a:spLocks/>
                </p:cNvSpPr>
                <p:nvPr/>
              </p:nvSpPr>
              <p:spPr bwMode="auto">
                <a:xfrm>
                  <a:off x="7915" y="10038"/>
                  <a:ext cx="3" cy="39"/>
                </a:xfrm>
                <a:custGeom>
                  <a:avLst/>
                  <a:gdLst>
                    <a:gd name="T0" fmla="*/ 3 w 3"/>
                    <a:gd name="T1" fmla="*/ 0 h 39"/>
                    <a:gd name="T2" fmla="*/ 0 w 3"/>
                    <a:gd name="T3" fmla="*/ 8 h 39"/>
                    <a:gd name="T4" fmla="*/ 0 w 3"/>
                    <a:gd name="T5" fmla="*/ 19 h 39"/>
                    <a:gd name="T6" fmla="*/ 0 w 3"/>
                    <a:gd name="T7" fmla="*/ 29 h 39"/>
                    <a:gd name="T8" fmla="*/ 3 w 3"/>
                    <a:gd name="T9" fmla="*/ 39 h 39"/>
                    <a:gd name="T10" fmla="*/ 3 w 3"/>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9">
                      <a:moveTo>
                        <a:pt x="3" y="0"/>
                      </a:moveTo>
                      <a:lnTo>
                        <a:pt x="0" y="8"/>
                      </a:lnTo>
                      <a:lnTo>
                        <a:pt x="0" y="19"/>
                      </a:lnTo>
                      <a:lnTo>
                        <a:pt x="0" y="29"/>
                      </a:lnTo>
                      <a:lnTo>
                        <a:pt x="3" y="39"/>
                      </a:lnTo>
                      <a:lnTo>
                        <a:pt x="3"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61" name="Freeform 948"/>
                <p:cNvSpPr>
                  <a:spLocks/>
                </p:cNvSpPr>
                <p:nvPr/>
              </p:nvSpPr>
              <p:spPr bwMode="auto">
                <a:xfrm>
                  <a:off x="7902" y="10028"/>
                  <a:ext cx="4" cy="39"/>
                </a:xfrm>
                <a:custGeom>
                  <a:avLst/>
                  <a:gdLst>
                    <a:gd name="T0" fmla="*/ 4 w 4"/>
                    <a:gd name="T1" fmla="*/ 0 h 39"/>
                    <a:gd name="T2" fmla="*/ 0 w 4"/>
                    <a:gd name="T3" fmla="*/ 8 h 39"/>
                    <a:gd name="T4" fmla="*/ 0 w 4"/>
                    <a:gd name="T5" fmla="*/ 18 h 39"/>
                    <a:gd name="T6" fmla="*/ 0 w 4"/>
                    <a:gd name="T7" fmla="*/ 29 h 39"/>
                    <a:gd name="T8" fmla="*/ 4 w 4"/>
                    <a:gd name="T9" fmla="*/ 39 h 39"/>
                    <a:gd name="T10" fmla="*/ 4 w 4"/>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39">
                      <a:moveTo>
                        <a:pt x="4" y="0"/>
                      </a:moveTo>
                      <a:lnTo>
                        <a:pt x="0" y="8"/>
                      </a:lnTo>
                      <a:lnTo>
                        <a:pt x="0" y="18"/>
                      </a:lnTo>
                      <a:lnTo>
                        <a:pt x="0" y="29"/>
                      </a:lnTo>
                      <a:lnTo>
                        <a:pt x="4" y="39"/>
                      </a:lnTo>
                      <a:lnTo>
                        <a:pt x="4"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62" name="Freeform 949"/>
                <p:cNvSpPr>
                  <a:spLocks/>
                </p:cNvSpPr>
                <p:nvPr/>
              </p:nvSpPr>
              <p:spPr bwMode="auto">
                <a:xfrm>
                  <a:off x="7902" y="10028"/>
                  <a:ext cx="4" cy="39"/>
                </a:xfrm>
                <a:custGeom>
                  <a:avLst/>
                  <a:gdLst>
                    <a:gd name="T0" fmla="*/ 4 w 4"/>
                    <a:gd name="T1" fmla="*/ 0 h 39"/>
                    <a:gd name="T2" fmla="*/ 0 w 4"/>
                    <a:gd name="T3" fmla="*/ 8 h 39"/>
                    <a:gd name="T4" fmla="*/ 0 w 4"/>
                    <a:gd name="T5" fmla="*/ 18 h 39"/>
                    <a:gd name="T6" fmla="*/ 0 w 4"/>
                    <a:gd name="T7" fmla="*/ 29 h 39"/>
                    <a:gd name="T8" fmla="*/ 4 w 4"/>
                    <a:gd name="T9" fmla="*/ 39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39">
                      <a:moveTo>
                        <a:pt x="4" y="0"/>
                      </a:moveTo>
                      <a:lnTo>
                        <a:pt x="0" y="8"/>
                      </a:lnTo>
                      <a:lnTo>
                        <a:pt x="0" y="18"/>
                      </a:lnTo>
                      <a:lnTo>
                        <a:pt x="0" y="29"/>
                      </a:lnTo>
                      <a:lnTo>
                        <a:pt x="4" y="39"/>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36" name="Group 950"/>
              <p:cNvGrpSpPr>
                <a:grpSpLocks/>
              </p:cNvGrpSpPr>
              <p:nvPr/>
            </p:nvGrpSpPr>
            <p:grpSpPr bwMode="auto">
              <a:xfrm>
                <a:off x="7864" y="10018"/>
                <a:ext cx="142" cy="59"/>
                <a:chOff x="7864" y="10018"/>
                <a:chExt cx="142" cy="59"/>
              </a:xfrm>
            </p:grpSpPr>
            <p:sp>
              <p:nvSpPr>
                <p:cNvPr id="80055" name="Freeform 951"/>
                <p:cNvSpPr>
                  <a:spLocks/>
                </p:cNvSpPr>
                <p:nvPr/>
              </p:nvSpPr>
              <p:spPr bwMode="auto">
                <a:xfrm>
                  <a:off x="7864" y="10018"/>
                  <a:ext cx="116" cy="39"/>
                </a:xfrm>
                <a:custGeom>
                  <a:avLst/>
                  <a:gdLst>
                    <a:gd name="T0" fmla="*/ 0 w 116"/>
                    <a:gd name="T1" fmla="*/ 39 h 39"/>
                    <a:gd name="T2" fmla="*/ 0 w 116"/>
                    <a:gd name="T3" fmla="*/ 28 h 39"/>
                    <a:gd name="T4" fmla="*/ 0 w 116"/>
                    <a:gd name="T5" fmla="*/ 18 h 39"/>
                    <a:gd name="T6" fmla="*/ 0 w 116"/>
                    <a:gd name="T7" fmla="*/ 7 h 39"/>
                    <a:gd name="T8" fmla="*/ 0 w 116"/>
                    <a:gd name="T9" fmla="*/ 0 h 39"/>
                    <a:gd name="T10" fmla="*/ 116 w 116"/>
                    <a:gd name="T11" fmla="*/ 0 h 39"/>
                    <a:gd name="T12" fmla="*/ 0 w 116"/>
                    <a:gd name="T13" fmla="*/ 39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 h="39">
                      <a:moveTo>
                        <a:pt x="0" y="39"/>
                      </a:moveTo>
                      <a:lnTo>
                        <a:pt x="0" y="28"/>
                      </a:lnTo>
                      <a:lnTo>
                        <a:pt x="0" y="18"/>
                      </a:lnTo>
                      <a:lnTo>
                        <a:pt x="0" y="7"/>
                      </a:lnTo>
                      <a:lnTo>
                        <a:pt x="0" y="0"/>
                      </a:lnTo>
                      <a:lnTo>
                        <a:pt x="116" y="0"/>
                      </a:lnTo>
                      <a:lnTo>
                        <a:pt x="0"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56" name="Freeform 952"/>
                <p:cNvSpPr>
                  <a:spLocks/>
                </p:cNvSpPr>
                <p:nvPr/>
              </p:nvSpPr>
              <p:spPr bwMode="auto">
                <a:xfrm>
                  <a:off x="7889" y="10038"/>
                  <a:ext cx="117" cy="39"/>
                </a:xfrm>
                <a:custGeom>
                  <a:avLst/>
                  <a:gdLst>
                    <a:gd name="T0" fmla="*/ 0 w 117"/>
                    <a:gd name="T1" fmla="*/ 39 h 39"/>
                    <a:gd name="T2" fmla="*/ 0 w 117"/>
                    <a:gd name="T3" fmla="*/ 29 h 39"/>
                    <a:gd name="T4" fmla="*/ 0 w 117"/>
                    <a:gd name="T5" fmla="*/ 19 h 39"/>
                    <a:gd name="T6" fmla="*/ 0 w 117"/>
                    <a:gd name="T7" fmla="*/ 8 h 39"/>
                    <a:gd name="T8" fmla="*/ 0 w 117"/>
                    <a:gd name="T9" fmla="*/ 0 h 39"/>
                    <a:gd name="T10" fmla="*/ 117 w 117"/>
                    <a:gd name="T11" fmla="*/ 0 h 39"/>
                    <a:gd name="T12" fmla="*/ 0 w 117"/>
                    <a:gd name="T13" fmla="*/ 39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39">
                      <a:moveTo>
                        <a:pt x="0" y="39"/>
                      </a:moveTo>
                      <a:lnTo>
                        <a:pt x="0" y="29"/>
                      </a:lnTo>
                      <a:lnTo>
                        <a:pt x="0" y="19"/>
                      </a:lnTo>
                      <a:lnTo>
                        <a:pt x="0" y="8"/>
                      </a:lnTo>
                      <a:lnTo>
                        <a:pt x="0" y="0"/>
                      </a:lnTo>
                      <a:lnTo>
                        <a:pt x="117" y="0"/>
                      </a:lnTo>
                      <a:lnTo>
                        <a:pt x="0" y="3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57" name="Freeform 953"/>
                <p:cNvSpPr>
                  <a:spLocks/>
                </p:cNvSpPr>
                <p:nvPr/>
              </p:nvSpPr>
              <p:spPr bwMode="auto">
                <a:xfrm>
                  <a:off x="7876" y="10028"/>
                  <a:ext cx="117" cy="39"/>
                </a:xfrm>
                <a:custGeom>
                  <a:avLst/>
                  <a:gdLst>
                    <a:gd name="T0" fmla="*/ 0 w 117"/>
                    <a:gd name="T1" fmla="*/ 39 h 39"/>
                    <a:gd name="T2" fmla="*/ 0 w 117"/>
                    <a:gd name="T3" fmla="*/ 29 h 39"/>
                    <a:gd name="T4" fmla="*/ 0 w 117"/>
                    <a:gd name="T5" fmla="*/ 18 h 39"/>
                    <a:gd name="T6" fmla="*/ 0 w 117"/>
                    <a:gd name="T7" fmla="*/ 8 h 39"/>
                    <a:gd name="T8" fmla="*/ 0 w 117"/>
                    <a:gd name="T9" fmla="*/ 0 h 39"/>
                    <a:gd name="T10" fmla="*/ 117 w 117"/>
                    <a:gd name="T11" fmla="*/ 0 h 39"/>
                    <a:gd name="T12" fmla="*/ 0 w 117"/>
                    <a:gd name="T13" fmla="*/ 39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39">
                      <a:moveTo>
                        <a:pt x="0" y="39"/>
                      </a:moveTo>
                      <a:lnTo>
                        <a:pt x="0" y="29"/>
                      </a:lnTo>
                      <a:lnTo>
                        <a:pt x="0" y="18"/>
                      </a:lnTo>
                      <a:lnTo>
                        <a:pt x="0" y="8"/>
                      </a:lnTo>
                      <a:lnTo>
                        <a:pt x="0" y="0"/>
                      </a:lnTo>
                      <a:lnTo>
                        <a:pt x="117" y="0"/>
                      </a:lnTo>
                      <a:lnTo>
                        <a:pt x="0" y="39"/>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58" name="Freeform 954"/>
                <p:cNvSpPr>
                  <a:spLocks/>
                </p:cNvSpPr>
                <p:nvPr/>
              </p:nvSpPr>
              <p:spPr bwMode="auto">
                <a:xfrm>
                  <a:off x="7876" y="10028"/>
                  <a:ext cx="117" cy="39"/>
                </a:xfrm>
                <a:custGeom>
                  <a:avLst/>
                  <a:gdLst>
                    <a:gd name="T0" fmla="*/ 0 w 117"/>
                    <a:gd name="T1" fmla="*/ 39 h 39"/>
                    <a:gd name="T2" fmla="*/ 0 w 117"/>
                    <a:gd name="T3" fmla="*/ 29 h 39"/>
                    <a:gd name="T4" fmla="*/ 0 w 117"/>
                    <a:gd name="T5" fmla="*/ 18 h 39"/>
                    <a:gd name="T6" fmla="*/ 0 w 117"/>
                    <a:gd name="T7" fmla="*/ 8 h 39"/>
                    <a:gd name="T8" fmla="*/ 0 w 117"/>
                    <a:gd name="T9" fmla="*/ 0 h 39"/>
                    <a:gd name="T10" fmla="*/ 117 w 117"/>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39">
                      <a:moveTo>
                        <a:pt x="0" y="39"/>
                      </a:moveTo>
                      <a:lnTo>
                        <a:pt x="0" y="29"/>
                      </a:lnTo>
                      <a:lnTo>
                        <a:pt x="0" y="18"/>
                      </a:lnTo>
                      <a:lnTo>
                        <a:pt x="0" y="8"/>
                      </a:lnTo>
                      <a:lnTo>
                        <a:pt x="0" y="0"/>
                      </a:lnTo>
                      <a:lnTo>
                        <a:pt x="117"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37" name="Group 955"/>
              <p:cNvGrpSpPr>
                <a:grpSpLocks/>
              </p:cNvGrpSpPr>
              <p:nvPr/>
            </p:nvGrpSpPr>
            <p:grpSpPr bwMode="auto">
              <a:xfrm>
                <a:off x="8032" y="10010"/>
                <a:ext cx="26" cy="73"/>
                <a:chOff x="8032" y="10010"/>
                <a:chExt cx="26" cy="73"/>
              </a:xfrm>
            </p:grpSpPr>
            <p:sp>
              <p:nvSpPr>
                <p:cNvPr id="80052" name="Line 956"/>
                <p:cNvSpPr>
                  <a:spLocks noChangeShapeType="1"/>
                </p:cNvSpPr>
                <p:nvPr/>
              </p:nvSpPr>
              <p:spPr bwMode="auto">
                <a:xfrm flipV="1">
                  <a:off x="8032" y="10010"/>
                  <a:ext cx="1" cy="5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53" name="Line 957"/>
                <p:cNvSpPr>
                  <a:spLocks noChangeShapeType="1"/>
                </p:cNvSpPr>
                <p:nvPr/>
              </p:nvSpPr>
              <p:spPr bwMode="auto">
                <a:xfrm flipV="1">
                  <a:off x="8057" y="10031"/>
                  <a:ext cx="1" cy="5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54" name="Line 958"/>
                <p:cNvSpPr>
                  <a:spLocks noChangeShapeType="1"/>
                </p:cNvSpPr>
                <p:nvPr/>
              </p:nvSpPr>
              <p:spPr bwMode="auto">
                <a:xfrm flipV="1">
                  <a:off x="8044" y="10020"/>
                  <a:ext cx="1" cy="5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38" name="Group 959"/>
              <p:cNvGrpSpPr>
                <a:grpSpLocks/>
              </p:cNvGrpSpPr>
              <p:nvPr/>
            </p:nvGrpSpPr>
            <p:grpSpPr bwMode="auto">
              <a:xfrm>
                <a:off x="8032" y="9916"/>
                <a:ext cx="26" cy="94"/>
                <a:chOff x="8032" y="9916"/>
                <a:chExt cx="26" cy="94"/>
              </a:xfrm>
            </p:grpSpPr>
            <p:sp>
              <p:nvSpPr>
                <p:cNvPr id="80049" name="Line 960"/>
                <p:cNvSpPr>
                  <a:spLocks noChangeShapeType="1"/>
                </p:cNvSpPr>
                <p:nvPr/>
              </p:nvSpPr>
              <p:spPr bwMode="auto">
                <a:xfrm flipV="1">
                  <a:off x="8032" y="9916"/>
                  <a:ext cx="1" cy="7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50" name="Line 961"/>
                <p:cNvSpPr>
                  <a:spLocks noChangeShapeType="1"/>
                </p:cNvSpPr>
                <p:nvPr/>
              </p:nvSpPr>
              <p:spPr bwMode="auto">
                <a:xfrm flipV="1">
                  <a:off x="8057" y="9937"/>
                  <a:ext cx="1" cy="7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51" name="Line 962"/>
                <p:cNvSpPr>
                  <a:spLocks noChangeShapeType="1"/>
                </p:cNvSpPr>
                <p:nvPr/>
              </p:nvSpPr>
              <p:spPr bwMode="auto">
                <a:xfrm flipV="1">
                  <a:off x="8044" y="9927"/>
                  <a:ext cx="1" cy="7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39" name="Group 963"/>
              <p:cNvGrpSpPr>
                <a:grpSpLocks/>
              </p:cNvGrpSpPr>
              <p:nvPr/>
            </p:nvGrpSpPr>
            <p:grpSpPr bwMode="auto">
              <a:xfrm>
                <a:off x="8015" y="9857"/>
                <a:ext cx="68" cy="109"/>
                <a:chOff x="8015" y="9857"/>
                <a:chExt cx="68" cy="109"/>
              </a:xfrm>
            </p:grpSpPr>
            <p:sp>
              <p:nvSpPr>
                <p:cNvPr id="80045" name="Freeform 964"/>
                <p:cNvSpPr>
                  <a:spLocks/>
                </p:cNvSpPr>
                <p:nvPr/>
              </p:nvSpPr>
              <p:spPr bwMode="auto">
                <a:xfrm>
                  <a:off x="8015" y="9857"/>
                  <a:ext cx="42" cy="88"/>
                </a:xfrm>
                <a:custGeom>
                  <a:avLst/>
                  <a:gdLst>
                    <a:gd name="T0" fmla="*/ 0 w 42"/>
                    <a:gd name="T1" fmla="*/ 0 h 88"/>
                    <a:gd name="T2" fmla="*/ 13 w 42"/>
                    <a:gd name="T3" fmla="*/ 65 h 88"/>
                    <a:gd name="T4" fmla="*/ 23 w 42"/>
                    <a:gd name="T5" fmla="*/ 49 h 88"/>
                    <a:gd name="T6" fmla="*/ 26 w 42"/>
                    <a:gd name="T7" fmla="*/ 36 h 88"/>
                    <a:gd name="T8" fmla="*/ 29 w 42"/>
                    <a:gd name="T9" fmla="*/ 20 h 88"/>
                    <a:gd name="T10" fmla="*/ 29 w 42"/>
                    <a:gd name="T11" fmla="*/ 5 h 88"/>
                    <a:gd name="T12" fmla="*/ 33 w 42"/>
                    <a:gd name="T13" fmla="*/ 15 h 88"/>
                    <a:gd name="T14" fmla="*/ 36 w 42"/>
                    <a:gd name="T15" fmla="*/ 26 h 88"/>
                    <a:gd name="T16" fmla="*/ 39 w 42"/>
                    <a:gd name="T17" fmla="*/ 46 h 88"/>
                    <a:gd name="T18" fmla="*/ 42 w 42"/>
                    <a:gd name="T19" fmla="*/ 65 h 88"/>
                    <a:gd name="T20" fmla="*/ 42 w 42"/>
                    <a:gd name="T21" fmla="*/ 88 h 88"/>
                    <a:gd name="T22" fmla="*/ 0 w 42"/>
                    <a:gd name="T23" fmla="*/ 0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 h="88">
                      <a:moveTo>
                        <a:pt x="0" y="0"/>
                      </a:moveTo>
                      <a:lnTo>
                        <a:pt x="13" y="65"/>
                      </a:lnTo>
                      <a:lnTo>
                        <a:pt x="23" y="49"/>
                      </a:lnTo>
                      <a:lnTo>
                        <a:pt x="26" y="36"/>
                      </a:lnTo>
                      <a:lnTo>
                        <a:pt x="29" y="20"/>
                      </a:lnTo>
                      <a:lnTo>
                        <a:pt x="29" y="5"/>
                      </a:lnTo>
                      <a:lnTo>
                        <a:pt x="33" y="15"/>
                      </a:lnTo>
                      <a:lnTo>
                        <a:pt x="36" y="26"/>
                      </a:lnTo>
                      <a:lnTo>
                        <a:pt x="39" y="46"/>
                      </a:lnTo>
                      <a:lnTo>
                        <a:pt x="42" y="65"/>
                      </a:lnTo>
                      <a:lnTo>
                        <a:pt x="42" y="8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46" name="Freeform 965"/>
                <p:cNvSpPr>
                  <a:spLocks/>
                </p:cNvSpPr>
                <p:nvPr/>
              </p:nvSpPr>
              <p:spPr bwMode="auto">
                <a:xfrm>
                  <a:off x="8041" y="9877"/>
                  <a:ext cx="42" cy="89"/>
                </a:xfrm>
                <a:custGeom>
                  <a:avLst/>
                  <a:gdLst>
                    <a:gd name="T0" fmla="*/ 0 w 42"/>
                    <a:gd name="T1" fmla="*/ 0 h 89"/>
                    <a:gd name="T2" fmla="*/ 13 w 42"/>
                    <a:gd name="T3" fmla="*/ 65 h 89"/>
                    <a:gd name="T4" fmla="*/ 23 w 42"/>
                    <a:gd name="T5" fmla="*/ 50 h 89"/>
                    <a:gd name="T6" fmla="*/ 26 w 42"/>
                    <a:gd name="T7" fmla="*/ 37 h 89"/>
                    <a:gd name="T8" fmla="*/ 29 w 42"/>
                    <a:gd name="T9" fmla="*/ 21 h 89"/>
                    <a:gd name="T10" fmla="*/ 29 w 42"/>
                    <a:gd name="T11" fmla="*/ 6 h 89"/>
                    <a:gd name="T12" fmla="*/ 33 w 42"/>
                    <a:gd name="T13" fmla="*/ 16 h 89"/>
                    <a:gd name="T14" fmla="*/ 36 w 42"/>
                    <a:gd name="T15" fmla="*/ 26 h 89"/>
                    <a:gd name="T16" fmla="*/ 39 w 42"/>
                    <a:gd name="T17" fmla="*/ 47 h 89"/>
                    <a:gd name="T18" fmla="*/ 42 w 42"/>
                    <a:gd name="T19" fmla="*/ 65 h 89"/>
                    <a:gd name="T20" fmla="*/ 42 w 42"/>
                    <a:gd name="T21" fmla="*/ 89 h 89"/>
                    <a:gd name="T22" fmla="*/ 0 w 42"/>
                    <a:gd name="T23" fmla="*/ 0 h 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 h="89">
                      <a:moveTo>
                        <a:pt x="0" y="0"/>
                      </a:moveTo>
                      <a:lnTo>
                        <a:pt x="13" y="65"/>
                      </a:lnTo>
                      <a:lnTo>
                        <a:pt x="23" y="50"/>
                      </a:lnTo>
                      <a:lnTo>
                        <a:pt x="26" y="37"/>
                      </a:lnTo>
                      <a:lnTo>
                        <a:pt x="29" y="21"/>
                      </a:lnTo>
                      <a:lnTo>
                        <a:pt x="29" y="6"/>
                      </a:lnTo>
                      <a:lnTo>
                        <a:pt x="33" y="16"/>
                      </a:lnTo>
                      <a:lnTo>
                        <a:pt x="36" y="26"/>
                      </a:lnTo>
                      <a:lnTo>
                        <a:pt x="39" y="47"/>
                      </a:lnTo>
                      <a:lnTo>
                        <a:pt x="42" y="65"/>
                      </a:lnTo>
                      <a:lnTo>
                        <a:pt x="42" y="89"/>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47" name="Freeform 966"/>
                <p:cNvSpPr>
                  <a:spLocks/>
                </p:cNvSpPr>
                <p:nvPr/>
              </p:nvSpPr>
              <p:spPr bwMode="auto">
                <a:xfrm>
                  <a:off x="8028" y="9867"/>
                  <a:ext cx="42" cy="88"/>
                </a:xfrm>
                <a:custGeom>
                  <a:avLst/>
                  <a:gdLst>
                    <a:gd name="T0" fmla="*/ 0 w 42"/>
                    <a:gd name="T1" fmla="*/ 0 h 88"/>
                    <a:gd name="T2" fmla="*/ 13 w 42"/>
                    <a:gd name="T3" fmla="*/ 65 h 88"/>
                    <a:gd name="T4" fmla="*/ 23 w 42"/>
                    <a:gd name="T5" fmla="*/ 49 h 88"/>
                    <a:gd name="T6" fmla="*/ 26 w 42"/>
                    <a:gd name="T7" fmla="*/ 36 h 88"/>
                    <a:gd name="T8" fmla="*/ 29 w 42"/>
                    <a:gd name="T9" fmla="*/ 21 h 88"/>
                    <a:gd name="T10" fmla="*/ 29 w 42"/>
                    <a:gd name="T11" fmla="*/ 5 h 88"/>
                    <a:gd name="T12" fmla="*/ 33 w 42"/>
                    <a:gd name="T13" fmla="*/ 16 h 88"/>
                    <a:gd name="T14" fmla="*/ 36 w 42"/>
                    <a:gd name="T15" fmla="*/ 26 h 88"/>
                    <a:gd name="T16" fmla="*/ 39 w 42"/>
                    <a:gd name="T17" fmla="*/ 47 h 88"/>
                    <a:gd name="T18" fmla="*/ 42 w 42"/>
                    <a:gd name="T19" fmla="*/ 65 h 88"/>
                    <a:gd name="T20" fmla="*/ 42 w 42"/>
                    <a:gd name="T21" fmla="*/ 88 h 88"/>
                    <a:gd name="T22" fmla="*/ 0 w 42"/>
                    <a:gd name="T23" fmla="*/ 0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 h="88">
                      <a:moveTo>
                        <a:pt x="0" y="0"/>
                      </a:moveTo>
                      <a:lnTo>
                        <a:pt x="13" y="65"/>
                      </a:lnTo>
                      <a:lnTo>
                        <a:pt x="23" y="49"/>
                      </a:lnTo>
                      <a:lnTo>
                        <a:pt x="26" y="36"/>
                      </a:lnTo>
                      <a:lnTo>
                        <a:pt x="29" y="21"/>
                      </a:lnTo>
                      <a:lnTo>
                        <a:pt x="29" y="5"/>
                      </a:lnTo>
                      <a:lnTo>
                        <a:pt x="33" y="16"/>
                      </a:lnTo>
                      <a:lnTo>
                        <a:pt x="36" y="26"/>
                      </a:lnTo>
                      <a:lnTo>
                        <a:pt x="39" y="47"/>
                      </a:lnTo>
                      <a:lnTo>
                        <a:pt x="42" y="65"/>
                      </a:lnTo>
                      <a:lnTo>
                        <a:pt x="42" y="88"/>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48" name="Freeform 967"/>
                <p:cNvSpPr>
                  <a:spLocks/>
                </p:cNvSpPr>
                <p:nvPr/>
              </p:nvSpPr>
              <p:spPr bwMode="auto">
                <a:xfrm>
                  <a:off x="8028" y="9867"/>
                  <a:ext cx="42" cy="88"/>
                </a:xfrm>
                <a:custGeom>
                  <a:avLst/>
                  <a:gdLst>
                    <a:gd name="T0" fmla="*/ 0 w 42"/>
                    <a:gd name="T1" fmla="*/ 0 h 88"/>
                    <a:gd name="T2" fmla="*/ 13 w 42"/>
                    <a:gd name="T3" fmla="*/ 65 h 88"/>
                    <a:gd name="T4" fmla="*/ 23 w 42"/>
                    <a:gd name="T5" fmla="*/ 49 h 88"/>
                    <a:gd name="T6" fmla="*/ 26 w 42"/>
                    <a:gd name="T7" fmla="*/ 36 h 88"/>
                    <a:gd name="T8" fmla="*/ 29 w 42"/>
                    <a:gd name="T9" fmla="*/ 21 h 88"/>
                    <a:gd name="T10" fmla="*/ 29 w 42"/>
                    <a:gd name="T11" fmla="*/ 5 h 88"/>
                    <a:gd name="T12" fmla="*/ 33 w 42"/>
                    <a:gd name="T13" fmla="*/ 16 h 88"/>
                    <a:gd name="T14" fmla="*/ 36 w 42"/>
                    <a:gd name="T15" fmla="*/ 26 h 88"/>
                    <a:gd name="T16" fmla="*/ 39 w 42"/>
                    <a:gd name="T17" fmla="*/ 47 h 88"/>
                    <a:gd name="T18" fmla="*/ 42 w 42"/>
                    <a:gd name="T19" fmla="*/ 65 h 88"/>
                    <a:gd name="T20" fmla="*/ 42 w 42"/>
                    <a:gd name="T21" fmla="*/ 88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88">
                      <a:moveTo>
                        <a:pt x="0" y="0"/>
                      </a:moveTo>
                      <a:lnTo>
                        <a:pt x="13" y="65"/>
                      </a:lnTo>
                      <a:lnTo>
                        <a:pt x="23" y="49"/>
                      </a:lnTo>
                      <a:lnTo>
                        <a:pt x="26" y="36"/>
                      </a:lnTo>
                      <a:lnTo>
                        <a:pt x="29" y="21"/>
                      </a:lnTo>
                      <a:lnTo>
                        <a:pt x="29" y="5"/>
                      </a:lnTo>
                      <a:lnTo>
                        <a:pt x="33" y="16"/>
                      </a:lnTo>
                      <a:lnTo>
                        <a:pt x="36" y="26"/>
                      </a:lnTo>
                      <a:lnTo>
                        <a:pt x="39" y="47"/>
                      </a:lnTo>
                      <a:lnTo>
                        <a:pt x="42" y="65"/>
                      </a:lnTo>
                      <a:lnTo>
                        <a:pt x="42" y="8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40" name="Group 968"/>
              <p:cNvGrpSpPr>
                <a:grpSpLocks/>
              </p:cNvGrpSpPr>
              <p:nvPr/>
            </p:nvGrpSpPr>
            <p:grpSpPr bwMode="auto">
              <a:xfrm>
                <a:off x="8064" y="9922"/>
                <a:ext cx="35" cy="23"/>
                <a:chOff x="8064" y="9922"/>
                <a:chExt cx="35" cy="23"/>
              </a:xfrm>
            </p:grpSpPr>
            <p:sp>
              <p:nvSpPr>
                <p:cNvPr id="80042" name="Line 969"/>
                <p:cNvSpPr>
                  <a:spLocks noChangeShapeType="1"/>
                </p:cNvSpPr>
                <p:nvPr/>
              </p:nvSpPr>
              <p:spPr bwMode="auto">
                <a:xfrm>
                  <a:off x="8064" y="9922"/>
                  <a:ext cx="10" cy="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43" name="Line 970"/>
                <p:cNvSpPr>
                  <a:spLocks noChangeShapeType="1"/>
                </p:cNvSpPr>
                <p:nvPr/>
              </p:nvSpPr>
              <p:spPr bwMode="auto">
                <a:xfrm>
                  <a:off x="8090" y="9942"/>
                  <a:ext cx="9" cy="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44" name="Line 971"/>
                <p:cNvSpPr>
                  <a:spLocks noChangeShapeType="1"/>
                </p:cNvSpPr>
                <p:nvPr/>
              </p:nvSpPr>
              <p:spPr bwMode="auto">
                <a:xfrm>
                  <a:off x="8077" y="9932"/>
                  <a:ext cx="9"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41" name="Group 972"/>
              <p:cNvGrpSpPr>
                <a:grpSpLocks/>
              </p:cNvGrpSpPr>
              <p:nvPr/>
            </p:nvGrpSpPr>
            <p:grpSpPr bwMode="auto">
              <a:xfrm>
                <a:off x="8051" y="9909"/>
                <a:ext cx="61" cy="23"/>
                <a:chOff x="8051" y="9909"/>
                <a:chExt cx="61" cy="23"/>
              </a:xfrm>
            </p:grpSpPr>
            <p:sp>
              <p:nvSpPr>
                <p:cNvPr id="80039" name="Line 973"/>
                <p:cNvSpPr>
                  <a:spLocks noChangeShapeType="1"/>
                </p:cNvSpPr>
                <p:nvPr/>
              </p:nvSpPr>
              <p:spPr bwMode="auto">
                <a:xfrm flipH="1">
                  <a:off x="8051" y="9909"/>
                  <a:ext cx="35" cy="2"/>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40" name="Line 974"/>
                <p:cNvSpPr>
                  <a:spLocks noChangeShapeType="1"/>
                </p:cNvSpPr>
                <p:nvPr/>
              </p:nvSpPr>
              <p:spPr bwMode="auto">
                <a:xfrm flipH="1">
                  <a:off x="8077" y="9929"/>
                  <a:ext cx="35" cy="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41" name="Line 975"/>
                <p:cNvSpPr>
                  <a:spLocks noChangeShapeType="1"/>
                </p:cNvSpPr>
                <p:nvPr/>
              </p:nvSpPr>
              <p:spPr bwMode="auto">
                <a:xfrm flipH="1">
                  <a:off x="8064" y="9919"/>
                  <a:ext cx="35"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42" name="Group 976"/>
              <p:cNvGrpSpPr>
                <a:grpSpLocks/>
              </p:cNvGrpSpPr>
              <p:nvPr/>
            </p:nvGrpSpPr>
            <p:grpSpPr bwMode="auto">
              <a:xfrm>
                <a:off x="8061" y="9888"/>
                <a:ext cx="38" cy="22"/>
                <a:chOff x="8061" y="9888"/>
                <a:chExt cx="38" cy="22"/>
              </a:xfrm>
            </p:grpSpPr>
            <p:sp>
              <p:nvSpPr>
                <p:cNvPr id="80036" name="Line 977"/>
                <p:cNvSpPr>
                  <a:spLocks noChangeShapeType="1"/>
                </p:cNvSpPr>
                <p:nvPr/>
              </p:nvSpPr>
              <p:spPr bwMode="auto">
                <a:xfrm>
                  <a:off x="8061" y="9888"/>
                  <a:ext cx="13"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37" name="Line 978"/>
                <p:cNvSpPr>
                  <a:spLocks noChangeShapeType="1"/>
                </p:cNvSpPr>
                <p:nvPr/>
              </p:nvSpPr>
              <p:spPr bwMode="auto">
                <a:xfrm>
                  <a:off x="8086" y="9909"/>
                  <a:ext cx="13"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38" name="Line 979"/>
                <p:cNvSpPr>
                  <a:spLocks noChangeShapeType="1"/>
                </p:cNvSpPr>
                <p:nvPr/>
              </p:nvSpPr>
              <p:spPr bwMode="auto">
                <a:xfrm>
                  <a:off x="8074" y="9898"/>
                  <a:ext cx="12"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43" name="Group 980"/>
              <p:cNvGrpSpPr>
                <a:grpSpLocks/>
              </p:cNvGrpSpPr>
              <p:nvPr/>
            </p:nvGrpSpPr>
            <p:grpSpPr bwMode="auto">
              <a:xfrm>
                <a:off x="7702" y="10057"/>
                <a:ext cx="381" cy="49"/>
                <a:chOff x="7702" y="10057"/>
                <a:chExt cx="381" cy="49"/>
              </a:xfrm>
            </p:grpSpPr>
            <p:sp>
              <p:nvSpPr>
                <p:cNvPr id="80032" name="Freeform 981"/>
                <p:cNvSpPr>
                  <a:spLocks/>
                </p:cNvSpPr>
                <p:nvPr/>
              </p:nvSpPr>
              <p:spPr bwMode="auto">
                <a:xfrm>
                  <a:off x="7702" y="10057"/>
                  <a:ext cx="355" cy="28"/>
                </a:xfrm>
                <a:custGeom>
                  <a:avLst/>
                  <a:gdLst>
                    <a:gd name="T0" fmla="*/ 355 w 355"/>
                    <a:gd name="T1" fmla="*/ 0 h 28"/>
                    <a:gd name="T2" fmla="*/ 84 w 355"/>
                    <a:gd name="T3" fmla="*/ 0 h 28"/>
                    <a:gd name="T4" fmla="*/ 58 w 355"/>
                    <a:gd name="T5" fmla="*/ 28 h 28"/>
                    <a:gd name="T6" fmla="*/ 0 w 355"/>
                    <a:gd name="T7" fmla="*/ 28 h 28"/>
                    <a:gd name="T8" fmla="*/ 355 w 355"/>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8">
                      <a:moveTo>
                        <a:pt x="355" y="0"/>
                      </a:moveTo>
                      <a:lnTo>
                        <a:pt x="84" y="0"/>
                      </a:lnTo>
                      <a:lnTo>
                        <a:pt x="58" y="28"/>
                      </a:lnTo>
                      <a:lnTo>
                        <a:pt x="0" y="28"/>
                      </a:lnTo>
                      <a:lnTo>
                        <a:pt x="35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33" name="Freeform 982"/>
                <p:cNvSpPr>
                  <a:spLocks/>
                </p:cNvSpPr>
                <p:nvPr/>
              </p:nvSpPr>
              <p:spPr bwMode="auto">
                <a:xfrm>
                  <a:off x="7728" y="10077"/>
                  <a:ext cx="355" cy="29"/>
                </a:xfrm>
                <a:custGeom>
                  <a:avLst/>
                  <a:gdLst>
                    <a:gd name="T0" fmla="*/ 355 w 355"/>
                    <a:gd name="T1" fmla="*/ 0 h 29"/>
                    <a:gd name="T2" fmla="*/ 84 w 355"/>
                    <a:gd name="T3" fmla="*/ 0 h 29"/>
                    <a:gd name="T4" fmla="*/ 58 w 355"/>
                    <a:gd name="T5" fmla="*/ 29 h 29"/>
                    <a:gd name="T6" fmla="*/ 0 w 355"/>
                    <a:gd name="T7" fmla="*/ 29 h 29"/>
                    <a:gd name="T8" fmla="*/ 355 w 35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9">
                      <a:moveTo>
                        <a:pt x="355" y="0"/>
                      </a:moveTo>
                      <a:lnTo>
                        <a:pt x="84" y="0"/>
                      </a:lnTo>
                      <a:lnTo>
                        <a:pt x="58" y="29"/>
                      </a:lnTo>
                      <a:lnTo>
                        <a:pt x="0" y="29"/>
                      </a:lnTo>
                      <a:lnTo>
                        <a:pt x="355"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34" name="Freeform 983"/>
                <p:cNvSpPr>
                  <a:spLocks/>
                </p:cNvSpPr>
                <p:nvPr/>
              </p:nvSpPr>
              <p:spPr bwMode="auto">
                <a:xfrm>
                  <a:off x="7715" y="10067"/>
                  <a:ext cx="355" cy="29"/>
                </a:xfrm>
                <a:custGeom>
                  <a:avLst/>
                  <a:gdLst>
                    <a:gd name="T0" fmla="*/ 355 w 355"/>
                    <a:gd name="T1" fmla="*/ 0 h 29"/>
                    <a:gd name="T2" fmla="*/ 84 w 355"/>
                    <a:gd name="T3" fmla="*/ 0 h 29"/>
                    <a:gd name="T4" fmla="*/ 58 w 355"/>
                    <a:gd name="T5" fmla="*/ 29 h 29"/>
                    <a:gd name="T6" fmla="*/ 0 w 355"/>
                    <a:gd name="T7" fmla="*/ 29 h 29"/>
                    <a:gd name="T8" fmla="*/ 355 w 35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9">
                      <a:moveTo>
                        <a:pt x="355" y="0"/>
                      </a:moveTo>
                      <a:lnTo>
                        <a:pt x="84" y="0"/>
                      </a:lnTo>
                      <a:lnTo>
                        <a:pt x="58" y="29"/>
                      </a:lnTo>
                      <a:lnTo>
                        <a:pt x="0" y="29"/>
                      </a:lnTo>
                      <a:lnTo>
                        <a:pt x="355"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35" name="Freeform 984"/>
                <p:cNvSpPr>
                  <a:spLocks/>
                </p:cNvSpPr>
                <p:nvPr/>
              </p:nvSpPr>
              <p:spPr bwMode="auto">
                <a:xfrm>
                  <a:off x="7715" y="10067"/>
                  <a:ext cx="355" cy="29"/>
                </a:xfrm>
                <a:custGeom>
                  <a:avLst/>
                  <a:gdLst>
                    <a:gd name="T0" fmla="*/ 355 w 355"/>
                    <a:gd name="T1" fmla="*/ 0 h 29"/>
                    <a:gd name="T2" fmla="*/ 84 w 355"/>
                    <a:gd name="T3" fmla="*/ 0 h 29"/>
                    <a:gd name="T4" fmla="*/ 58 w 355"/>
                    <a:gd name="T5" fmla="*/ 29 h 29"/>
                    <a:gd name="T6" fmla="*/ 0 w 355"/>
                    <a:gd name="T7" fmla="*/ 29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5" h="29">
                      <a:moveTo>
                        <a:pt x="355" y="0"/>
                      </a:moveTo>
                      <a:lnTo>
                        <a:pt x="84" y="0"/>
                      </a:lnTo>
                      <a:lnTo>
                        <a:pt x="58" y="29"/>
                      </a:lnTo>
                      <a:lnTo>
                        <a:pt x="0" y="29"/>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44" name="Group 985"/>
              <p:cNvGrpSpPr>
                <a:grpSpLocks/>
              </p:cNvGrpSpPr>
              <p:nvPr/>
            </p:nvGrpSpPr>
            <p:grpSpPr bwMode="auto">
              <a:xfrm>
                <a:off x="7689" y="10085"/>
                <a:ext cx="29" cy="29"/>
                <a:chOff x="7689" y="10085"/>
                <a:chExt cx="29" cy="29"/>
              </a:xfrm>
            </p:grpSpPr>
            <p:sp>
              <p:nvSpPr>
                <p:cNvPr id="80029" name="Freeform 986"/>
                <p:cNvSpPr>
                  <a:spLocks/>
                </p:cNvSpPr>
                <p:nvPr/>
              </p:nvSpPr>
              <p:spPr bwMode="auto">
                <a:xfrm>
                  <a:off x="7689" y="10085"/>
                  <a:ext cx="3" cy="8"/>
                </a:xfrm>
                <a:custGeom>
                  <a:avLst/>
                  <a:gdLst>
                    <a:gd name="T0" fmla="*/ 3 w 3"/>
                    <a:gd name="T1" fmla="*/ 0 h 8"/>
                    <a:gd name="T2" fmla="*/ 0 w 3"/>
                    <a:gd name="T3" fmla="*/ 5 h 8"/>
                    <a:gd name="T4" fmla="*/ 0 w 3"/>
                    <a:gd name="T5" fmla="*/ 8 h 8"/>
                    <a:gd name="T6" fmla="*/ 3 w 3"/>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8">
                      <a:moveTo>
                        <a:pt x="3" y="0"/>
                      </a:moveTo>
                      <a:lnTo>
                        <a:pt x="0" y="5"/>
                      </a:lnTo>
                      <a:lnTo>
                        <a:pt x="0" y="8"/>
                      </a:lnTo>
                      <a:lnTo>
                        <a:pt x="3" y="0"/>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30" name="Freeform 987"/>
                <p:cNvSpPr>
                  <a:spLocks/>
                </p:cNvSpPr>
                <p:nvPr/>
              </p:nvSpPr>
              <p:spPr bwMode="auto">
                <a:xfrm>
                  <a:off x="7715" y="10106"/>
                  <a:ext cx="3" cy="8"/>
                </a:xfrm>
                <a:custGeom>
                  <a:avLst/>
                  <a:gdLst>
                    <a:gd name="T0" fmla="*/ 3 w 3"/>
                    <a:gd name="T1" fmla="*/ 0 h 8"/>
                    <a:gd name="T2" fmla="*/ 0 w 3"/>
                    <a:gd name="T3" fmla="*/ 5 h 8"/>
                    <a:gd name="T4" fmla="*/ 0 w 3"/>
                    <a:gd name="T5" fmla="*/ 8 h 8"/>
                    <a:gd name="T6" fmla="*/ 3 w 3"/>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8">
                      <a:moveTo>
                        <a:pt x="3" y="0"/>
                      </a:moveTo>
                      <a:lnTo>
                        <a:pt x="0" y="5"/>
                      </a:lnTo>
                      <a:lnTo>
                        <a:pt x="0" y="8"/>
                      </a:lnTo>
                      <a:lnTo>
                        <a:pt x="3" y="0"/>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31" name="Freeform 988"/>
                <p:cNvSpPr>
                  <a:spLocks/>
                </p:cNvSpPr>
                <p:nvPr/>
              </p:nvSpPr>
              <p:spPr bwMode="auto">
                <a:xfrm>
                  <a:off x="7702" y="10096"/>
                  <a:ext cx="3" cy="7"/>
                </a:xfrm>
                <a:custGeom>
                  <a:avLst/>
                  <a:gdLst>
                    <a:gd name="T0" fmla="*/ 3 w 3"/>
                    <a:gd name="T1" fmla="*/ 0 h 7"/>
                    <a:gd name="T2" fmla="*/ 0 w 3"/>
                    <a:gd name="T3" fmla="*/ 5 h 7"/>
                    <a:gd name="T4" fmla="*/ 0 w 3"/>
                    <a:gd name="T5" fmla="*/ 7 h 7"/>
                    <a:gd name="T6" fmla="*/ 3 w 3"/>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7">
                      <a:moveTo>
                        <a:pt x="3" y="0"/>
                      </a:moveTo>
                      <a:lnTo>
                        <a:pt x="0" y="5"/>
                      </a:lnTo>
                      <a:lnTo>
                        <a:pt x="0" y="7"/>
                      </a:lnTo>
                      <a:lnTo>
                        <a:pt x="3"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45" name="Group 989"/>
              <p:cNvGrpSpPr>
                <a:grpSpLocks/>
              </p:cNvGrpSpPr>
              <p:nvPr/>
            </p:nvGrpSpPr>
            <p:grpSpPr bwMode="auto">
              <a:xfrm>
                <a:off x="7695" y="10085"/>
                <a:ext cx="26" cy="37"/>
                <a:chOff x="7695" y="10085"/>
                <a:chExt cx="26" cy="37"/>
              </a:xfrm>
            </p:grpSpPr>
            <p:sp>
              <p:nvSpPr>
                <p:cNvPr id="80025" name="Freeform 990"/>
                <p:cNvSpPr>
                  <a:spLocks/>
                </p:cNvSpPr>
                <p:nvPr/>
              </p:nvSpPr>
              <p:spPr bwMode="auto">
                <a:xfrm>
                  <a:off x="7695" y="10085"/>
                  <a:ext cx="1" cy="16"/>
                </a:xfrm>
                <a:custGeom>
                  <a:avLst/>
                  <a:gdLst>
                    <a:gd name="T0" fmla="*/ 0 w 1"/>
                    <a:gd name="T1" fmla="*/ 0 h 16"/>
                    <a:gd name="T2" fmla="*/ 0 w 1"/>
                    <a:gd name="T3" fmla="*/ 8 h 16"/>
                    <a:gd name="T4" fmla="*/ 0 w 1"/>
                    <a:gd name="T5" fmla="*/ 16 h 16"/>
                    <a:gd name="T6" fmla="*/ 0 w 1"/>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6">
                      <a:moveTo>
                        <a:pt x="0" y="0"/>
                      </a:moveTo>
                      <a:lnTo>
                        <a:pt x="0" y="8"/>
                      </a:lnTo>
                      <a:lnTo>
                        <a:pt x="0" y="1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26" name="Freeform 991"/>
                <p:cNvSpPr>
                  <a:spLocks/>
                </p:cNvSpPr>
                <p:nvPr/>
              </p:nvSpPr>
              <p:spPr bwMode="auto">
                <a:xfrm>
                  <a:off x="7718" y="10106"/>
                  <a:ext cx="3" cy="16"/>
                </a:xfrm>
                <a:custGeom>
                  <a:avLst/>
                  <a:gdLst>
                    <a:gd name="T0" fmla="*/ 0 w 3"/>
                    <a:gd name="T1" fmla="*/ 0 h 16"/>
                    <a:gd name="T2" fmla="*/ 3 w 3"/>
                    <a:gd name="T3" fmla="*/ 8 h 16"/>
                    <a:gd name="T4" fmla="*/ 3 w 3"/>
                    <a:gd name="T5" fmla="*/ 16 h 16"/>
                    <a:gd name="T6" fmla="*/ 0 w 3"/>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16">
                      <a:moveTo>
                        <a:pt x="0" y="0"/>
                      </a:moveTo>
                      <a:lnTo>
                        <a:pt x="3" y="8"/>
                      </a:lnTo>
                      <a:lnTo>
                        <a:pt x="3" y="1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27" name="Freeform 992"/>
                <p:cNvSpPr>
                  <a:spLocks/>
                </p:cNvSpPr>
                <p:nvPr/>
              </p:nvSpPr>
              <p:spPr bwMode="auto">
                <a:xfrm>
                  <a:off x="7708" y="10096"/>
                  <a:ext cx="1" cy="15"/>
                </a:xfrm>
                <a:custGeom>
                  <a:avLst/>
                  <a:gdLst>
                    <a:gd name="T0" fmla="*/ 0 w 1"/>
                    <a:gd name="T1" fmla="*/ 0 h 15"/>
                    <a:gd name="T2" fmla="*/ 0 w 1"/>
                    <a:gd name="T3" fmla="*/ 7 h 15"/>
                    <a:gd name="T4" fmla="*/ 0 w 1"/>
                    <a:gd name="T5" fmla="*/ 15 h 15"/>
                    <a:gd name="T6" fmla="*/ 0 w 1"/>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5">
                      <a:moveTo>
                        <a:pt x="0" y="0"/>
                      </a:moveTo>
                      <a:lnTo>
                        <a:pt x="0" y="7"/>
                      </a:lnTo>
                      <a:lnTo>
                        <a:pt x="0" y="15"/>
                      </a:lnTo>
                      <a:lnTo>
                        <a:pt x="0" y="0"/>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28" name="Freeform 993"/>
                <p:cNvSpPr>
                  <a:spLocks/>
                </p:cNvSpPr>
                <p:nvPr/>
              </p:nvSpPr>
              <p:spPr bwMode="auto">
                <a:xfrm>
                  <a:off x="7708" y="10096"/>
                  <a:ext cx="1" cy="15"/>
                </a:xfrm>
                <a:custGeom>
                  <a:avLst/>
                  <a:gdLst>
                    <a:gd name="T0" fmla="*/ 0 w 1"/>
                    <a:gd name="T1" fmla="*/ 0 h 15"/>
                    <a:gd name="T2" fmla="*/ 0 w 1"/>
                    <a:gd name="T3" fmla="*/ 7 h 15"/>
                    <a:gd name="T4" fmla="*/ 0 w 1"/>
                    <a:gd name="T5" fmla="*/ 15 h 15"/>
                    <a:gd name="T6" fmla="*/ 0 60000 65536"/>
                    <a:gd name="T7" fmla="*/ 0 60000 65536"/>
                    <a:gd name="T8" fmla="*/ 0 60000 65536"/>
                  </a:gdLst>
                  <a:ahLst/>
                  <a:cxnLst>
                    <a:cxn ang="T6">
                      <a:pos x="T0" y="T1"/>
                    </a:cxn>
                    <a:cxn ang="T7">
                      <a:pos x="T2" y="T3"/>
                    </a:cxn>
                    <a:cxn ang="T8">
                      <a:pos x="T4" y="T5"/>
                    </a:cxn>
                  </a:cxnLst>
                  <a:rect l="0" t="0" r="r" b="b"/>
                  <a:pathLst>
                    <a:path w="1" h="15">
                      <a:moveTo>
                        <a:pt x="0" y="0"/>
                      </a:moveTo>
                      <a:lnTo>
                        <a:pt x="0" y="7"/>
                      </a:lnTo>
                      <a:lnTo>
                        <a:pt x="0" y="15"/>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46" name="Group 994"/>
              <p:cNvGrpSpPr>
                <a:grpSpLocks/>
              </p:cNvGrpSpPr>
              <p:nvPr/>
            </p:nvGrpSpPr>
            <p:grpSpPr bwMode="auto">
              <a:xfrm>
                <a:off x="7641" y="10012"/>
                <a:ext cx="29" cy="32"/>
                <a:chOff x="7641" y="10012"/>
                <a:chExt cx="29" cy="32"/>
              </a:xfrm>
            </p:grpSpPr>
            <p:sp>
              <p:nvSpPr>
                <p:cNvPr id="80022" name="Line 995"/>
                <p:cNvSpPr>
                  <a:spLocks noChangeShapeType="1"/>
                </p:cNvSpPr>
                <p:nvPr/>
              </p:nvSpPr>
              <p:spPr bwMode="auto">
                <a:xfrm flipV="1">
                  <a:off x="7641" y="10012"/>
                  <a:ext cx="3" cy="1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23" name="Line 996"/>
                <p:cNvSpPr>
                  <a:spLocks noChangeShapeType="1"/>
                </p:cNvSpPr>
                <p:nvPr/>
              </p:nvSpPr>
              <p:spPr bwMode="auto">
                <a:xfrm flipV="1">
                  <a:off x="7666" y="10031"/>
                  <a:ext cx="4" cy="1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024" name="Line 997"/>
                <p:cNvSpPr>
                  <a:spLocks noChangeShapeType="1"/>
                </p:cNvSpPr>
                <p:nvPr/>
              </p:nvSpPr>
              <p:spPr bwMode="auto">
                <a:xfrm flipV="1">
                  <a:off x="7653" y="10020"/>
                  <a:ext cx="4" cy="1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47" name="Group 998"/>
              <p:cNvGrpSpPr>
                <a:grpSpLocks/>
              </p:cNvGrpSpPr>
              <p:nvPr/>
            </p:nvGrpSpPr>
            <p:grpSpPr bwMode="auto">
              <a:xfrm>
                <a:off x="7644" y="9973"/>
                <a:ext cx="29" cy="55"/>
                <a:chOff x="7644" y="9973"/>
                <a:chExt cx="29" cy="55"/>
              </a:xfrm>
            </p:grpSpPr>
            <p:sp>
              <p:nvSpPr>
                <p:cNvPr id="80019" name="Freeform 999"/>
                <p:cNvSpPr>
                  <a:spLocks/>
                </p:cNvSpPr>
                <p:nvPr/>
              </p:nvSpPr>
              <p:spPr bwMode="auto">
                <a:xfrm>
                  <a:off x="7644" y="9973"/>
                  <a:ext cx="3" cy="34"/>
                </a:xfrm>
                <a:custGeom>
                  <a:avLst/>
                  <a:gdLst>
                    <a:gd name="T0" fmla="*/ 3 w 3"/>
                    <a:gd name="T1" fmla="*/ 34 h 34"/>
                    <a:gd name="T2" fmla="*/ 0 w 3"/>
                    <a:gd name="T3" fmla="*/ 16 h 34"/>
                    <a:gd name="T4" fmla="*/ 0 w 3"/>
                    <a:gd name="T5" fmla="*/ 0 h 34"/>
                    <a:gd name="T6" fmla="*/ 3 w 3"/>
                    <a:gd name="T7" fmla="*/ 34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34">
                      <a:moveTo>
                        <a:pt x="3" y="34"/>
                      </a:moveTo>
                      <a:lnTo>
                        <a:pt x="0" y="16"/>
                      </a:lnTo>
                      <a:lnTo>
                        <a:pt x="0" y="0"/>
                      </a:lnTo>
                      <a:lnTo>
                        <a:pt x="3" y="34"/>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20" name="Freeform 1000"/>
                <p:cNvSpPr>
                  <a:spLocks/>
                </p:cNvSpPr>
                <p:nvPr/>
              </p:nvSpPr>
              <p:spPr bwMode="auto">
                <a:xfrm>
                  <a:off x="7670" y="9994"/>
                  <a:ext cx="3" cy="34"/>
                </a:xfrm>
                <a:custGeom>
                  <a:avLst/>
                  <a:gdLst>
                    <a:gd name="T0" fmla="*/ 3 w 3"/>
                    <a:gd name="T1" fmla="*/ 34 h 34"/>
                    <a:gd name="T2" fmla="*/ 0 w 3"/>
                    <a:gd name="T3" fmla="*/ 16 h 34"/>
                    <a:gd name="T4" fmla="*/ 0 w 3"/>
                    <a:gd name="T5" fmla="*/ 0 h 34"/>
                    <a:gd name="T6" fmla="*/ 3 w 3"/>
                    <a:gd name="T7" fmla="*/ 34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34">
                      <a:moveTo>
                        <a:pt x="3" y="34"/>
                      </a:moveTo>
                      <a:lnTo>
                        <a:pt x="0" y="16"/>
                      </a:lnTo>
                      <a:lnTo>
                        <a:pt x="0" y="0"/>
                      </a:lnTo>
                      <a:lnTo>
                        <a:pt x="3" y="34"/>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21" name="Freeform 1001"/>
                <p:cNvSpPr>
                  <a:spLocks/>
                </p:cNvSpPr>
                <p:nvPr/>
              </p:nvSpPr>
              <p:spPr bwMode="auto">
                <a:xfrm>
                  <a:off x="7657" y="9984"/>
                  <a:ext cx="3" cy="34"/>
                </a:xfrm>
                <a:custGeom>
                  <a:avLst/>
                  <a:gdLst>
                    <a:gd name="T0" fmla="*/ 3 w 3"/>
                    <a:gd name="T1" fmla="*/ 34 h 34"/>
                    <a:gd name="T2" fmla="*/ 0 w 3"/>
                    <a:gd name="T3" fmla="*/ 15 h 34"/>
                    <a:gd name="T4" fmla="*/ 0 w 3"/>
                    <a:gd name="T5" fmla="*/ 0 h 34"/>
                    <a:gd name="T6" fmla="*/ 3 w 3"/>
                    <a:gd name="T7" fmla="*/ 34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34">
                      <a:moveTo>
                        <a:pt x="3" y="34"/>
                      </a:moveTo>
                      <a:lnTo>
                        <a:pt x="0" y="15"/>
                      </a:lnTo>
                      <a:lnTo>
                        <a:pt x="0" y="0"/>
                      </a:lnTo>
                      <a:lnTo>
                        <a:pt x="3" y="34"/>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48" name="Group 1002"/>
              <p:cNvGrpSpPr>
                <a:grpSpLocks/>
              </p:cNvGrpSpPr>
              <p:nvPr/>
            </p:nvGrpSpPr>
            <p:grpSpPr bwMode="auto">
              <a:xfrm>
                <a:off x="7644" y="9973"/>
                <a:ext cx="39" cy="60"/>
                <a:chOff x="7644" y="9973"/>
                <a:chExt cx="39" cy="60"/>
              </a:xfrm>
            </p:grpSpPr>
            <p:sp>
              <p:nvSpPr>
                <p:cNvPr id="80015" name="Freeform 1003"/>
                <p:cNvSpPr>
                  <a:spLocks/>
                </p:cNvSpPr>
                <p:nvPr/>
              </p:nvSpPr>
              <p:spPr bwMode="auto">
                <a:xfrm>
                  <a:off x="7644" y="9973"/>
                  <a:ext cx="13" cy="39"/>
                </a:xfrm>
                <a:custGeom>
                  <a:avLst/>
                  <a:gdLst>
                    <a:gd name="T0" fmla="*/ 13 w 13"/>
                    <a:gd name="T1" fmla="*/ 39 h 39"/>
                    <a:gd name="T2" fmla="*/ 3 w 13"/>
                    <a:gd name="T3" fmla="*/ 19 h 39"/>
                    <a:gd name="T4" fmla="*/ 0 w 13"/>
                    <a:gd name="T5" fmla="*/ 0 h 39"/>
                    <a:gd name="T6" fmla="*/ 13 w 13"/>
                    <a:gd name="T7" fmla="*/ 39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39">
                      <a:moveTo>
                        <a:pt x="13" y="39"/>
                      </a:moveTo>
                      <a:lnTo>
                        <a:pt x="3" y="19"/>
                      </a:lnTo>
                      <a:lnTo>
                        <a:pt x="0" y="0"/>
                      </a:lnTo>
                      <a:lnTo>
                        <a:pt x="13"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16" name="Freeform 1004"/>
                <p:cNvSpPr>
                  <a:spLocks/>
                </p:cNvSpPr>
                <p:nvPr/>
              </p:nvSpPr>
              <p:spPr bwMode="auto">
                <a:xfrm>
                  <a:off x="7670" y="9994"/>
                  <a:ext cx="13" cy="39"/>
                </a:xfrm>
                <a:custGeom>
                  <a:avLst/>
                  <a:gdLst>
                    <a:gd name="T0" fmla="*/ 13 w 13"/>
                    <a:gd name="T1" fmla="*/ 39 h 39"/>
                    <a:gd name="T2" fmla="*/ 3 w 13"/>
                    <a:gd name="T3" fmla="*/ 18 h 39"/>
                    <a:gd name="T4" fmla="*/ 0 w 13"/>
                    <a:gd name="T5" fmla="*/ 0 h 39"/>
                    <a:gd name="T6" fmla="*/ 13 w 13"/>
                    <a:gd name="T7" fmla="*/ 39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39">
                      <a:moveTo>
                        <a:pt x="13" y="39"/>
                      </a:moveTo>
                      <a:lnTo>
                        <a:pt x="3" y="18"/>
                      </a:lnTo>
                      <a:lnTo>
                        <a:pt x="0" y="0"/>
                      </a:lnTo>
                      <a:lnTo>
                        <a:pt x="13" y="3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17" name="Freeform 1005"/>
                <p:cNvSpPr>
                  <a:spLocks/>
                </p:cNvSpPr>
                <p:nvPr/>
              </p:nvSpPr>
              <p:spPr bwMode="auto">
                <a:xfrm>
                  <a:off x="7657" y="9984"/>
                  <a:ext cx="13" cy="39"/>
                </a:xfrm>
                <a:custGeom>
                  <a:avLst/>
                  <a:gdLst>
                    <a:gd name="T0" fmla="*/ 13 w 13"/>
                    <a:gd name="T1" fmla="*/ 39 h 39"/>
                    <a:gd name="T2" fmla="*/ 3 w 13"/>
                    <a:gd name="T3" fmla="*/ 18 h 39"/>
                    <a:gd name="T4" fmla="*/ 0 w 13"/>
                    <a:gd name="T5" fmla="*/ 0 h 39"/>
                    <a:gd name="T6" fmla="*/ 13 w 13"/>
                    <a:gd name="T7" fmla="*/ 39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39">
                      <a:moveTo>
                        <a:pt x="13" y="39"/>
                      </a:moveTo>
                      <a:lnTo>
                        <a:pt x="3" y="18"/>
                      </a:lnTo>
                      <a:lnTo>
                        <a:pt x="0" y="0"/>
                      </a:lnTo>
                      <a:lnTo>
                        <a:pt x="13" y="39"/>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18" name="Freeform 1006"/>
                <p:cNvSpPr>
                  <a:spLocks/>
                </p:cNvSpPr>
                <p:nvPr/>
              </p:nvSpPr>
              <p:spPr bwMode="auto">
                <a:xfrm>
                  <a:off x="7657" y="9984"/>
                  <a:ext cx="13" cy="39"/>
                </a:xfrm>
                <a:custGeom>
                  <a:avLst/>
                  <a:gdLst>
                    <a:gd name="T0" fmla="*/ 13 w 13"/>
                    <a:gd name="T1" fmla="*/ 39 h 39"/>
                    <a:gd name="T2" fmla="*/ 3 w 13"/>
                    <a:gd name="T3" fmla="*/ 18 h 39"/>
                    <a:gd name="T4" fmla="*/ 0 w 13"/>
                    <a:gd name="T5" fmla="*/ 0 h 39"/>
                    <a:gd name="T6" fmla="*/ 0 60000 65536"/>
                    <a:gd name="T7" fmla="*/ 0 60000 65536"/>
                    <a:gd name="T8" fmla="*/ 0 60000 65536"/>
                  </a:gdLst>
                  <a:ahLst/>
                  <a:cxnLst>
                    <a:cxn ang="T6">
                      <a:pos x="T0" y="T1"/>
                    </a:cxn>
                    <a:cxn ang="T7">
                      <a:pos x="T2" y="T3"/>
                    </a:cxn>
                    <a:cxn ang="T8">
                      <a:pos x="T4" y="T5"/>
                    </a:cxn>
                  </a:cxnLst>
                  <a:rect l="0" t="0" r="r" b="b"/>
                  <a:pathLst>
                    <a:path w="13" h="39">
                      <a:moveTo>
                        <a:pt x="13" y="39"/>
                      </a:moveTo>
                      <a:lnTo>
                        <a:pt x="3" y="18"/>
                      </a:lnTo>
                      <a:lnTo>
                        <a:pt x="0" y="0"/>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49" name="Group 1007"/>
              <p:cNvGrpSpPr>
                <a:grpSpLocks/>
              </p:cNvGrpSpPr>
              <p:nvPr/>
            </p:nvGrpSpPr>
            <p:grpSpPr bwMode="auto">
              <a:xfrm>
                <a:off x="7915" y="10070"/>
                <a:ext cx="117" cy="96"/>
                <a:chOff x="7915" y="10070"/>
                <a:chExt cx="117" cy="96"/>
              </a:xfrm>
            </p:grpSpPr>
            <p:sp>
              <p:nvSpPr>
                <p:cNvPr id="80012" name="Freeform 1008"/>
                <p:cNvSpPr>
                  <a:spLocks/>
                </p:cNvSpPr>
                <p:nvPr/>
              </p:nvSpPr>
              <p:spPr bwMode="auto">
                <a:xfrm>
                  <a:off x="7915" y="10070"/>
                  <a:ext cx="91" cy="75"/>
                </a:xfrm>
                <a:custGeom>
                  <a:avLst/>
                  <a:gdLst>
                    <a:gd name="T0" fmla="*/ 91 w 91"/>
                    <a:gd name="T1" fmla="*/ 36 h 75"/>
                    <a:gd name="T2" fmla="*/ 91 w 91"/>
                    <a:gd name="T3" fmla="*/ 28 h 75"/>
                    <a:gd name="T4" fmla="*/ 87 w 91"/>
                    <a:gd name="T5" fmla="*/ 20 h 75"/>
                    <a:gd name="T6" fmla="*/ 81 w 91"/>
                    <a:gd name="T7" fmla="*/ 15 h 75"/>
                    <a:gd name="T8" fmla="*/ 78 w 91"/>
                    <a:gd name="T9" fmla="*/ 7 h 75"/>
                    <a:gd name="T10" fmla="*/ 71 w 91"/>
                    <a:gd name="T11" fmla="*/ 5 h 75"/>
                    <a:gd name="T12" fmla="*/ 62 w 91"/>
                    <a:gd name="T13" fmla="*/ 0 h 75"/>
                    <a:gd name="T14" fmla="*/ 52 w 91"/>
                    <a:gd name="T15" fmla="*/ 0 h 75"/>
                    <a:gd name="T16" fmla="*/ 45 w 91"/>
                    <a:gd name="T17" fmla="*/ 0 h 75"/>
                    <a:gd name="T18" fmla="*/ 36 w 91"/>
                    <a:gd name="T19" fmla="*/ 0 h 75"/>
                    <a:gd name="T20" fmla="*/ 26 w 91"/>
                    <a:gd name="T21" fmla="*/ 0 h 75"/>
                    <a:gd name="T22" fmla="*/ 20 w 91"/>
                    <a:gd name="T23" fmla="*/ 5 h 75"/>
                    <a:gd name="T24" fmla="*/ 13 w 91"/>
                    <a:gd name="T25" fmla="*/ 7 h 75"/>
                    <a:gd name="T26" fmla="*/ 7 w 91"/>
                    <a:gd name="T27" fmla="*/ 15 h 75"/>
                    <a:gd name="T28" fmla="*/ 3 w 91"/>
                    <a:gd name="T29" fmla="*/ 20 h 75"/>
                    <a:gd name="T30" fmla="*/ 0 w 91"/>
                    <a:gd name="T31" fmla="*/ 28 h 75"/>
                    <a:gd name="T32" fmla="*/ 0 w 91"/>
                    <a:gd name="T33" fmla="*/ 36 h 75"/>
                    <a:gd name="T34" fmla="*/ 0 w 91"/>
                    <a:gd name="T35" fmla="*/ 44 h 75"/>
                    <a:gd name="T36" fmla="*/ 3 w 91"/>
                    <a:gd name="T37" fmla="*/ 52 h 75"/>
                    <a:gd name="T38" fmla="*/ 7 w 91"/>
                    <a:gd name="T39" fmla="*/ 59 h 75"/>
                    <a:gd name="T40" fmla="*/ 13 w 91"/>
                    <a:gd name="T41" fmla="*/ 65 h 75"/>
                    <a:gd name="T42" fmla="*/ 20 w 91"/>
                    <a:gd name="T43" fmla="*/ 67 h 75"/>
                    <a:gd name="T44" fmla="*/ 26 w 91"/>
                    <a:gd name="T45" fmla="*/ 72 h 75"/>
                    <a:gd name="T46" fmla="*/ 36 w 91"/>
                    <a:gd name="T47" fmla="*/ 75 h 75"/>
                    <a:gd name="T48" fmla="*/ 45 w 91"/>
                    <a:gd name="T49" fmla="*/ 75 h 75"/>
                    <a:gd name="T50" fmla="*/ 52 w 91"/>
                    <a:gd name="T51" fmla="*/ 75 h 75"/>
                    <a:gd name="T52" fmla="*/ 62 w 91"/>
                    <a:gd name="T53" fmla="*/ 72 h 75"/>
                    <a:gd name="T54" fmla="*/ 71 w 91"/>
                    <a:gd name="T55" fmla="*/ 67 h 75"/>
                    <a:gd name="T56" fmla="*/ 78 w 91"/>
                    <a:gd name="T57" fmla="*/ 65 h 75"/>
                    <a:gd name="T58" fmla="*/ 81 w 91"/>
                    <a:gd name="T59" fmla="*/ 59 h 75"/>
                    <a:gd name="T60" fmla="*/ 87 w 91"/>
                    <a:gd name="T61" fmla="*/ 52 h 75"/>
                    <a:gd name="T62" fmla="*/ 91 w 91"/>
                    <a:gd name="T63" fmla="*/ 44 h 75"/>
                    <a:gd name="T64" fmla="*/ 91 w 91"/>
                    <a:gd name="T65" fmla="*/ 36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1" h="75">
                      <a:moveTo>
                        <a:pt x="91" y="36"/>
                      </a:moveTo>
                      <a:lnTo>
                        <a:pt x="91" y="28"/>
                      </a:lnTo>
                      <a:lnTo>
                        <a:pt x="87" y="20"/>
                      </a:lnTo>
                      <a:lnTo>
                        <a:pt x="81" y="15"/>
                      </a:lnTo>
                      <a:lnTo>
                        <a:pt x="78" y="7"/>
                      </a:lnTo>
                      <a:lnTo>
                        <a:pt x="71" y="5"/>
                      </a:lnTo>
                      <a:lnTo>
                        <a:pt x="62" y="0"/>
                      </a:lnTo>
                      <a:lnTo>
                        <a:pt x="52" y="0"/>
                      </a:lnTo>
                      <a:lnTo>
                        <a:pt x="45" y="0"/>
                      </a:lnTo>
                      <a:lnTo>
                        <a:pt x="36" y="0"/>
                      </a:lnTo>
                      <a:lnTo>
                        <a:pt x="26" y="0"/>
                      </a:lnTo>
                      <a:lnTo>
                        <a:pt x="20" y="5"/>
                      </a:lnTo>
                      <a:lnTo>
                        <a:pt x="13" y="7"/>
                      </a:lnTo>
                      <a:lnTo>
                        <a:pt x="7" y="15"/>
                      </a:lnTo>
                      <a:lnTo>
                        <a:pt x="3" y="20"/>
                      </a:lnTo>
                      <a:lnTo>
                        <a:pt x="0" y="28"/>
                      </a:lnTo>
                      <a:lnTo>
                        <a:pt x="0" y="36"/>
                      </a:lnTo>
                      <a:lnTo>
                        <a:pt x="0" y="44"/>
                      </a:lnTo>
                      <a:lnTo>
                        <a:pt x="3" y="52"/>
                      </a:lnTo>
                      <a:lnTo>
                        <a:pt x="7" y="59"/>
                      </a:lnTo>
                      <a:lnTo>
                        <a:pt x="13" y="65"/>
                      </a:lnTo>
                      <a:lnTo>
                        <a:pt x="20" y="67"/>
                      </a:lnTo>
                      <a:lnTo>
                        <a:pt x="26" y="72"/>
                      </a:lnTo>
                      <a:lnTo>
                        <a:pt x="36" y="75"/>
                      </a:lnTo>
                      <a:lnTo>
                        <a:pt x="45" y="75"/>
                      </a:lnTo>
                      <a:lnTo>
                        <a:pt x="52" y="75"/>
                      </a:lnTo>
                      <a:lnTo>
                        <a:pt x="62" y="72"/>
                      </a:lnTo>
                      <a:lnTo>
                        <a:pt x="71" y="67"/>
                      </a:lnTo>
                      <a:lnTo>
                        <a:pt x="78" y="65"/>
                      </a:lnTo>
                      <a:lnTo>
                        <a:pt x="81" y="59"/>
                      </a:lnTo>
                      <a:lnTo>
                        <a:pt x="87" y="52"/>
                      </a:lnTo>
                      <a:lnTo>
                        <a:pt x="91" y="44"/>
                      </a:lnTo>
                      <a:lnTo>
                        <a:pt x="91" y="36"/>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13" name="Freeform 1009"/>
                <p:cNvSpPr>
                  <a:spLocks/>
                </p:cNvSpPr>
                <p:nvPr/>
              </p:nvSpPr>
              <p:spPr bwMode="auto">
                <a:xfrm>
                  <a:off x="7941" y="10090"/>
                  <a:ext cx="91" cy="76"/>
                </a:xfrm>
                <a:custGeom>
                  <a:avLst/>
                  <a:gdLst>
                    <a:gd name="T0" fmla="*/ 91 w 91"/>
                    <a:gd name="T1" fmla="*/ 37 h 76"/>
                    <a:gd name="T2" fmla="*/ 91 w 91"/>
                    <a:gd name="T3" fmla="*/ 29 h 76"/>
                    <a:gd name="T4" fmla="*/ 87 w 91"/>
                    <a:gd name="T5" fmla="*/ 21 h 76"/>
                    <a:gd name="T6" fmla="*/ 81 w 91"/>
                    <a:gd name="T7" fmla="*/ 16 h 76"/>
                    <a:gd name="T8" fmla="*/ 78 w 91"/>
                    <a:gd name="T9" fmla="*/ 8 h 76"/>
                    <a:gd name="T10" fmla="*/ 71 w 91"/>
                    <a:gd name="T11" fmla="*/ 6 h 76"/>
                    <a:gd name="T12" fmla="*/ 61 w 91"/>
                    <a:gd name="T13" fmla="*/ 0 h 76"/>
                    <a:gd name="T14" fmla="*/ 52 w 91"/>
                    <a:gd name="T15" fmla="*/ 0 h 76"/>
                    <a:gd name="T16" fmla="*/ 45 w 91"/>
                    <a:gd name="T17" fmla="*/ 0 h 76"/>
                    <a:gd name="T18" fmla="*/ 36 w 91"/>
                    <a:gd name="T19" fmla="*/ 0 h 76"/>
                    <a:gd name="T20" fmla="*/ 26 w 91"/>
                    <a:gd name="T21" fmla="*/ 0 h 76"/>
                    <a:gd name="T22" fmla="*/ 19 w 91"/>
                    <a:gd name="T23" fmla="*/ 6 h 76"/>
                    <a:gd name="T24" fmla="*/ 13 w 91"/>
                    <a:gd name="T25" fmla="*/ 8 h 76"/>
                    <a:gd name="T26" fmla="*/ 7 w 91"/>
                    <a:gd name="T27" fmla="*/ 16 h 76"/>
                    <a:gd name="T28" fmla="*/ 3 w 91"/>
                    <a:gd name="T29" fmla="*/ 21 h 76"/>
                    <a:gd name="T30" fmla="*/ 0 w 91"/>
                    <a:gd name="T31" fmla="*/ 29 h 76"/>
                    <a:gd name="T32" fmla="*/ 0 w 91"/>
                    <a:gd name="T33" fmla="*/ 37 h 76"/>
                    <a:gd name="T34" fmla="*/ 0 w 91"/>
                    <a:gd name="T35" fmla="*/ 45 h 76"/>
                    <a:gd name="T36" fmla="*/ 3 w 91"/>
                    <a:gd name="T37" fmla="*/ 52 h 76"/>
                    <a:gd name="T38" fmla="*/ 7 w 91"/>
                    <a:gd name="T39" fmla="*/ 60 h 76"/>
                    <a:gd name="T40" fmla="*/ 13 w 91"/>
                    <a:gd name="T41" fmla="*/ 65 h 76"/>
                    <a:gd name="T42" fmla="*/ 19 w 91"/>
                    <a:gd name="T43" fmla="*/ 68 h 76"/>
                    <a:gd name="T44" fmla="*/ 26 w 91"/>
                    <a:gd name="T45" fmla="*/ 73 h 76"/>
                    <a:gd name="T46" fmla="*/ 36 w 91"/>
                    <a:gd name="T47" fmla="*/ 76 h 76"/>
                    <a:gd name="T48" fmla="*/ 45 w 91"/>
                    <a:gd name="T49" fmla="*/ 76 h 76"/>
                    <a:gd name="T50" fmla="*/ 52 w 91"/>
                    <a:gd name="T51" fmla="*/ 76 h 76"/>
                    <a:gd name="T52" fmla="*/ 61 w 91"/>
                    <a:gd name="T53" fmla="*/ 73 h 76"/>
                    <a:gd name="T54" fmla="*/ 71 w 91"/>
                    <a:gd name="T55" fmla="*/ 68 h 76"/>
                    <a:gd name="T56" fmla="*/ 78 w 91"/>
                    <a:gd name="T57" fmla="*/ 65 h 76"/>
                    <a:gd name="T58" fmla="*/ 81 w 91"/>
                    <a:gd name="T59" fmla="*/ 60 h 76"/>
                    <a:gd name="T60" fmla="*/ 87 w 91"/>
                    <a:gd name="T61" fmla="*/ 52 h 76"/>
                    <a:gd name="T62" fmla="*/ 91 w 91"/>
                    <a:gd name="T63" fmla="*/ 45 h 76"/>
                    <a:gd name="T64" fmla="*/ 91 w 91"/>
                    <a:gd name="T65" fmla="*/ 37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1" h="76">
                      <a:moveTo>
                        <a:pt x="91" y="37"/>
                      </a:moveTo>
                      <a:lnTo>
                        <a:pt x="91" y="29"/>
                      </a:lnTo>
                      <a:lnTo>
                        <a:pt x="87" y="21"/>
                      </a:lnTo>
                      <a:lnTo>
                        <a:pt x="81" y="16"/>
                      </a:lnTo>
                      <a:lnTo>
                        <a:pt x="78" y="8"/>
                      </a:lnTo>
                      <a:lnTo>
                        <a:pt x="71" y="6"/>
                      </a:lnTo>
                      <a:lnTo>
                        <a:pt x="61" y="0"/>
                      </a:lnTo>
                      <a:lnTo>
                        <a:pt x="52" y="0"/>
                      </a:lnTo>
                      <a:lnTo>
                        <a:pt x="45" y="0"/>
                      </a:lnTo>
                      <a:lnTo>
                        <a:pt x="36" y="0"/>
                      </a:lnTo>
                      <a:lnTo>
                        <a:pt x="26" y="0"/>
                      </a:lnTo>
                      <a:lnTo>
                        <a:pt x="19" y="6"/>
                      </a:lnTo>
                      <a:lnTo>
                        <a:pt x="13" y="8"/>
                      </a:lnTo>
                      <a:lnTo>
                        <a:pt x="7" y="16"/>
                      </a:lnTo>
                      <a:lnTo>
                        <a:pt x="3" y="21"/>
                      </a:lnTo>
                      <a:lnTo>
                        <a:pt x="0" y="29"/>
                      </a:lnTo>
                      <a:lnTo>
                        <a:pt x="0" y="37"/>
                      </a:lnTo>
                      <a:lnTo>
                        <a:pt x="0" y="45"/>
                      </a:lnTo>
                      <a:lnTo>
                        <a:pt x="3" y="52"/>
                      </a:lnTo>
                      <a:lnTo>
                        <a:pt x="7" y="60"/>
                      </a:lnTo>
                      <a:lnTo>
                        <a:pt x="13" y="65"/>
                      </a:lnTo>
                      <a:lnTo>
                        <a:pt x="19" y="68"/>
                      </a:lnTo>
                      <a:lnTo>
                        <a:pt x="26" y="73"/>
                      </a:lnTo>
                      <a:lnTo>
                        <a:pt x="36" y="76"/>
                      </a:lnTo>
                      <a:lnTo>
                        <a:pt x="45" y="76"/>
                      </a:lnTo>
                      <a:lnTo>
                        <a:pt x="52" y="76"/>
                      </a:lnTo>
                      <a:lnTo>
                        <a:pt x="61" y="73"/>
                      </a:lnTo>
                      <a:lnTo>
                        <a:pt x="71" y="68"/>
                      </a:lnTo>
                      <a:lnTo>
                        <a:pt x="78" y="65"/>
                      </a:lnTo>
                      <a:lnTo>
                        <a:pt x="81" y="60"/>
                      </a:lnTo>
                      <a:lnTo>
                        <a:pt x="87" y="52"/>
                      </a:lnTo>
                      <a:lnTo>
                        <a:pt x="91" y="45"/>
                      </a:lnTo>
                      <a:lnTo>
                        <a:pt x="91" y="37"/>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14" name="Freeform 1010"/>
                <p:cNvSpPr>
                  <a:spLocks/>
                </p:cNvSpPr>
                <p:nvPr/>
              </p:nvSpPr>
              <p:spPr bwMode="auto">
                <a:xfrm>
                  <a:off x="7928" y="10080"/>
                  <a:ext cx="91" cy="75"/>
                </a:xfrm>
                <a:custGeom>
                  <a:avLst/>
                  <a:gdLst>
                    <a:gd name="T0" fmla="*/ 91 w 91"/>
                    <a:gd name="T1" fmla="*/ 36 h 75"/>
                    <a:gd name="T2" fmla="*/ 91 w 91"/>
                    <a:gd name="T3" fmla="*/ 29 h 75"/>
                    <a:gd name="T4" fmla="*/ 87 w 91"/>
                    <a:gd name="T5" fmla="*/ 21 h 75"/>
                    <a:gd name="T6" fmla="*/ 81 w 91"/>
                    <a:gd name="T7" fmla="*/ 16 h 75"/>
                    <a:gd name="T8" fmla="*/ 78 w 91"/>
                    <a:gd name="T9" fmla="*/ 8 h 75"/>
                    <a:gd name="T10" fmla="*/ 71 w 91"/>
                    <a:gd name="T11" fmla="*/ 5 h 75"/>
                    <a:gd name="T12" fmla="*/ 62 w 91"/>
                    <a:gd name="T13" fmla="*/ 0 h 75"/>
                    <a:gd name="T14" fmla="*/ 52 w 91"/>
                    <a:gd name="T15" fmla="*/ 0 h 75"/>
                    <a:gd name="T16" fmla="*/ 45 w 91"/>
                    <a:gd name="T17" fmla="*/ 0 h 75"/>
                    <a:gd name="T18" fmla="*/ 36 w 91"/>
                    <a:gd name="T19" fmla="*/ 0 h 75"/>
                    <a:gd name="T20" fmla="*/ 26 w 91"/>
                    <a:gd name="T21" fmla="*/ 0 h 75"/>
                    <a:gd name="T22" fmla="*/ 20 w 91"/>
                    <a:gd name="T23" fmla="*/ 5 h 75"/>
                    <a:gd name="T24" fmla="*/ 13 w 91"/>
                    <a:gd name="T25" fmla="*/ 8 h 75"/>
                    <a:gd name="T26" fmla="*/ 7 w 91"/>
                    <a:gd name="T27" fmla="*/ 16 h 75"/>
                    <a:gd name="T28" fmla="*/ 3 w 91"/>
                    <a:gd name="T29" fmla="*/ 21 h 75"/>
                    <a:gd name="T30" fmla="*/ 0 w 91"/>
                    <a:gd name="T31" fmla="*/ 29 h 75"/>
                    <a:gd name="T32" fmla="*/ 0 w 91"/>
                    <a:gd name="T33" fmla="*/ 36 h 75"/>
                    <a:gd name="T34" fmla="*/ 0 w 91"/>
                    <a:gd name="T35" fmla="*/ 44 h 75"/>
                    <a:gd name="T36" fmla="*/ 3 w 91"/>
                    <a:gd name="T37" fmla="*/ 52 h 75"/>
                    <a:gd name="T38" fmla="*/ 7 w 91"/>
                    <a:gd name="T39" fmla="*/ 60 h 75"/>
                    <a:gd name="T40" fmla="*/ 13 w 91"/>
                    <a:gd name="T41" fmla="*/ 65 h 75"/>
                    <a:gd name="T42" fmla="*/ 20 w 91"/>
                    <a:gd name="T43" fmla="*/ 68 h 75"/>
                    <a:gd name="T44" fmla="*/ 26 w 91"/>
                    <a:gd name="T45" fmla="*/ 73 h 75"/>
                    <a:gd name="T46" fmla="*/ 36 w 91"/>
                    <a:gd name="T47" fmla="*/ 75 h 75"/>
                    <a:gd name="T48" fmla="*/ 45 w 91"/>
                    <a:gd name="T49" fmla="*/ 75 h 75"/>
                    <a:gd name="T50" fmla="*/ 52 w 91"/>
                    <a:gd name="T51" fmla="*/ 75 h 75"/>
                    <a:gd name="T52" fmla="*/ 62 w 91"/>
                    <a:gd name="T53" fmla="*/ 73 h 75"/>
                    <a:gd name="T54" fmla="*/ 71 w 91"/>
                    <a:gd name="T55" fmla="*/ 68 h 75"/>
                    <a:gd name="T56" fmla="*/ 78 w 91"/>
                    <a:gd name="T57" fmla="*/ 65 h 75"/>
                    <a:gd name="T58" fmla="*/ 81 w 91"/>
                    <a:gd name="T59" fmla="*/ 60 h 75"/>
                    <a:gd name="T60" fmla="*/ 87 w 91"/>
                    <a:gd name="T61" fmla="*/ 52 h 75"/>
                    <a:gd name="T62" fmla="*/ 91 w 91"/>
                    <a:gd name="T63" fmla="*/ 44 h 75"/>
                    <a:gd name="T64" fmla="*/ 91 w 91"/>
                    <a:gd name="T65" fmla="*/ 36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1" h="75">
                      <a:moveTo>
                        <a:pt x="91" y="36"/>
                      </a:moveTo>
                      <a:lnTo>
                        <a:pt x="91" y="29"/>
                      </a:lnTo>
                      <a:lnTo>
                        <a:pt x="87" y="21"/>
                      </a:lnTo>
                      <a:lnTo>
                        <a:pt x="81" y="16"/>
                      </a:lnTo>
                      <a:lnTo>
                        <a:pt x="78" y="8"/>
                      </a:lnTo>
                      <a:lnTo>
                        <a:pt x="71" y="5"/>
                      </a:lnTo>
                      <a:lnTo>
                        <a:pt x="62" y="0"/>
                      </a:lnTo>
                      <a:lnTo>
                        <a:pt x="52" y="0"/>
                      </a:lnTo>
                      <a:lnTo>
                        <a:pt x="45" y="0"/>
                      </a:lnTo>
                      <a:lnTo>
                        <a:pt x="36" y="0"/>
                      </a:lnTo>
                      <a:lnTo>
                        <a:pt x="26" y="0"/>
                      </a:lnTo>
                      <a:lnTo>
                        <a:pt x="20" y="5"/>
                      </a:lnTo>
                      <a:lnTo>
                        <a:pt x="13" y="8"/>
                      </a:lnTo>
                      <a:lnTo>
                        <a:pt x="7" y="16"/>
                      </a:lnTo>
                      <a:lnTo>
                        <a:pt x="3" y="21"/>
                      </a:lnTo>
                      <a:lnTo>
                        <a:pt x="0" y="29"/>
                      </a:lnTo>
                      <a:lnTo>
                        <a:pt x="0" y="36"/>
                      </a:lnTo>
                      <a:lnTo>
                        <a:pt x="0" y="44"/>
                      </a:lnTo>
                      <a:lnTo>
                        <a:pt x="3" y="52"/>
                      </a:lnTo>
                      <a:lnTo>
                        <a:pt x="7" y="60"/>
                      </a:lnTo>
                      <a:lnTo>
                        <a:pt x="13" y="65"/>
                      </a:lnTo>
                      <a:lnTo>
                        <a:pt x="20" y="68"/>
                      </a:lnTo>
                      <a:lnTo>
                        <a:pt x="26" y="73"/>
                      </a:lnTo>
                      <a:lnTo>
                        <a:pt x="36" y="75"/>
                      </a:lnTo>
                      <a:lnTo>
                        <a:pt x="45" y="75"/>
                      </a:lnTo>
                      <a:lnTo>
                        <a:pt x="52" y="75"/>
                      </a:lnTo>
                      <a:lnTo>
                        <a:pt x="62" y="73"/>
                      </a:lnTo>
                      <a:lnTo>
                        <a:pt x="71" y="68"/>
                      </a:lnTo>
                      <a:lnTo>
                        <a:pt x="78" y="65"/>
                      </a:lnTo>
                      <a:lnTo>
                        <a:pt x="81" y="60"/>
                      </a:lnTo>
                      <a:lnTo>
                        <a:pt x="87" y="52"/>
                      </a:lnTo>
                      <a:lnTo>
                        <a:pt x="91" y="44"/>
                      </a:lnTo>
                      <a:lnTo>
                        <a:pt x="91" y="3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50" name="Group 1011"/>
              <p:cNvGrpSpPr>
                <a:grpSpLocks/>
              </p:cNvGrpSpPr>
              <p:nvPr/>
            </p:nvGrpSpPr>
            <p:grpSpPr bwMode="auto">
              <a:xfrm>
                <a:off x="7915" y="10070"/>
                <a:ext cx="123" cy="101"/>
                <a:chOff x="7915" y="10070"/>
                <a:chExt cx="123" cy="101"/>
              </a:xfrm>
            </p:grpSpPr>
            <p:sp>
              <p:nvSpPr>
                <p:cNvPr id="80008" name="Freeform 1012"/>
                <p:cNvSpPr>
                  <a:spLocks/>
                </p:cNvSpPr>
                <p:nvPr/>
              </p:nvSpPr>
              <p:spPr bwMode="auto">
                <a:xfrm>
                  <a:off x="7915" y="10070"/>
                  <a:ext cx="97" cy="80"/>
                </a:xfrm>
                <a:custGeom>
                  <a:avLst/>
                  <a:gdLst>
                    <a:gd name="T0" fmla="*/ 97 w 97"/>
                    <a:gd name="T1" fmla="*/ 39 h 80"/>
                    <a:gd name="T2" fmla="*/ 97 w 97"/>
                    <a:gd name="T3" fmla="*/ 39 h 80"/>
                    <a:gd name="T4" fmla="*/ 97 w 97"/>
                    <a:gd name="T5" fmla="*/ 31 h 80"/>
                    <a:gd name="T6" fmla="*/ 94 w 97"/>
                    <a:gd name="T7" fmla="*/ 23 h 80"/>
                    <a:gd name="T8" fmla="*/ 91 w 97"/>
                    <a:gd name="T9" fmla="*/ 15 h 80"/>
                    <a:gd name="T10" fmla="*/ 84 w 97"/>
                    <a:gd name="T11" fmla="*/ 10 h 80"/>
                    <a:gd name="T12" fmla="*/ 78 w 97"/>
                    <a:gd name="T13" fmla="*/ 5 h 80"/>
                    <a:gd name="T14" fmla="*/ 68 w 97"/>
                    <a:gd name="T15" fmla="*/ 0 h 80"/>
                    <a:gd name="T16" fmla="*/ 58 w 97"/>
                    <a:gd name="T17" fmla="*/ 0 h 80"/>
                    <a:gd name="T18" fmla="*/ 49 w 97"/>
                    <a:gd name="T19" fmla="*/ 0 h 80"/>
                    <a:gd name="T20" fmla="*/ 39 w 97"/>
                    <a:gd name="T21" fmla="*/ 0 h 80"/>
                    <a:gd name="T22" fmla="*/ 29 w 97"/>
                    <a:gd name="T23" fmla="*/ 0 h 80"/>
                    <a:gd name="T24" fmla="*/ 20 w 97"/>
                    <a:gd name="T25" fmla="*/ 5 h 80"/>
                    <a:gd name="T26" fmla="*/ 13 w 97"/>
                    <a:gd name="T27" fmla="*/ 10 h 80"/>
                    <a:gd name="T28" fmla="*/ 7 w 97"/>
                    <a:gd name="T29" fmla="*/ 15 h 80"/>
                    <a:gd name="T30" fmla="*/ 3 w 97"/>
                    <a:gd name="T31" fmla="*/ 23 h 80"/>
                    <a:gd name="T32" fmla="*/ 0 w 97"/>
                    <a:gd name="T33" fmla="*/ 31 h 80"/>
                    <a:gd name="T34" fmla="*/ 0 w 97"/>
                    <a:gd name="T35" fmla="*/ 39 h 80"/>
                    <a:gd name="T36" fmla="*/ 0 w 97"/>
                    <a:gd name="T37" fmla="*/ 46 h 80"/>
                    <a:gd name="T38" fmla="*/ 3 w 97"/>
                    <a:gd name="T39" fmla="*/ 54 h 80"/>
                    <a:gd name="T40" fmla="*/ 7 w 97"/>
                    <a:gd name="T41" fmla="*/ 62 h 80"/>
                    <a:gd name="T42" fmla="*/ 13 w 97"/>
                    <a:gd name="T43" fmla="*/ 67 h 80"/>
                    <a:gd name="T44" fmla="*/ 20 w 97"/>
                    <a:gd name="T45" fmla="*/ 72 h 80"/>
                    <a:gd name="T46" fmla="*/ 29 w 97"/>
                    <a:gd name="T47" fmla="*/ 78 h 80"/>
                    <a:gd name="T48" fmla="*/ 39 w 97"/>
                    <a:gd name="T49" fmla="*/ 80 h 80"/>
                    <a:gd name="T50" fmla="*/ 49 w 97"/>
                    <a:gd name="T51" fmla="*/ 80 h 80"/>
                    <a:gd name="T52" fmla="*/ 58 w 97"/>
                    <a:gd name="T53" fmla="*/ 80 h 80"/>
                    <a:gd name="T54" fmla="*/ 68 w 97"/>
                    <a:gd name="T55" fmla="*/ 78 h 80"/>
                    <a:gd name="T56" fmla="*/ 78 w 97"/>
                    <a:gd name="T57" fmla="*/ 72 h 80"/>
                    <a:gd name="T58" fmla="*/ 84 w 97"/>
                    <a:gd name="T59" fmla="*/ 67 h 80"/>
                    <a:gd name="T60" fmla="*/ 91 w 97"/>
                    <a:gd name="T61" fmla="*/ 62 h 80"/>
                    <a:gd name="T62" fmla="*/ 94 w 97"/>
                    <a:gd name="T63" fmla="*/ 54 h 80"/>
                    <a:gd name="T64" fmla="*/ 97 w 97"/>
                    <a:gd name="T65" fmla="*/ 46 h 80"/>
                    <a:gd name="T66" fmla="*/ 97 w 97"/>
                    <a:gd name="T67" fmla="*/ 39 h 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80">
                      <a:moveTo>
                        <a:pt x="97" y="39"/>
                      </a:moveTo>
                      <a:lnTo>
                        <a:pt x="97" y="39"/>
                      </a:lnTo>
                      <a:lnTo>
                        <a:pt x="97" y="31"/>
                      </a:lnTo>
                      <a:lnTo>
                        <a:pt x="94" y="23"/>
                      </a:lnTo>
                      <a:lnTo>
                        <a:pt x="91" y="15"/>
                      </a:lnTo>
                      <a:lnTo>
                        <a:pt x="84" y="10"/>
                      </a:lnTo>
                      <a:lnTo>
                        <a:pt x="78" y="5"/>
                      </a:lnTo>
                      <a:lnTo>
                        <a:pt x="68" y="0"/>
                      </a:lnTo>
                      <a:lnTo>
                        <a:pt x="58" y="0"/>
                      </a:lnTo>
                      <a:lnTo>
                        <a:pt x="49" y="0"/>
                      </a:lnTo>
                      <a:lnTo>
                        <a:pt x="39" y="0"/>
                      </a:lnTo>
                      <a:lnTo>
                        <a:pt x="29" y="0"/>
                      </a:lnTo>
                      <a:lnTo>
                        <a:pt x="20" y="5"/>
                      </a:lnTo>
                      <a:lnTo>
                        <a:pt x="13" y="10"/>
                      </a:lnTo>
                      <a:lnTo>
                        <a:pt x="7" y="15"/>
                      </a:lnTo>
                      <a:lnTo>
                        <a:pt x="3" y="23"/>
                      </a:lnTo>
                      <a:lnTo>
                        <a:pt x="0" y="31"/>
                      </a:lnTo>
                      <a:lnTo>
                        <a:pt x="0" y="39"/>
                      </a:lnTo>
                      <a:lnTo>
                        <a:pt x="0" y="46"/>
                      </a:lnTo>
                      <a:lnTo>
                        <a:pt x="3" y="54"/>
                      </a:lnTo>
                      <a:lnTo>
                        <a:pt x="7" y="62"/>
                      </a:lnTo>
                      <a:lnTo>
                        <a:pt x="13" y="67"/>
                      </a:lnTo>
                      <a:lnTo>
                        <a:pt x="20" y="72"/>
                      </a:lnTo>
                      <a:lnTo>
                        <a:pt x="29" y="78"/>
                      </a:lnTo>
                      <a:lnTo>
                        <a:pt x="39" y="80"/>
                      </a:lnTo>
                      <a:lnTo>
                        <a:pt x="49" y="80"/>
                      </a:lnTo>
                      <a:lnTo>
                        <a:pt x="58" y="80"/>
                      </a:lnTo>
                      <a:lnTo>
                        <a:pt x="68" y="78"/>
                      </a:lnTo>
                      <a:lnTo>
                        <a:pt x="78" y="72"/>
                      </a:lnTo>
                      <a:lnTo>
                        <a:pt x="84" y="67"/>
                      </a:lnTo>
                      <a:lnTo>
                        <a:pt x="91" y="62"/>
                      </a:lnTo>
                      <a:lnTo>
                        <a:pt x="94" y="54"/>
                      </a:lnTo>
                      <a:lnTo>
                        <a:pt x="97" y="46"/>
                      </a:lnTo>
                      <a:lnTo>
                        <a:pt x="97"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09" name="Freeform 1013"/>
                <p:cNvSpPr>
                  <a:spLocks/>
                </p:cNvSpPr>
                <p:nvPr/>
              </p:nvSpPr>
              <p:spPr bwMode="auto">
                <a:xfrm>
                  <a:off x="7941" y="10090"/>
                  <a:ext cx="97" cy="81"/>
                </a:xfrm>
                <a:custGeom>
                  <a:avLst/>
                  <a:gdLst>
                    <a:gd name="T0" fmla="*/ 97 w 97"/>
                    <a:gd name="T1" fmla="*/ 39 h 81"/>
                    <a:gd name="T2" fmla="*/ 97 w 97"/>
                    <a:gd name="T3" fmla="*/ 39 h 81"/>
                    <a:gd name="T4" fmla="*/ 97 w 97"/>
                    <a:gd name="T5" fmla="*/ 32 h 81"/>
                    <a:gd name="T6" fmla="*/ 94 w 97"/>
                    <a:gd name="T7" fmla="*/ 24 h 81"/>
                    <a:gd name="T8" fmla="*/ 91 w 97"/>
                    <a:gd name="T9" fmla="*/ 16 h 81"/>
                    <a:gd name="T10" fmla="*/ 84 w 97"/>
                    <a:gd name="T11" fmla="*/ 11 h 81"/>
                    <a:gd name="T12" fmla="*/ 78 w 97"/>
                    <a:gd name="T13" fmla="*/ 6 h 81"/>
                    <a:gd name="T14" fmla="*/ 68 w 97"/>
                    <a:gd name="T15" fmla="*/ 0 h 81"/>
                    <a:gd name="T16" fmla="*/ 58 w 97"/>
                    <a:gd name="T17" fmla="*/ 0 h 81"/>
                    <a:gd name="T18" fmla="*/ 49 w 97"/>
                    <a:gd name="T19" fmla="*/ 0 h 81"/>
                    <a:gd name="T20" fmla="*/ 39 w 97"/>
                    <a:gd name="T21" fmla="*/ 0 h 81"/>
                    <a:gd name="T22" fmla="*/ 29 w 97"/>
                    <a:gd name="T23" fmla="*/ 0 h 81"/>
                    <a:gd name="T24" fmla="*/ 19 w 97"/>
                    <a:gd name="T25" fmla="*/ 6 h 81"/>
                    <a:gd name="T26" fmla="*/ 13 w 97"/>
                    <a:gd name="T27" fmla="*/ 11 h 81"/>
                    <a:gd name="T28" fmla="*/ 7 w 97"/>
                    <a:gd name="T29" fmla="*/ 16 h 81"/>
                    <a:gd name="T30" fmla="*/ 3 w 97"/>
                    <a:gd name="T31" fmla="*/ 24 h 81"/>
                    <a:gd name="T32" fmla="*/ 0 w 97"/>
                    <a:gd name="T33" fmla="*/ 32 h 81"/>
                    <a:gd name="T34" fmla="*/ 0 w 97"/>
                    <a:gd name="T35" fmla="*/ 39 h 81"/>
                    <a:gd name="T36" fmla="*/ 0 w 97"/>
                    <a:gd name="T37" fmla="*/ 47 h 81"/>
                    <a:gd name="T38" fmla="*/ 3 w 97"/>
                    <a:gd name="T39" fmla="*/ 55 h 81"/>
                    <a:gd name="T40" fmla="*/ 7 w 97"/>
                    <a:gd name="T41" fmla="*/ 63 h 81"/>
                    <a:gd name="T42" fmla="*/ 13 w 97"/>
                    <a:gd name="T43" fmla="*/ 68 h 81"/>
                    <a:gd name="T44" fmla="*/ 19 w 97"/>
                    <a:gd name="T45" fmla="*/ 73 h 81"/>
                    <a:gd name="T46" fmla="*/ 29 w 97"/>
                    <a:gd name="T47" fmla="*/ 78 h 81"/>
                    <a:gd name="T48" fmla="*/ 39 w 97"/>
                    <a:gd name="T49" fmla="*/ 81 h 81"/>
                    <a:gd name="T50" fmla="*/ 49 w 97"/>
                    <a:gd name="T51" fmla="*/ 81 h 81"/>
                    <a:gd name="T52" fmla="*/ 58 w 97"/>
                    <a:gd name="T53" fmla="*/ 81 h 81"/>
                    <a:gd name="T54" fmla="*/ 68 w 97"/>
                    <a:gd name="T55" fmla="*/ 78 h 81"/>
                    <a:gd name="T56" fmla="*/ 78 w 97"/>
                    <a:gd name="T57" fmla="*/ 73 h 81"/>
                    <a:gd name="T58" fmla="*/ 84 w 97"/>
                    <a:gd name="T59" fmla="*/ 68 h 81"/>
                    <a:gd name="T60" fmla="*/ 91 w 97"/>
                    <a:gd name="T61" fmla="*/ 63 h 81"/>
                    <a:gd name="T62" fmla="*/ 94 w 97"/>
                    <a:gd name="T63" fmla="*/ 55 h 81"/>
                    <a:gd name="T64" fmla="*/ 97 w 97"/>
                    <a:gd name="T65" fmla="*/ 47 h 81"/>
                    <a:gd name="T66" fmla="*/ 97 w 97"/>
                    <a:gd name="T67" fmla="*/ 39 h 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81">
                      <a:moveTo>
                        <a:pt x="97" y="39"/>
                      </a:moveTo>
                      <a:lnTo>
                        <a:pt x="97" y="39"/>
                      </a:lnTo>
                      <a:lnTo>
                        <a:pt x="97" y="32"/>
                      </a:lnTo>
                      <a:lnTo>
                        <a:pt x="94" y="24"/>
                      </a:lnTo>
                      <a:lnTo>
                        <a:pt x="91" y="16"/>
                      </a:lnTo>
                      <a:lnTo>
                        <a:pt x="84" y="11"/>
                      </a:lnTo>
                      <a:lnTo>
                        <a:pt x="78" y="6"/>
                      </a:lnTo>
                      <a:lnTo>
                        <a:pt x="68" y="0"/>
                      </a:lnTo>
                      <a:lnTo>
                        <a:pt x="58" y="0"/>
                      </a:lnTo>
                      <a:lnTo>
                        <a:pt x="49" y="0"/>
                      </a:lnTo>
                      <a:lnTo>
                        <a:pt x="39" y="0"/>
                      </a:lnTo>
                      <a:lnTo>
                        <a:pt x="29" y="0"/>
                      </a:lnTo>
                      <a:lnTo>
                        <a:pt x="19" y="6"/>
                      </a:lnTo>
                      <a:lnTo>
                        <a:pt x="13" y="11"/>
                      </a:lnTo>
                      <a:lnTo>
                        <a:pt x="7" y="16"/>
                      </a:lnTo>
                      <a:lnTo>
                        <a:pt x="3" y="24"/>
                      </a:lnTo>
                      <a:lnTo>
                        <a:pt x="0" y="32"/>
                      </a:lnTo>
                      <a:lnTo>
                        <a:pt x="0" y="39"/>
                      </a:lnTo>
                      <a:lnTo>
                        <a:pt x="0" y="47"/>
                      </a:lnTo>
                      <a:lnTo>
                        <a:pt x="3" y="55"/>
                      </a:lnTo>
                      <a:lnTo>
                        <a:pt x="7" y="63"/>
                      </a:lnTo>
                      <a:lnTo>
                        <a:pt x="13" y="68"/>
                      </a:lnTo>
                      <a:lnTo>
                        <a:pt x="19" y="73"/>
                      </a:lnTo>
                      <a:lnTo>
                        <a:pt x="29" y="78"/>
                      </a:lnTo>
                      <a:lnTo>
                        <a:pt x="39" y="81"/>
                      </a:lnTo>
                      <a:lnTo>
                        <a:pt x="49" y="81"/>
                      </a:lnTo>
                      <a:lnTo>
                        <a:pt x="58" y="81"/>
                      </a:lnTo>
                      <a:lnTo>
                        <a:pt x="68" y="78"/>
                      </a:lnTo>
                      <a:lnTo>
                        <a:pt x="78" y="73"/>
                      </a:lnTo>
                      <a:lnTo>
                        <a:pt x="84" y="68"/>
                      </a:lnTo>
                      <a:lnTo>
                        <a:pt x="91" y="63"/>
                      </a:lnTo>
                      <a:lnTo>
                        <a:pt x="94" y="55"/>
                      </a:lnTo>
                      <a:lnTo>
                        <a:pt x="97" y="47"/>
                      </a:lnTo>
                      <a:lnTo>
                        <a:pt x="97" y="3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10" name="Freeform 1014"/>
                <p:cNvSpPr>
                  <a:spLocks/>
                </p:cNvSpPr>
                <p:nvPr/>
              </p:nvSpPr>
              <p:spPr bwMode="auto">
                <a:xfrm>
                  <a:off x="7928" y="10080"/>
                  <a:ext cx="97" cy="81"/>
                </a:xfrm>
                <a:custGeom>
                  <a:avLst/>
                  <a:gdLst>
                    <a:gd name="T0" fmla="*/ 97 w 97"/>
                    <a:gd name="T1" fmla="*/ 39 h 81"/>
                    <a:gd name="T2" fmla="*/ 97 w 97"/>
                    <a:gd name="T3" fmla="*/ 39 h 81"/>
                    <a:gd name="T4" fmla="*/ 97 w 97"/>
                    <a:gd name="T5" fmla="*/ 31 h 81"/>
                    <a:gd name="T6" fmla="*/ 94 w 97"/>
                    <a:gd name="T7" fmla="*/ 23 h 81"/>
                    <a:gd name="T8" fmla="*/ 91 w 97"/>
                    <a:gd name="T9" fmla="*/ 16 h 81"/>
                    <a:gd name="T10" fmla="*/ 84 w 97"/>
                    <a:gd name="T11" fmla="*/ 10 h 81"/>
                    <a:gd name="T12" fmla="*/ 78 w 97"/>
                    <a:gd name="T13" fmla="*/ 5 h 81"/>
                    <a:gd name="T14" fmla="*/ 68 w 97"/>
                    <a:gd name="T15" fmla="*/ 0 h 81"/>
                    <a:gd name="T16" fmla="*/ 58 w 97"/>
                    <a:gd name="T17" fmla="*/ 0 h 81"/>
                    <a:gd name="T18" fmla="*/ 49 w 97"/>
                    <a:gd name="T19" fmla="*/ 0 h 81"/>
                    <a:gd name="T20" fmla="*/ 39 w 97"/>
                    <a:gd name="T21" fmla="*/ 0 h 81"/>
                    <a:gd name="T22" fmla="*/ 29 w 97"/>
                    <a:gd name="T23" fmla="*/ 0 h 81"/>
                    <a:gd name="T24" fmla="*/ 20 w 97"/>
                    <a:gd name="T25" fmla="*/ 5 h 81"/>
                    <a:gd name="T26" fmla="*/ 13 w 97"/>
                    <a:gd name="T27" fmla="*/ 10 h 81"/>
                    <a:gd name="T28" fmla="*/ 7 w 97"/>
                    <a:gd name="T29" fmla="*/ 16 h 81"/>
                    <a:gd name="T30" fmla="*/ 3 w 97"/>
                    <a:gd name="T31" fmla="*/ 23 h 81"/>
                    <a:gd name="T32" fmla="*/ 0 w 97"/>
                    <a:gd name="T33" fmla="*/ 31 h 81"/>
                    <a:gd name="T34" fmla="*/ 0 w 97"/>
                    <a:gd name="T35" fmla="*/ 39 h 81"/>
                    <a:gd name="T36" fmla="*/ 0 w 97"/>
                    <a:gd name="T37" fmla="*/ 47 h 81"/>
                    <a:gd name="T38" fmla="*/ 3 w 97"/>
                    <a:gd name="T39" fmla="*/ 55 h 81"/>
                    <a:gd name="T40" fmla="*/ 7 w 97"/>
                    <a:gd name="T41" fmla="*/ 62 h 81"/>
                    <a:gd name="T42" fmla="*/ 13 w 97"/>
                    <a:gd name="T43" fmla="*/ 68 h 81"/>
                    <a:gd name="T44" fmla="*/ 20 w 97"/>
                    <a:gd name="T45" fmla="*/ 73 h 81"/>
                    <a:gd name="T46" fmla="*/ 29 w 97"/>
                    <a:gd name="T47" fmla="*/ 78 h 81"/>
                    <a:gd name="T48" fmla="*/ 39 w 97"/>
                    <a:gd name="T49" fmla="*/ 81 h 81"/>
                    <a:gd name="T50" fmla="*/ 49 w 97"/>
                    <a:gd name="T51" fmla="*/ 81 h 81"/>
                    <a:gd name="T52" fmla="*/ 58 w 97"/>
                    <a:gd name="T53" fmla="*/ 81 h 81"/>
                    <a:gd name="T54" fmla="*/ 68 w 97"/>
                    <a:gd name="T55" fmla="*/ 78 h 81"/>
                    <a:gd name="T56" fmla="*/ 78 w 97"/>
                    <a:gd name="T57" fmla="*/ 73 h 81"/>
                    <a:gd name="T58" fmla="*/ 84 w 97"/>
                    <a:gd name="T59" fmla="*/ 68 h 81"/>
                    <a:gd name="T60" fmla="*/ 91 w 97"/>
                    <a:gd name="T61" fmla="*/ 62 h 81"/>
                    <a:gd name="T62" fmla="*/ 94 w 97"/>
                    <a:gd name="T63" fmla="*/ 55 h 81"/>
                    <a:gd name="T64" fmla="*/ 97 w 97"/>
                    <a:gd name="T65" fmla="*/ 47 h 81"/>
                    <a:gd name="T66" fmla="*/ 97 w 97"/>
                    <a:gd name="T67" fmla="*/ 39 h 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81">
                      <a:moveTo>
                        <a:pt x="97" y="39"/>
                      </a:moveTo>
                      <a:lnTo>
                        <a:pt x="97" y="39"/>
                      </a:lnTo>
                      <a:lnTo>
                        <a:pt x="97" y="31"/>
                      </a:lnTo>
                      <a:lnTo>
                        <a:pt x="94" y="23"/>
                      </a:lnTo>
                      <a:lnTo>
                        <a:pt x="91" y="16"/>
                      </a:lnTo>
                      <a:lnTo>
                        <a:pt x="84" y="10"/>
                      </a:lnTo>
                      <a:lnTo>
                        <a:pt x="78" y="5"/>
                      </a:lnTo>
                      <a:lnTo>
                        <a:pt x="68" y="0"/>
                      </a:lnTo>
                      <a:lnTo>
                        <a:pt x="58" y="0"/>
                      </a:lnTo>
                      <a:lnTo>
                        <a:pt x="49" y="0"/>
                      </a:lnTo>
                      <a:lnTo>
                        <a:pt x="39" y="0"/>
                      </a:lnTo>
                      <a:lnTo>
                        <a:pt x="29" y="0"/>
                      </a:lnTo>
                      <a:lnTo>
                        <a:pt x="20" y="5"/>
                      </a:lnTo>
                      <a:lnTo>
                        <a:pt x="13" y="10"/>
                      </a:lnTo>
                      <a:lnTo>
                        <a:pt x="7" y="16"/>
                      </a:lnTo>
                      <a:lnTo>
                        <a:pt x="3" y="23"/>
                      </a:lnTo>
                      <a:lnTo>
                        <a:pt x="0" y="31"/>
                      </a:lnTo>
                      <a:lnTo>
                        <a:pt x="0" y="39"/>
                      </a:lnTo>
                      <a:lnTo>
                        <a:pt x="0" y="47"/>
                      </a:lnTo>
                      <a:lnTo>
                        <a:pt x="3" y="55"/>
                      </a:lnTo>
                      <a:lnTo>
                        <a:pt x="7" y="62"/>
                      </a:lnTo>
                      <a:lnTo>
                        <a:pt x="13" y="68"/>
                      </a:lnTo>
                      <a:lnTo>
                        <a:pt x="20" y="73"/>
                      </a:lnTo>
                      <a:lnTo>
                        <a:pt x="29" y="78"/>
                      </a:lnTo>
                      <a:lnTo>
                        <a:pt x="39" y="81"/>
                      </a:lnTo>
                      <a:lnTo>
                        <a:pt x="49" y="81"/>
                      </a:lnTo>
                      <a:lnTo>
                        <a:pt x="58" y="81"/>
                      </a:lnTo>
                      <a:lnTo>
                        <a:pt x="68" y="78"/>
                      </a:lnTo>
                      <a:lnTo>
                        <a:pt x="78" y="73"/>
                      </a:lnTo>
                      <a:lnTo>
                        <a:pt x="84" y="68"/>
                      </a:lnTo>
                      <a:lnTo>
                        <a:pt x="91" y="62"/>
                      </a:lnTo>
                      <a:lnTo>
                        <a:pt x="94" y="55"/>
                      </a:lnTo>
                      <a:lnTo>
                        <a:pt x="97" y="47"/>
                      </a:lnTo>
                      <a:lnTo>
                        <a:pt x="97" y="39"/>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11" name="Freeform 1015"/>
                <p:cNvSpPr>
                  <a:spLocks/>
                </p:cNvSpPr>
                <p:nvPr/>
              </p:nvSpPr>
              <p:spPr bwMode="auto">
                <a:xfrm>
                  <a:off x="7928" y="10080"/>
                  <a:ext cx="97" cy="81"/>
                </a:xfrm>
                <a:custGeom>
                  <a:avLst/>
                  <a:gdLst>
                    <a:gd name="T0" fmla="*/ 97 w 97"/>
                    <a:gd name="T1" fmla="*/ 39 h 81"/>
                    <a:gd name="T2" fmla="*/ 97 w 97"/>
                    <a:gd name="T3" fmla="*/ 39 h 81"/>
                    <a:gd name="T4" fmla="*/ 97 w 97"/>
                    <a:gd name="T5" fmla="*/ 31 h 81"/>
                    <a:gd name="T6" fmla="*/ 94 w 97"/>
                    <a:gd name="T7" fmla="*/ 23 h 81"/>
                    <a:gd name="T8" fmla="*/ 91 w 97"/>
                    <a:gd name="T9" fmla="*/ 16 h 81"/>
                    <a:gd name="T10" fmla="*/ 84 w 97"/>
                    <a:gd name="T11" fmla="*/ 10 h 81"/>
                    <a:gd name="T12" fmla="*/ 78 w 97"/>
                    <a:gd name="T13" fmla="*/ 5 h 81"/>
                    <a:gd name="T14" fmla="*/ 68 w 97"/>
                    <a:gd name="T15" fmla="*/ 0 h 81"/>
                    <a:gd name="T16" fmla="*/ 58 w 97"/>
                    <a:gd name="T17" fmla="*/ 0 h 81"/>
                    <a:gd name="T18" fmla="*/ 49 w 97"/>
                    <a:gd name="T19" fmla="*/ 0 h 81"/>
                    <a:gd name="T20" fmla="*/ 39 w 97"/>
                    <a:gd name="T21" fmla="*/ 0 h 81"/>
                    <a:gd name="T22" fmla="*/ 29 w 97"/>
                    <a:gd name="T23" fmla="*/ 0 h 81"/>
                    <a:gd name="T24" fmla="*/ 20 w 97"/>
                    <a:gd name="T25" fmla="*/ 5 h 81"/>
                    <a:gd name="T26" fmla="*/ 13 w 97"/>
                    <a:gd name="T27" fmla="*/ 10 h 81"/>
                    <a:gd name="T28" fmla="*/ 7 w 97"/>
                    <a:gd name="T29" fmla="*/ 16 h 81"/>
                    <a:gd name="T30" fmla="*/ 3 w 97"/>
                    <a:gd name="T31" fmla="*/ 23 h 81"/>
                    <a:gd name="T32" fmla="*/ 0 w 97"/>
                    <a:gd name="T33" fmla="*/ 31 h 81"/>
                    <a:gd name="T34" fmla="*/ 0 w 97"/>
                    <a:gd name="T35" fmla="*/ 39 h 81"/>
                    <a:gd name="T36" fmla="*/ 0 w 97"/>
                    <a:gd name="T37" fmla="*/ 47 h 81"/>
                    <a:gd name="T38" fmla="*/ 3 w 97"/>
                    <a:gd name="T39" fmla="*/ 55 h 81"/>
                    <a:gd name="T40" fmla="*/ 7 w 97"/>
                    <a:gd name="T41" fmla="*/ 62 h 81"/>
                    <a:gd name="T42" fmla="*/ 13 w 97"/>
                    <a:gd name="T43" fmla="*/ 68 h 81"/>
                    <a:gd name="T44" fmla="*/ 20 w 97"/>
                    <a:gd name="T45" fmla="*/ 73 h 81"/>
                    <a:gd name="T46" fmla="*/ 29 w 97"/>
                    <a:gd name="T47" fmla="*/ 78 h 81"/>
                    <a:gd name="T48" fmla="*/ 39 w 97"/>
                    <a:gd name="T49" fmla="*/ 81 h 81"/>
                    <a:gd name="T50" fmla="*/ 49 w 97"/>
                    <a:gd name="T51" fmla="*/ 81 h 81"/>
                    <a:gd name="T52" fmla="*/ 58 w 97"/>
                    <a:gd name="T53" fmla="*/ 81 h 81"/>
                    <a:gd name="T54" fmla="*/ 68 w 97"/>
                    <a:gd name="T55" fmla="*/ 78 h 81"/>
                    <a:gd name="T56" fmla="*/ 78 w 97"/>
                    <a:gd name="T57" fmla="*/ 73 h 81"/>
                    <a:gd name="T58" fmla="*/ 84 w 97"/>
                    <a:gd name="T59" fmla="*/ 68 h 81"/>
                    <a:gd name="T60" fmla="*/ 91 w 97"/>
                    <a:gd name="T61" fmla="*/ 62 h 81"/>
                    <a:gd name="T62" fmla="*/ 94 w 97"/>
                    <a:gd name="T63" fmla="*/ 55 h 81"/>
                    <a:gd name="T64" fmla="*/ 97 w 97"/>
                    <a:gd name="T65" fmla="*/ 47 h 81"/>
                    <a:gd name="T66" fmla="*/ 97 w 97"/>
                    <a:gd name="T67" fmla="*/ 39 h 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81">
                      <a:moveTo>
                        <a:pt x="97" y="39"/>
                      </a:moveTo>
                      <a:lnTo>
                        <a:pt x="97" y="39"/>
                      </a:lnTo>
                      <a:lnTo>
                        <a:pt x="97" y="31"/>
                      </a:lnTo>
                      <a:lnTo>
                        <a:pt x="94" y="23"/>
                      </a:lnTo>
                      <a:lnTo>
                        <a:pt x="91" y="16"/>
                      </a:lnTo>
                      <a:lnTo>
                        <a:pt x="84" y="10"/>
                      </a:lnTo>
                      <a:lnTo>
                        <a:pt x="78" y="5"/>
                      </a:lnTo>
                      <a:lnTo>
                        <a:pt x="68" y="0"/>
                      </a:lnTo>
                      <a:lnTo>
                        <a:pt x="58" y="0"/>
                      </a:lnTo>
                      <a:lnTo>
                        <a:pt x="49" y="0"/>
                      </a:lnTo>
                      <a:lnTo>
                        <a:pt x="39" y="0"/>
                      </a:lnTo>
                      <a:lnTo>
                        <a:pt x="29" y="0"/>
                      </a:lnTo>
                      <a:lnTo>
                        <a:pt x="20" y="5"/>
                      </a:lnTo>
                      <a:lnTo>
                        <a:pt x="13" y="10"/>
                      </a:lnTo>
                      <a:lnTo>
                        <a:pt x="7" y="16"/>
                      </a:lnTo>
                      <a:lnTo>
                        <a:pt x="3" y="23"/>
                      </a:lnTo>
                      <a:lnTo>
                        <a:pt x="0" y="31"/>
                      </a:lnTo>
                      <a:lnTo>
                        <a:pt x="0" y="39"/>
                      </a:lnTo>
                      <a:lnTo>
                        <a:pt x="0" y="47"/>
                      </a:lnTo>
                      <a:lnTo>
                        <a:pt x="3" y="55"/>
                      </a:lnTo>
                      <a:lnTo>
                        <a:pt x="7" y="62"/>
                      </a:lnTo>
                      <a:lnTo>
                        <a:pt x="13" y="68"/>
                      </a:lnTo>
                      <a:lnTo>
                        <a:pt x="20" y="73"/>
                      </a:lnTo>
                      <a:lnTo>
                        <a:pt x="29" y="78"/>
                      </a:lnTo>
                      <a:lnTo>
                        <a:pt x="39" y="81"/>
                      </a:lnTo>
                      <a:lnTo>
                        <a:pt x="49" y="81"/>
                      </a:lnTo>
                      <a:lnTo>
                        <a:pt x="58" y="81"/>
                      </a:lnTo>
                      <a:lnTo>
                        <a:pt x="68" y="78"/>
                      </a:lnTo>
                      <a:lnTo>
                        <a:pt x="78" y="73"/>
                      </a:lnTo>
                      <a:lnTo>
                        <a:pt x="84" y="68"/>
                      </a:lnTo>
                      <a:lnTo>
                        <a:pt x="91" y="62"/>
                      </a:lnTo>
                      <a:lnTo>
                        <a:pt x="94" y="55"/>
                      </a:lnTo>
                      <a:lnTo>
                        <a:pt x="97" y="47"/>
                      </a:lnTo>
                      <a:lnTo>
                        <a:pt x="97" y="39"/>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51" name="Group 1016"/>
              <p:cNvGrpSpPr>
                <a:grpSpLocks/>
              </p:cNvGrpSpPr>
              <p:nvPr/>
            </p:nvGrpSpPr>
            <p:grpSpPr bwMode="auto">
              <a:xfrm>
                <a:off x="7780" y="10070"/>
                <a:ext cx="113" cy="96"/>
                <a:chOff x="7780" y="10070"/>
                <a:chExt cx="113" cy="96"/>
              </a:xfrm>
            </p:grpSpPr>
            <p:sp>
              <p:nvSpPr>
                <p:cNvPr id="80005" name="Freeform 1017"/>
                <p:cNvSpPr>
                  <a:spLocks/>
                </p:cNvSpPr>
                <p:nvPr/>
              </p:nvSpPr>
              <p:spPr bwMode="auto">
                <a:xfrm>
                  <a:off x="7780" y="10070"/>
                  <a:ext cx="87" cy="75"/>
                </a:xfrm>
                <a:custGeom>
                  <a:avLst/>
                  <a:gdLst>
                    <a:gd name="T0" fmla="*/ 87 w 87"/>
                    <a:gd name="T1" fmla="*/ 36 h 75"/>
                    <a:gd name="T2" fmla="*/ 87 w 87"/>
                    <a:gd name="T3" fmla="*/ 28 h 75"/>
                    <a:gd name="T4" fmla="*/ 84 w 87"/>
                    <a:gd name="T5" fmla="*/ 20 h 75"/>
                    <a:gd name="T6" fmla="*/ 80 w 87"/>
                    <a:gd name="T7" fmla="*/ 15 h 75"/>
                    <a:gd name="T8" fmla="*/ 74 w 87"/>
                    <a:gd name="T9" fmla="*/ 7 h 75"/>
                    <a:gd name="T10" fmla="*/ 67 w 87"/>
                    <a:gd name="T11" fmla="*/ 5 h 75"/>
                    <a:gd name="T12" fmla="*/ 61 w 87"/>
                    <a:gd name="T13" fmla="*/ 0 h 75"/>
                    <a:gd name="T14" fmla="*/ 51 w 87"/>
                    <a:gd name="T15" fmla="*/ 0 h 75"/>
                    <a:gd name="T16" fmla="*/ 42 w 87"/>
                    <a:gd name="T17" fmla="*/ 0 h 75"/>
                    <a:gd name="T18" fmla="*/ 32 w 87"/>
                    <a:gd name="T19" fmla="*/ 0 h 75"/>
                    <a:gd name="T20" fmla="*/ 25 w 87"/>
                    <a:gd name="T21" fmla="*/ 0 h 75"/>
                    <a:gd name="T22" fmla="*/ 16 w 87"/>
                    <a:gd name="T23" fmla="*/ 5 h 75"/>
                    <a:gd name="T24" fmla="*/ 9 w 87"/>
                    <a:gd name="T25" fmla="*/ 7 h 75"/>
                    <a:gd name="T26" fmla="*/ 6 w 87"/>
                    <a:gd name="T27" fmla="*/ 15 h 75"/>
                    <a:gd name="T28" fmla="*/ 0 w 87"/>
                    <a:gd name="T29" fmla="*/ 20 h 75"/>
                    <a:gd name="T30" fmla="*/ 0 w 87"/>
                    <a:gd name="T31" fmla="*/ 28 h 75"/>
                    <a:gd name="T32" fmla="*/ 0 w 87"/>
                    <a:gd name="T33" fmla="*/ 36 h 75"/>
                    <a:gd name="T34" fmla="*/ 0 w 87"/>
                    <a:gd name="T35" fmla="*/ 44 h 75"/>
                    <a:gd name="T36" fmla="*/ 0 w 87"/>
                    <a:gd name="T37" fmla="*/ 52 h 75"/>
                    <a:gd name="T38" fmla="*/ 6 w 87"/>
                    <a:gd name="T39" fmla="*/ 59 h 75"/>
                    <a:gd name="T40" fmla="*/ 9 w 87"/>
                    <a:gd name="T41" fmla="*/ 65 h 75"/>
                    <a:gd name="T42" fmla="*/ 16 w 87"/>
                    <a:gd name="T43" fmla="*/ 67 h 75"/>
                    <a:gd name="T44" fmla="*/ 25 w 87"/>
                    <a:gd name="T45" fmla="*/ 72 h 75"/>
                    <a:gd name="T46" fmla="*/ 32 w 87"/>
                    <a:gd name="T47" fmla="*/ 75 h 75"/>
                    <a:gd name="T48" fmla="*/ 42 w 87"/>
                    <a:gd name="T49" fmla="*/ 75 h 75"/>
                    <a:gd name="T50" fmla="*/ 51 w 87"/>
                    <a:gd name="T51" fmla="*/ 75 h 75"/>
                    <a:gd name="T52" fmla="*/ 61 w 87"/>
                    <a:gd name="T53" fmla="*/ 72 h 75"/>
                    <a:gd name="T54" fmla="*/ 67 w 87"/>
                    <a:gd name="T55" fmla="*/ 67 h 75"/>
                    <a:gd name="T56" fmla="*/ 74 w 87"/>
                    <a:gd name="T57" fmla="*/ 65 h 75"/>
                    <a:gd name="T58" fmla="*/ 80 w 87"/>
                    <a:gd name="T59" fmla="*/ 59 h 75"/>
                    <a:gd name="T60" fmla="*/ 84 w 87"/>
                    <a:gd name="T61" fmla="*/ 52 h 75"/>
                    <a:gd name="T62" fmla="*/ 87 w 87"/>
                    <a:gd name="T63" fmla="*/ 44 h 75"/>
                    <a:gd name="T64" fmla="*/ 87 w 87"/>
                    <a:gd name="T65" fmla="*/ 36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7" h="75">
                      <a:moveTo>
                        <a:pt x="87" y="36"/>
                      </a:moveTo>
                      <a:lnTo>
                        <a:pt x="87" y="28"/>
                      </a:lnTo>
                      <a:lnTo>
                        <a:pt x="84" y="20"/>
                      </a:lnTo>
                      <a:lnTo>
                        <a:pt x="80" y="15"/>
                      </a:lnTo>
                      <a:lnTo>
                        <a:pt x="74" y="7"/>
                      </a:lnTo>
                      <a:lnTo>
                        <a:pt x="67" y="5"/>
                      </a:lnTo>
                      <a:lnTo>
                        <a:pt x="61" y="0"/>
                      </a:lnTo>
                      <a:lnTo>
                        <a:pt x="51" y="0"/>
                      </a:lnTo>
                      <a:lnTo>
                        <a:pt x="42" y="0"/>
                      </a:lnTo>
                      <a:lnTo>
                        <a:pt x="32" y="0"/>
                      </a:lnTo>
                      <a:lnTo>
                        <a:pt x="25" y="0"/>
                      </a:lnTo>
                      <a:lnTo>
                        <a:pt x="16" y="5"/>
                      </a:lnTo>
                      <a:lnTo>
                        <a:pt x="9" y="7"/>
                      </a:lnTo>
                      <a:lnTo>
                        <a:pt x="6" y="15"/>
                      </a:lnTo>
                      <a:lnTo>
                        <a:pt x="0" y="20"/>
                      </a:lnTo>
                      <a:lnTo>
                        <a:pt x="0" y="28"/>
                      </a:lnTo>
                      <a:lnTo>
                        <a:pt x="0" y="36"/>
                      </a:lnTo>
                      <a:lnTo>
                        <a:pt x="0" y="44"/>
                      </a:lnTo>
                      <a:lnTo>
                        <a:pt x="0" y="52"/>
                      </a:lnTo>
                      <a:lnTo>
                        <a:pt x="6" y="59"/>
                      </a:lnTo>
                      <a:lnTo>
                        <a:pt x="9" y="65"/>
                      </a:lnTo>
                      <a:lnTo>
                        <a:pt x="16" y="67"/>
                      </a:lnTo>
                      <a:lnTo>
                        <a:pt x="25" y="72"/>
                      </a:lnTo>
                      <a:lnTo>
                        <a:pt x="32" y="75"/>
                      </a:lnTo>
                      <a:lnTo>
                        <a:pt x="42" y="75"/>
                      </a:lnTo>
                      <a:lnTo>
                        <a:pt x="51" y="75"/>
                      </a:lnTo>
                      <a:lnTo>
                        <a:pt x="61" y="72"/>
                      </a:lnTo>
                      <a:lnTo>
                        <a:pt x="67" y="67"/>
                      </a:lnTo>
                      <a:lnTo>
                        <a:pt x="74" y="65"/>
                      </a:lnTo>
                      <a:lnTo>
                        <a:pt x="80" y="59"/>
                      </a:lnTo>
                      <a:lnTo>
                        <a:pt x="84" y="52"/>
                      </a:lnTo>
                      <a:lnTo>
                        <a:pt x="87" y="44"/>
                      </a:lnTo>
                      <a:lnTo>
                        <a:pt x="87" y="36"/>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06" name="Freeform 1018"/>
                <p:cNvSpPr>
                  <a:spLocks/>
                </p:cNvSpPr>
                <p:nvPr/>
              </p:nvSpPr>
              <p:spPr bwMode="auto">
                <a:xfrm>
                  <a:off x="7805" y="10090"/>
                  <a:ext cx="88" cy="76"/>
                </a:xfrm>
                <a:custGeom>
                  <a:avLst/>
                  <a:gdLst>
                    <a:gd name="T0" fmla="*/ 88 w 88"/>
                    <a:gd name="T1" fmla="*/ 37 h 76"/>
                    <a:gd name="T2" fmla="*/ 88 w 88"/>
                    <a:gd name="T3" fmla="*/ 29 h 76"/>
                    <a:gd name="T4" fmla="*/ 84 w 88"/>
                    <a:gd name="T5" fmla="*/ 21 h 76"/>
                    <a:gd name="T6" fmla="*/ 81 w 88"/>
                    <a:gd name="T7" fmla="*/ 16 h 76"/>
                    <a:gd name="T8" fmla="*/ 75 w 88"/>
                    <a:gd name="T9" fmla="*/ 8 h 76"/>
                    <a:gd name="T10" fmla="*/ 68 w 88"/>
                    <a:gd name="T11" fmla="*/ 6 h 76"/>
                    <a:gd name="T12" fmla="*/ 62 w 88"/>
                    <a:gd name="T13" fmla="*/ 0 h 76"/>
                    <a:gd name="T14" fmla="*/ 52 w 88"/>
                    <a:gd name="T15" fmla="*/ 0 h 76"/>
                    <a:gd name="T16" fmla="*/ 42 w 88"/>
                    <a:gd name="T17" fmla="*/ 0 h 76"/>
                    <a:gd name="T18" fmla="*/ 33 w 88"/>
                    <a:gd name="T19" fmla="*/ 0 h 76"/>
                    <a:gd name="T20" fmla="*/ 26 w 88"/>
                    <a:gd name="T21" fmla="*/ 0 h 76"/>
                    <a:gd name="T22" fmla="*/ 17 w 88"/>
                    <a:gd name="T23" fmla="*/ 6 h 76"/>
                    <a:gd name="T24" fmla="*/ 10 w 88"/>
                    <a:gd name="T25" fmla="*/ 8 h 76"/>
                    <a:gd name="T26" fmla="*/ 7 w 88"/>
                    <a:gd name="T27" fmla="*/ 16 h 76"/>
                    <a:gd name="T28" fmla="*/ 0 w 88"/>
                    <a:gd name="T29" fmla="*/ 21 h 76"/>
                    <a:gd name="T30" fmla="*/ 0 w 88"/>
                    <a:gd name="T31" fmla="*/ 29 h 76"/>
                    <a:gd name="T32" fmla="*/ 0 w 88"/>
                    <a:gd name="T33" fmla="*/ 37 h 76"/>
                    <a:gd name="T34" fmla="*/ 0 w 88"/>
                    <a:gd name="T35" fmla="*/ 45 h 76"/>
                    <a:gd name="T36" fmla="*/ 0 w 88"/>
                    <a:gd name="T37" fmla="*/ 52 h 76"/>
                    <a:gd name="T38" fmla="*/ 7 w 88"/>
                    <a:gd name="T39" fmla="*/ 60 h 76"/>
                    <a:gd name="T40" fmla="*/ 10 w 88"/>
                    <a:gd name="T41" fmla="*/ 65 h 76"/>
                    <a:gd name="T42" fmla="*/ 17 w 88"/>
                    <a:gd name="T43" fmla="*/ 68 h 76"/>
                    <a:gd name="T44" fmla="*/ 26 w 88"/>
                    <a:gd name="T45" fmla="*/ 73 h 76"/>
                    <a:gd name="T46" fmla="*/ 33 w 88"/>
                    <a:gd name="T47" fmla="*/ 76 h 76"/>
                    <a:gd name="T48" fmla="*/ 42 w 88"/>
                    <a:gd name="T49" fmla="*/ 76 h 76"/>
                    <a:gd name="T50" fmla="*/ 52 w 88"/>
                    <a:gd name="T51" fmla="*/ 76 h 76"/>
                    <a:gd name="T52" fmla="*/ 62 w 88"/>
                    <a:gd name="T53" fmla="*/ 73 h 76"/>
                    <a:gd name="T54" fmla="*/ 68 w 88"/>
                    <a:gd name="T55" fmla="*/ 68 h 76"/>
                    <a:gd name="T56" fmla="*/ 75 w 88"/>
                    <a:gd name="T57" fmla="*/ 65 h 76"/>
                    <a:gd name="T58" fmla="*/ 81 w 88"/>
                    <a:gd name="T59" fmla="*/ 60 h 76"/>
                    <a:gd name="T60" fmla="*/ 84 w 88"/>
                    <a:gd name="T61" fmla="*/ 52 h 76"/>
                    <a:gd name="T62" fmla="*/ 88 w 88"/>
                    <a:gd name="T63" fmla="*/ 45 h 76"/>
                    <a:gd name="T64" fmla="*/ 88 w 88"/>
                    <a:gd name="T65" fmla="*/ 37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8" h="76">
                      <a:moveTo>
                        <a:pt x="88" y="37"/>
                      </a:moveTo>
                      <a:lnTo>
                        <a:pt x="88" y="29"/>
                      </a:lnTo>
                      <a:lnTo>
                        <a:pt x="84" y="21"/>
                      </a:lnTo>
                      <a:lnTo>
                        <a:pt x="81" y="16"/>
                      </a:lnTo>
                      <a:lnTo>
                        <a:pt x="75" y="8"/>
                      </a:lnTo>
                      <a:lnTo>
                        <a:pt x="68" y="6"/>
                      </a:lnTo>
                      <a:lnTo>
                        <a:pt x="62" y="0"/>
                      </a:lnTo>
                      <a:lnTo>
                        <a:pt x="52" y="0"/>
                      </a:lnTo>
                      <a:lnTo>
                        <a:pt x="42" y="0"/>
                      </a:lnTo>
                      <a:lnTo>
                        <a:pt x="33" y="0"/>
                      </a:lnTo>
                      <a:lnTo>
                        <a:pt x="26" y="0"/>
                      </a:lnTo>
                      <a:lnTo>
                        <a:pt x="17" y="6"/>
                      </a:lnTo>
                      <a:lnTo>
                        <a:pt x="10" y="8"/>
                      </a:lnTo>
                      <a:lnTo>
                        <a:pt x="7" y="16"/>
                      </a:lnTo>
                      <a:lnTo>
                        <a:pt x="0" y="21"/>
                      </a:lnTo>
                      <a:lnTo>
                        <a:pt x="0" y="29"/>
                      </a:lnTo>
                      <a:lnTo>
                        <a:pt x="0" y="37"/>
                      </a:lnTo>
                      <a:lnTo>
                        <a:pt x="0" y="45"/>
                      </a:lnTo>
                      <a:lnTo>
                        <a:pt x="0" y="52"/>
                      </a:lnTo>
                      <a:lnTo>
                        <a:pt x="7" y="60"/>
                      </a:lnTo>
                      <a:lnTo>
                        <a:pt x="10" y="65"/>
                      </a:lnTo>
                      <a:lnTo>
                        <a:pt x="17" y="68"/>
                      </a:lnTo>
                      <a:lnTo>
                        <a:pt x="26" y="73"/>
                      </a:lnTo>
                      <a:lnTo>
                        <a:pt x="33" y="76"/>
                      </a:lnTo>
                      <a:lnTo>
                        <a:pt x="42" y="76"/>
                      </a:lnTo>
                      <a:lnTo>
                        <a:pt x="52" y="76"/>
                      </a:lnTo>
                      <a:lnTo>
                        <a:pt x="62" y="73"/>
                      </a:lnTo>
                      <a:lnTo>
                        <a:pt x="68" y="68"/>
                      </a:lnTo>
                      <a:lnTo>
                        <a:pt x="75" y="65"/>
                      </a:lnTo>
                      <a:lnTo>
                        <a:pt x="81" y="60"/>
                      </a:lnTo>
                      <a:lnTo>
                        <a:pt x="84" y="52"/>
                      </a:lnTo>
                      <a:lnTo>
                        <a:pt x="88" y="45"/>
                      </a:lnTo>
                      <a:lnTo>
                        <a:pt x="88" y="37"/>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07" name="Freeform 1019"/>
                <p:cNvSpPr>
                  <a:spLocks/>
                </p:cNvSpPr>
                <p:nvPr/>
              </p:nvSpPr>
              <p:spPr bwMode="auto">
                <a:xfrm>
                  <a:off x="7792" y="10080"/>
                  <a:ext cx="88" cy="75"/>
                </a:xfrm>
                <a:custGeom>
                  <a:avLst/>
                  <a:gdLst>
                    <a:gd name="T0" fmla="*/ 88 w 88"/>
                    <a:gd name="T1" fmla="*/ 36 h 75"/>
                    <a:gd name="T2" fmla="*/ 88 w 88"/>
                    <a:gd name="T3" fmla="*/ 29 h 75"/>
                    <a:gd name="T4" fmla="*/ 84 w 88"/>
                    <a:gd name="T5" fmla="*/ 21 h 75"/>
                    <a:gd name="T6" fmla="*/ 81 w 88"/>
                    <a:gd name="T7" fmla="*/ 16 h 75"/>
                    <a:gd name="T8" fmla="*/ 75 w 88"/>
                    <a:gd name="T9" fmla="*/ 8 h 75"/>
                    <a:gd name="T10" fmla="*/ 68 w 88"/>
                    <a:gd name="T11" fmla="*/ 5 h 75"/>
                    <a:gd name="T12" fmla="*/ 62 w 88"/>
                    <a:gd name="T13" fmla="*/ 0 h 75"/>
                    <a:gd name="T14" fmla="*/ 52 w 88"/>
                    <a:gd name="T15" fmla="*/ 0 h 75"/>
                    <a:gd name="T16" fmla="*/ 42 w 88"/>
                    <a:gd name="T17" fmla="*/ 0 h 75"/>
                    <a:gd name="T18" fmla="*/ 33 w 88"/>
                    <a:gd name="T19" fmla="*/ 0 h 75"/>
                    <a:gd name="T20" fmla="*/ 26 w 88"/>
                    <a:gd name="T21" fmla="*/ 0 h 75"/>
                    <a:gd name="T22" fmla="*/ 17 w 88"/>
                    <a:gd name="T23" fmla="*/ 5 h 75"/>
                    <a:gd name="T24" fmla="*/ 10 w 88"/>
                    <a:gd name="T25" fmla="*/ 8 h 75"/>
                    <a:gd name="T26" fmla="*/ 7 w 88"/>
                    <a:gd name="T27" fmla="*/ 16 h 75"/>
                    <a:gd name="T28" fmla="*/ 0 w 88"/>
                    <a:gd name="T29" fmla="*/ 21 h 75"/>
                    <a:gd name="T30" fmla="*/ 0 w 88"/>
                    <a:gd name="T31" fmla="*/ 29 h 75"/>
                    <a:gd name="T32" fmla="*/ 0 w 88"/>
                    <a:gd name="T33" fmla="*/ 36 h 75"/>
                    <a:gd name="T34" fmla="*/ 0 w 88"/>
                    <a:gd name="T35" fmla="*/ 44 h 75"/>
                    <a:gd name="T36" fmla="*/ 0 w 88"/>
                    <a:gd name="T37" fmla="*/ 52 h 75"/>
                    <a:gd name="T38" fmla="*/ 7 w 88"/>
                    <a:gd name="T39" fmla="*/ 60 h 75"/>
                    <a:gd name="T40" fmla="*/ 10 w 88"/>
                    <a:gd name="T41" fmla="*/ 65 h 75"/>
                    <a:gd name="T42" fmla="*/ 17 w 88"/>
                    <a:gd name="T43" fmla="*/ 68 h 75"/>
                    <a:gd name="T44" fmla="*/ 26 w 88"/>
                    <a:gd name="T45" fmla="*/ 73 h 75"/>
                    <a:gd name="T46" fmla="*/ 33 w 88"/>
                    <a:gd name="T47" fmla="*/ 75 h 75"/>
                    <a:gd name="T48" fmla="*/ 42 w 88"/>
                    <a:gd name="T49" fmla="*/ 75 h 75"/>
                    <a:gd name="T50" fmla="*/ 52 w 88"/>
                    <a:gd name="T51" fmla="*/ 75 h 75"/>
                    <a:gd name="T52" fmla="*/ 62 w 88"/>
                    <a:gd name="T53" fmla="*/ 73 h 75"/>
                    <a:gd name="T54" fmla="*/ 68 w 88"/>
                    <a:gd name="T55" fmla="*/ 68 h 75"/>
                    <a:gd name="T56" fmla="*/ 75 w 88"/>
                    <a:gd name="T57" fmla="*/ 65 h 75"/>
                    <a:gd name="T58" fmla="*/ 81 w 88"/>
                    <a:gd name="T59" fmla="*/ 60 h 75"/>
                    <a:gd name="T60" fmla="*/ 84 w 88"/>
                    <a:gd name="T61" fmla="*/ 52 h 75"/>
                    <a:gd name="T62" fmla="*/ 88 w 88"/>
                    <a:gd name="T63" fmla="*/ 44 h 75"/>
                    <a:gd name="T64" fmla="*/ 88 w 88"/>
                    <a:gd name="T65" fmla="*/ 36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8" h="75">
                      <a:moveTo>
                        <a:pt x="88" y="36"/>
                      </a:moveTo>
                      <a:lnTo>
                        <a:pt x="88" y="29"/>
                      </a:lnTo>
                      <a:lnTo>
                        <a:pt x="84" y="21"/>
                      </a:lnTo>
                      <a:lnTo>
                        <a:pt x="81" y="16"/>
                      </a:lnTo>
                      <a:lnTo>
                        <a:pt x="75" y="8"/>
                      </a:lnTo>
                      <a:lnTo>
                        <a:pt x="68" y="5"/>
                      </a:lnTo>
                      <a:lnTo>
                        <a:pt x="62" y="0"/>
                      </a:lnTo>
                      <a:lnTo>
                        <a:pt x="52" y="0"/>
                      </a:lnTo>
                      <a:lnTo>
                        <a:pt x="42" y="0"/>
                      </a:lnTo>
                      <a:lnTo>
                        <a:pt x="33" y="0"/>
                      </a:lnTo>
                      <a:lnTo>
                        <a:pt x="26" y="0"/>
                      </a:lnTo>
                      <a:lnTo>
                        <a:pt x="17" y="5"/>
                      </a:lnTo>
                      <a:lnTo>
                        <a:pt x="10" y="8"/>
                      </a:lnTo>
                      <a:lnTo>
                        <a:pt x="7" y="16"/>
                      </a:lnTo>
                      <a:lnTo>
                        <a:pt x="0" y="21"/>
                      </a:lnTo>
                      <a:lnTo>
                        <a:pt x="0" y="29"/>
                      </a:lnTo>
                      <a:lnTo>
                        <a:pt x="0" y="36"/>
                      </a:lnTo>
                      <a:lnTo>
                        <a:pt x="0" y="44"/>
                      </a:lnTo>
                      <a:lnTo>
                        <a:pt x="0" y="52"/>
                      </a:lnTo>
                      <a:lnTo>
                        <a:pt x="7" y="60"/>
                      </a:lnTo>
                      <a:lnTo>
                        <a:pt x="10" y="65"/>
                      </a:lnTo>
                      <a:lnTo>
                        <a:pt x="17" y="68"/>
                      </a:lnTo>
                      <a:lnTo>
                        <a:pt x="26" y="73"/>
                      </a:lnTo>
                      <a:lnTo>
                        <a:pt x="33" y="75"/>
                      </a:lnTo>
                      <a:lnTo>
                        <a:pt x="42" y="75"/>
                      </a:lnTo>
                      <a:lnTo>
                        <a:pt x="52" y="75"/>
                      </a:lnTo>
                      <a:lnTo>
                        <a:pt x="62" y="73"/>
                      </a:lnTo>
                      <a:lnTo>
                        <a:pt x="68" y="68"/>
                      </a:lnTo>
                      <a:lnTo>
                        <a:pt x="75" y="65"/>
                      </a:lnTo>
                      <a:lnTo>
                        <a:pt x="81" y="60"/>
                      </a:lnTo>
                      <a:lnTo>
                        <a:pt x="84" y="52"/>
                      </a:lnTo>
                      <a:lnTo>
                        <a:pt x="88" y="44"/>
                      </a:lnTo>
                      <a:lnTo>
                        <a:pt x="88" y="3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52" name="Group 1020"/>
              <p:cNvGrpSpPr>
                <a:grpSpLocks/>
              </p:cNvGrpSpPr>
              <p:nvPr/>
            </p:nvGrpSpPr>
            <p:grpSpPr bwMode="auto">
              <a:xfrm>
                <a:off x="7780" y="10070"/>
                <a:ext cx="122" cy="101"/>
                <a:chOff x="7780" y="10070"/>
                <a:chExt cx="122" cy="101"/>
              </a:xfrm>
            </p:grpSpPr>
            <p:sp>
              <p:nvSpPr>
                <p:cNvPr id="80001" name="Freeform 1021"/>
                <p:cNvSpPr>
                  <a:spLocks/>
                </p:cNvSpPr>
                <p:nvPr/>
              </p:nvSpPr>
              <p:spPr bwMode="auto">
                <a:xfrm>
                  <a:off x="7780" y="10070"/>
                  <a:ext cx="96" cy="80"/>
                </a:xfrm>
                <a:custGeom>
                  <a:avLst/>
                  <a:gdLst>
                    <a:gd name="T0" fmla="*/ 96 w 96"/>
                    <a:gd name="T1" fmla="*/ 39 h 80"/>
                    <a:gd name="T2" fmla="*/ 96 w 96"/>
                    <a:gd name="T3" fmla="*/ 39 h 80"/>
                    <a:gd name="T4" fmla="*/ 96 w 96"/>
                    <a:gd name="T5" fmla="*/ 31 h 80"/>
                    <a:gd name="T6" fmla="*/ 93 w 96"/>
                    <a:gd name="T7" fmla="*/ 23 h 80"/>
                    <a:gd name="T8" fmla="*/ 87 w 96"/>
                    <a:gd name="T9" fmla="*/ 15 h 80"/>
                    <a:gd name="T10" fmla="*/ 84 w 96"/>
                    <a:gd name="T11" fmla="*/ 10 h 80"/>
                    <a:gd name="T12" fmla="*/ 74 w 96"/>
                    <a:gd name="T13" fmla="*/ 5 h 80"/>
                    <a:gd name="T14" fmla="*/ 64 w 96"/>
                    <a:gd name="T15" fmla="*/ 0 h 80"/>
                    <a:gd name="T16" fmla="*/ 58 w 96"/>
                    <a:gd name="T17" fmla="*/ 0 h 80"/>
                    <a:gd name="T18" fmla="*/ 45 w 96"/>
                    <a:gd name="T19" fmla="*/ 0 h 80"/>
                    <a:gd name="T20" fmla="*/ 35 w 96"/>
                    <a:gd name="T21" fmla="*/ 0 h 80"/>
                    <a:gd name="T22" fmla="*/ 29 w 96"/>
                    <a:gd name="T23" fmla="*/ 0 h 80"/>
                    <a:gd name="T24" fmla="*/ 19 w 96"/>
                    <a:gd name="T25" fmla="*/ 5 h 80"/>
                    <a:gd name="T26" fmla="*/ 9 w 96"/>
                    <a:gd name="T27" fmla="*/ 10 h 80"/>
                    <a:gd name="T28" fmla="*/ 6 w 96"/>
                    <a:gd name="T29" fmla="*/ 15 h 80"/>
                    <a:gd name="T30" fmla="*/ 0 w 96"/>
                    <a:gd name="T31" fmla="*/ 23 h 80"/>
                    <a:gd name="T32" fmla="*/ 0 w 96"/>
                    <a:gd name="T33" fmla="*/ 31 h 80"/>
                    <a:gd name="T34" fmla="*/ 0 w 96"/>
                    <a:gd name="T35" fmla="*/ 39 h 80"/>
                    <a:gd name="T36" fmla="*/ 0 w 96"/>
                    <a:gd name="T37" fmla="*/ 46 h 80"/>
                    <a:gd name="T38" fmla="*/ 0 w 96"/>
                    <a:gd name="T39" fmla="*/ 54 h 80"/>
                    <a:gd name="T40" fmla="*/ 6 w 96"/>
                    <a:gd name="T41" fmla="*/ 62 h 80"/>
                    <a:gd name="T42" fmla="*/ 9 w 96"/>
                    <a:gd name="T43" fmla="*/ 67 h 80"/>
                    <a:gd name="T44" fmla="*/ 19 w 96"/>
                    <a:gd name="T45" fmla="*/ 72 h 80"/>
                    <a:gd name="T46" fmla="*/ 29 w 96"/>
                    <a:gd name="T47" fmla="*/ 78 h 80"/>
                    <a:gd name="T48" fmla="*/ 35 w 96"/>
                    <a:gd name="T49" fmla="*/ 80 h 80"/>
                    <a:gd name="T50" fmla="*/ 45 w 96"/>
                    <a:gd name="T51" fmla="*/ 80 h 80"/>
                    <a:gd name="T52" fmla="*/ 58 w 96"/>
                    <a:gd name="T53" fmla="*/ 80 h 80"/>
                    <a:gd name="T54" fmla="*/ 64 w 96"/>
                    <a:gd name="T55" fmla="*/ 78 h 80"/>
                    <a:gd name="T56" fmla="*/ 74 w 96"/>
                    <a:gd name="T57" fmla="*/ 72 h 80"/>
                    <a:gd name="T58" fmla="*/ 84 w 96"/>
                    <a:gd name="T59" fmla="*/ 67 h 80"/>
                    <a:gd name="T60" fmla="*/ 87 w 96"/>
                    <a:gd name="T61" fmla="*/ 62 h 80"/>
                    <a:gd name="T62" fmla="*/ 93 w 96"/>
                    <a:gd name="T63" fmla="*/ 54 h 80"/>
                    <a:gd name="T64" fmla="*/ 96 w 96"/>
                    <a:gd name="T65" fmla="*/ 46 h 80"/>
                    <a:gd name="T66" fmla="*/ 96 w 96"/>
                    <a:gd name="T67" fmla="*/ 39 h 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6" h="80">
                      <a:moveTo>
                        <a:pt x="96" y="39"/>
                      </a:moveTo>
                      <a:lnTo>
                        <a:pt x="96" y="39"/>
                      </a:lnTo>
                      <a:lnTo>
                        <a:pt x="96" y="31"/>
                      </a:lnTo>
                      <a:lnTo>
                        <a:pt x="93" y="23"/>
                      </a:lnTo>
                      <a:lnTo>
                        <a:pt x="87" y="15"/>
                      </a:lnTo>
                      <a:lnTo>
                        <a:pt x="84" y="10"/>
                      </a:lnTo>
                      <a:lnTo>
                        <a:pt x="74" y="5"/>
                      </a:lnTo>
                      <a:lnTo>
                        <a:pt x="64" y="0"/>
                      </a:lnTo>
                      <a:lnTo>
                        <a:pt x="58" y="0"/>
                      </a:lnTo>
                      <a:lnTo>
                        <a:pt x="45" y="0"/>
                      </a:lnTo>
                      <a:lnTo>
                        <a:pt x="35" y="0"/>
                      </a:lnTo>
                      <a:lnTo>
                        <a:pt x="29" y="0"/>
                      </a:lnTo>
                      <a:lnTo>
                        <a:pt x="19" y="5"/>
                      </a:lnTo>
                      <a:lnTo>
                        <a:pt x="9" y="10"/>
                      </a:lnTo>
                      <a:lnTo>
                        <a:pt x="6" y="15"/>
                      </a:lnTo>
                      <a:lnTo>
                        <a:pt x="0" y="23"/>
                      </a:lnTo>
                      <a:lnTo>
                        <a:pt x="0" y="31"/>
                      </a:lnTo>
                      <a:lnTo>
                        <a:pt x="0" y="39"/>
                      </a:lnTo>
                      <a:lnTo>
                        <a:pt x="0" y="46"/>
                      </a:lnTo>
                      <a:lnTo>
                        <a:pt x="0" y="54"/>
                      </a:lnTo>
                      <a:lnTo>
                        <a:pt x="6" y="62"/>
                      </a:lnTo>
                      <a:lnTo>
                        <a:pt x="9" y="67"/>
                      </a:lnTo>
                      <a:lnTo>
                        <a:pt x="19" y="72"/>
                      </a:lnTo>
                      <a:lnTo>
                        <a:pt x="29" y="78"/>
                      </a:lnTo>
                      <a:lnTo>
                        <a:pt x="35" y="80"/>
                      </a:lnTo>
                      <a:lnTo>
                        <a:pt x="45" y="80"/>
                      </a:lnTo>
                      <a:lnTo>
                        <a:pt x="58" y="80"/>
                      </a:lnTo>
                      <a:lnTo>
                        <a:pt x="64" y="78"/>
                      </a:lnTo>
                      <a:lnTo>
                        <a:pt x="74" y="72"/>
                      </a:lnTo>
                      <a:lnTo>
                        <a:pt x="84" y="67"/>
                      </a:lnTo>
                      <a:lnTo>
                        <a:pt x="87" y="62"/>
                      </a:lnTo>
                      <a:lnTo>
                        <a:pt x="93" y="54"/>
                      </a:lnTo>
                      <a:lnTo>
                        <a:pt x="96" y="46"/>
                      </a:lnTo>
                      <a:lnTo>
                        <a:pt x="9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02" name="Freeform 1022"/>
                <p:cNvSpPr>
                  <a:spLocks/>
                </p:cNvSpPr>
                <p:nvPr/>
              </p:nvSpPr>
              <p:spPr bwMode="auto">
                <a:xfrm>
                  <a:off x="7805" y="10090"/>
                  <a:ext cx="97" cy="81"/>
                </a:xfrm>
                <a:custGeom>
                  <a:avLst/>
                  <a:gdLst>
                    <a:gd name="T0" fmla="*/ 97 w 97"/>
                    <a:gd name="T1" fmla="*/ 39 h 81"/>
                    <a:gd name="T2" fmla="*/ 97 w 97"/>
                    <a:gd name="T3" fmla="*/ 39 h 81"/>
                    <a:gd name="T4" fmla="*/ 97 w 97"/>
                    <a:gd name="T5" fmla="*/ 32 h 81"/>
                    <a:gd name="T6" fmla="*/ 94 w 97"/>
                    <a:gd name="T7" fmla="*/ 24 h 81"/>
                    <a:gd name="T8" fmla="*/ 88 w 97"/>
                    <a:gd name="T9" fmla="*/ 16 h 81"/>
                    <a:gd name="T10" fmla="*/ 84 w 97"/>
                    <a:gd name="T11" fmla="*/ 11 h 81"/>
                    <a:gd name="T12" fmla="*/ 75 w 97"/>
                    <a:gd name="T13" fmla="*/ 6 h 81"/>
                    <a:gd name="T14" fmla="*/ 65 w 97"/>
                    <a:gd name="T15" fmla="*/ 0 h 81"/>
                    <a:gd name="T16" fmla="*/ 59 w 97"/>
                    <a:gd name="T17" fmla="*/ 0 h 81"/>
                    <a:gd name="T18" fmla="*/ 46 w 97"/>
                    <a:gd name="T19" fmla="*/ 0 h 81"/>
                    <a:gd name="T20" fmla="*/ 36 w 97"/>
                    <a:gd name="T21" fmla="*/ 0 h 81"/>
                    <a:gd name="T22" fmla="*/ 29 w 97"/>
                    <a:gd name="T23" fmla="*/ 0 h 81"/>
                    <a:gd name="T24" fmla="*/ 20 w 97"/>
                    <a:gd name="T25" fmla="*/ 6 h 81"/>
                    <a:gd name="T26" fmla="*/ 10 w 97"/>
                    <a:gd name="T27" fmla="*/ 11 h 81"/>
                    <a:gd name="T28" fmla="*/ 7 w 97"/>
                    <a:gd name="T29" fmla="*/ 16 h 81"/>
                    <a:gd name="T30" fmla="*/ 0 w 97"/>
                    <a:gd name="T31" fmla="*/ 24 h 81"/>
                    <a:gd name="T32" fmla="*/ 0 w 97"/>
                    <a:gd name="T33" fmla="*/ 32 h 81"/>
                    <a:gd name="T34" fmla="*/ 0 w 97"/>
                    <a:gd name="T35" fmla="*/ 39 h 81"/>
                    <a:gd name="T36" fmla="*/ 0 w 97"/>
                    <a:gd name="T37" fmla="*/ 47 h 81"/>
                    <a:gd name="T38" fmla="*/ 0 w 97"/>
                    <a:gd name="T39" fmla="*/ 55 h 81"/>
                    <a:gd name="T40" fmla="*/ 7 w 97"/>
                    <a:gd name="T41" fmla="*/ 63 h 81"/>
                    <a:gd name="T42" fmla="*/ 10 w 97"/>
                    <a:gd name="T43" fmla="*/ 68 h 81"/>
                    <a:gd name="T44" fmla="*/ 20 w 97"/>
                    <a:gd name="T45" fmla="*/ 73 h 81"/>
                    <a:gd name="T46" fmla="*/ 29 w 97"/>
                    <a:gd name="T47" fmla="*/ 78 h 81"/>
                    <a:gd name="T48" fmla="*/ 36 w 97"/>
                    <a:gd name="T49" fmla="*/ 81 h 81"/>
                    <a:gd name="T50" fmla="*/ 46 w 97"/>
                    <a:gd name="T51" fmla="*/ 81 h 81"/>
                    <a:gd name="T52" fmla="*/ 59 w 97"/>
                    <a:gd name="T53" fmla="*/ 81 h 81"/>
                    <a:gd name="T54" fmla="*/ 65 w 97"/>
                    <a:gd name="T55" fmla="*/ 78 h 81"/>
                    <a:gd name="T56" fmla="*/ 75 w 97"/>
                    <a:gd name="T57" fmla="*/ 73 h 81"/>
                    <a:gd name="T58" fmla="*/ 84 w 97"/>
                    <a:gd name="T59" fmla="*/ 68 h 81"/>
                    <a:gd name="T60" fmla="*/ 88 w 97"/>
                    <a:gd name="T61" fmla="*/ 63 h 81"/>
                    <a:gd name="T62" fmla="*/ 94 w 97"/>
                    <a:gd name="T63" fmla="*/ 55 h 81"/>
                    <a:gd name="T64" fmla="*/ 97 w 97"/>
                    <a:gd name="T65" fmla="*/ 47 h 81"/>
                    <a:gd name="T66" fmla="*/ 97 w 97"/>
                    <a:gd name="T67" fmla="*/ 39 h 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81">
                      <a:moveTo>
                        <a:pt x="97" y="39"/>
                      </a:moveTo>
                      <a:lnTo>
                        <a:pt x="97" y="39"/>
                      </a:lnTo>
                      <a:lnTo>
                        <a:pt x="97" y="32"/>
                      </a:lnTo>
                      <a:lnTo>
                        <a:pt x="94" y="24"/>
                      </a:lnTo>
                      <a:lnTo>
                        <a:pt x="88" y="16"/>
                      </a:lnTo>
                      <a:lnTo>
                        <a:pt x="84" y="11"/>
                      </a:lnTo>
                      <a:lnTo>
                        <a:pt x="75" y="6"/>
                      </a:lnTo>
                      <a:lnTo>
                        <a:pt x="65" y="0"/>
                      </a:lnTo>
                      <a:lnTo>
                        <a:pt x="59" y="0"/>
                      </a:lnTo>
                      <a:lnTo>
                        <a:pt x="46" y="0"/>
                      </a:lnTo>
                      <a:lnTo>
                        <a:pt x="36" y="0"/>
                      </a:lnTo>
                      <a:lnTo>
                        <a:pt x="29" y="0"/>
                      </a:lnTo>
                      <a:lnTo>
                        <a:pt x="20" y="6"/>
                      </a:lnTo>
                      <a:lnTo>
                        <a:pt x="10" y="11"/>
                      </a:lnTo>
                      <a:lnTo>
                        <a:pt x="7" y="16"/>
                      </a:lnTo>
                      <a:lnTo>
                        <a:pt x="0" y="24"/>
                      </a:lnTo>
                      <a:lnTo>
                        <a:pt x="0" y="32"/>
                      </a:lnTo>
                      <a:lnTo>
                        <a:pt x="0" y="39"/>
                      </a:lnTo>
                      <a:lnTo>
                        <a:pt x="0" y="47"/>
                      </a:lnTo>
                      <a:lnTo>
                        <a:pt x="0" y="55"/>
                      </a:lnTo>
                      <a:lnTo>
                        <a:pt x="7" y="63"/>
                      </a:lnTo>
                      <a:lnTo>
                        <a:pt x="10" y="68"/>
                      </a:lnTo>
                      <a:lnTo>
                        <a:pt x="20" y="73"/>
                      </a:lnTo>
                      <a:lnTo>
                        <a:pt x="29" y="78"/>
                      </a:lnTo>
                      <a:lnTo>
                        <a:pt x="36" y="81"/>
                      </a:lnTo>
                      <a:lnTo>
                        <a:pt x="46" y="81"/>
                      </a:lnTo>
                      <a:lnTo>
                        <a:pt x="59" y="81"/>
                      </a:lnTo>
                      <a:lnTo>
                        <a:pt x="65" y="78"/>
                      </a:lnTo>
                      <a:lnTo>
                        <a:pt x="75" y="73"/>
                      </a:lnTo>
                      <a:lnTo>
                        <a:pt x="84" y="68"/>
                      </a:lnTo>
                      <a:lnTo>
                        <a:pt x="88" y="63"/>
                      </a:lnTo>
                      <a:lnTo>
                        <a:pt x="94" y="55"/>
                      </a:lnTo>
                      <a:lnTo>
                        <a:pt x="97" y="47"/>
                      </a:lnTo>
                      <a:lnTo>
                        <a:pt x="97" y="3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03" name="Freeform 1023"/>
                <p:cNvSpPr>
                  <a:spLocks/>
                </p:cNvSpPr>
                <p:nvPr/>
              </p:nvSpPr>
              <p:spPr bwMode="auto">
                <a:xfrm>
                  <a:off x="7792" y="10080"/>
                  <a:ext cx="97" cy="81"/>
                </a:xfrm>
                <a:custGeom>
                  <a:avLst/>
                  <a:gdLst>
                    <a:gd name="T0" fmla="*/ 97 w 97"/>
                    <a:gd name="T1" fmla="*/ 39 h 81"/>
                    <a:gd name="T2" fmla="*/ 97 w 97"/>
                    <a:gd name="T3" fmla="*/ 39 h 81"/>
                    <a:gd name="T4" fmla="*/ 97 w 97"/>
                    <a:gd name="T5" fmla="*/ 31 h 81"/>
                    <a:gd name="T6" fmla="*/ 94 w 97"/>
                    <a:gd name="T7" fmla="*/ 23 h 81"/>
                    <a:gd name="T8" fmla="*/ 88 w 97"/>
                    <a:gd name="T9" fmla="*/ 16 h 81"/>
                    <a:gd name="T10" fmla="*/ 84 w 97"/>
                    <a:gd name="T11" fmla="*/ 10 h 81"/>
                    <a:gd name="T12" fmla="*/ 75 w 97"/>
                    <a:gd name="T13" fmla="*/ 5 h 81"/>
                    <a:gd name="T14" fmla="*/ 65 w 97"/>
                    <a:gd name="T15" fmla="*/ 0 h 81"/>
                    <a:gd name="T16" fmla="*/ 59 w 97"/>
                    <a:gd name="T17" fmla="*/ 0 h 81"/>
                    <a:gd name="T18" fmla="*/ 46 w 97"/>
                    <a:gd name="T19" fmla="*/ 0 h 81"/>
                    <a:gd name="T20" fmla="*/ 36 w 97"/>
                    <a:gd name="T21" fmla="*/ 0 h 81"/>
                    <a:gd name="T22" fmla="*/ 30 w 97"/>
                    <a:gd name="T23" fmla="*/ 0 h 81"/>
                    <a:gd name="T24" fmla="*/ 20 w 97"/>
                    <a:gd name="T25" fmla="*/ 5 h 81"/>
                    <a:gd name="T26" fmla="*/ 10 w 97"/>
                    <a:gd name="T27" fmla="*/ 10 h 81"/>
                    <a:gd name="T28" fmla="*/ 7 w 97"/>
                    <a:gd name="T29" fmla="*/ 16 h 81"/>
                    <a:gd name="T30" fmla="*/ 0 w 97"/>
                    <a:gd name="T31" fmla="*/ 23 h 81"/>
                    <a:gd name="T32" fmla="*/ 0 w 97"/>
                    <a:gd name="T33" fmla="*/ 31 h 81"/>
                    <a:gd name="T34" fmla="*/ 0 w 97"/>
                    <a:gd name="T35" fmla="*/ 39 h 81"/>
                    <a:gd name="T36" fmla="*/ 0 w 97"/>
                    <a:gd name="T37" fmla="*/ 47 h 81"/>
                    <a:gd name="T38" fmla="*/ 0 w 97"/>
                    <a:gd name="T39" fmla="*/ 55 h 81"/>
                    <a:gd name="T40" fmla="*/ 7 w 97"/>
                    <a:gd name="T41" fmla="*/ 62 h 81"/>
                    <a:gd name="T42" fmla="*/ 10 w 97"/>
                    <a:gd name="T43" fmla="*/ 68 h 81"/>
                    <a:gd name="T44" fmla="*/ 20 w 97"/>
                    <a:gd name="T45" fmla="*/ 73 h 81"/>
                    <a:gd name="T46" fmla="*/ 30 w 97"/>
                    <a:gd name="T47" fmla="*/ 78 h 81"/>
                    <a:gd name="T48" fmla="*/ 36 w 97"/>
                    <a:gd name="T49" fmla="*/ 81 h 81"/>
                    <a:gd name="T50" fmla="*/ 46 w 97"/>
                    <a:gd name="T51" fmla="*/ 81 h 81"/>
                    <a:gd name="T52" fmla="*/ 59 w 97"/>
                    <a:gd name="T53" fmla="*/ 81 h 81"/>
                    <a:gd name="T54" fmla="*/ 65 w 97"/>
                    <a:gd name="T55" fmla="*/ 78 h 81"/>
                    <a:gd name="T56" fmla="*/ 75 w 97"/>
                    <a:gd name="T57" fmla="*/ 73 h 81"/>
                    <a:gd name="T58" fmla="*/ 84 w 97"/>
                    <a:gd name="T59" fmla="*/ 68 h 81"/>
                    <a:gd name="T60" fmla="*/ 88 w 97"/>
                    <a:gd name="T61" fmla="*/ 62 h 81"/>
                    <a:gd name="T62" fmla="*/ 94 w 97"/>
                    <a:gd name="T63" fmla="*/ 55 h 81"/>
                    <a:gd name="T64" fmla="*/ 97 w 97"/>
                    <a:gd name="T65" fmla="*/ 47 h 81"/>
                    <a:gd name="T66" fmla="*/ 97 w 97"/>
                    <a:gd name="T67" fmla="*/ 39 h 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81">
                      <a:moveTo>
                        <a:pt x="97" y="39"/>
                      </a:moveTo>
                      <a:lnTo>
                        <a:pt x="97" y="39"/>
                      </a:lnTo>
                      <a:lnTo>
                        <a:pt x="97" y="31"/>
                      </a:lnTo>
                      <a:lnTo>
                        <a:pt x="94" y="23"/>
                      </a:lnTo>
                      <a:lnTo>
                        <a:pt x="88" y="16"/>
                      </a:lnTo>
                      <a:lnTo>
                        <a:pt x="84" y="10"/>
                      </a:lnTo>
                      <a:lnTo>
                        <a:pt x="75" y="5"/>
                      </a:lnTo>
                      <a:lnTo>
                        <a:pt x="65" y="0"/>
                      </a:lnTo>
                      <a:lnTo>
                        <a:pt x="59" y="0"/>
                      </a:lnTo>
                      <a:lnTo>
                        <a:pt x="46" y="0"/>
                      </a:lnTo>
                      <a:lnTo>
                        <a:pt x="36" y="0"/>
                      </a:lnTo>
                      <a:lnTo>
                        <a:pt x="30" y="0"/>
                      </a:lnTo>
                      <a:lnTo>
                        <a:pt x="20" y="5"/>
                      </a:lnTo>
                      <a:lnTo>
                        <a:pt x="10" y="10"/>
                      </a:lnTo>
                      <a:lnTo>
                        <a:pt x="7" y="16"/>
                      </a:lnTo>
                      <a:lnTo>
                        <a:pt x="0" y="23"/>
                      </a:lnTo>
                      <a:lnTo>
                        <a:pt x="0" y="31"/>
                      </a:lnTo>
                      <a:lnTo>
                        <a:pt x="0" y="39"/>
                      </a:lnTo>
                      <a:lnTo>
                        <a:pt x="0" y="47"/>
                      </a:lnTo>
                      <a:lnTo>
                        <a:pt x="0" y="55"/>
                      </a:lnTo>
                      <a:lnTo>
                        <a:pt x="7" y="62"/>
                      </a:lnTo>
                      <a:lnTo>
                        <a:pt x="10" y="68"/>
                      </a:lnTo>
                      <a:lnTo>
                        <a:pt x="20" y="73"/>
                      </a:lnTo>
                      <a:lnTo>
                        <a:pt x="30" y="78"/>
                      </a:lnTo>
                      <a:lnTo>
                        <a:pt x="36" y="81"/>
                      </a:lnTo>
                      <a:lnTo>
                        <a:pt x="46" y="81"/>
                      </a:lnTo>
                      <a:lnTo>
                        <a:pt x="59" y="81"/>
                      </a:lnTo>
                      <a:lnTo>
                        <a:pt x="65" y="78"/>
                      </a:lnTo>
                      <a:lnTo>
                        <a:pt x="75" y="73"/>
                      </a:lnTo>
                      <a:lnTo>
                        <a:pt x="84" y="68"/>
                      </a:lnTo>
                      <a:lnTo>
                        <a:pt x="88" y="62"/>
                      </a:lnTo>
                      <a:lnTo>
                        <a:pt x="94" y="55"/>
                      </a:lnTo>
                      <a:lnTo>
                        <a:pt x="97" y="47"/>
                      </a:lnTo>
                      <a:lnTo>
                        <a:pt x="97" y="39"/>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04" name="Freeform 1024"/>
                <p:cNvSpPr>
                  <a:spLocks/>
                </p:cNvSpPr>
                <p:nvPr/>
              </p:nvSpPr>
              <p:spPr bwMode="auto">
                <a:xfrm>
                  <a:off x="7792" y="10080"/>
                  <a:ext cx="97" cy="81"/>
                </a:xfrm>
                <a:custGeom>
                  <a:avLst/>
                  <a:gdLst>
                    <a:gd name="T0" fmla="*/ 97 w 97"/>
                    <a:gd name="T1" fmla="*/ 39 h 81"/>
                    <a:gd name="T2" fmla="*/ 97 w 97"/>
                    <a:gd name="T3" fmla="*/ 39 h 81"/>
                    <a:gd name="T4" fmla="*/ 97 w 97"/>
                    <a:gd name="T5" fmla="*/ 31 h 81"/>
                    <a:gd name="T6" fmla="*/ 94 w 97"/>
                    <a:gd name="T7" fmla="*/ 23 h 81"/>
                    <a:gd name="T8" fmla="*/ 88 w 97"/>
                    <a:gd name="T9" fmla="*/ 16 h 81"/>
                    <a:gd name="T10" fmla="*/ 84 w 97"/>
                    <a:gd name="T11" fmla="*/ 10 h 81"/>
                    <a:gd name="T12" fmla="*/ 75 w 97"/>
                    <a:gd name="T13" fmla="*/ 5 h 81"/>
                    <a:gd name="T14" fmla="*/ 65 w 97"/>
                    <a:gd name="T15" fmla="*/ 0 h 81"/>
                    <a:gd name="T16" fmla="*/ 59 w 97"/>
                    <a:gd name="T17" fmla="*/ 0 h 81"/>
                    <a:gd name="T18" fmla="*/ 46 w 97"/>
                    <a:gd name="T19" fmla="*/ 0 h 81"/>
                    <a:gd name="T20" fmla="*/ 36 w 97"/>
                    <a:gd name="T21" fmla="*/ 0 h 81"/>
                    <a:gd name="T22" fmla="*/ 30 w 97"/>
                    <a:gd name="T23" fmla="*/ 0 h 81"/>
                    <a:gd name="T24" fmla="*/ 20 w 97"/>
                    <a:gd name="T25" fmla="*/ 5 h 81"/>
                    <a:gd name="T26" fmla="*/ 10 w 97"/>
                    <a:gd name="T27" fmla="*/ 10 h 81"/>
                    <a:gd name="T28" fmla="*/ 7 w 97"/>
                    <a:gd name="T29" fmla="*/ 16 h 81"/>
                    <a:gd name="T30" fmla="*/ 0 w 97"/>
                    <a:gd name="T31" fmla="*/ 23 h 81"/>
                    <a:gd name="T32" fmla="*/ 0 w 97"/>
                    <a:gd name="T33" fmla="*/ 31 h 81"/>
                    <a:gd name="T34" fmla="*/ 0 w 97"/>
                    <a:gd name="T35" fmla="*/ 39 h 81"/>
                    <a:gd name="T36" fmla="*/ 0 w 97"/>
                    <a:gd name="T37" fmla="*/ 47 h 81"/>
                    <a:gd name="T38" fmla="*/ 0 w 97"/>
                    <a:gd name="T39" fmla="*/ 55 h 81"/>
                    <a:gd name="T40" fmla="*/ 7 w 97"/>
                    <a:gd name="T41" fmla="*/ 62 h 81"/>
                    <a:gd name="T42" fmla="*/ 10 w 97"/>
                    <a:gd name="T43" fmla="*/ 68 h 81"/>
                    <a:gd name="T44" fmla="*/ 20 w 97"/>
                    <a:gd name="T45" fmla="*/ 73 h 81"/>
                    <a:gd name="T46" fmla="*/ 30 w 97"/>
                    <a:gd name="T47" fmla="*/ 78 h 81"/>
                    <a:gd name="T48" fmla="*/ 36 w 97"/>
                    <a:gd name="T49" fmla="*/ 81 h 81"/>
                    <a:gd name="T50" fmla="*/ 46 w 97"/>
                    <a:gd name="T51" fmla="*/ 81 h 81"/>
                    <a:gd name="T52" fmla="*/ 59 w 97"/>
                    <a:gd name="T53" fmla="*/ 81 h 81"/>
                    <a:gd name="T54" fmla="*/ 65 w 97"/>
                    <a:gd name="T55" fmla="*/ 78 h 81"/>
                    <a:gd name="T56" fmla="*/ 75 w 97"/>
                    <a:gd name="T57" fmla="*/ 73 h 81"/>
                    <a:gd name="T58" fmla="*/ 84 w 97"/>
                    <a:gd name="T59" fmla="*/ 68 h 81"/>
                    <a:gd name="T60" fmla="*/ 88 w 97"/>
                    <a:gd name="T61" fmla="*/ 62 h 81"/>
                    <a:gd name="T62" fmla="*/ 94 w 97"/>
                    <a:gd name="T63" fmla="*/ 55 h 81"/>
                    <a:gd name="T64" fmla="*/ 97 w 97"/>
                    <a:gd name="T65" fmla="*/ 47 h 81"/>
                    <a:gd name="T66" fmla="*/ 97 w 97"/>
                    <a:gd name="T67" fmla="*/ 39 h 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81">
                      <a:moveTo>
                        <a:pt x="97" y="39"/>
                      </a:moveTo>
                      <a:lnTo>
                        <a:pt x="97" y="39"/>
                      </a:lnTo>
                      <a:lnTo>
                        <a:pt x="97" y="31"/>
                      </a:lnTo>
                      <a:lnTo>
                        <a:pt x="94" y="23"/>
                      </a:lnTo>
                      <a:lnTo>
                        <a:pt x="88" y="16"/>
                      </a:lnTo>
                      <a:lnTo>
                        <a:pt x="84" y="10"/>
                      </a:lnTo>
                      <a:lnTo>
                        <a:pt x="75" y="5"/>
                      </a:lnTo>
                      <a:lnTo>
                        <a:pt x="65" y="0"/>
                      </a:lnTo>
                      <a:lnTo>
                        <a:pt x="59" y="0"/>
                      </a:lnTo>
                      <a:lnTo>
                        <a:pt x="46" y="0"/>
                      </a:lnTo>
                      <a:lnTo>
                        <a:pt x="36" y="0"/>
                      </a:lnTo>
                      <a:lnTo>
                        <a:pt x="30" y="0"/>
                      </a:lnTo>
                      <a:lnTo>
                        <a:pt x="20" y="5"/>
                      </a:lnTo>
                      <a:lnTo>
                        <a:pt x="10" y="10"/>
                      </a:lnTo>
                      <a:lnTo>
                        <a:pt x="7" y="16"/>
                      </a:lnTo>
                      <a:lnTo>
                        <a:pt x="0" y="23"/>
                      </a:lnTo>
                      <a:lnTo>
                        <a:pt x="0" y="31"/>
                      </a:lnTo>
                      <a:lnTo>
                        <a:pt x="0" y="39"/>
                      </a:lnTo>
                      <a:lnTo>
                        <a:pt x="0" y="47"/>
                      </a:lnTo>
                      <a:lnTo>
                        <a:pt x="0" y="55"/>
                      </a:lnTo>
                      <a:lnTo>
                        <a:pt x="7" y="62"/>
                      </a:lnTo>
                      <a:lnTo>
                        <a:pt x="10" y="68"/>
                      </a:lnTo>
                      <a:lnTo>
                        <a:pt x="20" y="73"/>
                      </a:lnTo>
                      <a:lnTo>
                        <a:pt x="30" y="78"/>
                      </a:lnTo>
                      <a:lnTo>
                        <a:pt x="36" y="81"/>
                      </a:lnTo>
                      <a:lnTo>
                        <a:pt x="46" y="81"/>
                      </a:lnTo>
                      <a:lnTo>
                        <a:pt x="59" y="81"/>
                      </a:lnTo>
                      <a:lnTo>
                        <a:pt x="65" y="78"/>
                      </a:lnTo>
                      <a:lnTo>
                        <a:pt x="75" y="73"/>
                      </a:lnTo>
                      <a:lnTo>
                        <a:pt x="84" y="68"/>
                      </a:lnTo>
                      <a:lnTo>
                        <a:pt x="88" y="62"/>
                      </a:lnTo>
                      <a:lnTo>
                        <a:pt x="94" y="55"/>
                      </a:lnTo>
                      <a:lnTo>
                        <a:pt x="97" y="47"/>
                      </a:lnTo>
                      <a:lnTo>
                        <a:pt x="97" y="39"/>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53" name="Group 1025"/>
              <p:cNvGrpSpPr>
                <a:grpSpLocks/>
              </p:cNvGrpSpPr>
              <p:nvPr/>
            </p:nvGrpSpPr>
            <p:grpSpPr bwMode="auto">
              <a:xfrm>
                <a:off x="7938" y="10090"/>
                <a:ext cx="68" cy="58"/>
                <a:chOff x="7938" y="10090"/>
                <a:chExt cx="68" cy="58"/>
              </a:xfrm>
            </p:grpSpPr>
            <p:sp>
              <p:nvSpPr>
                <p:cNvPr id="79998" name="Freeform 1026"/>
                <p:cNvSpPr>
                  <a:spLocks/>
                </p:cNvSpPr>
                <p:nvPr/>
              </p:nvSpPr>
              <p:spPr bwMode="auto">
                <a:xfrm>
                  <a:off x="7938" y="10090"/>
                  <a:ext cx="42" cy="37"/>
                </a:xfrm>
                <a:custGeom>
                  <a:avLst/>
                  <a:gdLst>
                    <a:gd name="T0" fmla="*/ 22 w 42"/>
                    <a:gd name="T1" fmla="*/ 37 h 37"/>
                    <a:gd name="T2" fmla="*/ 16 w 42"/>
                    <a:gd name="T3" fmla="*/ 37 h 37"/>
                    <a:gd name="T4" fmla="*/ 10 w 42"/>
                    <a:gd name="T5" fmla="*/ 34 h 37"/>
                    <a:gd name="T6" fmla="*/ 6 w 42"/>
                    <a:gd name="T7" fmla="*/ 32 h 37"/>
                    <a:gd name="T8" fmla="*/ 3 w 42"/>
                    <a:gd name="T9" fmla="*/ 26 h 37"/>
                    <a:gd name="T10" fmla="*/ 0 w 42"/>
                    <a:gd name="T11" fmla="*/ 24 h 37"/>
                    <a:gd name="T12" fmla="*/ 0 w 42"/>
                    <a:gd name="T13" fmla="*/ 19 h 37"/>
                    <a:gd name="T14" fmla="*/ 0 w 42"/>
                    <a:gd name="T15" fmla="*/ 13 h 37"/>
                    <a:gd name="T16" fmla="*/ 3 w 42"/>
                    <a:gd name="T17" fmla="*/ 8 h 37"/>
                    <a:gd name="T18" fmla="*/ 6 w 42"/>
                    <a:gd name="T19" fmla="*/ 3 h 37"/>
                    <a:gd name="T20" fmla="*/ 10 w 42"/>
                    <a:gd name="T21" fmla="*/ 0 h 37"/>
                    <a:gd name="T22" fmla="*/ 16 w 42"/>
                    <a:gd name="T23" fmla="*/ 0 h 37"/>
                    <a:gd name="T24" fmla="*/ 19 w 42"/>
                    <a:gd name="T25" fmla="*/ 0 h 37"/>
                    <a:gd name="T26" fmla="*/ 26 w 42"/>
                    <a:gd name="T27" fmla="*/ 0 h 37"/>
                    <a:gd name="T28" fmla="*/ 32 w 42"/>
                    <a:gd name="T29" fmla="*/ 0 h 37"/>
                    <a:gd name="T30" fmla="*/ 35 w 42"/>
                    <a:gd name="T31" fmla="*/ 3 h 37"/>
                    <a:gd name="T32" fmla="*/ 39 w 42"/>
                    <a:gd name="T33" fmla="*/ 8 h 37"/>
                    <a:gd name="T34" fmla="*/ 42 w 42"/>
                    <a:gd name="T35" fmla="*/ 13 h 37"/>
                    <a:gd name="T36" fmla="*/ 42 w 42"/>
                    <a:gd name="T37" fmla="*/ 19 h 37"/>
                    <a:gd name="T38" fmla="*/ 42 w 42"/>
                    <a:gd name="T39" fmla="*/ 24 h 37"/>
                    <a:gd name="T40" fmla="*/ 39 w 42"/>
                    <a:gd name="T41" fmla="*/ 26 h 37"/>
                    <a:gd name="T42" fmla="*/ 35 w 42"/>
                    <a:gd name="T43" fmla="*/ 32 h 37"/>
                    <a:gd name="T44" fmla="*/ 32 w 42"/>
                    <a:gd name="T45" fmla="*/ 34 h 37"/>
                    <a:gd name="T46" fmla="*/ 29 w 42"/>
                    <a:gd name="T47" fmla="*/ 37 h 37"/>
                    <a:gd name="T48" fmla="*/ 22 w 42"/>
                    <a:gd name="T49" fmla="*/ 37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37">
                      <a:moveTo>
                        <a:pt x="22" y="37"/>
                      </a:moveTo>
                      <a:lnTo>
                        <a:pt x="16" y="37"/>
                      </a:lnTo>
                      <a:lnTo>
                        <a:pt x="10" y="34"/>
                      </a:lnTo>
                      <a:lnTo>
                        <a:pt x="6" y="32"/>
                      </a:lnTo>
                      <a:lnTo>
                        <a:pt x="3" y="26"/>
                      </a:lnTo>
                      <a:lnTo>
                        <a:pt x="0" y="24"/>
                      </a:lnTo>
                      <a:lnTo>
                        <a:pt x="0" y="19"/>
                      </a:lnTo>
                      <a:lnTo>
                        <a:pt x="0" y="13"/>
                      </a:lnTo>
                      <a:lnTo>
                        <a:pt x="3" y="8"/>
                      </a:lnTo>
                      <a:lnTo>
                        <a:pt x="6" y="3"/>
                      </a:lnTo>
                      <a:lnTo>
                        <a:pt x="10" y="0"/>
                      </a:lnTo>
                      <a:lnTo>
                        <a:pt x="16" y="0"/>
                      </a:lnTo>
                      <a:lnTo>
                        <a:pt x="19" y="0"/>
                      </a:lnTo>
                      <a:lnTo>
                        <a:pt x="26" y="0"/>
                      </a:lnTo>
                      <a:lnTo>
                        <a:pt x="32" y="0"/>
                      </a:lnTo>
                      <a:lnTo>
                        <a:pt x="35" y="3"/>
                      </a:lnTo>
                      <a:lnTo>
                        <a:pt x="39" y="8"/>
                      </a:lnTo>
                      <a:lnTo>
                        <a:pt x="42" y="13"/>
                      </a:lnTo>
                      <a:lnTo>
                        <a:pt x="42" y="19"/>
                      </a:lnTo>
                      <a:lnTo>
                        <a:pt x="42" y="24"/>
                      </a:lnTo>
                      <a:lnTo>
                        <a:pt x="39" y="26"/>
                      </a:lnTo>
                      <a:lnTo>
                        <a:pt x="35" y="32"/>
                      </a:lnTo>
                      <a:lnTo>
                        <a:pt x="32" y="34"/>
                      </a:lnTo>
                      <a:lnTo>
                        <a:pt x="29" y="37"/>
                      </a:lnTo>
                      <a:lnTo>
                        <a:pt x="22" y="37"/>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99" name="Freeform 1027"/>
                <p:cNvSpPr>
                  <a:spLocks/>
                </p:cNvSpPr>
                <p:nvPr/>
              </p:nvSpPr>
              <p:spPr bwMode="auto">
                <a:xfrm>
                  <a:off x="7964" y="10111"/>
                  <a:ext cx="42" cy="37"/>
                </a:xfrm>
                <a:custGeom>
                  <a:avLst/>
                  <a:gdLst>
                    <a:gd name="T0" fmla="*/ 22 w 42"/>
                    <a:gd name="T1" fmla="*/ 37 h 37"/>
                    <a:gd name="T2" fmla="*/ 16 w 42"/>
                    <a:gd name="T3" fmla="*/ 37 h 37"/>
                    <a:gd name="T4" fmla="*/ 9 w 42"/>
                    <a:gd name="T5" fmla="*/ 34 h 37"/>
                    <a:gd name="T6" fmla="*/ 6 w 42"/>
                    <a:gd name="T7" fmla="*/ 31 h 37"/>
                    <a:gd name="T8" fmla="*/ 3 w 42"/>
                    <a:gd name="T9" fmla="*/ 26 h 37"/>
                    <a:gd name="T10" fmla="*/ 0 w 42"/>
                    <a:gd name="T11" fmla="*/ 24 h 37"/>
                    <a:gd name="T12" fmla="*/ 0 w 42"/>
                    <a:gd name="T13" fmla="*/ 18 h 37"/>
                    <a:gd name="T14" fmla="*/ 0 w 42"/>
                    <a:gd name="T15" fmla="*/ 13 h 37"/>
                    <a:gd name="T16" fmla="*/ 3 w 42"/>
                    <a:gd name="T17" fmla="*/ 8 h 37"/>
                    <a:gd name="T18" fmla="*/ 6 w 42"/>
                    <a:gd name="T19" fmla="*/ 3 h 37"/>
                    <a:gd name="T20" fmla="*/ 9 w 42"/>
                    <a:gd name="T21" fmla="*/ 0 h 37"/>
                    <a:gd name="T22" fmla="*/ 16 w 42"/>
                    <a:gd name="T23" fmla="*/ 0 h 37"/>
                    <a:gd name="T24" fmla="*/ 19 w 42"/>
                    <a:gd name="T25" fmla="*/ 0 h 37"/>
                    <a:gd name="T26" fmla="*/ 26 w 42"/>
                    <a:gd name="T27" fmla="*/ 0 h 37"/>
                    <a:gd name="T28" fmla="*/ 32 w 42"/>
                    <a:gd name="T29" fmla="*/ 0 h 37"/>
                    <a:gd name="T30" fmla="*/ 35 w 42"/>
                    <a:gd name="T31" fmla="*/ 3 h 37"/>
                    <a:gd name="T32" fmla="*/ 38 w 42"/>
                    <a:gd name="T33" fmla="*/ 8 h 37"/>
                    <a:gd name="T34" fmla="*/ 42 w 42"/>
                    <a:gd name="T35" fmla="*/ 13 h 37"/>
                    <a:gd name="T36" fmla="*/ 42 w 42"/>
                    <a:gd name="T37" fmla="*/ 18 h 37"/>
                    <a:gd name="T38" fmla="*/ 42 w 42"/>
                    <a:gd name="T39" fmla="*/ 24 h 37"/>
                    <a:gd name="T40" fmla="*/ 38 w 42"/>
                    <a:gd name="T41" fmla="*/ 26 h 37"/>
                    <a:gd name="T42" fmla="*/ 35 w 42"/>
                    <a:gd name="T43" fmla="*/ 31 h 37"/>
                    <a:gd name="T44" fmla="*/ 32 w 42"/>
                    <a:gd name="T45" fmla="*/ 34 h 37"/>
                    <a:gd name="T46" fmla="*/ 29 w 42"/>
                    <a:gd name="T47" fmla="*/ 37 h 37"/>
                    <a:gd name="T48" fmla="*/ 22 w 42"/>
                    <a:gd name="T49" fmla="*/ 37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37">
                      <a:moveTo>
                        <a:pt x="22" y="37"/>
                      </a:moveTo>
                      <a:lnTo>
                        <a:pt x="16" y="37"/>
                      </a:lnTo>
                      <a:lnTo>
                        <a:pt x="9" y="34"/>
                      </a:lnTo>
                      <a:lnTo>
                        <a:pt x="6" y="31"/>
                      </a:lnTo>
                      <a:lnTo>
                        <a:pt x="3" y="26"/>
                      </a:lnTo>
                      <a:lnTo>
                        <a:pt x="0" y="24"/>
                      </a:lnTo>
                      <a:lnTo>
                        <a:pt x="0" y="18"/>
                      </a:lnTo>
                      <a:lnTo>
                        <a:pt x="0" y="13"/>
                      </a:lnTo>
                      <a:lnTo>
                        <a:pt x="3" y="8"/>
                      </a:lnTo>
                      <a:lnTo>
                        <a:pt x="6" y="3"/>
                      </a:lnTo>
                      <a:lnTo>
                        <a:pt x="9" y="0"/>
                      </a:lnTo>
                      <a:lnTo>
                        <a:pt x="16" y="0"/>
                      </a:lnTo>
                      <a:lnTo>
                        <a:pt x="19" y="0"/>
                      </a:lnTo>
                      <a:lnTo>
                        <a:pt x="26" y="0"/>
                      </a:lnTo>
                      <a:lnTo>
                        <a:pt x="32" y="0"/>
                      </a:lnTo>
                      <a:lnTo>
                        <a:pt x="35" y="3"/>
                      </a:lnTo>
                      <a:lnTo>
                        <a:pt x="38" y="8"/>
                      </a:lnTo>
                      <a:lnTo>
                        <a:pt x="42" y="13"/>
                      </a:lnTo>
                      <a:lnTo>
                        <a:pt x="42" y="18"/>
                      </a:lnTo>
                      <a:lnTo>
                        <a:pt x="42" y="24"/>
                      </a:lnTo>
                      <a:lnTo>
                        <a:pt x="38" y="26"/>
                      </a:lnTo>
                      <a:lnTo>
                        <a:pt x="35" y="31"/>
                      </a:lnTo>
                      <a:lnTo>
                        <a:pt x="32" y="34"/>
                      </a:lnTo>
                      <a:lnTo>
                        <a:pt x="29" y="37"/>
                      </a:lnTo>
                      <a:lnTo>
                        <a:pt x="22" y="37"/>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00" name="Freeform 1028"/>
                <p:cNvSpPr>
                  <a:spLocks/>
                </p:cNvSpPr>
                <p:nvPr/>
              </p:nvSpPr>
              <p:spPr bwMode="auto">
                <a:xfrm>
                  <a:off x="7951" y="10101"/>
                  <a:ext cx="42" cy="36"/>
                </a:xfrm>
                <a:custGeom>
                  <a:avLst/>
                  <a:gdLst>
                    <a:gd name="T0" fmla="*/ 22 w 42"/>
                    <a:gd name="T1" fmla="*/ 36 h 36"/>
                    <a:gd name="T2" fmla="*/ 16 w 42"/>
                    <a:gd name="T3" fmla="*/ 36 h 36"/>
                    <a:gd name="T4" fmla="*/ 9 w 42"/>
                    <a:gd name="T5" fmla="*/ 34 h 36"/>
                    <a:gd name="T6" fmla="*/ 6 w 42"/>
                    <a:gd name="T7" fmla="*/ 31 h 36"/>
                    <a:gd name="T8" fmla="*/ 3 w 42"/>
                    <a:gd name="T9" fmla="*/ 26 h 36"/>
                    <a:gd name="T10" fmla="*/ 0 w 42"/>
                    <a:gd name="T11" fmla="*/ 23 h 36"/>
                    <a:gd name="T12" fmla="*/ 0 w 42"/>
                    <a:gd name="T13" fmla="*/ 18 h 36"/>
                    <a:gd name="T14" fmla="*/ 0 w 42"/>
                    <a:gd name="T15" fmla="*/ 13 h 36"/>
                    <a:gd name="T16" fmla="*/ 3 w 42"/>
                    <a:gd name="T17" fmla="*/ 8 h 36"/>
                    <a:gd name="T18" fmla="*/ 6 w 42"/>
                    <a:gd name="T19" fmla="*/ 2 h 36"/>
                    <a:gd name="T20" fmla="*/ 9 w 42"/>
                    <a:gd name="T21" fmla="*/ 0 h 36"/>
                    <a:gd name="T22" fmla="*/ 16 w 42"/>
                    <a:gd name="T23" fmla="*/ 0 h 36"/>
                    <a:gd name="T24" fmla="*/ 19 w 42"/>
                    <a:gd name="T25" fmla="*/ 0 h 36"/>
                    <a:gd name="T26" fmla="*/ 26 w 42"/>
                    <a:gd name="T27" fmla="*/ 0 h 36"/>
                    <a:gd name="T28" fmla="*/ 32 w 42"/>
                    <a:gd name="T29" fmla="*/ 0 h 36"/>
                    <a:gd name="T30" fmla="*/ 35 w 42"/>
                    <a:gd name="T31" fmla="*/ 2 h 36"/>
                    <a:gd name="T32" fmla="*/ 39 w 42"/>
                    <a:gd name="T33" fmla="*/ 8 h 36"/>
                    <a:gd name="T34" fmla="*/ 42 w 42"/>
                    <a:gd name="T35" fmla="*/ 13 h 36"/>
                    <a:gd name="T36" fmla="*/ 42 w 42"/>
                    <a:gd name="T37" fmla="*/ 18 h 36"/>
                    <a:gd name="T38" fmla="*/ 42 w 42"/>
                    <a:gd name="T39" fmla="*/ 23 h 36"/>
                    <a:gd name="T40" fmla="*/ 39 w 42"/>
                    <a:gd name="T41" fmla="*/ 26 h 36"/>
                    <a:gd name="T42" fmla="*/ 35 w 42"/>
                    <a:gd name="T43" fmla="*/ 31 h 36"/>
                    <a:gd name="T44" fmla="*/ 32 w 42"/>
                    <a:gd name="T45" fmla="*/ 34 h 36"/>
                    <a:gd name="T46" fmla="*/ 29 w 42"/>
                    <a:gd name="T47" fmla="*/ 36 h 36"/>
                    <a:gd name="T48" fmla="*/ 22 w 42"/>
                    <a:gd name="T49" fmla="*/ 36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36">
                      <a:moveTo>
                        <a:pt x="22" y="36"/>
                      </a:moveTo>
                      <a:lnTo>
                        <a:pt x="16" y="36"/>
                      </a:lnTo>
                      <a:lnTo>
                        <a:pt x="9" y="34"/>
                      </a:lnTo>
                      <a:lnTo>
                        <a:pt x="6" y="31"/>
                      </a:lnTo>
                      <a:lnTo>
                        <a:pt x="3" y="26"/>
                      </a:lnTo>
                      <a:lnTo>
                        <a:pt x="0" y="23"/>
                      </a:lnTo>
                      <a:lnTo>
                        <a:pt x="0" y="18"/>
                      </a:lnTo>
                      <a:lnTo>
                        <a:pt x="0" y="13"/>
                      </a:lnTo>
                      <a:lnTo>
                        <a:pt x="3" y="8"/>
                      </a:lnTo>
                      <a:lnTo>
                        <a:pt x="6" y="2"/>
                      </a:lnTo>
                      <a:lnTo>
                        <a:pt x="9" y="0"/>
                      </a:lnTo>
                      <a:lnTo>
                        <a:pt x="16" y="0"/>
                      </a:lnTo>
                      <a:lnTo>
                        <a:pt x="19" y="0"/>
                      </a:lnTo>
                      <a:lnTo>
                        <a:pt x="26" y="0"/>
                      </a:lnTo>
                      <a:lnTo>
                        <a:pt x="32" y="0"/>
                      </a:lnTo>
                      <a:lnTo>
                        <a:pt x="35" y="2"/>
                      </a:lnTo>
                      <a:lnTo>
                        <a:pt x="39" y="8"/>
                      </a:lnTo>
                      <a:lnTo>
                        <a:pt x="42" y="13"/>
                      </a:lnTo>
                      <a:lnTo>
                        <a:pt x="42" y="18"/>
                      </a:lnTo>
                      <a:lnTo>
                        <a:pt x="42" y="23"/>
                      </a:lnTo>
                      <a:lnTo>
                        <a:pt x="39" y="26"/>
                      </a:lnTo>
                      <a:lnTo>
                        <a:pt x="35" y="31"/>
                      </a:lnTo>
                      <a:lnTo>
                        <a:pt x="32" y="34"/>
                      </a:lnTo>
                      <a:lnTo>
                        <a:pt x="29" y="36"/>
                      </a:lnTo>
                      <a:lnTo>
                        <a:pt x="22" y="3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54" name="Group 1029"/>
              <p:cNvGrpSpPr>
                <a:grpSpLocks/>
              </p:cNvGrpSpPr>
              <p:nvPr/>
            </p:nvGrpSpPr>
            <p:grpSpPr bwMode="auto">
              <a:xfrm>
                <a:off x="7938" y="10090"/>
                <a:ext cx="77" cy="63"/>
                <a:chOff x="7938" y="10090"/>
                <a:chExt cx="77" cy="63"/>
              </a:xfrm>
            </p:grpSpPr>
            <p:sp>
              <p:nvSpPr>
                <p:cNvPr id="79994" name="Freeform 1030"/>
                <p:cNvSpPr>
                  <a:spLocks/>
                </p:cNvSpPr>
                <p:nvPr/>
              </p:nvSpPr>
              <p:spPr bwMode="auto">
                <a:xfrm>
                  <a:off x="7938" y="10090"/>
                  <a:ext cx="52" cy="42"/>
                </a:xfrm>
                <a:custGeom>
                  <a:avLst/>
                  <a:gdLst>
                    <a:gd name="T0" fmla="*/ 26 w 52"/>
                    <a:gd name="T1" fmla="*/ 42 h 42"/>
                    <a:gd name="T2" fmla="*/ 19 w 52"/>
                    <a:gd name="T3" fmla="*/ 42 h 42"/>
                    <a:gd name="T4" fmla="*/ 13 w 52"/>
                    <a:gd name="T5" fmla="*/ 39 h 42"/>
                    <a:gd name="T6" fmla="*/ 6 w 52"/>
                    <a:gd name="T7" fmla="*/ 37 h 42"/>
                    <a:gd name="T8" fmla="*/ 3 w 52"/>
                    <a:gd name="T9" fmla="*/ 32 h 42"/>
                    <a:gd name="T10" fmla="*/ 0 w 52"/>
                    <a:gd name="T11" fmla="*/ 26 h 42"/>
                    <a:gd name="T12" fmla="*/ 0 w 52"/>
                    <a:gd name="T13" fmla="*/ 21 h 42"/>
                    <a:gd name="T14" fmla="*/ 0 w 52"/>
                    <a:gd name="T15" fmla="*/ 16 h 42"/>
                    <a:gd name="T16" fmla="*/ 3 w 52"/>
                    <a:gd name="T17" fmla="*/ 8 h 42"/>
                    <a:gd name="T18" fmla="*/ 6 w 52"/>
                    <a:gd name="T19" fmla="*/ 6 h 42"/>
                    <a:gd name="T20" fmla="*/ 13 w 52"/>
                    <a:gd name="T21" fmla="*/ 0 h 42"/>
                    <a:gd name="T22" fmla="*/ 19 w 52"/>
                    <a:gd name="T23" fmla="*/ 0 h 42"/>
                    <a:gd name="T24" fmla="*/ 26 w 52"/>
                    <a:gd name="T25" fmla="*/ 0 h 42"/>
                    <a:gd name="T26" fmla="*/ 32 w 52"/>
                    <a:gd name="T27" fmla="*/ 0 h 42"/>
                    <a:gd name="T28" fmla="*/ 39 w 52"/>
                    <a:gd name="T29" fmla="*/ 0 h 42"/>
                    <a:gd name="T30" fmla="*/ 42 w 52"/>
                    <a:gd name="T31" fmla="*/ 6 h 42"/>
                    <a:gd name="T32" fmla="*/ 48 w 52"/>
                    <a:gd name="T33" fmla="*/ 8 h 42"/>
                    <a:gd name="T34" fmla="*/ 52 w 52"/>
                    <a:gd name="T35" fmla="*/ 16 h 42"/>
                    <a:gd name="T36" fmla="*/ 52 w 52"/>
                    <a:gd name="T37" fmla="*/ 21 h 42"/>
                    <a:gd name="T38" fmla="*/ 52 w 52"/>
                    <a:gd name="T39" fmla="*/ 26 h 42"/>
                    <a:gd name="T40" fmla="*/ 48 w 52"/>
                    <a:gd name="T41" fmla="*/ 32 h 42"/>
                    <a:gd name="T42" fmla="*/ 45 w 52"/>
                    <a:gd name="T43" fmla="*/ 37 h 42"/>
                    <a:gd name="T44" fmla="*/ 39 w 52"/>
                    <a:gd name="T45" fmla="*/ 39 h 42"/>
                    <a:gd name="T46" fmla="*/ 32 w 52"/>
                    <a:gd name="T47" fmla="*/ 42 h 42"/>
                    <a:gd name="T48" fmla="*/ 26 w 52"/>
                    <a:gd name="T49" fmla="*/ 42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42">
                      <a:moveTo>
                        <a:pt x="26" y="42"/>
                      </a:moveTo>
                      <a:lnTo>
                        <a:pt x="19" y="42"/>
                      </a:lnTo>
                      <a:lnTo>
                        <a:pt x="13" y="39"/>
                      </a:lnTo>
                      <a:lnTo>
                        <a:pt x="6" y="37"/>
                      </a:lnTo>
                      <a:lnTo>
                        <a:pt x="3" y="32"/>
                      </a:lnTo>
                      <a:lnTo>
                        <a:pt x="0" y="26"/>
                      </a:lnTo>
                      <a:lnTo>
                        <a:pt x="0" y="21"/>
                      </a:lnTo>
                      <a:lnTo>
                        <a:pt x="0" y="16"/>
                      </a:lnTo>
                      <a:lnTo>
                        <a:pt x="3" y="8"/>
                      </a:lnTo>
                      <a:lnTo>
                        <a:pt x="6" y="6"/>
                      </a:lnTo>
                      <a:lnTo>
                        <a:pt x="13" y="0"/>
                      </a:lnTo>
                      <a:lnTo>
                        <a:pt x="19" y="0"/>
                      </a:lnTo>
                      <a:lnTo>
                        <a:pt x="26" y="0"/>
                      </a:lnTo>
                      <a:lnTo>
                        <a:pt x="32" y="0"/>
                      </a:lnTo>
                      <a:lnTo>
                        <a:pt x="39" y="0"/>
                      </a:lnTo>
                      <a:lnTo>
                        <a:pt x="42" y="6"/>
                      </a:lnTo>
                      <a:lnTo>
                        <a:pt x="48" y="8"/>
                      </a:lnTo>
                      <a:lnTo>
                        <a:pt x="52" y="16"/>
                      </a:lnTo>
                      <a:lnTo>
                        <a:pt x="52" y="21"/>
                      </a:lnTo>
                      <a:lnTo>
                        <a:pt x="52" y="26"/>
                      </a:lnTo>
                      <a:lnTo>
                        <a:pt x="48" y="32"/>
                      </a:lnTo>
                      <a:lnTo>
                        <a:pt x="45" y="37"/>
                      </a:lnTo>
                      <a:lnTo>
                        <a:pt x="39" y="39"/>
                      </a:lnTo>
                      <a:lnTo>
                        <a:pt x="32" y="42"/>
                      </a:lnTo>
                      <a:lnTo>
                        <a:pt x="26"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95" name="Freeform 1031"/>
                <p:cNvSpPr>
                  <a:spLocks/>
                </p:cNvSpPr>
                <p:nvPr/>
              </p:nvSpPr>
              <p:spPr bwMode="auto">
                <a:xfrm>
                  <a:off x="7964" y="10111"/>
                  <a:ext cx="51" cy="42"/>
                </a:xfrm>
                <a:custGeom>
                  <a:avLst/>
                  <a:gdLst>
                    <a:gd name="T0" fmla="*/ 26 w 51"/>
                    <a:gd name="T1" fmla="*/ 42 h 42"/>
                    <a:gd name="T2" fmla="*/ 19 w 51"/>
                    <a:gd name="T3" fmla="*/ 42 h 42"/>
                    <a:gd name="T4" fmla="*/ 13 w 51"/>
                    <a:gd name="T5" fmla="*/ 39 h 42"/>
                    <a:gd name="T6" fmla="*/ 6 w 51"/>
                    <a:gd name="T7" fmla="*/ 37 h 42"/>
                    <a:gd name="T8" fmla="*/ 3 w 51"/>
                    <a:gd name="T9" fmla="*/ 31 h 42"/>
                    <a:gd name="T10" fmla="*/ 0 w 51"/>
                    <a:gd name="T11" fmla="*/ 26 h 42"/>
                    <a:gd name="T12" fmla="*/ 0 w 51"/>
                    <a:gd name="T13" fmla="*/ 21 h 42"/>
                    <a:gd name="T14" fmla="*/ 0 w 51"/>
                    <a:gd name="T15" fmla="*/ 16 h 42"/>
                    <a:gd name="T16" fmla="*/ 3 w 51"/>
                    <a:gd name="T17" fmla="*/ 8 h 42"/>
                    <a:gd name="T18" fmla="*/ 6 w 51"/>
                    <a:gd name="T19" fmla="*/ 5 h 42"/>
                    <a:gd name="T20" fmla="*/ 13 w 51"/>
                    <a:gd name="T21" fmla="*/ 0 h 42"/>
                    <a:gd name="T22" fmla="*/ 19 w 51"/>
                    <a:gd name="T23" fmla="*/ 0 h 42"/>
                    <a:gd name="T24" fmla="*/ 26 w 51"/>
                    <a:gd name="T25" fmla="*/ 0 h 42"/>
                    <a:gd name="T26" fmla="*/ 32 w 51"/>
                    <a:gd name="T27" fmla="*/ 0 h 42"/>
                    <a:gd name="T28" fmla="*/ 38 w 51"/>
                    <a:gd name="T29" fmla="*/ 0 h 42"/>
                    <a:gd name="T30" fmla="*/ 42 w 51"/>
                    <a:gd name="T31" fmla="*/ 5 h 42"/>
                    <a:gd name="T32" fmla="*/ 48 w 51"/>
                    <a:gd name="T33" fmla="*/ 8 h 42"/>
                    <a:gd name="T34" fmla="*/ 51 w 51"/>
                    <a:gd name="T35" fmla="*/ 16 h 42"/>
                    <a:gd name="T36" fmla="*/ 51 w 51"/>
                    <a:gd name="T37" fmla="*/ 21 h 42"/>
                    <a:gd name="T38" fmla="*/ 51 w 51"/>
                    <a:gd name="T39" fmla="*/ 26 h 42"/>
                    <a:gd name="T40" fmla="*/ 48 w 51"/>
                    <a:gd name="T41" fmla="*/ 31 h 42"/>
                    <a:gd name="T42" fmla="*/ 45 w 51"/>
                    <a:gd name="T43" fmla="*/ 37 h 42"/>
                    <a:gd name="T44" fmla="*/ 38 w 51"/>
                    <a:gd name="T45" fmla="*/ 39 h 42"/>
                    <a:gd name="T46" fmla="*/ 32 w 51"/>
                    <a:gd name="T47" fmla="*/ 42 h 42"/>
                    <a:gd name="T48" fmla="*/ 26 w 51"/>
                    <a:gd name="T49" fmla="*/ 42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 h="42">
                      <a:moveTo>
                        <a:pt x="26" y="42"/>
                      </a:moveTo>
                      <a:lnTo>
                        <a:pt x="19" y="42"/>
                      </a:lnTo>
                      <a:lnTo>
                        <a:pt x="13" y="39"/>
                      </a:lnTo>
                      <a:lnTo>
                        <a:pt x="6" y="37"/>
                      </a:lnTo>
                      <a:lnTo>
                        <a:pt x="3" y="31"/>
                      </a:lnTo>
                      <a:lnTo>
                        <a:pt x="0" y="26"/>
                      </a:lnTo>
                      <a:lnTo>
                        <a:pt x="0" y="21"/>
                      </a:lnTo>
                      <a:lnTo>
                        <a:pt x="0" y="16"/>
                      </a:lnTo>
                      <a:lnTo>
                        <a:pt x="3" y="8"/>
                      </a:lnTo>
                      <a:lnTo>
                        <a:pt x="6" y="5"/>
                      </a:lnTo>
                      <a:lnTo>
                        <a:pt x="13" y="0"/>
                      </a:lnTo>
                      <a:lnTo>
                        <a:pt x="19" y="0"/>
                      </a:lnTo>
                      <a:lnTo>
                        <a:pt x="26" y="0"/>
                      </a:lnTo>
                      <a:lnTo>
                        <a:pt x="32" y="0"/>
                      </a:lnTo>
                      <a:lnTo>
                        <a:pt x="38" y="0"/>
                      </a:lnTo>
                      <a:lnTo>
                        <a:pt x="42" y="5"/>
                      </a:lnTo>
                      <a:lnTo>
                        <a:pt x="48" y="8"/>
                      </a:lnTo>
                      <a:lnTo>
                        <a:pt x="51" y="16"/>
                      </a:lnTo>
                      <a:lnTo>
                        <a:pt x="51" y="21"/>
                      </a:lnTo>
                      <a:lnTo>
                        <a:pt x="51" y="26"/>
                      </a:lnTo>
                      <a:lnTo>
                        <a:pt x="48" y="31"/>
                      </a:lnTo>
                      <a:lnTo>
                        <a:pt x="45" y="37"/>
                      </a:lnTo>
                      <a:lnTo>
                        <a:pt x="38" y="39"/>
                      </a:lnTo>
                      <a:lnTo>
                        <a:pt x="32" y="42"/>
                      </a:lnTo>
                      <a:lnTo>
                        <a:pt x="26" y="4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96" name="Freeform 1032"/>
                <p:cNvSpPr>
                  <a:spLocks/>
                </p:cNvSpPr>
                <p:nvPr/>
              </p:nvSpPr>
              <p:spPr bwMode="auto">
                <a:xfrm>
                  <a:off x="7951" y="10101"/>
                  <a:ext cx="51" cy="41"/>
                </a:xfrm>
                <a:custGeom>
                  <a:avLst/>
                  <a:gdLst>
                    <a:gd name="T0" fmla="*/ 26 w 51"/>
                    <a:gd name="T1" fmla="*/ 41 h 41"/>
                    <a:gd name="T2" fmla="*/ 19 w 51"/>
                    <a:gd name="T3" fmla="*/ 41 h 41"/>
                    <a:gd name="T4" fmla="*/ 13 w 51"/>
                    <a:gd name="T5" fmla="*/ 39 h 41"/>
                    <a:gd name="T6" fmla="*/ 6 w 51"/>
                    <a:gd name="T7" fmla="*/ 36 h 41"/>
                    <a:gd name="T8" fmla="*/ 3 w 51"/>
                    <a:gd name="T9" fmla="*/ 31 h 41"/>
                    <a:gd name="T10" fmla="*/ 0 w 51"/>
                    <a:gd name="T11" fmla="*/ 26 h 41"/>
                    <a:gd name="T12" fmla="*/ 0 w 51"/>
                    <a:gd name="T13" fmla="*/ 21 h 41"/>
                    <a:gd name="T14" fmla="*/ 0 w 51"/>
                    <a:gd name="T15" fmla="*/ 15 h 41"/>
                    <a:gd name="T16" fmla="*/ 3 w 51"/>
                    <a:gd name="T17" fmla="*/ 8 h 41"/>
                    <a:gd name="T18" fmla="*/ 6 w 51"/>
                    <a:gd name="T19" fmla="*/ 5 h 41"/>
                    <a:gd name="T20" fmla="*/ 13 w 51"/>
                    <a:gd name="T21" fmla="*/ 0 h 41"/>
                    <a:gd name="T22" fmla="*/ 19 w 51"/>
                    <a:gd name="T23" fmla="*/ 0 h 41"/>
                    <a:gd name="T24" fmla="*/ 26 w 51"/>
                    <a:gd name="T25" fmla="*/ 0 h 41"/>
                    <a:gd name="T26" fmla="*/ 32 w 51"/>
                    <a:gd name="T27" fmla="*/ 0 h 41"/>
                    <a:gd name="T28" fmla="*/ 39 w 51"/>
                    <a:gd name="T29" fmla="*/ 0 h 41"/>
                    <a:gd name="T30" fmla="*/ 42 w 51"/>
                    <a:gd name="T31" fmla="*/ 5 h 41"/>
                    <a:gd name="T32" fmla="*/ 48 w 51"/>
                    <a:gd name="T33" fmla="*/ 8 h 41"/>
                    <a:gd name="T34" fmla="*/ 51 w 51"/>
                    <a:gd name="T35" fmla="*/ 15 h 41"/>
                    <a:gd name="T36" fmla="*/ 51 w 51"/>
                    <a:gd name="T37" fmla="*/ 21 h 41"/>
                    <a:gd name="T38" fmla="*/ 51 w 51"/>
                    <a:gd name="T39" fmla="*/ 26 h 41"/>
                    <a:gd name="T40" fmla="*/ 48 w 51"/>
                    <a:gd name="T41" fmla="*/ 31 h 41"/>
                    <a:gd name="T42" fmla="*/ 45 w 51"/>
                    <a:gd name="T43" fmla="*/ 36 h 41"/>
                    <a:gd name="T44" fmla="*/ 39 w 51"/>
                    <a:gd name="T45" fmla="*/ 39 h 41"/>
                    <a:gd name="T46" fmla="*/ 32 w 51"/>
                    <a:gd name="T47" fmla="*/ 41 h 41"/>
                    <a:gd name="T48" fmla="*/ 26 w 51"/>
                    <a:gd name="T49" fmla="*/ 41 h 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 h="41">
                      <a:moveTo>
                        <a:pt x="26" y="41"/>
                      </a:moveTo>
                      <a:lnTo>
                        <a:pt x="19" y="41"/>
                      </a:lnTo>
                      <a:lnTo>
                        <a:pt x="13" y="39"/>
                      </a:lnTo>
                      <a:lnTo>
                        <a:pt x="6" y="36"/>
                      </a:lnTo>
                      <a:lnTo>
                        <a:pt x="3" y="31"/>
                      </a:lnTo>
                      <a:lnTo>
                        <a:pt x="0" y="26"/>
                      </a:lnTo>
                      <a:lnTo>
                        <a:pt x="0" y="21"/>
                      </a:lnTo>
                      <a:lnTo>
                        <a:pt x="0" y="15"/>
                      </a:lnTo>
                      <a:lnTo>
                        <a:pt x="3" y="8"/>
                      </a:lnTo>
                      <a:lnTo>
                        <a:pt x="6" y="5"/>
                      </a:lnTo>
                      <a:lnTo>
                        <a:pt x="13" y="0"/>
                      </a:lnTo>
                      <a:lnTo>
                        <a:pt x="19" y="0"/>
                      </a:lnTo>
                      <a:lnTo>
                        <a:pt x="26" y="0"/>
                      </a:lnTo>
                      <a:lnTo>
                        <a:pt x="32" y="0"/>
                      </a:lnTo>
                      <a:lnTo>
                        <a:pt x="39" y="0"/>
                      </a:lnTo>
                      <a:lnTo>
                        <a:pt x="42" y="5"/>
                      </a:lnTo>
                      <a:lnTo>
                        <a:pt x="48" y="8"/>
                      </a:lnTo>
                      <a:lnTo>
                        <a:pt x="51" y="15"/>
                      </a:lnTo>
                      <a:lnTo>
                        <a:pt x="51" y="21"/>
                      </a:lnTo>
                      <a:lnTo>
                        <a:pt x="51" y="26"/>
                      </a:lnTo>
                      <a:lnTo>
                        <a:pt x="48" y="31"/>
                      </a:lnTo>
                      <a:lnTo>
                        <a:pt x="45" y="36"/>
                      </a:lnTo>
                      <a:lnTo>
                        <a:pt x="39" y="39"/>
                      </a:lnTo>
                      <a:lnTo>
                        <a:pt x="32" y="41"/>
                      </a:lnTo>
                      <a:lnTo>
                        <a:pt x="26" y="41"/>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97" name="Freeform 1033"/>
                <p:cNvSpPr>
                  <a:spLocks/>
                </p:cNvSpPr>
                <p:nvPr/>
              </p:nvSpPr>
              <p:spPr bwMode="auto">
                <a:xfrm>
                  <a:off x="7951" y="10101"/>
                  <a:ext cx="51" cy="41"/>
                </a:xfrm>
                <a:custGeom>
                  <a:avLst/>
                  <a:gdLst>
                    <a:gd name="T0" fmla="*/ 26 w 51"/>
                    <a:gd name="T1" fmla="*/ 41 h 41"/>
                    <a:gd name="T2" fmla="*/ 19 w 51"/>
                    <a:gd name="T3" fmla="*/ 41 h 41"/>
                    <a:gd name="T4" fmla="*/ 13 w 51"/>
                    <a:gd name="T5" fmla="*/ 39 h 41"/>
                    <a:gd name="T6" fmla="*/ 6 w 51"/>
                    <a:gd name="T7" fmla="*/ 36 h 41"/>
                    <a:gd name="T8" fmla="*/ 3 w 51"/>
                    <a:gd name="T9" fmla="*/ 31 h 41"/>
                    <a:gd name="T10" fmla="*/ 0 w 51"/>
                    <a:gd name="T11" fmla="*/ 26 h 41"/>
                    <a:gd name="T12" fmla="*/ 0 w 51"/>
                    <a:gd name="T13" fmla="*/ 21 h 41"/>
                    <a:gd name="T14" fmla="*/ 0 w 51"/>
                    <a:gd name="T15" fmla="*/ 15 h 41"/>
                    <a:gd name="T16" fmla="*/ 3 w 51"/>
                    <a:gd name="T17" fmla="*/ 8 h 41"/>
                    <a:gd name="T18" fmla="*/ 6 w 51"/>
                    <a:gd name="T19" fmla="*/ 5 h 41"/>
                    <a:gd name="T20" fmla="*/ 13 w 51"/>
                    <a:gd name="T21" fmla="*/ 0 h 41"/>
                    <a:gd name="T22" fmla="*/ 19 w 51"/>
                    <a:gd name="T23" fmla="*/ 0 h 41"/>
                    <a:gd name="T24" fmla="*/ 26 w 51"/>
                    <a:gd name="T25" fmla="*/ 0 h 41"/>
                    <a:gd name="T26" fmla="*/ 32 w 51"/>
                    <a:gd name="T27" fmla="*/ 0 h 41"/>
                    <a:gd name="T28" fmla="*/ 39 w 51"/>
                    <a:gd name="T29" fmla="*/ 0 h 41"/>
                    <a:gd name="T30" fmla="*/ 42 w 51"/>
                    <a:gd name="T31" fmla="*/ 5 h 41"/>
                    <a:gd name="T32" fmla="*/ 48 w 51"/>
                    <a:gd name="T33" fmla="*/ 8 h 41"/>
                    <a:gd name="T34" fmla="*/ 51 w 51"/>
                    <a:gd name="T35" fmla="*/ 15 h 41"/>
                    <a:gd name="T36" fmla="*/ 51 w 51"/>
                    <a:gd name="T37" fmla="*/ 21 h 41"/>
                    <a:gd name="T38" fmla="*/ 51 w 51"/>
                    <a:gd name="T39" fmla="*/ 26 h 41"/>
                    <a:gd name="T40" fmla="*/ 48 w 51"/>
                    <a:gd name="T41" fmla="*/ 31 h 41"/>
                    <a:gd name="T42" fmla="*/ 45 w 51"/>
                    <a:gd name="T43" fmla="*/ 36 h 41"/>
                    <a:gd name="T44" fmla="*/ 39 w 51"/>
                    <a:gd name="T45" fmla="*/ 39 h 41"/>
                    <a:gd name="T46" fmla="*/ 32 w 51"/>
                    <a:gd name="T47" fmla="*/ 41 h 41"/>
                    <a:gd name="T48" fmla="*/ 26 w 51"/>
                    <a:gd name="T49" fmla="*/ 41 h 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 h="41">
                      <a:moveTo>
                        <a:pt x="26" y="41"/>
                      </a:moveTo>
                      <a:lnTo>
                        <a:pt x="19" y="41"/>
                      </a:lnTo>
                      <a:lnTo>
                        <a:pt x="13" y="39"/>
                      </a:lnTo>
                      <a:lnTo>
                        <a:pt x="6" y="36"/>
                      </a:lnTo>
                      <a:lnTo>
                        <a:pt x="3" y="31"/>
                      </a:lnTo>
                      <a:lnTo>
                        <a:pt x="0" y="26"/>
                      </a:lnTo>
                      <a:lnTo>
                        <a:pt x="0" y="21"/>
                      </a:lnTo>
                      <a:lnTo>
                        <a:pt x="0" y="15"/>
                      </a:lnTo>
                      <a:lnTo>
                        <a:pt x="3" y="8"/>
                      </a:lnTo>
                      <a:lnTo>
                        <a:pt x="6" y="5"/>
                      </a:lnTo>
                      <a:lnTo>
                        <a:pt x="13" y="0"/>
                      </a:lnTo>
                      <a:lnTo>
                        <a:pt x="19" y="0"/>
                      </a:lnTo>
                      <a:lnTo>
                        <a:pt x="26" y="0"/>
                      </a:lnTo>
                      <a:lnTo>
                        <a:pt x="32" y="0"/>
                      </a:lnTo>
                      <a:lnTo>
                        <a:pt x="39" y="0"/>
                      </a:lnTo>
                      <a:lnTo>
                        <a:pt x="42" y="5"/>
                      </a:lnTo>
                      <a:lnTo>
                        <a:pt x="48" y="8"/>
                      </a:lnTo>
                      <a:lnTo>
                        <a:pt x="51" y="15"/>
                      </a:lnTo>
                      <a:lnTo>
                        <a:pt x="51" y="21"/>
                      </a:lnTo>
                      <a:lnTo>
                        <a:pt x="51" y="26"/>
                      </a:lnTo>
                      <a:lnTo>
                        <a:pt x="48" y="31"/>
                      </a:lnTo>
                      <a:lnTo>
                        <a:pt x="45" y="36"/>
                      </a:lnTo>
                      <a:lnTo>
                        <a:pt x="39" y="39"/>
                      </a:lnTo>
                      <a:lnTo>
                        <a:pt x="32" y="41"/>
                      </a:lnTo>
                      <a:lnTo>
                        <a:pt x="26" y="41"/>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55" name="Group 1034"/>
              <p:cNvGrpSpPr>
                <a:grpSpLocks/>
              </p:cNvGrpSpPr>
              <p:nvPr/>
            </p:nvGrpSpPr>
            <p:grpSpPr bwMode="auto">
              <a:xfrm>
                <a:off x="7951" y="10101"/>
                <a:ext cx="42" cy="34"/>
                <a:chOff x="7951" y="10101"/>
                <a:chExt cx="42" cy="34"/>
              </a:xfrm>
            </p:grpSpPr>
            <p:sp>
              <p:nvSpPr>
                <p:cNvPr id="79991" name="Freeform 1035"/>
                <p:cNvSpPr>
                  <a:spLocks/>
                </p:cNvSpPr>
                <p:nvPr/>
              </p:nvSpPr>
              <p:spPr bwMode="auto">
                <a:xfrm>
                  <a:off x="7951" y="10101"/>
                  <a:ext cx="16" cy="13"/>
                </a:xfrm>
                <a:custGeom>
                  <a:avLst/>
                  <a:gdLst>
                    <a:gd name="T0" fmla="*/ 9 w 16"/>
                    <a:gd name="T1" fmla="*/ 13 h 13"/>
                    <a:gd name="T2" fmla="*/ 6 w 16"/>
                    <a:gd name="T3" fmla="*/ 13 h 13"/>
                    <a:gd name="T4" fmla="*/ 3 w 16"/>
                    <a:gd name="T5" fmla="*/ 13 h 13"/>
                    <a:gd name="T6" fmla="*/ 0 w 16"/>
                    <a:gd name="T7" fmla="*/ 10 h 13"/>
                    <a:gd name="T8" fmla="*/ 0 w 16"/>
                    <a:gd name="T9" fmla="*/ 5 h 13"/>
                    <a:gd name="T10" fmla="*/ 0 w 16"/>
                    <a:gd name="T11" fmla="*/ 2 h 13"/>
                    <a:gd name="T12" fmla="*/ 0 w 16"/>
                    <a:gd name="T13" fmla="*/ 2 h 13"/>
                    <a:gd name="T14" fmla="*/ 3 w 16"/>
                    <a:gd name="T15" fmla="*/ 0 h 13"/>
                    <a:gd name="T16" fmla="*/ 3 w 16"/>
                    <a:gd name="T17" fmla="*/ 0 h 13"/>
                    <a:gd name="T18" fmla="*/ 9 w 16"/>
                    <a:gd name="T19" fmla="*/ 0 h 13"/>
                    <a:gd name="T20" fmla="*/ 13 w 16"/>
                    <a:gd name="T21" fmla="*/ 0 h 13"/>
                    <a:gd name="T22" fmla="*/ 13 w 16"/>
                    <a:gd name="T23" fmla="*/ 0 h 13"/>
                    <a:gd name="T24" fmla="*/ 16 w 16"/>
                    <a:gd name="T25" fmla="*/ 2 h 13"/>
                    <a:gd name="T26" fmla="*/ 16 w 16"/>
                    <a:gd name="T27" fmla="*/ 2 h 13"/>
                    <a:gd name="T28" fmla="*/ 16 w 16"/>
                    <a:gd name="T29" fmla="*/ 5 h 13"/>
                    <a:gd name="T30" fmla="*/ 16 w 16"/>
                    <a:gd name="T31" fmla="*/ 8 h 13"/>
                    <a:gd name="T32" fmla="*/ 16 w 16"/>
                    <a:gd name="T33" fmla="*/ 10 h 13"/>
                    <a:gd name="T34" fmla="*/ 13 w 16"/>
                    <a:gd name="T35" fmla="*/ 13 h 13"/>
                    <a:gd name="T36" fmla="*/ 9 w 16"/>
                    <a:gd name="T37" fmla="*/ 13 h 13"/>
                    <a:gd name="T38" fmla="*/ 9 w 16"/>
                    <a:gd name="T39" fmla="*/ 13 h 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 h="13">
                      <a:moveTo>
                        <a:pt x="9" y="13"/>
                      </a:moveTo>
                      <a:lnTo>
                        <a:pt x="6" y="13"/>
                      </a:lnTo>
                      <a:lnTo>
                        <a:pt x="3" y="13"/>
                      </a:lnTo>
                      <a:lnTo>
                        <a:pt x="0" y="10"/>
                      </a:lnTo>
                      <a:lnTo>
                        <a:pt x="0" y="5"/>
                      </a:lnTo>
                      <a:lnTo>
                        <a:pt x="0" y="2"/>
                      </a:lnTo>
                      <a:lnTo>
                        <a:pt x="3" y="0"/>
                      </a:lnTo>
                      <a:lnTo>
                        <a:pt x="9" y="0"/>
                      </a:lnTo>
                      <a:lnTo>
                        <a:pt x="13" y="0"/>
                      </a:lnTo>
                      <a:lnTo>
                        <a:pt x="16" y="2"/>
                      </a:lnTo>
                      <a:lnTo>
                        <a:pt x="16" y="5"/>
                      </a:lnTo>
                      <a:lnTo>
                        <a:pt x="16" y="8"/>
                      </a:lnTo>
                      <a:lnTo>
                        <a:pt x="16" y="10"/>
                      </a:lnTo>
                      <a:lnTo>
                        <a:pt x="13" y="13"/>
                      </a:lnTo>
                      <a:lnTo>
                        <a:pt x="9" y="13"/>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92" name="Freeform 1036"/>
                <p:cNvSpPr>
                  <a:spLocks/>
                </p:cNvSpPr>
                <p:nvPr/>
              </p:nvSpPr>
              <p:spPr bwMode="auto">
                <a:xfrm>
                  <a:off x="7977" y="10119"/>
                  <a:ext cx="16" cy="16"/>
                </a:xfrm>
                <a:custGeom>
                  <a:avLst/>
                  <a:gdLst>
                    <a:gd name="T0" fmla="*/ 9 w 16"/>
                    <a:gd name="T1" fmla="*/ 16 h 16"/>
                    <a:gd name="T2" fmla="*/ 6 w 16"/>
                    <a:gd name="T3" fmla="*/ 16 h 16"/>
                    <a:gd name="T4" fmla="*/ 3 w 16"/>
                    <a:gd name="T5" fmla="*/ 16 h 16"/>
                    <a:gd name="T6" fmla="*/ 0 w 16"/>
                    <a:gd name="T7" fmla="*/ 13 h 16"/>
                    <a:gd name="T8" fmla="*/ 0 w 16"/>
                    <a:gd name="T9" fmla="*/ 8 h 16"/>
                    <a:gd name="T10" fmla="*/ 0 w 16"/>
                    <a:gd name="T11" fmla="*/ 5 h 16"/>
                    <a:gd name="T12" fmla="*/ 0 w 16"/>
                    <a:gd name="T13" fmla="*/ 5 h 16"/>
                    <a:gd name="T14" fmla="*/ 3 w 16"/>
                    <a:gd name="T15" fmla="*/ 3 h 16"/>
                    <a:gd name="T16" fmla="*/ 3 w 16"/>
                    <a:gd name="T17" fmla="*/ 3 h 16"/>
                    <a:gd name="T18" fmla="*/ 9 w 16"/>
                    <a:gd name="T19" fmla="*/ 0 h 16"/>
                    <a:gd name="T20" fmla="*/ 13 w 16"/>
                    <a:gd name="T21" fmla="*/ 3 h 16"/>
                    <a:gd name="T22" fmla="*/ 13 w 16"/>
                    <a:gd name="T23" fmla="*/ 3 h 16"/>
                    <a:gd name="T24" fmla="*/ 16 w 16"/>
                    <a:gd name="T25" fmla="*/ 5 h 16"/>
                    <a:gd name="T26" fmla="*/ 16 w 16"/>
                    <a:gd name="T27" fmla="*/ 5 h 16"/>
                    <a:gd name="T28" fmla="*/ 16 w 16"/>
                    <a:gd name="T29" fmla="*/ 8 h 16"/>
                    <a:gd name="T30" fmla="*/ 16 w 16"/>
                    <a:gd name="T31" fmla="*/ 10 h 16"/>
                    <a:gd name="T32" fmla="*/ 16 w 16"/>
                    <a:gd name="T33" fmla="*/ 13 h 16"/>
                    <a:gd name="T34" fmla="*/ 13 w 16"/>
                    <a:gd name="T35" fmla="*/ 16 h 16"/>
                    <a:gd name="T36" fmla="*/ 9 w 16"/>
                    <a:gd name="T37" fmla="*/ 16 h 16"/>
                    <a:gd name="T38" fmla="*/ 9 w 16"/>
                    <a:gd name="T39" fmla="*/ 16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 h="16">
                      <a:moveTo>
                        <a:pt x="9" y="16"/>
                      </a:moveTo>
                      <a:lnTo>
                        <a:pt x="6" y="16"/>
                      </a:lnTo>
                      <a:lnTo>
                        <a:pt x="3" y="16"/>
                      </a:lnTo>
                      <a:lnTo>
                        <a:pt x="0" y="13"/>
                      </a:lnTo>
                      <a:lnTo>
                        <a:pt x="0" y="8"/>
                      </a:lnTo>
                      <a:lnTo>
                        <a:pt x="0" y="5"/>
                      </a:lnTo>
                      <a:lnTo>
                        <a:pt x="3" y="3"/>
                      </a:lnTo>
                      <a:lnTo>
                        <a:pt x="9" y="0"/>
                      </a:lnTo>
                      <a:lnTo>
                        <a:pt x="13" y="3"/>
                      </a:lnTo>
                      <a:lnTo>
                        <a:pt x="16" y="5"/>
                      </a:lnTo>
                      <a:lnTo>
                        <a:pt x="16" y="8"/>
                      </a:lnTo>
                      <a:lnTo>
                        <a:pt x="16" y="10"/>
                      </a:lnTo>
                      <a:lnTo>
                        <a:pt x="16" y="13"/>
                      </a:lnTo>
                      <a:lnTo>
                        <a:pt x="13" y="16"/>
                      </a:lnTo>
                      <a:lnTo>
                        <a:pt x="9" y="16"/>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93" name="Freeform 1037"/>
                <p:cNvSpPr>
                  <a:spLocks/>
                </p:cNvSpPr>
                <p:nvPr/>
              </p:nvSpPr>
              <p:spPr bwMode="auto">
                <a:xfrm>
                  <a:off x="7964" y="10111"/>
                  <a:ext cx="16" cy="13"/>
                </a:xfrm>
                <a:custGeom>
                  <a:avLst/>
                  <a:gdLst>
                    <a:gd name="T0" fmla="*/ 9 w 16"/>
                    <a:gd name="T1" fmla="*/ 13 h 13"/>
                    <a:gd name="T2" fmla="*/ 6 w 16"/>
                    <a:gd name="T3" fmla="*/ 13 h 13"/>
                    <a:gd name="T4" fmla="*/ 3 w 16"/>
                    <a:gd name="T5" fmla="*/ 13 h 13"/>
                    <a:gd name="T6" fmla="*/ 0 w 16"/>
                    <a:gd name="T7" fmla="*/ 11 h 13"/>
                    <a:gd name="T8" fmla="*/ 0 w 16"/>
                    <a:gd name="T9" fmla="*/ 5 h 13"/>
                    <a:gd name="T10" fmla="*/ 0 w 16"/>
                    <a:gd name="T11" fmla="*/ 3 h 13"/>
                    <a:gd name="T12" fmla="*/ 0 w 16"/>
                    <a:gd name="T13" fmla="*/ 3 h 13"/>
                    <a:gd name="T14" fmla="*/ 3 w 16"/>
                    <a:gd name="T15" fmla="*/ 0 h 13"/>
                    <a:gd name="T16" fmla="*/ 3 w 16"/>
                    <a:gd name="T17" fmla="*/ 0 h 13"/>
                    <a:gd name="T18" fmla="*/ 9 w 16"/>
                    <a:gd name="T19" fmla="*/ 0 h 13"/>
                    <a:gd name="T20" fmla="*/ 13 w 16"/>
                    <a:gd name="T21" fmla="*/ 0 h 13"/>
                    <a:gd name="T22" fmla="*/ 13 w 16"/>
                    <a:gd name="T23" fmla="*/ 0 h 13"/>
                    <a:gd name="T24" fmla="*/ 16 w 16"/>
                    <a:gd name="T25" fmla="*/ 3 h 13"/>
                    <a:gd name="T26" fmla="*/ 16 w 16"/>
                    <a:gd name="T27" fmla="*/ 3 h 13"/>
                    <a:gd name="T28" fmla="*/ 16 w 16"/>
                    <a:gd name="T29" fmla="*/ 5 h 13"/>
                    <a:gd name="T30" fmla="*/ 16 w 16"/>
                    <a:gd name="T31" fmla="*/ 8 h 13"/>
                    <a:gd name="T32" fmla="*/ 16 w 16"/>
                    <a:gd name="T33" fmla="*/ 11 h 13"/>
                    <a:gd name="T34" fmla="*/ 13 w 16"/>
                    <a:gd name="T35" fmla="*/ 13 h 13"/>
                    <a:gd name="T36" fmla="*/ 9 w 16"/>
                    <a:gd name="T37" fmla="*/ 13 h 13"/>
                    <a:gd name="T38" fmla="*/ 9 w 16"/>
                    <a:gd name="T39" fmla="*/ 13 h 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 h="13">
                      <a:moveTo>
                        <a:pt x="9" y="13"/>
                      </a:moveTo>
                      <a:lnTo>
                        <a:pt x="6" y="13"/>
                      </a:lnTo>
                      <a:lnTo>
                        <a:pt x="3" y="13"/>
                      </a:lnTo>
                      <a:lnTo>
                        <a:pt x="0" y="11"/>
                      </a:lnTo>
                      <a:lnTo>
                        <a:pt x="0" y="5"/>
                      </a:lnTo>
                      <a:lnTo>
                        <a:pt x="0" y="3"/>
                      </a:lnTo>
                      <a:lnTo>
                        <a:pt x="3" y="0"/>
                      </a:lnTo>
                      <a:lnTo>
                        <a:pt x="9" y="0"/>
                      </a:lnTo>
                      <a:lnTo>
                        <a:pt x="13" y="0"/>
                      </a:lnTo>
                      <a:lnTo>
                        <a:pt x="16" y="3"/>
                      </a:lnTo>
                      <a:lnTo>
                        <a:pt x="16" y="5"/>
                      </a:lnTo>
                      <a:lnTo>
                        <a:pt x="16" y="8"/>
                      </a:lnTo>
                      <a:lnTo>
                        <a:pt x="16" y="11"/>
                      </a:lnTo>
                      <a:lnTo>
                        <a:pt x="13" y="13"/>
                      </a:lnTo>
                      <a:lnTo>
                        <a:pt x="9" y="13"/>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56" name="Group 1038"/>
              <p:cNvGrpSpPr>
                <a:grpSpLocks/>
              </p:cNvGrpSpPr>
              <p:nvPr/>
            </p:nvGrpSpPr>
            <p:grpSpPr bwMode="auto">
              <a:xfrm>
                <a:off x="7951" y="10101"/>
                <a:ext cx="51" cy="39"/>
                <a:chOff x="7951" y="10101"/>
                <a:chExt cx="51" cy="39"/>
              </a:xfrm>
            </p:grpSpPr>
            <p:sp>
              <p:nvSpPr>
                <p:cNvPr id="79987" name="Freeform 1039"/>
                <p:cNvSpPr>
                  <a:spLocks/>
                </p:cNvSpPr>
                <p:nvPr/>
              </p:nvSpPr>
              <p:spPr bwMode="auto">
                <a:xfrm>
                  <a:off x="7951" y="10101"/>
                  <a:ext cx="26" cy="18"/>
                </a:xfrm>
                <a:custGeom>
                  <a:avLst/>
                  <a:gdLst>
                    <a:gd name="T0" fmla="*/ 13 w 26"/>
                    <a:gd name="T1" fmla="*/ 18 h 18"/>
                    <a:gd name="T2" fmla="*/ 6 w 26"/>
                    <a:gd name="T3" fmla="*/ 18 h 18"/>
                    <a:gd name="T4" fmla="*/ 3 w 26"/>
                    <a:gd name="T5" fmla="*/ 13 h 18"/>
                    <a:gd name="T6" fmla="*/ 0 w 26"/>
                    <a:gd name="T7" fmla="*/ 8 h 18"/>
                    <a:gd name="T8" fmla="*/ 0 w 26"/>
                    <a:gd name="T9" fmla="*/ 5 h 18"/>
                    <a:gd name="T10" fmla="*/ 3 w 26"/>
                    <a:gd name="T11" fmla="*/ 2 h 18"/>
                    <a:gd name="T12" fmla="*/ 3 w 26"/>
                    <a:gd name="T13" fmla="*/ 0 h 18"/>
                    <a:gd name="T14" fmla="*/ 6 w 26"/>
                    <a:gd name="T15" fmla="*/ 0 h 18"/>
                    <a:gd name="T16" fmla="*/ 13 w 26"/>
                    <a:gd name="T17" fmla="*/ 0 h 18"/>
                    <a:gd name="T18" fmla="*/ 16 w 26"/>
                    <a:gd name="T19" fmla="*/ 0 h 18"/>
                    <a:gd name="T20" fmla="*/ 22 w 26"/>
                    <a:gd name="T21" fmla="*/ 0 h 18"/>
                    <a:gd name="T22" fmla="*/ 22 w 26"/>
                    <a:gd name="T23" fmla="*/ 2 h 18"/>
                    <a:gd name="T24" fmla="*/ 26 w 26"/>
                    <a:gd name="T25" fmla="*/ 5 h 18"/>
                    <a:gd name="T26" fmla="*/ 26 w 26"/>
                    <a:gd name="T27" fmla="*/ 8 h 18"/>
                    <a:gd name="T28" fmla="*/ 26 w 26"/>
                    <a:gd name="T29" fmla="*/ 10 h 18"/>
                    <a:gd name="T30" fmla="*/ 22 w 26"/>
                    <a:gd name="T31" fmla="*/ 13 h 18"/>
                    <a:gd name="T32" fmla="*/ 19 w 26"/>
                    <a:gd name="T33" fmla="*/ 18 h 18"/>
                    <a:gd name="T34" fmla="*/ 16 w 26"/>
                    <a:gd name="T35" fmla="*/ 18 h 18"/>
                    <a:gd name="T36" fmla="*/ 13 w 26"/>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18">
                      <a:moveTo>
                        <a:pt x="13" y="18"/>
                      </a:moveTo>
                      <a:lnTo>
                        <a:pt x="6" y="18"/>
                      </a:lnTo>
                      <a:lnTo>
                        <a:pt x="3" y="13"/>
                      </a:lnTo>
                      <a:lnTo>
                        <a:pt x="0" y="8"/>
                      </a:lnTo>
                      <a:lnTo>
                        <a:pt x="0" y="5"/>
                      </a:lnTo>
                      <a:lnTo>
                        <a:pt x="3" y="2"/>
                      </a:lnTo>
                      <a:lnTo>
                        <a:pt x="3" y="0"/>
                      </a:lnTo>
                      <a:lnTo>
                        <a:pt x="6" y="0"/>
                      </a:lnTo>
                      <a:lnTo>
                        <a:pt x="13" y="0"/>
                      </a:lnTo>
                      <a:lnTo>
                        <a:pt x="16" y="0"/>
                      </a:lnTo>
                      <a:lnTo>
                        <a:pt x="22" y="0"/>
                      </a:lnTo>
                      <a:lnTo>
                        <a:pt x="22" y="2"/>
                      </a:lnTo>
                      <a:lnTo>
                        <a:pt x="26" y="5"/>
                      </a:lnTo>
                      <a:lnTo>
                        <a:pt x="26" y="8"/>
                      </a:lnTo>
                      <a:lnTo>
                        <a:pt x="26" y="10"/>
                      </a:lnTo>
                      <a:lnTo>
                        <a:pt x="22" y="13"/>
                      </a:lnTo>
                      <a:lnTo>
                        <a:pt x="19" y="18"/>
                      </a:lnTo>
                      <a:lnTo>
                        <a:pt x="16" y="18"/>
                      </a:lnTo>
                      <a:lnTo>
                        <a:pt x="1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88" name="Freeform 1040"/>
                <p:cNvSpPr>
                  <a:spLocks/>
                </p:cNvSpPr>
                <p:nvPr/>
              </p:nvSpPr>
              <p:spPr bwMode="auto">
                <a:xfrm>
                  <a:off x="7977" y="10122"/>
                  <a:ext cx="25" cy="18"/>
                </a:xfrm>
                <a:custGeom>
                  <a:avLst/>
                  <a:gdLst>
                    <a:gd name="T0" fmla="*/ 13 w 25"/>
                    <a:gd name="T1" fmla="*/ 18 h 18"/>
                    <a:gd name="T2" fmla="*/ 6 w 25"/>
                    <a:gd name="T3" fmla="*/ 18 h 18"/>
                    <a:gd name="T4" fmla="*/ 3 w 25"/>
                    <a:gd name="T5" fmla="*/ 13 h 18"/>
                    <a:gd name="T6" fmla="*/ 0 w 25"/>
                    <a:gd name="T7" fmla="*/ 7 h 18"/>
                    <a:gd name="T8" fmla="*/ 0 w 25"/>
                    <a:gd name="T9" fmla="*/ 5 h 18"/>
                    <a:gd name="T10" fmla="*/ 3 w 25"/>
                    <a:gd name="T11" fmla="*/ 2 h 18"/>
                    <a:gd name="T12" fmla="*/ 3 w 25"/>
                    <a:gd name="T13" fmla="*/ 0 h 18"/>
                    <a:gd name="T14" fmla="*/ 6 w 25"/>
                    <a:gd name="T15" fmla="*/ 0 h 18"/>
                    <a:gd name="T16" fmla="*/ 13 w 25"/>
                    <a:gd name="T17" fmla="*/ 0 h 18"/>
                    <a:gd name="T18" fmla="*/ 16 w 25"/>
                    <a:gd name="T19" fmla="*/ 0 h 18"/>
                    <a:gd name="T20" fmla="*/ 22 w 25"/>
                    <a:gd name="T21" fmla="*/ 0 h 18"/>
                    <a:gd name="T22" fmla="*/ 22 w 25"/>
                    <a:gd name="T23" fmla="*/ 2 h 18"/>
                    <a:gd name="T24" fmla="*/ 25 w 25"/>
                    <a:gd name="T25" fmla="*/ 5 h 18"/>
                    <a:gd name="T26" fmla="*/ 25 w 25"/>
                    <a:gd name="T27" fmla="*/ 7 h 18"/>
                    <a:gd name="T28" fmla="*/ 25 w 25"/>
                    <a:gd name="T29" fmla="*/ 10 h 18"/>
                    <a:gd name="T30" fmla="*/ 22 w 25"/>
                    <a:gd name="T31" fmla="*/ 13 h 18"/>
                    <a:gd name="T32" fmla="*/ 19 w 25"/>
                    <a:gd name="T33" fmla="*/ 18 h 18"/>
                    <a:gd name="T34" fmla="*/ 16 w 25"/>
                    <a:gd name="T35" fmla="*/ 18 h 18"/>
                    <a:gd name="T36" fmla="*/ 13 w 25"/>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 h="18">
                      <a:moveTo>
                        <a:pt x="13" y="18"/>
                      </a:moveTo>
                      <a:lnTo>
                        <a:pt x="6" y="18"/>
                      </a:lnTo>
                      <a:lnTo>
                        <a:pt x="3" y="13"/>
                      </a:lnTo>
                      <a:lnTo>
                        <a:pt x="0" y="7"/>
                      </a:lnTo>
                      <a:lnTo>
                        <a:pt x="0" y="5"/>
                      </a:lnTo>
                      <a:lnTo>
                        <a:pt x="3" y="2"/>
                      </a:lnTo>
                      <a:lnTo>
                        <a:pt x="3" y="0"/>
                      </a:lnTo>
                      <a:lnTo>
                        <a:pt x="6" y="0"/>
                      </a:lnTo>
                      <a:lnTo>
                        <a:pt x="13" y="0"/>
                      </a:lnTo>
                      <a:lnTo>
                        <a:pt x="16" y="0"/>
                      </a:lnTo>
                      <a:lnTo>
                        <a:pt x="22" y="0"/>
                      </a:lnTo>
                      <a:lnTo>
                        <a:pt x="22" y="2"/>
                      </a:lnTo>
                      <a:lnTo>
                        <a:pt x="25" y="5"/>
                      </a:lnTo>
                      <a:lnTo>
                        <a:pt x="25" y="7"/>
                      </a:lnTo>
                      <a:lnTo>
                        <a:pt x="25" y="10"/>
                      </a:lnTo>
                      <a:lnTo>
                        <a:pt x="22" y="13"/>
                      </a:lnTo>
                      <a:lnTo>
                        <a:pt x="19" y="18"/>
                      </a:lnTo>
                      <a:lnTo>
                        <a:pt x="16" y="18"/>
                      </a:lnTo>
                      <a:lnTo>
                        <a:pt x="13" y="1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89" name="Freeform 1041"/>
                <p:cNvSpPr>
                  <a:spLocks/>
                </p:cNvSpPr>
                <p:nvPr/>
              </p:nvSpPr>
              <p:spPr bwMode="auto">
                <a:xfrm>
                  <a:off x="7964" y="10111"/>
                  <a:ext cx="26" cy="18"/>
                </a:xfrm>
                <a:custGeom>
                  <a:avLst/>
                  <a:gdLst>
                    <a:gd name="T0" fmla="*/ 13 w 26"/>
                    <a:gd name="T1" fmla="*/ 18 h 18"/>
                    <a:gd name="T2" fmla="*/ 6 w 26"/>
                    <a:gd name="T3" fmla="*/ 18 h 18"/>
                    <a:gd name="T4" fmla="*/ 3 w 26"/>
                    <a:gd name="T5" fmla="*/ 13 h 18"/>
                    <a:gd name="T6" fmla="*/ 0 w 26"/>
                    <a:gd name="T7" fmla="*/ 8 h 18"/>
                    <a:gd name="T8" fmla="*/ 0 w 26"/>
                    <a:gd name="T9" fmla="*/ 5 h 18"/>
                    <a:gd name="T10" fmla="*/ 3 w 26"/>
                    <a:gd name="T11" fmla="*/ 3 h 18"/>
                    <a:gd name="T12" fmla="*/ 3 w 26"/>
                    <a:gd name="T13" fmla="*/ 0 h 18"/>
                    <a:gd name="T14" fmla="*/ 6 w 26"/>
                    <a:gd name="T15" fmla="*/ 0 h 18"/>
                    <a:gd name="T16" fmla="*/ 13 w 26"/>
                    <a:gd name="T17" fmla="*/ 0 h 18"/>
                    <a:gd name="T18" fmla="*/ 16 w 26"/>
                    <a:gd name="T19" fmla="*/ 0 h 18"/>
                    <a:gd name="T20" fmla="*/ 22 w 26"/>
                    <a:gd name="T21" fmla="*/ 0 h 18"/>
                    <a:gd name="T22" fmla="*/ 22 w 26"/>
                    <a:gd name="T23" fmla="*/ 3 h 18"/>
                    <a:gd name="T24" fmla="*/ 26 w 26"/>
                    <a:gd name="T25" fmla="*/ 5 h 18"/>
                    <a:gd name="T26" fmla="*/ 26 w 26"/>
                    <a:gd name="T27" fmla="*/ 8 h 18"/>
                    <a:gd name="T28" fmla="*/ 26 w 26"/>
                    <a:gd name="T29" fmla="*/ 11 h 18"/>
                    <a:gd name="T30" fmla="*/ 22 w 26"/>
                    <a:gd name="T31" fmla="*/ 13 h 18"/>
                    <a:gd name="T32" fmla="*/ 19 w 26"/>
                    <a:gd name="T33" fmla="*/ 18 h 18"/>
                    <a:gd name="T34" fmla="*/ 16 w 26"/>
                    <a:gd name="T35" fmla="*/ 18 h 18"/>
                    <a:gd name="T36" fmla="*/ 13 w 26"/>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18">
                      <a:moveTo>
                        <a:pt x="13" y="18"/>
                      </a:moveTo>
                      <a:lnTo>
                        <a:pt x="6" y="18"/>
                      </a:lnTo>
                      <a:lnTo>
                        <a:pt x="3" y="13"/>
                      </a:lnTo>
                      <a:lnTo>
                        <a:pt x="0" y="8"/>
                      </a:lnTo>
                      <a:lnTo>
                        <a:pt x="0" y="5"/>
                      </a:lnTo>
                      <a:lnTo>
                        <a:pt x="3" y="3"/>
                      </a:lnTo>
                      <a:lnTo>
                        <a:pt x="3" y="0"/>
                      </a:lnTo>
                      <a:lnTo>
                        <a:pt x="6" y="0"/>
                      </a:lnTo>
                      <a:lnTo>
                        <a:pt x="13" y="0"/>
                      </a:lnTo>
                      <a:lnTo>
                        <a:pt x="16" y="0"/>
                      </a:lnTo>
                      <a:lnTo>
                        <a:pt x="22" y="0"/>
                      </a:lnTo>
                      <a:lnTo>
                        <a:pt x="22" y="3"/>
                      </a:lnTo>
                      <a:lnTo>
                        <a:pt x="26" y="5"/>
                      </a:lnTo>
                      <a:lnTo>
                        <a:pt x="26" y="8"/>
                      </a:lnTo>
                      <a:lnTo>
                        <a:pt x="26" y="11"/>
                      </a:lnTo>
                      <a:lnTo>
                        <a:pt x="22" y="13"/>
                      </a:lnTo>
                      <a:lnTo>
                        <a:pt x="19" y="18"/>
                      </a:lnTo>
                      <a:lnTo>
                        <a:pt x="16" y="18"/>
                      </a:lnTo>
                      <a:lnTo>
                        <a:pt x="13" y="18"/>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90" name="Freeform 1042"/>
                <p:cNvSpPr>
                  <a:spLocks/>
                </p:cNvSpPr>
                <p:nvPr/>
              </p:nvSpPr>
              <p:spPr bwMode="auto">
                <a:xfrm>
                  <a:off x="7964" y="10111"/>
                  <a:ext cx="26" cy="18"/>
                </a:xfrm>
                <a:custGeom>
                  <a:avLst/>
                  <a:gdLst>
                    <a:gd name="T0" fmla="*/ 13 w 26"/>
                    <a:gd name="T1" fmla="*/ 18 h 18"/>
                    <a:gd name="T2" fmla="*/ 6 w 26"/>
                    <a:gd name="T3" fmla="*/ 18 h 18"/>
                    <a:gd name="T4" fmla="*/ 3 w 26"/>
                    <a:gd name="T5" fmla="*/ 13 h 18"/>
                    <a:gd name="T6" fmla="*/ 0 w 26"/>
                    <a:gd name="T7" fmla="*/ 8 h 18"/>
                    <a:gd name="T8" fmla="*/ 0 w 26"/>
                    <a:gd name="T9" fmla="*/ 5 h 18"/>
                    <a:gd name="T10" fmla="*/ 3 w 26"/>
                    <a:gd name="T11" fmla="*/ 3 h 18"/>
                    <a:gd name="T12" fmla="*/ 3 w 26"/>
                    <a:gd name="T13" fmla="*/ 0 h 18"/>
                    <a:gd name="T14" fmla="*/ 6 w 26"/>
                    <a:gd name="T15" fmla="*/ 0 h 18"/>
                    <a:gd name="T16" fmla="*/ 13 w 26"/>
                    <a:gd name="T17" fmla="*/ 0 h 18"/>
                    <a:gd name="T18" fmla="*/ 16 w 26"/>
                    <a:gd name="T19" fmla="*/ 0 h 18"/>
                    <a:gd name="T20" fmla="*/ 22 w 26"/>
                    <a:gd name="T21" fmla="*/ 0 h 18"/>
                    <a:gd name="T22" fmla="*/ 22 w 26"/>
                    <a:gd name="T23" fmla="*/ 3 h 18"/>
                    <a:gd name="T24" fmla="*/ 26 w 26"/>
                    <a:gd name="T25" fmla="*/ 5 h 18"/>
                    <a:gd name="T26" fmla="*/ 26 w 26"/>
                    <a:gd name="T27" fmla="*/ 8 h 18"/>
                    <a:gd name="T28" fmla="*/ 26 w 26"/>
                    <a:gd name="T29" fmla="*/ 11 h 18"/>
                    <a:gd name="T30" fmla="*/ 22 w 26"/>
                    <a:gd name="T31" fmla="*/ 13 h 18"/>
                    <a:gd name="T32" fmla="*/ 19 w 26"/>
                    <a:gd name="T33" fmla="*/ 18 h 18"/>
                    <a:gd name="T34" fmla="*/ 16 w 26"/>
                    <a:gd name="T35" fmla="*/ 18 h 18"/>
                    <a:gd name="T36" fmla="*/ 13 w 26"/>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18">
                      <a:moveTo>
                        <a:pt x="13" y="18"/>
                      </a:moveTo>
                      <a:lnTo>
                        <a:pt x="6" y="18"/>
                      </a:lnTo>
                      <a:lnTo>
                        <a:pt x="3" y="13"/>
                      </a:lnTo>
                      <a:lnTo>
                        <a:pt x="0" y="8"/>
                      </a:lnTo>
                      <a:lnTo>
                        <a:pt x="0" y="5"/>
                      </a:lnTo>
                      <a:lnTo>
                        <a:pt x="3" y="3"/>
                      </a:lnTo>
                      <a:lnTo>
                        <a:pt x="3" y="0"/>
                      </a:lnTo>
                      <a:lnTo>
                        <a:pt x="6" y="0"/>
                      </a:lnTo>
                      <a:lnTo>
                        <a:pt x="13" y="0"/>
                      </a:lnTo>
                      <a:lnTo>
                        <a:pt x="16" y="0"/>
                      </a:lnTo>
                      <a:lnTo>
                        <a:pt x="22" y="0"/>
                      </a:lnTo>
                      <a:lnTo>
                        <a:pt x="22" y="3"/>
                      </a:lnTo>
                      <a:lnTo>
                        <a:pt x="26" y="5"/>
                      </a:lnTo>
                      <a:lnTo>
                        <a:pt x="26" y="8"/>
                      </a:lnTo>
                      <a:lnTo>
                        <a:pt x="26" y="11"/>
                      </a:lnTo>
                      <a:lnTo>
                        <a:pt x="22" y="13"/>
                      </a:lnTo>
                      <a:lnTo>
                        <a:pt x="19" y="18"/>
                      </a:lnTo>
                      <a:lnTo>
                        <a:pt x="16" y="18"/>
                      </a:lnTo>
                      <a:lnTo>
                        <a:pt x="13" y="1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57" name="Group 1043"/>
              <p:cNvGrpSpPr>
                <a:grpSpLocks/>
              </p:cNvGrpSpPr>
              <p:nvPr/>
            </p:nvGrpSpPr>
            <p:grpSpPr bwMode="auto">
              <a:xfrm>
                <a:off x="7799" y="10090"/>
                <a:ext cx="68" cy="58"/>
                <a:chOff x="7799" y="10090"/>
                <a:chExt cx="68" cy="58"/>
              </a:xfrm>
            </p:grpSpPr>
            <p:sp>
              <p:nvSpPr>
                <p:cNvPr id="79984" name="Freeform 1044"/>
                <p:cNvSpPr>
                  <a:spLocks/>
                </p:cNvSpPr>
                <p:nvPr/>
              </p:nvSpPr>
              <p:spPr bwMode="auto">
                <a:xfrm>
                  <a:off x="7799" y="10090"/>
                  <a:ext cx="42" cy="37"/>
                </a:xfrm>
                <a:custGeom>
                  <a:avLst/>
                  <a:gdLst>
                    <a:gd name="T0" fmla="*/ 23 w 42"/>
                    <a:gd name="T1" fmla="*/ 37 h 37"/>
                    <a:gd name="T2" fmla="*/ 29 w 42"/>
                    <a:gd name="T3" fmla="*/ 37 h 37"/>
                    <a:gd name="T4" fmla="*/ 32 w 42"/>
                    <a:gd name="T5" fmla="*/ 34 h 37"/>
                    <a:gd name="T6" fmla="*/ 35 w 42"/>
                    <a:gd name="T7" fmla="*/ 32 h 37"/>
                    <a:gd name="T8" fmla="*/ 39 w 42"/>
                    <a:gd name="T9" fmla="*/ 26 h 37"/>
                    <a:gd name="T10" fmla="*/ 42 w 42"/>
                    <a:gd name="T11" fmla="*/ 24 h 37"/>
                    <a:gd name="T12" fmla="*/ 42 w 42"/>
                    <a:gd name="T13" fmla="*/ 19 h 37"/>
                    <a:gd name="T14" fmla="*/ 42 w 42"/>
                    <a:gd name="T15" fmla="*/ 13 h 37"/>
                    <a:gd name="T16" fmla="*/ 39 w 42"/>
                    <a:gd name="T17" fmla="*/ 8 h 37"/>
                    <a:gd name="T18" fmla="*/ 35 w 42"/>
                    <a:gd name="T19" fmla="*/ 3 h 37"/>
                    <a:gd name="T20" fmla="*/ 32 w 42"/>
                    <a:gd name="T21" fmla="*/ 0 h 37"/>
                    <a:gd name="T22" fmla="*/ 26 w 42"/>
                    <a:gd name="T23" fmla="*/ 0 h 37"/>
                    <a:gd name="T24" fmla="*/ 23 w 42"/>
                    <a:gd name="T25" fmla="*/ 0 h 37"/>
                    <a:gd name="T26" fmla="*/ 16 w 42"/>
                    <a:gd name="T27" fmla="*/ 0 h 37"/>
                    <a:gd name="T28" fmla="*/ 10 w 42"/>
                    <a:gd name="T29" fmla="*/ 0 h 37"/>
                    <a:gd name="T30" fmla="*/ 6 w 42"/>
                    <a:gd name="T31" fmla="*/ 3 h 37"/>
                    <a:gd name="T32" fmla="*/ 3 w 42"/>
                    <a:gd name="T33" fmla="*/ 8 h 37"/>
                    <a:gd name="T34" fmla="*/ 0 w 42"/>
                    <a:gd name="T35" fmla="*/ 13 h 37"/>
                    <a:gd name="T36" fmla="*/ 0 w 42"/>
                    <a:gd name="T37" fmla="*/ 19 h 37"/>
                    <a:gd name="T38" fmla="*/ 0 w 42"/>
                    <a:gd name="T39" fmla="*/ 24 h 37"/>
                    <a:gd name="T40" fmla="*/ 3 w 42"/>
                    <a:gd name="T41" fmla="*/ 26 h 37"/>
                    <a:gd name="T42" fmla="*/ 6 w 42"/>
                    <a:gd name="T43" fmla="*/ 32 h 37"/>
                    <a:gd name="T44" fmla="*/ 10 w 42"/>
                    <a:gd name="T45" fmla="*/ 34 h 37"/>
                    <a:gd name="T46" fmla="*/ 16 w 42"/>
                    <a:gd name="T47" fmla="*/ 37 h 37"/>
                    <a:gd name="T48" fmla="*/ 23 w 42"/>
                    <a:gd name="T49" fmla="*/ 37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37">
                      <a:moveTo>
                        <a:pt x="23" y="37"/>
                      </a:moveTo>
                      <a:lnTo>
                        <a:pt x="29" y="37"/>
                      </a:lnTo>
                      <a:lnTo>
                        <a:pt x="32" y="34"/>
                      </a:lnTo>
                      <a:lnTo>
                        <a:pt x="35" y="32"/>
                      </a:lnTo>
                      <a:lnTo>
                        <a:pt x="39" y="26"/>
                      </a:lnTo>
                      <a:lnTo>
                        <a:pt x="42" y="24"/>
                      </a:lnTo>
                      <a:lnTo>
                        <a:pt x="42" y="19"/>
                      </a:lnTo>
                      <a:lnTo>
                        <a:pt x="42" y="13"/>
                      </a:lnTo>
                      <a:lnTo>
                        <a:pt x="39" y="8"/>
                      </a:lnTo>
                      <a:lnTo>
                        <a:pt x="35" y="3"/>
                      </a:lnTo>
                      <a:lnTo>
                        <a:pt x="32" y="0"/>
                      </a:lnTo>
                      <a:lnTo>
                        <a:pt x="26" y="0"/>
                      </a:lnTo>
                      <a:lnTo>
                        <a:pt x="23" y="0"/>
                      </a:lnTo>
                      <a:lnTo>
                        <a:pt x="16" y="0"/>
                      </a:lnTo>
                      <a:lnTo>
                        <a:pt x="10" y="0"/>
                      </a:lnTo>
                      <a:lnTo>
                        <a:pt x="6" y="3"/>
                      </a:lnTo>
                      <a:lnTo>
                        <a:pt x="3" y="8"/>
                      </a:lnTo>
                      <a:lnTo>
                        <a:pt x="0" y="13"/>
                      </a:lnTo>
                      <a:lnTo>
                        <a:pt x="0" y="19"/>
                      </a:lnTo>
                      <a:lnTo>
                        <a:pt x="0" y="24"/>
                      </a:lnTo>
                      <a:lnTo>
                        <a:pt x="3" y="26"/>
                      </a:lnTo>
                      <a:lnTo>
                        <a:pt x="6" y="32"/>
                      </a:lnTo>
                      <a:lnTo>
                        <a:pt x="10" y="34"/>
                      </a:lnTo>
                      <a:lnTo>
                        <a:pt x="16" y="37"/>
                      </a:lnTo>
                      <a:lnTo>
                        <a:pt x="23" y="37"/>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85" name="Freeform 1045"/>
                <p:cNvSpPr>
                  <a:spLocks/>
                </p:cNvSpPr>
                <p:nvPr/>
              </p:nvSpPr>
              <p:spPr bwMode="auto">
                <a:xfrm>
                  <a:off x="7825" y="10111"/>
                  <a:ext cx="42" cy="37"/>
                </a:xfrm>
                <a:custGeom>
                  <a:avLst/>
                  <a:gdLst>
                    <a:gd name="T0" fmla="*/ 22 w 42"/>
                    <a:gd name="T1" fmla="*/ 37 h 37"/>
                    <a:gd name="T2" fmla="*/ 29 w 42"/>
                    <a:gd name="T3" fmla="*/ 37 h 37"/>
                    <a:gd name="T4" fmla="*/ 32 w 42"/>
                    <a:gd name="T5" fmla="*/ 34 h 37"/>
                    <a:gd name="T6" fmla="*/ 35 w 42"/>
                    <a:gd name="T7" fmla="*/ 31 h 37"/>
                    <a:gd name="T8" fmla="*/ 39 w 42"/>
                    <a:gd name="T9" fmla="*/ 26 h 37"/>
                    <a:gd name="T10" fmla="*/ 42 w 42"/>
                    <a:gd name="T11" fmla="*/ 24 h 37"/>
                    <a:gd name="T12" fmla="*/ 42 w 42"/>
                    <a:gd name="T13" fmla="*/ 18 h 37"/>
                    <a:gd name="T14" fmla="*/ 42 w 42"/>
                    <a:gd name="T15" fmla="*/ 13 h 37"/>
                    <a:gd name="T16" fmla="*/ 39 w 42"/>
                    <a:gd name="T17" fmla="*/ 8 h 37"/>
                    <a:gd name="T18" fmla="*/ 35 w 42"/>
                    <a:gd name="T19" fmla="*/ 3 h 37"/>
                    <a:gd name="T20" fmla="*/ 32 w 42"/>
                    <a:gd name="T21" fmla="*/ 0 h 37"/>
                    <a:gd name="T22" fmla="*/ 26 w 42"/>
                    <a:gd name="T23" fmla="*/ 0 h 37"/>
                    <a:gd name="T24" fmla="*/ 22 w 42"/>
                    <a:gd name="T25" fmla="*/ 0 h 37"/>
                    <a:gd name="T26" fmla="*/ 16 w 42"/>
                    <a:gd name="T27" fmla="*/ 0 h 37"/>
                    <a:gd name="T28" fmla="*/ 9 w 42"/>
                    <a:gd name="T29" fmla="*/ 0 h 37"/>
                    <a:gd name="T30" fmla="*/ 6 w 42"/>
                    <a:gd name="T31" fmla="*/ 3 h 37"/>
                    <a:gd name="T32" fmla="*/ 3 w 42"/>
                    <a:gd name="T33" fmla="*/ 8 h 37"/>
                    <a:gd name="T34" fmla="*/ 0 w 42"/>
                    <a:gd name="T35" fmla="*/ 13 h 37"/>
                    <a:gd name="T36" fmla="*/ 0 w 42"/>
                    <a:gd name="T37" fmla="*/ 18 h 37"/>
                    <a:gd name="T38" fmla="*/ 0 w 42"/>
                    <a:gd name="T39" fmla="*/ 24 h 37"/>
                    <a:gd name="T40" fmla="*/ 3 w 42"/>
                    <a:gd name="T41" fmla="*/ 26 h 37"/>
                    <a:gd name="T42" fmla="*/ 6 w 42"/>
                    <a:gd name="T43" fmla="*/ 31 h 37"/>
                    <a:gd name="T44" fmla="*/ 9 w 42"/>
                    <a:gd name="T45" fmla="*/ 34 h 37"/>
                    <a:gd name="T46" fmla="*/ 16 w 42"/>
                    <a:gd name="T47" fmla="*/ 37 h 37"/>
                    <a:gd name="T48" fmla="*/ 22 w 42"/>
                    <a:gd name="T49" fmla="*/ 37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37">
                      <a:moveTo>
                        <a:pt x="22" y="37"/>
                      </a:moveTo>
                      <a:lnTo>
                        <a:pt x="29" y="37"/>
                      </a:lnTo>
                      <a:lnTo>
                        <a:pt x="32" y="34"/>
                      </a:lnTo>
                      <a:lnTo>
                        <a:pt x="35" y="31"/>
                      </a:lnTo>
                      <a:lnTo>
                        <a:pt x="39" y="26"/>
                      </a:lnTo>
                      <a:lnTo>
                        <a:pt x="42" y="24"/>
                      </a:lnTo>
                      <a:lnTo>
                        <a:pt x="42" y="18"/>
                      </a:lnTo>
                      <a:lnTo>
                        <a:pt x="42" y="13"/>
                      </a:lnTo>
                      <a:lnTo>
                        <a:pt x="39" y="8"/>
                      </a:lnTo>
                      <a:lnTo>
                        <a:pt x="35" y="3"/>
                      </a:lnTo>
                      <a:lnTo>
                        <a:pt x="32" y="0"/>
                      </a:lnTo>
                      <a:lnTo>
                        <a:pt x="26" y="0"/>
                      </a:lnTo>
                      <a:lnTo>
                        <a:pt x="22" y="0"/>
                      </a:lnTo>
                      <a:lnTo>
                        <a:pt x="16" y="0"/>
                      </a:lnTo>
                      <a:lnTo>
                        <a:pt x="9" y="0"/>
                      </a:lnTo>
                      <a:lnTo>
                        <a:pt x="6" y="3"/>
                      </a:lnTo>
                      <a:lnTo>
                        <a:pt x="3" y="8"/>
                      </a:lnTo>
                      <a:lnTo>
                        <a:pt x="0" y="13"/>
                      </a:lnTo>
                      <a:lnTo>
                        <a:pt x="0" y="18"/>
                      </a:lnTo>
                      <a:lnTo>
                        <a:pt x="0" y="24"/>
                      </a:lnTo>
                      <a:lnTo>
                        <a:pt x="3" y="26"/>
                      </a:lnTo>
                      <a:lnTo>
                        <a:pt x="6" y="31"/>
                      </a:lnTo>
                      <a:lnTo>
                        <a:pt x="9" y="34"/>
                      </a:lnTo>
                      <a:lnTo>
                        <a:pt x="16" y="37"/>
                      </a:lnTo>
                      <a:lnTo>
                        <a:pt x="22" y="37"/>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86" name="Freeform 1046"/>
                <p:cNvSpPr>
                  <a:spLocks/>
                </p:cNvSpPr>
                <p:nvPr/>
              </p:nvSpPr>
              <p:spPr bwMode="auto">
                <a:xfrm>
                  <a:off x="7812" y="10101"/>
                  <a:ext cx="42" cy="36"/>
                </a:xfrm>
                <a:custGeom>
                  <a:avLst/>
                  <a:gdLst>
                    <a:gd name="T0" fmla="*/ 22 w 42"/>
                    <a:gd name="T1" fmla="*/ 36 h 36"/>
                    <a:gd name="T2" fmla="*/ 29 w 42"/>
                    <a:gd name="T3" fmla="*/ 36 h 36"/>
                    <a:gd name="T4" fmla="*/ 32 w 42"/>
                    <a:gd name="T5" fmla="*/ 34 h 36"/>
                    <a:gd name="T6" fmla="*/ 35 w 42"/>
                    <a:gd name="T7" fmla="*/ 31 h 36"/>
                    <a:gd name="T8" fmla="*/ 39 w 42"/>
                    <a:gd name="T9" fmla="*/ 26 h 36"/>
                    <a:gd name="T10" fmla="*/ 42 w 42"/>
                    <a:gd name="T11" fmla="*/ 23 h 36"/>
                    <a:gd name="T12" fmla="*/ 42 w 42"/>
                    <a:gd name="T13" fmla="*/ 18 h 36"/>
                    <a:gd name="T14" fmla="*/ 42 w 42"/>
                    <a:gd name="T15" fmla="*/ 13 h 36"/>
                    <a:gd name="T16" fmla="*/ 39 w 42"/>
                    <a:gd name="T17" fmla="*/ 8 h 36"/>
                    <a:gd name="T18" fmla="*/ 35 w 42"/>
                    <a:gd name="T19" fmla="*/ 2 h 36"/>
                    <a:gd name="T20" fmla="*/ 32 w 42"/>
                    <a:gd name="T21" fmla="*/ 0 h 36"/>
                    <a:gd name="T22" fmla="*/ 26 w 42"/>
                    <a:gd name="T23" fmla="*/ 0 h 36"/>
                    <a:gd name="T24" fmla="*/ 22 w 42"/>
                    <a:gd name="T25" fmla="*/ 0 h 36"/>
                    <a:gd name="T26" fmla="*/ 16 w 42"/>
                    <a:gd name="T27" fmla="*/ 0 h 36"/>
                    <a:gd name="T28" fmla="*/ 10 w 42"/>
                    <a:gd name="T29" fmla="*/ 0 h 36"/>
                    <a:gd name="T30" fmla="*/ 6 w 42"/>
                    <a:gd name="T31" fmla="*/ 2 h 36"/>
                    <a:gd name="T32" fmla="*/ 3 w 42"/>
                    <a:gd name="T33" fmla="*/ 8 h 36"/>
                    <a:gd name="T34" fmla="*/ 0 w 42"/>
                    <a:gd name="T35" fmla="*/ 13 h 36"/>
                    <a:gd name="T36" fmla="*/ 0 w 42"/>
                    <a:gd name="T37" fmla="*/ 18 h 36"/>
                    <a:gd name="T38" fmla="*/ 0 w 42"/>
                    <a:gd name="T39" fmla="*/ 23 h 36"/>
                    <a:gd name="T40" fmla="*/ 3 w 42"/>
                    <a:gd name="T41" fmla="*/ 26 h 36"/>
                    <a:gd name="T42" fmla="*/ 6 w 42"/>
                    <a:gd name="T43" fmla="*/ 31 h 36"/>
                    <a:gd name="T44" fmla="*/ 10 w 42"/>
                    <a:gd name="T45" fmla="*/ 34 h 36"/>
                    <a:gd name="T46" fmla="*/ 16 w 42"/>
                    <a:gd name="T47" fmla="*/ 36 h 36"/>
                    <a:gd name="T48" fmla="*/ 22 w 42"/>
                    <a:gd name="T49" fmla="*/ 36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 h="36">
                      <a:moveTo>
                        <a:pt x="22" y="36"/>
                      </a:moveTo>
                      <a:lnTo>
                        <a:pt x="29" y="36"/>
                      </a:lnTo>
                      <a:lnTo>
                        <a:pt x="32" y="34"/>
                      </a:lnTo>
                      <a:lnTo>
                        <a:pt x="35" y="31"/>
                      </a:lnTo>
                      <a:lnTo>
                        <a:pt x="39" y="26"/>
                      </a:lnTo>
                      <a:lnTo>
                        <a:pt x="42" y="23"/>
                      </a:lnTo>
                      <a:lnTo>
                        <a:pt x="42" y="18"/>
                      </a:lnTo>
                      <a:lnTo>
                        <a:pt x="42" y="13"/>
                      </a:lnTo>
                      <a:lnTo>
                        <a:pt x="39" y="8"/>
                      </a:lnTo>
                      <a:lnTo>
                        <a:pt x="35" y="2"/>
                      </a:lnTo>
                      <a:lnTo>
                        <a:pt x="32" y="0"/>
                      </a:lnTo>
                      <a:lnTo>
                        <a:pt x="26" y="0"/>
                      </a:lnTo>
                      <a:lnTo>
                        <a:pt x="22" y="0"/>
                      </a:lnTo>
                      <a:lnTo>
                        <a:pt x="16" y="0"/>
                      </a:lnTo>
                      <a:lnTo>
                        <a:pt x="10" y="0"/>
                      </a:lnTo>
                      <a:lnTo>
                        <a:pt x="6" y="2"/>
                      </a:lnTo>
                      <a:lnTo>
                        <a:pt x="3" y="8"/>
                      </a:lnTo>
                      <a:lnTo>
                        <a:pt x="0" y="13"/>
                      </a:lnTo>
                      <a:lnTo>
                        <a:pt x="0" y="18"/>
                      </a:lnTo>
                      <a:lnTo>
                        <a:pt x="0" y="23"/>
                      </a:lnTo>
                      <a:lnTo>
                        <a:pt x="3" y="26"/>
                      </a:lnTo>
                      <a:lnTo>
                        <a:pt x="6" y="31"/>
                      </a:lnTo>
                      <a:lnTo>
                        <a:pt x="10" y="34"/>
                      </a:lnTo>
                      <a:lnTo>
                        <a:pt x="16" y="36"/>
                      </a:lnTo>
                      <a:lnTo>
                        <a:pt x="22" y="36"/>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58" name="Group 1047"/>
              <p:cNvGrpSpPr>
                <a:grpSpLocks/>
              </p:cNvGrpSpPr>
              <p:nvPr/>
            </p:nvGrpSpPr>
            <p:grpSpPr bwMode="auto">
              <a:xfrm>
                <a:off x="7799" y="10090"/>
                <a:ext cx="77" cy="63"/>
                <a:chOff x="7799" y="10090"/>
                <a:chExt cx="77" cy="63"/>
              </a:xfrm>
            </p:grpSpPr>
            <p:sp>
              <p:nvSpPr>
                <p:cNvPr id="79980" name="Freeform 1048"/>
                <p:cNvSpPr>
                  <a:spLocks/>
                </p:cNvSpPr>
                <p:nvPr/>
              </p:nvSpPr>
              <p:spPr bwMode="auto">
                <a:xfrm>
                  <a:off x="7799" y="10090"/>
                  <a:ext cx="52" cy="42"/>
                </a:xfrm>
                <a:custGeom>
                  <a:avLst/>
                  <a:gdLst>
                    <a:gd name="T0" fmla="*/ 26 w 52"/>
                    <a:gd name="T1" fmla="*/ 42 h 42"/>
                    <a:gd name="T2" fmla="*/ 32 w 52"/>
                    <a:gd name="T3" fmla="*/ 42 h 42"/>
                    <a:gd name="T4" fmla="*/ 39 w 52"/>
                    <a:gd name="T5" fmla="*/ 39 h 42"/>
                    <a:gd name="T6" fmla="*/ 45 w 52"/>
                    <a:gd name="T7" fmla="*/ 37 h 42"/>
                    <a:gd name="T8" fmla="*/ 48 w 52"/>
                    <a:gd name="T9" fmla="*/ 32 h 42"/>
                    <a:gd name="T10" fmla="*/ 52 w 52"/>
                    <a:gd name="T11" fmla="*/ 26 h 42"/>
                    <a:gd name="T12" fmla="*/ 52 w 52"/>
                    <a:gd name="T13" fmla="*/ 21 h 42"/>
                    <a:gd name="T14" fmla="*/ 52 w 52"/>
                    <a:gd name="T15" fmla="*/ 16 h 42"/>
                    <a:gd name="T16" fmla="*/ 48 w 52"/>
                    <a:gd name="T17" fmla="*/ 8 h 42"/>
                    <a:gd name="T18" fmla="*/ 45 w 52"/>
                    <a:gd name="T19" fmla="*/ 6 h 42"/>
                    <a:gd name="T20" fmla="*/ 39 w 52"/>
                    <a:gd name="T21" fmla="*/ 0 h 42"/>
                    <a:gd name="T22" fmla="*/ 32 w 52"/>
                    <a:gd name="T23" fmla="*/ 0 h 42"/>
                    <a:gd name="T24" fmla="*/ 26 w 52"/>
                    <a:gd name="T25" fmla="*/ 0 h 42"/>
                    <a:gd name="T26" fmla="*/ 19 w 52"/>
                    <a:gd name="T27" fmla="*/ 0 h 42"/>
                    <a:gd name="T28" fmla="*/ 13 w 52"/>
                    <a:gd name="T29" fmla="*/ 0 h 42"/>
                    <a:gd name="T30" fmla="*/ 6 w 52"/>
                    <a:gd name="T31" fmla="*/ 6 h 42"/>
                    <a:gd name="T32" fmla="*/ 3 w 52"/>
                    <a:gd name="T33" fmla="*/ 8 h 42"/>
                    <a:gd name="T34" fmla="*/ 0 w 52"/>
                    <a:gd name="T35" fmla="*/ 16 h 42"/>
                    <a:gd name="T36" fmla="*/ 0 w 52"/>
                    <a:gd name="T37" fmla="*/ 21 h 42"/>
                    <a:gd name="T38" fmla="*/ 0 w 52"/>
                    <a:gd name="T39" fmla="*/ 26 h 42"/>
                    <a:gd name="T40" fmla="*/ 3 w 52"/>
                    <a:gd name="T41" fmla="*/ 32 h 42"/>
                    <a:gd name="T42" fmla="*/ 6 w 52"/>
                    <a:gd name="T43" fmla="*/ 37 h 42"/>
                    <a:gd name="T44" fmla="*/ 13 w 52"/>
                    <a:gd name="T45" fmla="*/ 39 h 42"/>
                    <a:gd name="T46" fmla="*/ 19 w 52"/>
                    <a:gd name="T47" fmla="*/ 42 h 42"/>
                    <a:gd name="T48" fmla="*/ 26 w 52"/>
                    <a:gd name="T49" fmla="*/ 42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42">
                      <a:moveTo>
                        <a:pt x="26" y="42"/>
                      </a:moveTo>
                      <a:lnTo>
                        <a:pt x="32" y="42"/>
                      </a:lnTo>
                      <a:lnTo>
                        <a:pt x="39" y="39"/>
                      </a:lnTo>
                      <a:lnTo>
                        <a:pt x="45" y="37"/>
                      </a:lnTo>
                      <a:lnTo>
                        <a:pt x="48" y="32"/>
                      </a:lnTo>
                      <a:lnTo>
                        <a:pt x="52" y="26"/>
                      </a:lnTo>
                      <a:lnTo>
                        <a:pt x="52" y="21"/>
                      </a:lnTo>
                      <a:lnTo>
                        <a:pt x="52" y="16"/>
                      </a:lnTo>
                      <a:lnTo>
                        <a:pt x="48" y="8"/>
                      </a:lnTo>
                      <a:lnTo>
                        <a:pt x="45" y="6"/>
                      </a:lnTo>
                      <a:lnTo>
                        <a:pt x="39" y="0"/>
                      </a:lnTo>
                      <a:lnTo>
                        <a:pt x="32" y="0"/>
                      </a:lnTo>
                      <a:lnTo>
                        <a:pt x="26" y="0"/>
                      </a:lnTo>
                      <a:lnTo>
                        <a:pt x="19" y="0"/>
                      </a:lnTo>
                      <a:lnTo>
                        <a:pt x="13" y="0"/>
                      </a:lnTo>
                      <a:lnTo>
                        <a:pt x="6" y="6"/>
                      </a:lnTo>
                      <a:lnTo>
                        <a:pt x="3" y="8"/>
                      </a:lnTo>
                      <a:lnTo>
                        <a:pt x="0" y="16"/>
                      </a:lnTo>
                      <a:lnTo>
                        <a:pt x="0" y="21"/>
                      </a:lnTo>
                      <a:lnTo>
                        <a:pt x="0" y="26"/>
                      </a:lnTo>
                      <a:lnTo>
                        <a:pt x="3" y="32"/>
                      </a:lnTo>
                      <a:lnTo>
                        <a:pt x="6" y="37"/>
                      </a:lnTo>
                      <a:lnTo>
                        <a:pt x="13" y="39"/>
                      </a:lnTo>
                      <a:lnTo>
                        <a:pt x="19" y="42"/>
                      </a:lnTo>
                      <a:lnTo>
                        <a:pt x="26"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81" name="Freeform 1049"/>
                <p:cNvSpPr>
                  <a:spLocks/>
                </p:cNvSpPr>
                <p:nvPr/>
              </p:nvSpPr>
              <p:spPr bwMode="auto">
                <a:xfrm>
                  <a:off x="7825" y="10111"/>
                  <a:ext cx="51" cy="42"/>
                </a:xfrm>
                <a:custGeom>
                  <a:avLst/>
                  <a:gdLst>
                    <a:gd name="T0" fmla="*/ 26 w 51"/>
                    <a:gd name="T1" fmla="*/ 42 h 42"/>
                    <a:gd name="T2" fmla="*/ 32 w 51"/>
                    <a:gd name="T3" fmla="*/ 42 h 42"/>
                    <a:gd name="T4" fmla="*/ 39 w 51"/>
                    <a:gd name="T5" fmla="*/ 39 h 42"/>
                    <a:gd name="T6" fmla="*/ 45 w 51"/>
                    <a:gd name="T7" fmla="*/ 37 h 42"/>
                    <a:gd name="T8" fmla="*/ 48 w 51"/>
                    <a:gd name="T9" fmla="*/ 31 h 42"/>
                    <a:gd name="T10" fmla="*/ 51 w 51"/>
                    <a:gd name="T11" fmla="*/ 26 h 42"/>
                    <a:gd name="T12" fmla="*/ 51 w 51"/>
                    <a:gd name="T13" fmla="*/ 21 h 42"/>
                    <a:gd name="T14" fmla="*/ 51 w 51"/>
                    <a:gd name="T15" fmla="*/ 16 h 42"/>
                    <a:gd name="T16" fmla="*/ 48 w 51"/>
                    <a:gd name="T17" fmla="*/ 8 h 42"/>
                    <a:gd name="T18" fmla="*/ 45 w 51"/>
                    <a:gd name="T19" fmla="*/ 5 h 42"/>
                    <a:gd name="T20" fmla="*/ 39 w 51"/>
                    <a:gd name="T21" fmla="*/ 0 h 42"/>
                    <a:gd name="T22" fmla="*/ 32 w 51"/>
                    <a:gd name="T23" fmla="*/ 0 h 42"/>
                    <a:gd name="T24" fmla="*/ 26 w 51"/>
                    <a:gd name="T25" fmla="*/ 0 h 42"/>
                    <a:gd name="T26" fmla="*/ 19 w 51"/>
                    <a:gd name="T27" fmla="*/ 0 h 42"/>
                    <a:gd name="T28" fmla="*/ 13 w 51"/>
                    <a:gd name="T29" fmla="*/ 0 h 42"/>
                    <a:gd name="T30" fmla="*/ 6 w 51"/>
                    <a:gd name="T31" fmla="*/ 5 h 42"/>
                    <a:gd name="T32" fmla="*/ 3 w 51"/>
                    <a:gd name="T33" fmla="*/ 8 h 42"/>
                    <a:gd name="T34" fmla="*/ 0 w 51"/>
                    <a:gd name="T35" fmla="*/ 16 h 42"/>
                    <a:gd name="T36" fmla="*/ 0 w 51"/>
                    <a:gd name="T37" fmla="*/ 21 h 42"/>
                    <a:gd name="T38" fmla="*/ 0 w 51"/>
                    <a:gd name="T39" fmla="*/ 26 h 42"/>
                    <a:gd name="T40" fmla="*/ 3 w 51"/>
                    <a:gd name="T41" fmla="*/ 31 h 42"/>
                    <a:gd name="T42" fmla="*/ 6 w 51"/>
                    <a:gd name="T43" fmla="*/ 37 h 42"/>
                    <a:gd name="T44" fmla="*/ 13 w 51"/>
                    <a:gd name="T45" fmla="*/ 39 h 42"/>
                    <a:gd name="T46" fmla="*/ 19 w 51"/>
                    <a:gd name="T47" fmla="*/ 42 h 42"/>
                    <a:gd name="T48" fmla="*/ 26 w 51"/>
                    <a:gd name="T49" fmla="*/ 42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 h="42">
                      <a:moveTo>
                        <a:pt x="26" y="42"/>
                      </a:moveTo>
                      <a:lnTo>
                        <a:pt x="32" y="42"/>
                      </a:lnTo>
                      <a:lnTo>
                        <a:pt x="39" y="39"/>
                      </a:lnTo>
                      <a:lnTo>
                        <a:pt x="45" y="37"/>
                      </a:lnTo>
                      <a:lnTo>
                        <a:pt x="48" y="31"/>
                      </a:lnTo>
                      <a:lnTo>
                        <a:pt x="51" y="26"/>
                      </a:lnTo>
                      <a:lnTo>
                        <a:pt x="51" y="21"/>
                      </a:lnTo>
                      <a:lnTo>
                        <a:pt x="51" y="16"/>
                      </a:lnTo>
                      <a:lnTo>
                        <a:pt x="48" y="8"/>
                      </a:lnTo>
                      <a:lnTo>
                        <a:pt x="45" y="5"/>
                      </a:lnTo>
                      <a:lnTo>
                        <a:pt x="39" y="0"/>
                      </a:lnTo>
                      <a:lnTo>
                        <a:pt x="32" y="0"/>
                      </a:lnTo>
                      <a:lnTo>
                        <a:pt x="26" y="0"/>
                      </a:lnTo>
                      <a:lnTo>
                        <a:pt x="19" y="0"/>
                      </a:lnTo>
                      <a:lnTo>
                        <a:pt x="13" y="0"/>
                      </a:lnTo>
                      <a:lnTo>
                        <a:pt x="6" y="5"/>
                      </a:lnTo>
                      <a:lnTo>
                        <a:pt x="3" y="8"/>
                      </a:lnTo>
                      <a:lnTo>
                        <a:pt x="0" y="16"/>
                      </a:lnTo>
                      <a:lnTo>
                        <a:pt x="0" y="21"/>
                      </a:lnTo>
                      <a:lnTo>
                        <a:pt x="0" y="26"/>
                      </a:lnTo>
                      <a:lnTo>
                        <a:pt x="3" y="31"/>
                      </a:lnTo>
                      <a:lnTo>
                        <a:pt x="6" y="37"/>
                      </a:lnTo>
                      <a:lnTo>
                        <a:pt x="13" y="39"/>
                      </a:lnTo>
                      <a:lnTo>
                        <a:pt x="19" y="42"/>
                      </a:lnTo>
                      <a:lnTo>
                        <a:pt x="26" y="4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82" name="Freeform 1050"/>
                <p:cNvSpPr>
                  <a:spLocks/>
                </p:cNvSpPr>
                <p:nvPr/>
              </p:nvSpPr>
              <p:spPr bwMode="auto">
                <a:xfrm>
                  <a:off x="7812" y="10101"/>
                  <a:ext cx="52" cy="41"/>
                </a:xfrm>
                <a:custGeom>
                  <a:avLst/>
                  <a:gdLst>
                    <a:gd name="T0" fmla="*/ 26 w 52"/>
                    <a:gd name="T1" fmla="*/ 41 h 41"/>
                    <a:gd name="T2" fmla="*/ 32 w 52"/>
                    <a:gd name="T3" fmla="*/ 41 h 41"/>
                    <a:gd name="T4" fmla="*/ 39 w 52"/>
                    <a:gd name="T5" fmla="*/ 39 h 41"/>
                    <a:gd name="T6" fmla="*/ 45 w 52"/>
                    <a:gd name="T7" fmla="*/ 36 h 41"/>
                    <a:gd name="T8" fmla="*/ 48 w 52"/>
                    <a:gd name="T9" fmla="*/ 31 h 41"/>
                    <a:gd name="T10" fmla="*/ 52 w 52"/>
                    <a:gd name="T11" fmla="*/ 26 h 41"/>
                    <a:gd name="T12" fmla="*/ 52 w 52"/>
                    <a:gd name="T13" fmla="*/ 21 h 41"/>
                    <a:gd name="T14" fmla="*/ 52 w 52"/>
                    <a:gd name="T15" fmla="*/ 15 h 41"/>
                    <a:gd name="T16" fmla="*/ 48 w 52"/>
                    <a:gd name="T17" fmla="*/ 8 h 41"/>
                    <a:gd name="T18" fmla="*/ 45 w 52"/>
                    <a:gd name="T19" fmla="*/ 5 h 41"/>
                    <a:gd name="T20" fmla="*/ 39 w 52"/>
                    <a:gd name="T21" fmla="*/ 0 h 41"/>
                    <a:gd name="T22" fmla="*/ 32 w 52"/>
                    <a:gd name="T23" fmla="*/ 0 h 41"/>
                    <a:gd name="T24" fmla="*/ 26 w 52"/>
                    <a:gd name="T25" fmla="*/ 0 h 41"/>
                    <a:gd name="T26" fmla="*/ 19 w 52"/>
                    <a:gd name="T27" fmla="*/ 0 h 41"/>
                    <a:gd name="T28" fmla="*/ 13 w 52"/>
                    <a:gd name="T29" fmla="*/ 0 h 41"/>
                    <a:gd name="T30" fmla="*/ 6 w 52"/>
                    <a:gd name="T31" fmla="*/ 5 h 41"/>
                    <a:gd name="T32" fmla="*/ 3 w 52"/>
                    <a:gd name="T33" fmla="*/ 8 h 41"/>
                    <a:gd name="T34" fmla="*/ 0 w 52"/>
                    <a:gd name="T35" fmla="*/ 15 h 41"/>
                    <a:gd name="T36" fmla="*/ 0 w 52"/>
                    <a:gd name="T37" fmla="*/ 21 h 41"/>
                    <a:gd name="T38" fmla="*/ 0 w 52"/>
                    <a:gd name="T39" fmla="*/ 26 h 41"/>
                    <a:gd name="T40" fmla="*/ 3 w 52"/>
                    <a:gd name="T41" fmla="*/ 31 h 41"/>
                    <a:gd name="T42" fmla="*/ 6 w 52"/>
                    <a:gd name="T43" fmla="*/ 36 h 41"/>
                    <a:gd name="T44" fmla="*/ 13 w 52"/>
                    <a:gd name="T45" fmla="*/ 39 h 41"/>
                    <a:gd name="T46" fmla="*/ 19 w 52"/>
                    <a:gd name="T47" fmla="*/ 41 h 41"/>
                    <a:gd name="T48" fmla="*/ 26 w 52"/>
                    <a:gd name="T49" fmla="*/ 41 h 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41">
                      <a:moveTo>
                        <a:pt x="26" y="41"/>
                      </a:moveTo>
                      <a:lnTo>
                        <a:pt x="32" y="41"/>
                      </a:lnTo>
                      <a:lnTo>
                        <a:pt x="39" y="39"/>
                      </a:lnTo>
                      <a:lnTo>
                        <a:pt x="45" y="36"/>
                      </a:lnTo>
                      <a:lnTo>
                        <a:pt x="48" y="31"/>
                      </a:lnTo>
                      <a:lnTo>
                        <a:pt x="52" y="26"/>
                      </a:lnTo>
                      <a:lnTo>
                        <a:pt x="52" y="21"/>
                      </a:lnTo>
                      <a:lnTo>
                        <a:pt x="52" y="15"/>
                      </a:lnTo>
                      <a:lnTo>
                        <a:pt x="48" y="8"/>
                      </a:lnTo>
                      <a:lnTo>
                        <a:pt x="45" y="5"/>
                      </a:lnTo>
                      <a:lnTo>
                        <a:pt x="39" y="0"/>
                      </a:lnTo>
                      <a:lnTo>
                        <a:pt x="32" y="0"/>
                      </a:lnTo>
                      <a:lnTo>
                        <a:pt x="26" y="0"/>
                      </a:lnTo>
                      <a:lnTo>
                        <a:pt x="19" y="0"/>
                      </a:lnTo>
                      <a:lnTo>
                        <a:pt x="13" y="0"/>
                      </a:lnTo>
                      <a:lnTo>
                        <a:pt x="6" y="5"/>
                      </a:lnTo>
                      <a:lnTo>
                        <a:pt x="3" y="8"/>
                      </a:lnTo>
                      <a:lnTo>
                        <a:pt x="0" y="15"/>
                      </a:lnTo>
                      <a:lnTo>
                        <a:pt x="0" y="21"/>
                      </a:lnTo>
                      <a:lnTo>
                        <a:pt x="0" y="26"/>
                      </a:lnTo>
                      <a:lnTo>
                        <a:pt x="3" y="31"/>
                      </a:lnTo>
                      <a:lnTo>
                        <a:pt x="6" y="36"/>
                      </a:lnTo>
                      <a:lnTo>
                        <a:pt x="13" y="39"/>
                      </a:lnTo>
                      <a:lnTo>
                        <a:pt x="19" y="41"/>
                      </a:lnTo>
                      <a:lnTo>
                        <a:pt x="26" y="41"/>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83" name="Freeform 1051"/>
                <p:cNvSpPr>
                  <a:spLocks/>
                </p:cNvSpPr>
                <p:nvPr/>
              </p:nvSpPr>
              <p:spPr bwMode="auto">
                <a:xfrm>
                  <a:off x="7812" y="10101"/>
                  <a:ext cx="52" cy="41"/>
                </a:xfrm>
                <a:custGeom>
                  <a:avLst/>
                  <a:gdLst>
                    <a:gd name="T0" fmla="*/ 26 w 52"/>
                    <a:gd name="T1" fmla="*/ 41 h 41"/>
                    <a:gd name="T2" fmla="*/ 32 w 52"/>
                    <a:gd name="T3" fmla="*/ 41 h 41"/>
                    <a:gd name="T4" fmla="*/ 39 w 52"/>
                    <a:gd name="T5" fmla="*/ 39 h 41"/>
                    <a:gd name="T6" fmla="*/ 45 w 52"/>
                    <a:gd name="T7" fmla="*/ 36 h 41"/>
                    <a:gd name="T8" fmla="*/ 48 w 52"/>
                    <a:gd name="T9" fmla="*/ 31 h 41"/>
                    <a:gd name="T10" fmla="*/ 52 w 52"/>
                    <a:gd name="T11" fmla="*/ 26 h 41"/>
                    <a:gd name="T12" fmla="*/ 52 w 52"/>
                    <a:gd name="T13" fmla="*/ 21 h 41"/>
                    <a:gd name="T14" fmla="*/ 52 w 52"/>
                    <a:gd name="T15" fmla="*/ 15 h 41"/>
                    <a:gd name="T16" fmla="*/ 48 w 52"/>
                    <a:gd name="T17" fmla="*/ 8 h 41"/>
                    <a:gd name="T18" fmla="*/ 45 w 52"/>
                    <a:gd name="T19" fmla="*/ 5 h 41"/>
                    <a:gd name="T20" fmla="*/ 39 w 52"/>
                    <a:gd name="T21" fmla="*/ 0 h 41"/>
                    <a:gd name="T22" fmla="*/ 32 w 52"/>
                    <a:gd name="T23" fmla="*/ 0 h 41"/>
                    <a:gd name="T24" fmla="*/ 26 w 52"/>
                    <a:gd name="T25" fmla="*/ 0 h 41"/>
                    <a:gd name="T26" fmla="*/ 19 w 52"/>
                    <a:gd name="T27" fmla="*/ 0 h 41"/>
                    <a:gd name="T28" fmla="*/ 13 w 52"/>
                    <a:gd name="T29" fmla="*/ 0 h 41"/>
                    <a:gd name="T30" fmla="*/ 6 w 52"/>
                    <a:gd name="T31" fmla="*/ 5 h 41"/>
                    <a:gd name="T32" fmla="*/ 3 w 52"/>
                    <a:gd name="T33" fmla="*/ 8 h 41"/>
                    <a:gd name="T34" fmla="*/ 0 w 52"/>
                    <a:gd name="T35" fmla="*/ 15 h 41"/>
                    <a:gd name="T36" fmla="*/ 0 w 52"/>
                    <a:gd name="T37" fmla="*/ 21 h 41"/>
                    <a:gd name="T38" fmla="*/ 0 w 52"/>
                    <a:gd name="T39" fmla="*/ 26 h 41"/>
                    <a:gd name="T40" fmla="*/ 3 w 52"/>
                    <a:gd name="T41" fmla="*/ 31 h 41"/>
                    <a:gd name="T42" fmla="*/ 6 w 52"/>
                    <a:gd name="T43" fmla="*/ 36 h 41"/>
                    <a:gd name="T44" fmla="*/ 13 w 52"/>
                    <a:gd name="T45" fmla="*/ 39 h 41"/>
                    <a:gd name="T46" fmla="*/ 19 w 52"/>
                    <a:gd name="T47" fmla="*/ 41 h 41"/>
                    <a:gd name="T48" fmla="*/ 26 w 52"/>
                    <a:gd name="T49" fmla="*/ 41 h 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41">
                      <a:moveTo>
                        <a:pt x="26" y="41"/>
                      </a:moveTo>
                      <a:lnTo>
                        <a:pt x="32" y="41"/>
                      </a:lnTo>
                      <a:lnTo>
                        <a:pt x="39" y="39"/>
                      </a:lnTo>
                      <a:lnTo>
                        <a:pt x="45" y="36"/>
                      </a:lnTo>
                      <a:lnTo>
                        <a:pt x="48" y="31"/>
                      </a:lnTo>
                      <a:lnTo>
                        <a:pt x="52" y="26"/>
                      </a:lnTo>
                      <a:lnTo>
                        <a:pt x="52" y="21"/>
                      </a:lnTo>
                      <a:lnTo>
                        <a:pt x="52" y="15"/>
                      </a:lnTo>
                      <a:lnTo>
                        <a:pt x="48" y="8"/>
                      </a:lnTo>
                      <a:lnTo>
                        <a:pt x="45" y="5"/>
                      </a:lnTo>
                      <a:lnTo>
                        <a:pt x="39" y="0"/>
                      </a:lnTo>
                      <a:lnTo>
                        <a:pt x="32" y="0"/>
                      </a:lnTo>
                      <a:lnTo>
                        <a:pt x="26" y="0"/>
                      </a:lnTo>
                      <a:lnTo>
                        <a:pt x="19" y="0"/>
                      </a:lnTo>
                      <a:lnTo>
                        <a:pt x="13" y="0"/>
                      </a:lnTo>
                      <a:lnTo>
                        <a:pt x="6" y="5"/>
                      </a:lnTo>
                      <a:lnTo>
                        <a:pt x="3" y="8"/>
                      </a:lnTo>
                      <a:lnTo>
                        <a:pt x="0" y="15"/>
                      </a:lnTo>
                      <a:lnTo>
                        <a:pt x="0" y="21"/>
                      </a:lnTo>
                      <a:lnTo>
                        <a:pt x="0" y="26"/>
                      </a:lnTo>
                      <a:lnTo>
                        <a:pt x="3" y="31"/>
                      </a:lnTo>
                      <a:lnTo>
                        <a:pt x="6" y="36"/>
                      </a:lnTo>
                      <a:lnTo>
                        <a:pt x="13" y="39"/>
                      </a:lnTo>
                      <a:lnTo>
                        <a:pt x="19" y="41"/>
                      </a:lnTo>
                      <a:lnTo>
                        <a:pt x="26" y="41"/>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59" name="Group 1052"/>
              <p:cNvGrpSpPr>
                <a:grpSpLocks/>
              </p:cNvGrpSpPr>
              <p:nvPr/>
            </p:nvGrpSpPr>
            <p:grpSpPr bwMode="auto">
              <a:xfrm>
                <a:off x="7812" y="10101"/>
                <a:ext cx="42" cy="34"/>
                <a:chOff x="7812" y="10101"/>
                <a:chExt cx="42" cy="34"/>
              </a:xfrm>
            </p:grpSpPr>
            <p:sp>
              <p:nvSpPr>
                <p:cNvPr id="79977" name="Freeform 1053"/>
                <p:cNvSpPr>
                  <a:spLocks/>
                </p:cNvSpPr>
                <p:nvPr/>
              </p:nvSpPr>
              <p:spPr bwMode="auto">
                <a:xfrm>
                  <a:off x="7812" y="10101"/>
                  <a:ext cx="16" cy="13"/>
                </a:xfrm>
                <a:custGeom>
                  <a:avLst/>
                  <a:gdLst>
                    <a:gd name="T0" fmla="*/ 10 w 16"/>
                    <a:gd name="T1" fmla="*/ 13 h 13"/>
                    <a:gd name="T2" fmla="*/ 6 w 16"/>
                    <a:gd name="T3" fmla="*/ 13 h 13"/>
                    <a:gd name="T4" fmla="*/ 3 w 16"/>
                    <a:gd name="T5" fmla="*/ 13 h 13"/>
                    <a:gd name="T6" fmla="*/ 0 w 16"/>
                    <a:gd name="T7" fmla="*/ 10 h 13"/>
                    <a:gd name="T8" fmla="*/ 0 w 16"/>
                    <a:gd name="T9" fmla="*/ 5 h 13"/>
                    <a:gd name="T10" fmla="*/ 0 w 16"/>
                    <a:gd name="T11" fmla="*/ 2 h 13"/>
                    <a:gd name="T12" fmla="*/ 0 w 16"/>
                    <a:gd name="T13" fmla="*/ 2 h 13"/>
                    <a:gd name="T14" fmla="*/ 3 w 16"/>
                    <a:gd name="T15" fmla="*/ 0 h 13"/>
                    <a:gd name="T16" fmla="*/ 3 w 16"/>
                    <a:gd name="T17" fmla="*/ 0 h 13"/>
                    <a:gd name="T18" fmla="*/ 10 w 16"/>
                    <a:gd name="T19" fmla="*/ 0 h 13"/>
                    <a:gd name="T20" fmla="*/ 13 w 16"/>
                    <a:gd name="T21" fmla="*/ 0 h 13"/>
                    <a:gd name="T22" fmla="*/ 16 w 16"/>
                    <a:gd name="T23" fmla="*/ 2 h 13"/>
                    <a:gd name="T24" fmla="*/ 16 w 16"/>
                    <a:gd name="T25" fmla="*/ 2 h 13"/>
                    <a:gd name="T26" fmla="*/ 16 w 16"/>
                    <a:gd name="T27" fmla="*/ 5 h 13"/>
                    <a:gd name="T28" fmla="*/ 16 w 16"/>
                    <a:gd name="T29" fmla="*/ 10 h 13"/>
                    <a:gd name="T30" fmla="*/ 13 w 16"/>
                    <a:gd name="T31" fmla="*/ 13 h 13"/>
                    <a:gd name="T32" fmla="*/ 10 w 16"/>
                    <a:gd name="T33" fmla="*/ 13 h 13"/>
                    <a:gd name="T34" fmla="*/ 10 w 16"/>
                    <a:gd name="T35" fmla="*/ 13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13">
                      <a:moveTo>
                        <a:pt x="10" y="13"/>
                      </a:moveTo>
                      <a:lnTo>
                        <a:pt x="6" y="13"/>
                      </a:lnTo>
                      <a:lnTo>
                        <a:pt x="3" y="13"/>
                      </a:lnTo>
                      <a:lnTo>
                        <a:pt x="0" y="10"/>
                      </a:lnTo>
                      <a:lnTo>
                        <a:pt x="0" y="5"/>
                      </a:lnTo>
                      <a:lnTo>
                        <a:pt x="0" y="2"/>
                      </a:lnTo>
                      <a:lnTo>
                        <a:pt x="3" y="0"/>
                      </a:lnTo>
                      <a:lnTo>
                        <a:pt x="10" y="0"/>
                      </a:lnTo>
                      <a:lnTo>
                        <a:pt x="13" y="0"/>
                      </a:lnTo>
                      <a:lnTo>
                        <a:pt x="16" y="2"/>
                      </a:lnTo>
                      <a:lnTo>
                        <a:pt x="16" y="5"/>
                      </a:lnTo>
                      <a:lnTo>
                        <a:pt x="16" y="10"/>
                      </a:lnTo>
                      <a:lnTo>
                        <a:pt x="13" y="13"/>
                      </a:lnTo>
                      <a:lnTo>
                        <a:pt x="10" y="13"/>
                      </a:lnTo>
                      <a:close/>
                    </a:path>
                  </a:pathLst>
                </a:custGeom>
                <a:solidFill>
                  <a:srgbClr val="D3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78" name="Freeform 1054"/>
                <p:cNvSpPr>
                  <a:spLocks/>
                </p:cNvSpPr>
                <p:nvPr/>
              </p:nvSpPr>
              <p:spPr bwMode="auto">
                <a:xfrm>
                  <a:off x="7838" y="10119"/>
                  <a:ext cx="16" cy="16"/>
                </a:xfrm>
                <a:custGeom>
                  <a:avLst/>
                  <a:gdLst>
                    <a:gd name="T0" fmla="*/ 9 w 16"/>
                    <a:gd name="T1" fmla="*/ 16 h 16"/>
                    <a:gd name="T2" fmla="*/ 6 w 16"/>
                    <a:gd name="T3" fmla="*/ 16 h 16"/>
                    <a:gd name="T4" fmla="*/ 3 w 16"/>
                    <a:gd name="T5" fmla="*/ 16 h 16"/>
                    <a:gd name="T6" fmla="*/ 0 w 16"/>
                    <a:gd name="T7" fmla="*/ 13 h 16"/>
                    <a:gd name="T8" fmla="*/ 0 w 16"/>
                    <a:gd name="T9" fmla="*/ 8 h 16"/>
                    <a:gd name="T10" fmla="*/ 0 w 16"/>
                    <a:gd name="T11" fmla="*/ 5 h 16"/>
                    <a:gd name="T12" fmla="*/ 0 w 16"/>
                    <a:gd name="T13" fmla="*/ 5 h 16"/>
                    <a:gd name="T14" fmla="*/ 3 w 16"/>
                    <a:gd name="T15" fmla="*/ 3 h 16"/>
                    <a:gd name="T16" fmla="*/ 3 w 16"/>
                    <a:gd name="T17" fmla="*/ 3 h 16"/>
                    <a:gd name="T18" fmla="*/ 9 w 16"/>
                    <a:gd name="T19" fmla="*/ 0 h 16"/>
                    <a:gd name="T20" fmla="*/ 13 w 16"/>
                    <a:gd name="T21" fmla="*/ 3 h 16"/>
                    <a:gd name="T22" fmla="*/ 16 w 16"/>
                    <a:gd name="T23" fmla="*/ 5 h 16"/>
                    <a:gd name="T24" fmla="*/ 16 w 16"/>
                    <a:gd name="T25" fmla="*/ 5 h 16"/>
                    <a:gd name="T26" fmla="*/ 16 w 16"/>
                    <a:gd name="T27" fmla="*/ 8 h 16"/>
                    <a:gd name="T28" fmla="*/ 16 w 16"/>
                    <a:gd name="T29" fmla="*/ 13 h 16"/>
                    <a:gd name="T30" fmla="*/ 13 w 16"/>
                    <a:gd name="T31" fmla="*/ 16 h 16"/>
                    <a:gd name="T32" fmla="*/ 9 w 16"/>
                    <a:gd name="T33" fmla="*/ 16 h 16"/>
                    <a:gd name="T34" fmla="*/ 9 w 16"/>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16">
                      <a:moveTo>
                        <a:pt x="9" y="16"/>
                      </a:moveTo>
                      <a:lnTo>
                        <a:pt x="6" y="16"/>
                      </a:lnTo>
                      <a:lnTo>
                        <a:pt x="3" y="16"/>
                      </a:lnTo>
                      <a:lnTo>
                        <a:pt x="0" y="13"/>
                      </a:lnTo>
                      <a:lnTo>
                        <a:pt x="0" y="8"/>
                      </a:lnTo>
                      <a:lnTo>
                        <a:pt x="0" y="5"/>
                      </a:lnTo>
                      <a:lnTo>
                        <a:pt x="3" y="3"/>
                      </a:lnTo>
                      <a:lnTo>
                        <a:pt x="9" y="0"/>
                      </a:lnTo>
                      <a:lnTo>
                        <a:pt x="13" y="3"/>
                      </a:lnTo>
                      <a:lnTo>
                        <a:pt x="16" y="5"/>
                      </a:lnTo>
                      <a:lnTo>
                        <a:pt x="16" y="8"/>
                      </a:lnTo>
                      <a:lnTo>
                        <a:pt x="16" y="13"/>
                      </a:lnTo>
                      <a:lnTo>
                        <a:pt x="13" y="16"/>
                      </a:lnTo>
                      <a:lnTo>
                        <a:pt x="9" y="16"/>
                      </a:lnTo>
                      <a:close/>
                    </a:path>
                  </a:pathLst>
                </a:custGeom>
                <a:solidFill>
                  <a:srgbClr val="6D8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79" name="Freeform 1055"/>
                <p:cNvSpPr>
                  <a:spLocks/>
                </p:cNvSpPr>
                <p:nvPr/>
              </p:nvSpPr>
              <p:spPr bwMode="auto">
                <a:xfrm>
                  <a:off x="7825" y="10111"/>
                  <a:ext cx="16" cy="13"/>
                </a:xfrm>
                <a:custGeom>
                  <a:avLst/>
                  <a:gdLst>
                    <a:gd name="T0" fmla="*/ 9 w 16"/>
                    <a:gd name="T1" fmla="*/ 13 h 13"/>
                    <a:gd name="T2" fmla="*/ 6 w 16"/>
                    <a:gd name="T3" fmla="*/ 13 h 13"/>
                    <a:gd name="T4" fmla="*/ 3 w 16"/>
                    <a:gd name="T5" fmla="*/ 13 h 13"/>
                    <a:gd name="T6" fmla="*/ 0 w 16"/>
                    <a:gd name="T7" fmla="*/ 11 h 13"/>
                    <a:gd name="T8" fmla="*/ 0 w 16"/>
                    <a:gd name="T9" fmla="*/ 5 h 13"/>
                    <a:gd name="T10" fmla="*/ 0 w 16"/>
                    <a:gd name="T11" fmla="*/ 3 h 13"/>
                    <a:gd name="T12" fmla="*/ 0 w 16"/>
                    <a:gd name="T13" fmla="*/ 3 h 13"/>
                    <a:gd name="T14" fmla="*/ 3 w 16"/>
                    <a:gd name="T15" fmla="*/ 0 h 13"/>
                    <a:gd name="T16" fmla="*/ 3 w 16"/>
                    <a:gd name="T17" fmla="*/ 0 h 13"/>
                    <a:gd name="T18" fmla="*/ 9 w 16"/>
                    <a:gd name="T19" fmla="*/ 0 h 13"/>
                    <a:gd name="T20" fmla="*/ 13 w 16"/>
                    <a:gd name="T21" fmla="*/ 0 h 13"/>
                    <a:gd name="T22" fmla="*/ 16 w 16"/>
                    <a:gd name="T23" fmla="*/ 3 h 13"/>
                    <a:gd name="T24" fmla="*/ 16 w 16"/>
                    <a:gd name="T25" fmla="*/ 3 h 13"/>
                    <a:gd name="T26" fmla="*/ 16 w 16"/>
                    <a:gd name="T27" fmla="*/ 5 h 13"/>
                    <a:gd name="T28" fmla="*/ 16 w 16"/>
                    <a:gd name="T29" fmla="*/ 11 h 13"/>
                    <a:gd name="T30" fmla="*/ 13 w 16"/>
                    <a:gd name="T31" fmla="*/ 13 h 13"/>
                    <a:gd name="T32" fmla="*/ 9 w 16"/>
                    <a:gd name="T33" fmla="*/ 13 h 13"/>
                    <a:gd name="T34" fmla="*/ 9 w 16"/>
                    <a:gd name="T35" fmla="*/ 13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13">
                      <a:moveTo>
                        <a:pt x="9" y="13"/>
                      </a:moveTo>
                      <a:lnTo>
                        <a:pt x="6" y="13"/>
                      </a:lnTo>
                      <a:lnTo>
                        <a:pt x="3" y="13"/>
                      </a:lnTo>
                      <a:lnTo>
                        <a:pt x="0" y="11"/>
                      </a:lnTo>
                      <a:lnTo>
                        <a:pt x="0" y="5"/>
                      </a:lnTo>
                      <a:lnTo>
                        <a:pt x="0" y="3"/>
                      </a:lnTo>
                      <a:lnTo>
                        <a:pt x="3" y="0"/>
                      </a:lnTo>
                      <a:lnTo>
                        <a:pt x="9" y="0"/>
                      </a:lnTo>
                      <a:lnTo>
                        <a:pt x="13" y="0"/>
                      </a:lnTo>
                      <a:lnTo>
                        <a:pt x="16" y="3"/>
                      </a:lnTo>
                      <a:lnTo>
                        <a:pt x="16" y="5"/>
                      </a:lnTo>
                      <a:lnTo>
                        <a:pt x="16" y="11"/>
                      </a:lnTo>
                      <a:lnTo>
                        <a:pt x="13" y="13"/>
                      </a:lnTo>
                      <a:lnTo>
                        <a:pt x="9" y="13"/>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9960" name="Group 1056"/>
              <p:cNvGrpSpPr>
                <a:grpSpLocks/>
              </p:cNvGrpSpPr>
              <p:nvPr/>
            </p:nvGrpSpPr>
            <p:grpSpPr bwMode="auto">
              <a:xfrm>
                <a:off x="7812" y="10101"/>
                <a:ext cx="48" cy="39"/>
                <a:chOff x="7812" y="10101"/>
                <a:chExt cx="48" cy="39"/>
              </a:xfrm>
            </p:grpSpPr>
            <p:sp>
              <p:nvSpPr>
                <p:cNvPr id="79973" name="Freeform 1057"/>
                <p:cNvSpPr>
                  <a:spLocks/>
                </p:cNvSpPr>
                <p:nvPr/>
              </p:nvSpPr>
              <p:spPr bwMode="auto">
                <a:xfrm>
                  <a:off x="7812" y="10101"/>
                  <a:ext cx="22" cy="18"/>
                </a:xfrm>
                <a:custGeom>
                  <a:avLst/>
                  <a:gdLst>
                    <a:gd name="T0" fmla="*/ 13 w 22"/>
                    <a:gd name="T1" fmla="*/ 18 h 18"/>
                    <a:gd name="T2" fmla="*/ 6 w 22"/>
                    <a:gd name="T3" fmla="*/ 18 h 18"/>
                    <a:gd name="T4" fmla="*/ 6 w 22"/>
                    <a:gd name="T5" fmla="*/ 18 h 18"/>
                    <a:gd name="T6" fmla="*/ 3 w 22"/>
                    <a:gd name="T7" fmla="*/ 13 h 18"/>
                    <a:gd name="T8" fmla="*/ 0 w 22"/>
                    <a:gd name="T9" fmla="*/ 8 h 18"/>
                    <a:gd name="T10" fmla="*/ 0 w 22"/>
                    <a:gd name="T11" fmla="*/ 5 h 18"/>
                    <a:gd name="T12" fmla="*/ 3 w 22"/>
                    <a:gd name="T13" fmla="*/ 2 h 18"/>
                    <a:gd name="T14" fmla="*/ 3 w 22"/>
                    <a:gd name="T15" fmla="*/ 0 h 18"/>
                    <a:gd name="T16" fmla="*/ 6 w 22"/>
                    <a:gd name="T17" fmla="*/ 0 h 18"/>
                    <a:gd name="T18" fmla="*/ 13 w 22"/>
                    <a:gd name="T19" fmla="*/ 0 h 18"/>
                    <a:gd name="T20" fmla="*/ 19 w 22"/>
                    <a:gd name="T21" fmla="*/ 0 h 18"/>
                    <a:gd name="T22" fmla="*/ 19 w 22"/>
                    <a:gd name="T23" fmla="*/ 0 h 18"/>
                    <a:gd name="T24" fmla="*/ 22 w 22"/>
                    <a:gd name="T25" fmla="*/ 2 h 18"/>
                    <a:gd name="T26" fmla="*/ 22 w 22"/>
                    <a:gd name="T27" fmla="*/ 5 h 18"/>
                    <a:gd name="T28" fmla="*/ 22 w 22"/>
                    <a:gd name="T29" fmla="*/ 8 h 18"/>
                    <a:gd name="T30" fmla="*/ 22 w 22"/>
                    <a:gd name="T31" fmla="*/ 13 h 18"/>
                    <a:gd name="T32" fmla="*/ 19 w 22"/>
                    <a:gd name="T33" fmla="*/ 18 h 18"/>
                    <a:gd name="T34" fmla="*/ 16 w 22"/>
                    <a:gd name="T35" fmla="*/ 18 h 18"/>
                    <a:gd name="T36" fmla="*/ 13 w 22"/>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 h="18">
                      <a:moveTo>
                        <a:pt x="13" y="18"/>
                      </a:moveTo>
                      <a:lnTo>
                        <a:pt x="6" y="18"/>
                      </a:lnTo>
                      <a:lnTo>
                        <a:pt x="3" y="13"/>
                      </a:lnTo>
                      <a:lnTo>
                        <a:pt x="0" y="8"/>
                      </a:lnTo>
                      <a:lnTo>
                        <a:pt x="0" y="5"/>
                      </a:lnTo>
                      <a:lnTo>
                        <a:pt x="3" y="2"/>
                      </a:lnTo>
                      <a:lnTo>
                        <a:pt x="3" y="0"/>
                      </a:lnTo>
                      <a:lnTo>
                        <a:pt x="6" y="0"/>
                      </a:lnTo>
                      <a:lnTo>
                        <a:pt x="13" y="0"/>
                      </a:lnTo>
                      <a:lnTo>
                        <a:pt x="19" y="0"/>
                      </a:lnTo>
                      <a:lnTo>
                        <a:pt x="22" y="2"/>
                      </a:lnTo>
                      <a:lnTo>
                        <a:pt x="22" y="5"/>
                      </a:lnTo>
                      <a:lnTo>
                        <a:pt x="22" y="8"/>
                      </a:lnTo>
                      <a:lnTo>
                        <a:pt x="22" y="13"/>
                      </a:lnTo>
                      <a:lnTo>
                        <a:pt x="19" y="18"/>
                      </a:lnTo>
                      <a:lnTo>
                        <a:pt x="16" y="18"/>
                      </a:lnTo>
                      <a:lnTo>
                        <a:pt x="1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74" name="Freeform 1058"/>
                <p:cNvSpPr>
                  <a:spLocks/>
                </p:cNvSpPr>
                <p:nvPr/>
              </p:nvSpPr>
              <p:spPr bwMode="auto">
                <a:xfrm>
                  <a:off x="7838" y="10122"/>
                  <a:ext cx="22" cy="18"/>
                </a:xfrm>
                <a:custGeom>
                  <a:avLst/>
                  <a:gdLst>
                    <a:gd name="T0" fmla="*/ 13 w 22"/>
                    <a:gd name="T1" fmla="*/ 18 h 18"/>
                    <a:gd name="T2" fmla="*/ 6 w 22"/>
                    <a:gd name="T3" fmla="*/ 18 h 18"/>
                    <a:gd name="T4" fmla="*/ 6 w 22"/>
                    <a:gd name="T5" fmla="*/ 18 h 18"/>
                    <a:gd name="T6" fmla="*/ 3 w 22"/>
                    <a:gd name="T7" fmla="*/ 13 h 18"/>
                    <a:gd name="T8" fmla="*/ 0 w 22"/>
                    <a:gd name="T9" fmla="*/ 7 h 18"/>
                    <a:gd name="T10" fmla="*/ 0 w 22"/>
                    <a:gd name="T11" fmla="*/ 5 h 18"/>
                    <a:gd name="T12" fmla="*/ 3 w 22"/>
                    <a:gd name="T13" fmla="*/ 2 h 18"/>
                    <a:gd name="T14" fmla="*/ 3 w 22"/>
                    <a:gd name="T15" fmla="*/ 0 h 18"/>
                    <a:gd name="T16" fmla="*/ 6 w 22"/>
                    <a:gd name="T17" fmla="*/ 0 h 18"/>
                    <a:gd name="T18" fmla="*/ 13 w 22"/>
                    <a:gd name="T19" fmla="*/ 0 h 18"/>
                    <a:gd name="T20" fmla="*/ 19 w 22"/>
                    <a:gd name="T21" fmla="*/ 0 h 18"/>
                    <a:gd name="T22" fmla="*/ 19 w 22"/>
                    <a:gd name="T23" fmla="*/ 0 h 18"/>
                    <a:gd name="T24" fmla="*/ 22 w 22"/>
                    <a:gd name="T25" fmla="*/ 2 h 18"/>
                    <a:gd name="T26" fmla="*/ 22 w 22"/>
                    <a:gd name="T27" fmla="*/ 5 h 18"/>
                    <a:gd name="T28" fmla="*/ 22 w 22"/>
                    <a:gd name="T29" fmla="*/ 7 h 18"/>
                    <a:gd name="T30" fmla="*/ 22 w 22"/>
                    <a:gd name="T31" fmla="*/ 13 h 18"/>
                    <a:gd name="T32" fmla="*/ 19 w 22"/>
                    <a:gd name="T33" fmla="*/ 18 h 18"/>
                    <a:gd name="T34" fmla="*/ 16 w 22"/>
                    <a:gd name="T35" fmla="*/ 18 h 18"/>
                    <a:gd name="T36" fmla="*/ 13 w 22"/>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 h="18">
                      <a:moveTo>
                        <a:pt x="13" y="18"/>
                      </a:moveTo>
                      <a:lnTo>
                        <a:pt x="6" y="18"/>
                      </a:lnTo>
                      <a:lnTo>
                        <a:pt x="3" y="13"/>
                      </a:lnTo>
                      <a:lnTo>
                        <a:pt x="0" y="7"/>
                      </a:lnTo>
                      <a:lnTo>
                        <a:pt x="0" y="5"/>
                      </a:lnTo>
                      <a:lnTo>
                        <a:pt x="3" y="2"/>
                      </a:lnTo>
                      <a:lnTo>
                        <a:pt x="3" y="0"/>
                      </a:lnTo>
                      <a:lnTo>
                        <a:pt x="6" y="0"/>
                      </a:lnTo>
                      <a:lnTo>
                        <a:pt x="13" y="0"/>
                      </a:lnTo>
                      <a:lnTo>
                        <a:pt x="19" y="0"/>
                      </a:lnTo>
                      <a:lnTo>
                        <a:pt x="22" y="2"/>
                      </a:lnTo>
                      <a:lnTo>
                        <a:pt x="22" y="5"/>
                      </a:lnTo>
                      <a:lnTo>
                        <a:pt x="22" y="7"/>
                      </a:lnTo>
                      <a:lnTo>
                        <a:pt x="22" y="13"/>
                      </a:lnTo>
                      <a:lnTo>
                        <a:pt x="19" y="18"/>
                      </a:lnTo>
                      <a:lnTo>
                        <a:pt x="16" y="18"/>
                      </a:lnTo>
                      <a:lnTo>
                        <a:pt x="13" y="1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75" name="Freeform 1059"/>
                <p:cNvSpPr>
                  <a:spLocks/>
                </p:cNvSpPr>
                <p:nvPr/>
              </p:nvSpPr>
              <p:spPr bwMode="auto">
                <a:xfrm>
                  <a:off x="7825" y="10111"/>
                  <a:ext cx="22" cy="18"/>
                </a:xfrm>
                <a:custGeom>
                  <a:avLst/>
                  <a:gdLst>
                    <a:gd name="T0" fmla="*/ 13 w 22"/>
                    <a:gd name="T1" fmla="*/ 18 h 18"/>
                    <a:gd name="T2" fmla="*/ 6 w 22"/>
                    <a:gd name="T3" fmla="*/ 18 h 18"/>
                    <a:gd name="T4" fmla="*/ 6 w 22"/>
                    <a:gd name="T5" fmla="*/ 18 h 18"/>
                    <a:gd name="T6" fmla="*/ 3 w 22"/>
                    <a:gd name="T7" fmla="*/ 13 h 18"/>
                    <a:gd name="T8" fmla="*/ 0 w 22"/>
                    <a:gd name="T9" fmla="*/ 8 h 18"/>
                    <a:gd name="T10" fmla="*/ 0 w 22"/>
                    <a:gd name="T11" fmla="*/ 5 h 18"/>
                    <a:gd name="T12" fmla="*/ 3 w 22"/>
                    <a:gd name="T13" fmla="*/ 3 h 18"/>
                    <a:gd name="T14" fmla="*/ 3 w 22"/>
                    <a:gd name="T15" fmla="*/ 0 h 18"/>
                    <a:gd name="T16" fmla="*/ 6 w 22"/>
                    <a:gd name="T17" fmla="*/ 0 h 18"/>
                    <a:gd name="T18" fmla="*/ 13 w 22"/>
                    <a:gd name="T19" fmla="*/ 0 h 18"/>
                    <a:gd name="T20" fmla="*/ 19 w 22"/>
                    <a:gd name="T21" fmla="*/ 0 h 18"/>
                    <a:gd name="T22" fmla="*/ 19 w 22"/>
                    <a:gd name="T23" fmla="*/ 0 h 18"/>
                    <a:gd name="T24" fmla="*/ 22 w 22"/>
                    <a:gd name="T25" fmla="*/ 3 h 18"/>
                    <a:gd name="T26" fmla="*/ 22 w 22"/>
                    <a:gd name="T27" fmla="*/ 5 h 18"/>
                    <a:gd name="T28" fmla="*/ 22 w 22"/>
                    <a:gd name="T29" fmla="*/ 8 h 18"/>
                    <a:gd name="T30" fmla="*/ 22 w 22"/>
                    <a:gd name="T31" fmla="*/ 13 h 18"/>
                    <a:gd name="T32" fmla="*/ 19 w 22"/>
                    <a:gd name="T33" fmla="*/ 18 h 18"/>
                    <a:gd name="T34" fmla="*/ 16 w 22"/>
                    <a:gd name="T35" fmla="*/ 18 h 18"/>
                    <a:gd name="T36" fmla="*/ 13 w 22"/>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 h="18">
                      <a:moveTo>
                        <a:pt x="13" y="18"/>
                      </a:moveTo>
                      <a:lnTo>
                        <a:pt x="6" y="18"/>
                      </a:lnTo>
                      <a:lnTo>
                        <a:pt x="3" y="13"/>
                      </a:lnTo>
                      <a:lnTo>
                        <a:pt x="0" y="8"/>
                      </a:lnTo>
                      <a:lnTo>
                        <a:pt x="0" y="5"/>
                      </a:lnTo>
                      <a:lnTo>
                        <a:pt x="3" y="3"/>
                      </a:lnTo>
                      <a:lnTo>
                        <a:pt x="3" y="0"/>
                      </a:lnTo>
                      <a:lnTo>
                        <a:pt x="6" y="0"/>
                      </a:lnTo>
                      <a:lnTo>
                        <a:pt x="13" y="0"/>
                      </a:lnTo>
                      <a:lnTo>
                        <a:pt x="19" y="0"/>
                      </a:lnTo>
                      <a:lnTo>
                        <a:pt x="22" y="3"/>
                      </a:lnTo>
                      <a:lnTo>
                        <a:pt x="22" y="5"/>
                      </a:lnTo>
                      <a:lnTo>
                        <a:pt x="22" y="8"/>
                      </a:lnTo>
                      <a:lnTo>
                        <a:pt x="22" y="13"/>
                      </a:lnTo>
                      <a:lnTo>
                        <a:pt x="19" y="18"/>
                      </a:lnTo>
                      <a:lnTo>
                        <a:pt x="16" y="18"/>
                      </a:lnTo>
                      <a:lnTo>
                        <a:pt x="13" y="18"/>
                      </a:lnTo>
                      <a:close/>
                    </a:path>
                  </a:pathLst>
                </a:custGeom>
                <a:solidFill>
                  <a:srgbClr val="B6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76" name="Freeform 1060"/>
                <p:cNvSpPr>
                  <a:spLocks/>
                </p:cNvSpPr>
                <p:nvPr/>
              </p:nvSpPr>
              <p:spPr bwMode="auto">
                <a:xfrm>
                  <a:off x="7825" y="10111"/>
                  <a:ext cx="22" cy="18"/>
                </a:xfrm>
                <a:custGeom>
                  <a:avLst/>
                  <a:gdLst>
                    <a:gd name="T0" fmla="*/ 13 w 22"/>
                    <a:gd name="T1" fmla="*/ 18 h 18"/>
                    <a:gd name="T2" fmla="*/ 6 w 22"/>
                    <a:gd name="T3" fmla="*/ 18 h 18"/>
                    <a:gd name="T4" fmla="*/ 6 w 22"/>
                    <a:gd name="T5" fmla="*/ 18 h 18"/>
                    <a:gd name="T6" fmla="*/ 3 w 22"/>
                    <a:gd name="T7" fmla="*/ 13 h 18"/>
                    <a:gd name="T8" fmla="*/ 0 w 22"/>
                    <a:gd name="T9" fmla="*/ 8 h 18"/>
                    <a:gd name="T10" fmla="*/ 0 w 22"/>
                    <a:gd name="T11" fmla="*/ 5 h 18"/>
                    <a:gd name="T12" fmla="*/ 3 w 22"/>
                    <a:gd name="T13" fmla="*/ 3 h 18"/>
                    <a:gd name="T14" fmla="*/ 3 w 22"/>
                    <a:gd name="T15" fmla="*/ 0 h 18"/>
                    <a:gd name="T16" fmla="*/ 6 w 22"/>
                    <a:gd name="T17" fmla="*/ 0 h 18"/>
                    <a:gd name="T18" fmla="*/ 13 w 22"/>
                    <a:gd name="T19" fmla="*/ 0 h 18"/>
                    <a:gd name="T20" fmla="*/ 19 w 22"/>
                    <a:gd name="T21" fmla="*/ 0 h 18"/>
                    <a:gd name="T22" fmla="*/ 19 w 22"/>
                    <a:gd name="T23" fmla="*/ 0 h 18"/>
                    <a:gd name="T24" fmla="*/ 22 w 22"/>
                    <a:gd name="T25" fmla="*/ 3 h 18"/>
                    <a:gd name="T26" fmla="*/ 22 w 22"/>
                    <a:gd name="T27" fmla="*/ 5 h 18"/>
                    <a:gd name="T28" fmla="*/ 22 w 22"/>
                    <a:gd name="T29" fmla="*/ 8 h 18"/>
                    <a:gd name="T30" fmla="*/ 22 w 22"/>
                    <a:gd name="T31" fmla="*/ 13 h 18"/>
                    <a:gd name="T32" fmla="*/ 19 w 22"/>
                    <a:gd name="T33" fmla="*/ 18 h 18"/>
                    <a:gd name="T34" fmla="*/ 16 w 22"/>
                    <a:gd name="T35" fmla="*/ 18 h 18"/>
                    <a:gd name="T36" fmla="*/ 13 w 22"/>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 h="18">
                      <a:moveTo>
                        <a:pt x="13" y="18"/>
                      </a:moveTo>
                      <a:lnTo>
                        <a:pt x="6" y="18"/>
                      </a:lnTo>
                      <a:lnTo>
                        <a:pt x="3" y="13"/>
                      </a:lnTo>
                      <a:lnTo>
                        <a:pt x="0" y="8"/>
                      </a:lnTo>
                      <a:lnTo>
                        <a:pt x="0" y="5"/>
                      </a:lnTo>
                      <a:lnTo>
                        <a:pt x="3" y="3"/>
                      </a:lnTo>
                      <a:lnTo>
                        <a:pt x="3" y="0"/>
                      </a:lnTo>
                      <a:lnTo>
                        <a:pt x="6" y="0"/>
                      </a:lnTo>
                      <a:lnTo>
                        <a:pt x="13" y="0"/>
                      </a:lnTo>
                      <a:lnTo>
                        <a:pt x="19" y="0"/>
                      </a:lnTo>
                      <a:lnTo>
                        <a:pt x="22" y="3"/>
                      </a:lnTo>
                      <a:lnTo>
                        <a:pt x="22" y="5"/>
                      </a:lnTo>
                      <a:lnTo>
                        <a:pt x="22" y="8"/>
                      </a:lnTo>
                      <a:lnTo>
                        <a:pt x="22" y="13"/>
                      </a:lnTo>
                      <a:lnTo>
                        <a:pt x="19" y="18"/>
                      </a:lnTo>
                      <a:lnTo>
                        <a:pt x="16" y="18"/>
                      </a:lnTo>
                      <a:lnTo>
                        <a:pt x="13" y="18"/>
                      </a:lnTo>
                    </a:path>
                  </a:pathLst>
                </a:custGeom>
                <a:noFill/>
                <a:ln w="825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9961" name="Group 1061"/>
              <p:cNvGrpSpPr>
                <a:grpSpLocks/>
              </p:cNvGrpSpPr>
              <p:nvPr/>
            </p:nvGrpSpPr>
            <p:grpSpPr bwMode="auto">
              <a:xfrm>
                <a:off x="8025" y="10080"/>
                <a:ext cx="61" cy="23"/>
                <a:chOff x="8025" y="10080"/>
                <a:chExt cx="61" cy="23"/>
              </a:xfrm>
            </p:grpSpPr>
            <p:sp>
              <p:nvSpPr>
                <p:cNvPr id="79970" name="Line 1062"/>
                <p:cNvSpPr>
                  <a:spLocks noChangeShapeType="1"/>
                </p:cNvSpPr>
                <p:nvPr/>
              </p:nvSpPr>
              <p:spPr bwMode="auto">
                <a:xfrm flipH="1">
                  <a:off x="8025" y="10080"/>
                  <a:ext cx="36"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71" name="Line 1063"/>
                <p:cNvSpPr>
                  <a:spLocks noChangeShapeType="1"/>
                </p:cNvSpPr>
                <p:nvPr/>
              </p:nvSpPr>
              <p:spPr bwMode="auto">
                <a:xfrm flipH="1">
                  <a:off x="8051" y="10101"/>
                  <a:ext cx="35" cy="2"/>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72" name="Line 1064"/>
                <p:cNvSpPr>
                  <a:spLocks noChangeShapeType="1"/>
                </p:cNvSpPr>
                <p:nvPr/>
              </p:nvSpPr>
              <p:spPr bwMode="auto">
                <a:xfrm flipH="1">
                  <a:off x="8038" y="10090"/>
                  <a:ext cx="36" cy="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62" name="Group 1065"/>
              <p:cNvGrpSpPr>
                <a:grpSpLocks/>
              </p:cNvGrpSpPr>
              <p:nvPr/>
            </p:nvGrpSpPr>
            <p:grpSpPr bwMode="auto">
              <a:xfrm>
                <a:off x="8015" y="10062"/>
                <a:ext cx="36" cy="34"/>
                <a:chOff x="8015" y="10062"/>
                <a:chExt cx="36" cy="34"/>
              </a:xfrm>
            </p:grpSpPr>
            <p:sp>
              <p:nvSpPr>
                <p:cNvPr id="79967" name="Line 1066"/>
                <p:cNvSpPr>
                  <a:spLocks noChangeShapeType="1"/>
                </p:cNvSpPr>
                <p:nvPr/>
              </p:nvSpPr>
              <p:spPr bwMode="auto">
                <a:xfrm>
                  <a:off x="8015" y="10062"/>
                  <a:ext cx="10" cy="1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68" name="Line 1067"/>
                <p:cNvSpPr>
                  <a:spLocks noChangeShapeType="1"/>
                </p:cNvSpPr>
                <p:nvPr/>
              </p:nvSpPr>
              <p:spPr bwMode="auto">
                <a:xfrm>
                  <a:off x="8041" y="10083"/>
                  <a:ext cx="10" cy="13"/>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69" name="Line 1068"/>
                <p:cNvSpPr>
                  <a:spLocks noChangeShapeType="1"/>
                </p:cNvSpPr>
                <p:nvPr/>
              </p:nvSpPr>
              <p:spPr bwMode="auto">
                <a:xfrm>
                  <a:off x="8028" y="10072"/>
                  <a:ext cx="10" cy="13"/>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963" name="Group 1069"/>
              <p:cNvGrpSpPr>
                <a:grpSpLocks/>
              </p:cNvGrpSpPr>
              <p:nvPr/>
            </p:nvGrpSpPr>
            <p:grpSpPr bwMode="auto">
              <a:xfrm>
                <a:off x="7999" y="10057"/>
                <a:ext cx="91" cy="21"/>
                <a:chOff x="7999" y="10057"/>
                <a:chExt cx="91" cy="21"/>
              </a:xfrm>
            </p:grpSpPr>
            <p:sp>
              <p:nvSpPr>
                <p:cNvPr id="79964" name="Line 1070"/>
                <p:cNvSpPr>
                  <a:spLocks noChangeShapeType="1"/>
                </p:cNvSpPr>
                <p:nvPr/>
              </p:nvSpPr>
              <p:spPr bwMode="auto">
                <a:xfrm flipH="1">
                  <a:off x="7999" y="10057"/>
                  <a:ext cx="65"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65" name="Line 1071"/>
                <p:cNvSpPr>
                  <a:spLocks noChangeShapeType="1"/>
                </p:cNvSpPr>
                <p:nvPr/>
              </p:nvSpPr>
              <p:spPr bwMode="auto">
                <a:xfrm flipH="1">
                  <a:off x="8025" y="10077"/>
                  <a:ext cx="65" cy="1"/>
                </a:xfrm>
                <a:prstGeom prst="line">
                  <a:avLst/>
                </a:prstGeom>
                <a:noFill/>
                <a:ln w="8255">
                  <a:solidFill>
                    <a:srgbClr val="9999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66" name="Line 1072"/>
                <p:cNvSpPr>
                  <a:spLocks noChangeShapeType="1"/>
                </p:cNvSpPr>
                <p:nvPr/>
              </p:nvSpPr>
              <p:spPr bwMode="auto">
                <a:xfrm flipH="1">
                  <a:off x="8012" y="10067"/>
                  <a:ext cx="65" cy="1"/>
                </a:xfrm>
                <a:prstGeom prst="line">
                  <a:avLst/>
                </a:prstGeom>
                <a:noFill/>
                <a:ln w="825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79882" name="AutoShape 1074"/>
          <p:cNvSpPr>
            <a:spLocks noChangeArrowheads="1"/>
          </p:cNvSpPr>
          <p:nvPr/>
        </p:nvSpPr>
        <p:spPr bwMode="auto">
          <a:xfrm>
            <a:off x="5486400" y="2895600"/>
            <a:ext cx="2590800" cy="533400"/>
          </a:xfrm>
          <a:prstGeom prst="curvedUpArrow">
            <a:avLst>
              <a:gd name="adj1" fmla="val 97143"/>
              <a:gd name="adj2" fmla="val 194286"/>
              <a:gd name="adj3" fmla="val 33333"/>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9883" name="Oval 1075"/>
          <p:cNvSpPr>
            <a:spLocks noChangeArrowheads="1"/>
          </p:cNvSpPr>
          <p:nvPr/>
        </p:nvSpPr>
        <p:spPr bwMode="auto">
          <a:xfrm>
            <a:off x="7239000" y="1844824"/>
            <a:ext cx="2817440" cy="1203176"/>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dirty="0">
                <a:latin typeface="+mj-lt"/>
              </a:rPr>
              <a:t>AUC assets could be managed for line item settlements </a:t>
            </a:r>
            <a:endParaRPr lang="en-US" altLang="en-US" sz="1400" b="0" dirty="0">
              <a:latin typeface="+mj-lt"/>
            </a:endParaRPr>
          </a:p>
        </p:txBody>
      </p:sp>
      <p:pic>
        <p:nvPicPr>
          <p:cNvPr id="79885" name="Picture 1077" descr="j04040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4724400"/>
            <a:ext cx="10668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6" name="Rectangle 1078"/>
          <p:cNvSpPr>
            <a:spLocks noChangeArrowheads="1"/>
          </p:cNvSpPr>
          <p:nvPr/>
        </p:nvSpPr>
        <p:spPr bwMode="auto">
          <a:xfrm>
            <a:off x="6477000" y="3962400"/>
            <a:ext cx="2667000" cy="3810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400" dirty="0">
                <a:latin typeface="+mj-lt"/>
              </a:rPr>
              <a:t>Depreciation areas</a:t>
            </a:r>
            <a:endParaRPr lang="en-US" altLang="en-US" sz="1400" dirty="0">
              <a:latin typeface="+mj-lt"/>
            </a:endParaRPr>
          </a:p>
        </p:txBody>
      </p:sp>
      <p:sp>
        <p:nvSpPr>
          <p:cNvPr id="79888" name="Text Box 1080"/>
          <p:cNvSpPr txBox="1">
            <a:spLocks noChangeArrowheads="1"/>
          </p:cNvSpPr>
          <p:nvPr/>
        </p:nvSpPr>
        <p:spPr bwMode="auto">
          <a:xfrm>
            <a:off x="6705600" y="4437112"/>
            <a:ext cx="1066800" cy="274638"/>
          </a:xfrm>
          <a:prstGeom prst="rect">
            <a:avLst/>
          </a:prstGeom>
          <a:solidFill>
            <a:srgbClr val="66FF33"/>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200" b="0" dirty="0"/>
              <a:t>Book dep.</a:t>
            </a:r>
          </a:p>
        </p:txBody>
      </p:sp>
      <p:pic>
        <p:nvPicPr>
          <p:cNvPr id="79889" name="Picture 1081" descr="j03110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600" y="4724400"/>
            <a:ext cx="144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92" name="Rectangle 1086"/>
          <p:cNvSpPr>
            <a:spLocks noChangeArrowheads="1"/>
          </p:cNvSpPr>
          <p:nvPr/>
        </p:nvSpPr>
        <p:spPr bwMode="auto">
          <a:xfrm>
            <a:off x="6858000" y="5943600"/>
            <a:ext cx="838200" cy="30480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400" b="0" dirty="0">
                <a:latin typeface="+mj-lt"/>
              </a:rPr>
              <a:t>0000</a:t>
            </a:r>
            <a:endParaRPr lang="en-US" altLang="en-US" sz="1400" b="0" dirty="0">
              <a:latin typeface="+mj-lt"/>
            </a:endParaRPr>
          </a:p>
        </p:txBody>
      </p:sp>
    </p:spTree>
    <p:extLst>
      <p:ext uri="{BB962C8B-B14F-4D97-AF65-F5344CB8AC3E}">
        <p14:creationId xmlns:p14="http://schemas.microsoft.com/office/powerpoint/2010/main" val="1995317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7013" y="1989187"/>
            <a:ext cx="11688762" cy="3023989"/>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48517" name="Rectangle 5">
            <a:extLst>
              <a:ext uri="{FF2B5EF4-FFF2-40B4-BE49-F238E27FC236}">
                <a16:creationId xmlns:a16="http://schemas.microsoft.com/office/drawing/2014/main" xmlns="" id="{AF435E36-F7B0-4263-8088-35B52D6EE523}"/>
              </a:ext>
            </a:extLst>
          </p:cNvPr>
          <p:cNvSpPr>
            <a:spLocks noGrp="1" noChangeArrowheads="1"/>
          </p:cNvSpPr>
          <p:nvPr>
            <p:ph type="title"/>
          </p:nvPr>
        </p:nvSpPr>
        <p:spPr/>
        <p:txBody>
          <a:bodyPr/>
          <a:lstStyle/>
          <a:p>
            <a:pPr>
              <a:defRPr/>
            </a:pPr>
            <a:r>
              <a:rPr lang="en-US" altLang="en-US" dirty="0"/>
              <a:t>Asset Definition</a:t>
            </a:r>
          </a:p>
        </p:txBody>
      </p:sp>
      <p:sp>
        <p:nvSpPr>
          <p:cNvPr id="448515" name="Rectangle 3">
            <a:extLst>
              <a:ext uri="{FF2B5EF4-FFF2-40B4-BE49-F238E27FC236}">
                <a16:creationId xmlns:a16="http://schemas.microsoft.com/office/drawing/2014/main" xmlns="" id="{97BB3660-52CA-414B-AC9A-5DD2197DD039}"/>
              </a:ext>
            </a:extLst>
          </p:cNvPr>
          <p:cNvSpPr>
            <a:spLocks noGrp="1" noChangeArrowheads="1"/>
          </p:cNvSpPr>
          <p:nvPr>
            <p:ph type="body" idx="4294967295"/>
          </p:nvPr>
        </p:nvSpPr>
        <p:spPr>
          <a:xfrm>
            <a:off x="227013" y="1988839"/>
            <a:ext cx="11688762" cy="3024337"/>
          </a:xfrm>
        </p:spPr>
        <p:txBody>
          <a:bodyPr/>
          <a:lstStyle/>
          <a:p>
            <a:pPr>
              <a:lnSpc>
                <a:spcPct val="100000"/>
              </a:lnSpc>
              <a:spcBef>
                <a:spcPts val="1200"/>
              </a:spcBef>
              <a:spcAft>
                <a:spcPts val="1200"/>
              </a:spcAft>
              <a:defRPr/>
            </a:pPr>
            <a:r>
              <a:rPr lang="en-GB" altLang="en-US" sz="1800" dirty="0" smtClean="0"/>
              <a:t>A </a:t>
            </a:r>
            <a:r>
              <a:rPr lang="en-GB" altLang="en-US" sz="1800" dirty="0"/>
              <a:t>fixed asset is defined as any asset, tangible or intangible, acquired for retention by an entity for the purpose of providing a service to the business, and not held for resale in the normal course of trading. </a:t>
            </a:r>
            <a:endParaRPr lang="en-US" altLang="en-US" sz="1800" dirty="0"/>
          </a:p>
          <a:p>
            <a:pPr>
              <a:lnSpc>
                <a:spcPct val="100000"/>
              </a:lnSpc>
              <a:spcBef>
                <a:spcPts val="1200"/>
              </a:spcBef>
              <a:spcAft>
                <a:spcPts val="1200"/>
              </a:spcAft>
              <a:defRPr/>
            </a:pPr>
            <a:r>
              <a:rPr lang="en-US" altLang="en-US" sz="1800" dirty="0"/>
              <a:t>Examples of tangible fixed assets include land and buildings, plant and machinery, fixtures and fittings, motor vehicles and IT equipment</a:t>
            </a:r>
            <a:r>
              <a:rPr lang="en-US" altLang="en-US" sz="1800" dirty="0" smtClean="0"/>
              <a:t>.</a:t>
            </a:r>
            <a:endParaRPr lang="en-US" altLang="en-US" sz="1800" dirty="0"/>
          </a:p>
          <a:p>
            <a:pPr>
              <a:lnSpc>
                <a:spcPct val="100000"/>
              </a:lnSpc>
              <a:spcBef>
                <a:spcPts val="1200"/>
              </a:spcBef>
              <a:spcAft>
                <a:spcPts val="1200"/>
              </a:spcAft>
              <a:defRPr/>
            </a:pPr>
            <a:r>
              <a:rPr lang="en-US" altLang="en-US" sz="1800" dirty="0"/>
              <a:t>Intangible assets lack physical substance and usually are very hard to evaluate. </a:t>
            </a:r>
            <a:r>
              <a:rPr lang="en-US" altLang="en-US" sz="1800" dirty="0"/>
              <a:t>They include patents, copyrights, goodwill, trademarks, trade names, etc</a:t>
            </a:r>
            <a:r>
              <a:rPr lang="en-US" altLang="en-US" sz="1800" dirty="0" smtClean="0"/>
              <a:t>.</a:t>
            </a:r>
            <a:endParaRPr lang="en-US" altLang="en-US" sz="1800" dirty="0"/>
          </a:p>
        </p:txBody>
      </p:sp>
    </p:spTree>
    <p:extLst>
      <p:ext uri="{BB962C8B-B14F-4D97-AF65-F5344CB8AC3E}">
        <p14:creationId xmlns:p14="http://schemas.microsoft.com/office/powerpoint/2010/main" val="2512474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91344" y="1556793"/>
            <a:ext cx="11688762" cy="2448272"/>
          </a:xfrm>
          <a:prstGeom prst="rect">
            <a:avLst/>
          </a:prstGeom>
          <a:solidFill>
            <a:srgbClr val="D4D4F4"/>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514350" indent="-514350">
              <a:spcBef>
                <a:spcPts val="600"/>
              </a:spcBef>
              <a:spcAft>
                <a:spcPts val="600"/>
              </a:spcAft>
              <a:buClr>
                <a:schemeClr val="accent1"/>
              </a:buClr>
              <a:buFont typeface="Wingdings" panose="05000000000000000000" pitchFamily="2" charset="2"/>
              <a:buChar char="§"/>
              <a:defRPr/>
            </a:pPr>
            <a:r>
              <a:rPr lang="en-US" altLang="en-US" sz="1800" dirty="0">
                <a:solidFill>
                  <a:schemeClr val="tx2"/>
                </a:solidFill>
                <a:latin typeface="+mj-lt"/>
              </a:rPr>
              <a:t>Fixed Assets are the non-liquid assets that are required for the </a:t>
            </a:r>
            <a:r>
              <a:rPr lang="en-US" altLang="en-US" sz="1800" dirty="0" smtClean="0">
                <a:solidFill>
                  <a:schemeClr val="tx2"/>
                </a:solidFill>
                <a:latin typeface="+mj-lt"/>
              </a:rPr>
              <a:t>company's </a:t>
            </a:r>
            <a:r>
              <a:rPr lang="en-US" altLang="en-US" sz="1800" dirty="0">
                <a:solidFill>
                  <a:schemeClr val="tx2"/>
                </a:solidFill>
                <a:latin typeface="+mj-lt"/>
              </a:rPr>
              <a:t>day-to-day operations.</a:t>
            </a:r>
          </a:p>
          <a:p>
            <a:pPr marL="514350" indent="-514350">
              <a:spcBef>
                <a:spcPts val="600"/>
              </a:spcBef>
              <a:spcAft>
                <a:spcPts val="600"/>
              </a:spcAft>
              <a:buClr>
                <a:schemeClr val="accent1"/>
              </a:buClr>
              <a:buFont typeface="Wingdings" panose="05000000000000000000" pitchFamily="2" charset="2"/>
              <a:buChar char="§"/>
              <a:defRPr/>
            </a:pPr>
            <a:r>
              <a:rPr lang="en-US" altLang="en-US" sz="1800" dirty="0">
                <a:solidFill>
                  <a:schemeClr val="tx2"/>
                </a:solidFill>
                <a:latin typeface="+mj-lt"/>
              </a:rPr>
              <a:t>Fixed Assets are the assets which cannot easily be converted into </a:t>
            </a:r>
            <a:r>
              <a:rPr lang="en-US" altLang="en-US" sz="1800" dirty="0" smtClean="0">
                <a:solidFill>
                  <a:schemeClr val="tx2"/>
                </a:solidFill>
                <a:latin typeface="+mj-lt"/>
              </a:rPr>
              <a:t>cash </a:t>
            </a:r>
            <a:r>
              <a:rPr lang="en-US" altLang="en-US" sz="1800" dirty="0">
                <a:solidFill>
                  <a:schemeClr val="tx2"/>
                </a:solidFill>
                <a:latin typeface="+mj-lt"/>
              </a:rPr>
              <a:t>This can be compared with current assets such as cash or bank accounts, which are described as liquid assets.</a:t>
            </a:r>
            <a:endParaRPr lang="en-US" altLang="en-US" sz="1800" dirty="0">
              <a:solidFill>
                <a:schemeClr val="tx2"/>
              </a:solidFill>
              <a:latin typeface="+mj-lt"/>
            </a:endParaRPr>
          </a:p>
        </p:txBody>
      </p:sp>
      <p:sp>
        <p:nvSpPr>
          <p:cNvPr id="450564" name="Rectangle 4">
            <a:extLst>
              <a:ext uri="{FF2B5EF4-FFF2-40B4-BE49-F238E27FC236}">
                <a16:creationId xmlns:a16="http://schemas.microsoft.com/office/drawing/2014/main" xmlns="" id="{FB4ADD06-4622-462D-A6D1-7940913A65F9}"/>
              </a:ext>
            </a:extLst>
          </p:cNvPr>
          <p:cNvSpPr>
            <a:spLocks noGrp="1" noChangeArrowheads="1"/>
          </p:cNvSpPr>
          <p:nvPr>
            <p:ph type="title"/>
          </p:nvPr>
        </p:nvSpPr>
        <p:spPr>
          <a:xfrm>
            <a:off x="227013" y="0"/>
            <a:ext cx="11125236" cy="720000"/>
          </a:xfrm>
        </p:spPr>
        <p:txBody>
          <a:bodyPr/>
          <a:lstStyle/>
          <a:p>
            <a:pPr>
              <a:defRPr/>
            </a:pPr>
            <a:r>
              <a:rPr lang="en-US" altLang="en-US" sz="3600" dirty="0"/>
              <a:t>Some of other way expressions</a:t>
            </a:r>
          </a:p>
        </p:txBody>
      </p:sp>
    </p:spTree>
    <p:extLst>
      <p:ext uri="{BB962C8B-B14F-4D97-AF65-F5344CB8AC3E}">
        <p14:creationId xmlns:p14="http://schemas.microsoft.com/office/powerpoint/2010/main" val="1859599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27013" y="991957"/>
            <a:ext cx="11688762" cy="3733187"/>
          </a:xfrm>
          <a:prstGeom prst="rect">
            <a:avLst/>
          </a:prstGeom>
          <a:solidFill>
            <a:srgbClr val="C0C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52612" name="Rectangle 4">
            <a:extLst>
              <a:ext uri="{FF2B5EF4-FFF2-40B4-BE49-F238E27FC236}">
                <a16:creationId xmlns:a16="http://schemas.microsoft.com/office/drawing/2014/main" xmlns="" id="{7C926EA9-0124-4E8F-A7D3-5CD52C2AAA49}"/>
              </a:ext>
            </a:extLst>
          </p:cNvPr>
          <p:cNvSpPr>
            <a:spLocks noGrp="1" noChangeArrowheads="1"/>
          </p:cNvSpPr>
          <p:nvPr>
            <p:ph type="title"/>
          </p:nvPr>
        </p:nvSpPr>
        <p:spPr/>
        <p:txBody>
          <a:bodyPr/>
          <a:lstStyle/>
          <a:p>
            <a:pPr>
              <a:defRPr/>
            </a:pPr>
            <a:r>
              <a:rPr lang="en-US" altLang="en-US" dirty="0"/>
              <a:t>Meaning of depreciation</a:t>
            </a:r>
          </a:p>
        </p:txBody>
      </p:sp>
      <p:sp>
        <p:nvSpPr>
          <p:cNvPr id="452613" name="Rectangle 5">
            <a:extLst>
              <a:ext uri="{FF2B5EF4-FFF2-40B4-BE49-F238E27FC236}">
                <a16:creationId xmlns:a16="http://schemas.microsoft.com/office/drawing/2014/main" xmlns="" id="{1610E34A-8F3A-4A5F-BB15-399B79FC1866}"/>
              </a:ext>
            </a:extLst>
          </p:cNvPr>
          <p:cNvSpPr>
            <a:spLocks noGrp="1" noChangeArrowheads="1"/>
          </p:cNvSpPr>
          <p:nvPr>
            <p:ph type="body" idx="4294967295"/>
          </p:nvPr>
        </p:nvSpPr>
        <p:spPr>
          <a:xfrm>
            <a:off x="254589" y="1052736"/>
            <a:ext cx="11661185" cy="3096344"/>
          </a:xfrm>
        </p:spPr>
        <p:txBody>
          <a:bodyPr/>
          <a:lstStyle/>
          <a:p>
            <a:pPr>
              <a:lnSpc>
                <a:spcPct val="80000"/>
              </a:lnSpc>
              <a:spcBef>
                <a:spcPts val="1200"/>
              </a:spcBef>
              <a:spcAft>
                <a:spcPts val="1200"/>
              </a:spcAft>
              <a:defRPr/>
            </a:pPr>
            <a:r>
              <a:rPr lang="en-US" altLang="en-US" sz="1800" dirty="0"/>
              <a:t>A portion of the benefits of the fixed asset will be used up or consumed in each accounting period of its life in order to generate revenue.</a:t>
            </a:r>
          </a:p>
          <a:p>
            <a:pPr>
              <a:lnSpc>
                <a:spcPct val="80000"/>
              </a:lnSpc>
              <a:spcBef>
                <a:spcPts val="1200"/>
              </a:spcBef>
              <a:spcAft>
                <a:spcPts val="1200"/>
              </a:spcAft>
              <a:defRPr/>
            </a:pPr>
            <a:r>
              <a:rPr lang="en-US" altLang="en-US" sz="1800" dirty="0"/>
              <a:t>In essence, depreciation involves allocating the cost of the fixed asset (less any residual value) over its useful life. To calculate the depreciation charge for an accounting period, the following factors are relevant:</a:t>
            </a:r>
          </a:p>
          <a:p>
            <a:pPr marL="285750" indent="-285750">
              <a:lnSpc>
                <a:spcPct val="80000"/>
              </a:lnSpc>
              <a:spcBef>
                <a:spcPts val="1200"/>
              </a:spcBef>
              <a:spcAft>
                <a:spcPts val="1200"/>
              </a:spcAft>
              <a:buClr>
                <a:schemeClr val="accent1"/>
              </a:buClr>
              <a:buFont typeface="Wingdings" panose="05000000000000000000" pitchFamily="2" charset="2"/>
              <a:buChar char="§"/>
              <a:defRPr/>
            </a:pPr>
            <a:r>
              <a:rPr lang="en-US" altLang="en-US" sz="1800" dirty="0" smtClean="0"/>
              <a:t>The </a:t>
            </a:r>
            <a:r>
              <a:rPr lang="en-US" altLang="en-US" sz="1800" dirty="0"/>
              <a:t>cost of the fixed </a:t>
            </a:r>
            <a:r>
              <a:rPr lang="en-US" altLang="en-US" sz="1800" dirty="0" smtClean="0"/>
              <a:t>asset.</a:t>
            </a:r>
            <a:endParaRPr lang="en-US" altLang="en-US" sz="1800" dirty="0"/>
          </a:p>
          <a:p>
            <a:pPr marL="285750" indent="-285750">
              <a:lnSpc>
                <a:spcPct val="80000"/>
              </a:lnSpc>
              <a:spcBef>
                <a:spcPts val="1200"/>
              </a:spcBef>
              <a:spcAft>
                <a:spcPts val="1200"/>
              </a:spcAft>
              <a:buClr>
                <a:schemeClr val="accent1"/>
              </a:buClr>
              <a:buFont typeface="Wingdings" panose="05000000000000000000" pitchFamily="2" charset="2"/>
              <a:buChar char="§"/>
              <a:defRPr/>
            </a:pPr>
            <a:r>
              <a:rPr lang="en-US" altLang="en-US" sz="1800" dirty="0" smtClean="0"/>
              <a:t>The </a:t>
            </a:r>
            <a:r>
              <a:rPr lang="en-US" altLang="en-US" sz="1800" dirty="0"/>
              <a:t>(estimated) useful life of the </a:t>
            </a:r>
            <a:r>
              <a:rPr lang="en-US" altLang="en-US" sz="1800" dirty="0" smtClean="0"/>
              <a:t>asset.</a:t>
            </a:r>
            <a:endParaRPr lang="en-US" altLang="en-US" sz="1800" dirty="0"/>
          </a:p>
          <a:p>
            <a:pPr marL="285750" indent="-285750">
              <a:lnSpc>
                <a:spcPct val="80000"/>
              </a:lnSpc>
              <a:spcBef>
                <a:spcPts val="1200"/>
              </a:spcBef>
              <a:spcAft>
                <a:spcPts val="1200"/>
              </a:spcAft>
              <a:buClr>
                <a:schemeClr val="accent1"/>
              </a:buClr>
              <a:buFont typeface="Wingdings" panose="05000000000000000000" pitchFamily="2" charset="2"/>
              <a:buChar char="§"/>
              <a:defRPr/>
            </a:pPr>
            <a:r>
              <a:rPr lang="en-US" altLang="en-US" sz="1800" dirty="0" smtClean="0"/>
              <a:t>The </a:t>
            </a:r>
            <a:r>
              <a:rPr lang="en-US" altLang="en-US" sz="1800" dirty="0"/>
              <a:t>(estimated) residual value of the asset.</a:t>
            </a:r>
          </a:p>
        </p:txBody>
      </p:sp>
    </p:spTree>
    <p:extLst>
      <p:ext uri="{BB962C8B-B14F-4D97-AF65-F5344CB8AC3E}">
        <p14:creationId xmlns:p14="http://schemas.microsoft.com/office/powerpoint/2010/main" val="2287227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51619" y="1269107"/>
            <a:ext cx="11688762" cy="2807965"/>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285750" indent="-285750">
              <a:lnSpc>
                <a:spcPct val="80000"/>
              </a:lnSpc>
              <a:spcBef>
                <a:spcPts val="1200"/>
              </a:spcBef>
              <a:spcAft>
                <a:spcPts val="1200"/>
              </a:spcAft>
              <a:buFont typeface="Wingdings" panose="05000000000000000000" pitchFamily="2" charset="2"/>
              <a:buChar char="§"/>
              <a:defRPr/>
            </a:pPr>
            <a:r>
              <a:rPr lang="en-US" altLang="en-US" sz="1800" b="0" dirty="0">
                <a:latin typeface="+mj-lt"/>
              </a:rPr>
              <a:t>The total amount to be depreciated over the life of a fixed asset is determined by some systematic calculations</a:t>
            </a:r>
          </a:p>
          <a:p>
            <a:pPr marL="285750" indent="-285750">
              <a:lnSpc>
                <a:spcPct val="80000"/>
              </a:lnSpc>
              <a:spcBef>
                <a:spcPts val="1200"/>
              </a:spcBef>
              <a:spcAft>
                <a:spcPts val="1200"/>
              </a:spcAft>
              <a:buFont typeface="Wingdings" panose="05000000000000000000" pitchFamily="2" charset="2"/>
              <a:buChar char="§"/>
              <a:defRPr/>
            </a:pPr>
            <a:r>
              <a:rPr lang="en-US" altLang="en-US" sz="1800" b="0" dirty="0">
                <a:latin typeface="+mj-lt"/>
              </a:rPr>
              <a:t>So how much of this depreciable amount is charged against profits in each accounting period?</a:t>
            </a:r>
          </a:p>
          <a:p>
            <a:pPr marL="285750" indent="-285750">
              <a:lnSpc>
                <a:spcPct val="80000"/>
              </a:lnSpc>
              <a:spcBef>
                <a:spcPts val="1200"/>
              </a:spcBef>
              <a:spcAft>
                <a:spcPts val="1200"/>
              </a:spcAft>
              <a:buFont typeface="Wingdings" panose="05000000000000000000" pitchFamily="2" charset="2"/>
              <a:buChar char="§"/>
              <a:defRPr/>
            </a:pPr>
            <a:r>
              <a:rPr lang="en-US" altLang="en-US" sz="1800" b="0" dirty="0">
                <a:latin typeface="+mj-lt"/>
              </a:rPr>
              <a:t>A depreciation method is required to allocate, in a systematic way, the total amount to be depreciated between each accounting period of the asset's useful economic life.</a:t>
            </a:r>
          </a:p>
          <a:p>
            <a:pPr marL="285750" indent="-285750">
              <a:lnSpc>
                <a:spcPct val="80000"/>
              </a:lnSpc>
              <a:spcBef>
                <a:spcPts val="1200"/>
              </a:spcBef>
              <a:spcAft>
                <a:spcPts val="1200"/>
              </a:spcAft>
              <a:buFont typeface="Wingdings" panose="05000000000000000000" pitchFamily="2" charset="2"/>
              <a:buChar char="§"/>
              <a:defRPr/>
            </a:pPr>
            <a:r>
              <a:rPr lang="en-US" altLang="en-US" sz="1800" b="0" dirty="0">
                <a:latin typeface="+mj-lt"/>
              </a:rPr>
              <a:t>There are various methods of depreciation available. However, most businesses appear to adopt one of the two methods described below.</a:t>
            </a:r>
            <a:endParaRPr lang="en-US" altLang="en-US" sz="1800" b="0" dirty="0">
              <a:latin typeface="+mj-lt"/>
            </a:endParaRPr>
          </a:p>
        </p:txBody>
      </p:sp>
      <p:sp>
        <p:nvSpPr>
          <p:cNvPr id="454660" name="Rectangle 4">
            <a:extLst>
              <a:ext uri="{FF2B5EF4-FFF2-40B4-BE49-F238E27FC236}">
                <a16:creationId xmlns:a16="http://schemas.microsoft.com/office/drawing/2014/main" xmlns="" id="{65DA031D-4983-474C-8BD2-A407BFD74D08}"/>
              </a:ext>
            </a:extLst>
          </p:cNvPr>
          <p:cNvSpPr>
            <a:spLocks noGrp="1" noChangeArrowheads="1"/>
          </p:cNvSpPr>
          <p:nvPr>
            <p:ph type="title"/>
          </p:nvPr>
        </p:nvSpPr>
        <p:spPr/>
        <p:txBody>
          <a:bodyPr/>
          <a:lstStyle/>
          <a:p>
            <a:pPr>
              <a:defRPr/>
            </a:pPr>
            <a:r>
              <a:rPr lang="en-US" altLang="en-US" dirty="0"/>
              <a:t>Depreciation </a:t>
            </a:r>
            <a:r>
              <a:rPr lang="en-US" altLang="en-US" dirty="0" smtClean="0"/>
              <a:t>Methods</a:t>
            </a:r>
            <a:endParaRPr lang="en-US" altLang="en-US" dirty="0"/>
          </a:p>
        </p:txBody>
      </p:sp>
    </p:spTree>
    <p:extLst>
      <p:ext uri="{BB962C8B-B14F-4D97-AF65-F5344CB8AC3E}">
        <p14:creationId xmlns:p14="http://schemas.microsoft.com/office/powerpoint/2010/main" val="104435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97622" y="981075"/>
            <a:ext cx="11695804" cy="4032101"/>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nSpc>
                <a:spcPct val="80000"/>
              </a:lnSpc>
              <a:spcBef>
                <a:spcPts val="1200"/>
              </a:spcBef>
              <a:spcAft>
                <a:spcPts val="1200"/>
              </a:spcAft>
              <a:buNone/>
              <a:defRPr/>
            </a:pPr>
            <a:r>
              <a:rPr lang="en-US" altLang="en-US" sz="1800" dirty="0">
                <a:latin typeface="+mj-lt"/>
              </a:rPr>
              <a:t>Method 1 - Straight-line depreciation:</a:t>
            </a:r>
          </a:p>
          <a:p>
            <a:pPr marL="285750" indent="-285750">
              <a:lnSpc>
                <a:spcPct val="80000"/>
              </a:lnSpc>
              <a:spcBef>
                <a:spcPts val="1200"/>
              </a:spcBef>
              <a:spcAft>
                <a:spcPts val="1200"/>
              </a:spcAft>
              <a:buFont typeface="Wingdings" panose="05000000000000000000" pitchFamily="2" charset="2"/>
              <a:buChar char="§"/>
              <a:defRPr/>
            </a:pPr>
            <a:r>
              <a:rPr lang="en-US" altLang="en-US" sz="1800" b="0" dirty="0">
                <a:latin typeface="+mj-lt"/>
              </a:rPr>
              <a:t>The straight-line method of depreciation is widely used and simple to calculate. It is based on the principle that each accounting period of the asset's life should bear an equal amount of depreciation </a:t>
            </a:r>
          </a:p>
          <a:p>
            <a:pPr>
              <a:lnSpc>
                <a:spcPct val="80000"/>
              </a:lnSpc>
              <a:spcBef>
                <a:spcPts val="1200"/>
              </a:spcBef>
              <a:spcAft>
                <a:spcPts val="1200"/>
              </a:spcAft>
              <a:buNone/>
              <a:defRPr/>
            </a:pPr>
            <a:r>
              <a:rPr lang="en-US" altLang="en-US" sz="1800" dirty="0">
                <a:latin typeface="+mj-lt"/>
              </a:rPr>
              <a:t>Method 2 - Reducing balance method:</a:t>
            </a:r>
          </a:p>
          <a:p>
            <a:pPr marL="285750" indent="-285750">
              <a:lnSpc>
                <a:spcPct val="80000"/>
              </a:lnSpc>
              <a:spcBef>
                <a:spcPts val="1200"/>
              </a:spcBef>
              <a:spcAft>
                <a:spcPts val="1200"/>
              </a:spcAft>
              <a:buFont typeface="Wingdings" panose="05000000000000000000" pitchFamily="2" charset="2"/>
              <a:buChar char="§"/>
              <a:defRPr/>
            </a:pPr>
            <a:r>
              <a:rPr lang="en-US" altLang="en-US" sz="1800" b="0" dirty="0">
                <a:latin typeface="+mj-lt"/>
              </a:rPr>
              <a:t>The reducing balance method of depreciation provides a high annual depreciation charge in the early years of an asset's life but the annual depreciation charge reduces progressively as the asset ages.</a:t>
            </a:r>
          </a:p>
          <a:p>
            <a:pPr marL="285750" indent="-285750">
              <a:lnSpc>
                <a:spcPct val="80000"/>
              </a:lnSpc>
              <a:spcBef>
                <a:spcPts val="1200"/>
              </a:spcBef>
              <a:spcAft>
                <a:spcPts val="1200"/>
              </a:spcAft>
              <a:buFont typeface="Wingdings" panose="05000000000000000000" pitchFamily="2" charset="2"/>
              <a:buChar char="§"/>
              <a:defRPr/>
            </a:pPr>
            <a:r>
              <a:rPr lang="en-US" altLang="en-US" sz="1800" b="0" dirty="0">
                <a:latin typeface="+mj-lt"/>
              </a:rPr>
              <a:t>To achieve this pattern of depreciation, a fixed annual depreciation percentage is applied to the written-down value of the asset. Thus, depreciation is calculated as a percentage of the reducing balance.</a:t>
            </a:r>
            <a:endParaRPr lang="en-US" altLang="en-US" sz="1800" b="0" dirty="0">
              <a:latin typeface="+mj-lt"/>
            </a:endParaRPr>
          </a:p>
        </p:txBody>
      </p:sp>
      <p:sp>
        <p:nvSpPr>
          <p:cNvPr id="2" name="Title 1"/>
          <p:cNvSpPr>
            <a:spLocks noGrp="1"/>
          </p:cNvSpPr>
          <p:nvPr>
            <p:ph type="title"/>
          </p:nvPr>
        </p:nvSpPr>
        <p:spPr/>
        <p:txBody>
          <a:bodyPr/>
          <a:lstStyle/>
          <a:p>
            <a:r>
              <a:rPr lang="en-US" dirty="0" smtClean="0"/>
              <a:t>Methods</a:t>
            </a:r>
            <a:endParaRPr lang="en-US" dirty="0"/>
          </a:p>
        </p:txBody>
      </p:sp>
    </p:spTree>
    <p:extLst>
      <p:ext uri="{BB962C8B-B14F-4D97-AF65-F5344CB8AC3E}">
        <p14:creationId xmlns:p14="http://schemas.microsoft.com/office/powerpoint/2010/main" val="3532394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639616" y="1298926"/>
            <a:ext cx="8020319" cy="3528392"/>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2000" b="0" dirty="0">
                <a:latin typeface="+mj-lt"/>
              </a:rPr>
              <a:t>Assets are procured for day-to-day services in business</a:t>
            </a:r>
          </a:p>
          <a:p>
            <a:pPr>
              <a:spcBef>
                <a:spcPct val="50000"/>
              </a:spcBef>
              <a:buSzTx/>
              <a:buFontTx/>
              <a:buNone/>
            </a:pPr>
            <a:r>
              <a:rPr lang="en-US" altLang="en-US" sz="2000" b="0" dirty="0">
                <a:latin typeface="+mj-lt"/>
              </a:rPr>
              <a:t>Assets are procured for Investment purposes</a:t>
            </a:r>
          </a:p>
          <a:p>
            <a:pPr>
              <a:spcBef>
                <a:spcPct val="50000"/>
              </a:spcBef>
              <a:buSzTx/>
              <a:buFontTx/>
              <a:buNone/>
            </a:pPr>
            <a:r>
              <a:rPr lang="en-US" altLang="en-US" sz="2000" b="0" dirty="0">
                <a:latin typeface="+mj-lt"/>
              </a:rPr>
              <a:t>Assets are procured through project systems</a:t>
            </a:r>
          </a:p>
          <a:p>
            <a:pPr>
              <a:spcBef>
                <a:spcPct val="50000"/>
              </a:spcBef>
              <a:buSzTx/>
              <a:buFontTx/>
              <a:buNone/>
            </a:pPr>
            <a:r>
              <a:rPr lang="en-US" altLang="en-US" sz="2000" b="0" dirty="0">
                <a:latin typeface="+mj-lt"/>
              </a:rPr>
              <a:t>Assets are procured through Internal Order settlements</a:t>
            </a:r>
          </a:p>
          <a:p>
            <a:pPr>
              <a:spcBef>
                <a:spcPct val="50000"/>
              </a:spcBef>
              <a:buSzTx/>
              <a:buFontTx/>
              <a:buNone/>
            </a:pPr>
            <a:r>
              <a:rPr lang="en-US" altLang="en-US" sz="2000" b="0" dirty="0">
                <a:latin typeface="+mj-lt"/>
              </a:rPr>
              <a:t>Maintaining “Asset history” and better control on “where – about” of the assets</a:t>
            </a:r>
            <a:endParaRPr lang="en-US" altLang="en-US" sz="2000" b="0" dirty="0">
              <a:latin typeface="+mj-lt"/>
            </a:endParaRPr>
          </a:p>
        </p:txBody>
      </p:sp>
      <p:sp>
        <p:nvSpPr>
          <p:cNvPr id="30724" name="AutoShape 4"/>
          <p:cNvSpPr>
            <a:spLocks noChangeArrowheads="1"/>
          </p:cNvSpPr>
          <p:nvPr/>
        </p:nvSpPr>
        <p:spPr bwMode="auto">
          <a:xfrm>
            <a:off x="551384" y="1205880"/>
            <a:ext cx="1371600" cy="1143000"/>
          </a:xfrm>
          <a:prstGeom prst="rightArrow">
            <a:avLst>
              <a:gd name="adj1" fmla="val 50000"/>
              <a:gd name="adj2" fmla="val 30000"/>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3000" b="0" dirty="0" smtClean="0"/>
              <a:t>Use</a:t>
            </a:r>
            <a:endParaRPr lang="en-US" altLang="en-US" sz="3000" b="0" dirty="0"/>
          </a:p>
        </p:txBody>
      </p:sp>
      <p:sp>
        <p:nvSpPr>
          <p:cNvPr id="458757" name="Rectangle 5">
            <a:extLst>
              <a:ext uri="{FF2B5EF4-FFF2-40B4-BE49-F238E27FC236}">
                <a16:creationId xmlns:a16="http://schemas.microsoft.com/office/drawing/2014/main" xmlns="" id="{3D45E371-7AF4-4300-B15F-197D901FFDE9}"/>
              </a:ext>
            </a:extLst>
          </p:cNvPr>
          <p:cNvSpPr>
            <a:spLocks noGrp="1" noChangeArrowheads="1"/>
          </p:cNvSpPr>
          <p:nvPr>
            <p:ph type="title"/>
          </p:nvPr>
        </p:nvSpPr>
        <p:spPr/>
        <p:txBody>
          <a:bodyPr/>
          <a:lstStyle/>
          <a:p>
            <a:pPr>
              <a:defRPr/>
            </a:pPr>
            <a:r>
              <a:rPr lang="en-GB" altLang="en-US" dirty="0" smtClean="0"/>
              <a:t>Asset </a:t>
            </a:r>
            <a:r>
              <a:rPr lang="en-GB" altLang="en-US" dirty="0"/>
              <a:t>Accounting Functions</a:t>
            </a:r>
            <a:endParaRPr lang="en-US" altLang="en-US" dirty="0"/>
          </a:p>
        </p:txBody>
      </p:sp>
    </p:spTree>
    <p:extLst>
      <p:ext uri="{BB962C8B-B14F-4D97-AF65-F5344CB8AC3E}">
        <p14:creationId xmlns:p14="http://schemas.microsoft.com/office/powerpoint/2010/main" val="35080236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B21EC1-113C-4152-87F6-D66358DC040D}"/>
</file>

<file path=customXml/itemProps2.xml><?xml version="1.0" encoding="utf-8"?>
<ds:datastoreItem xmlns:ds="http://schemas.openxmlformats.org/officeDocument/2006/customXml" ds:itemID="{D6CAF41E-142F-4531-A3D8-41E63CD249E9}"/>
</file>

<file path=customXml/itemProps3.xml><?xml version="1.0" encoding="utf-8"?>
<ds:datastoreItem xmlns:ds="http://schemas.openxmlformats.org/officeDocument/2006/customXml" ds:itemID="{70AA67FC-AD98-4410-B873-BD56BB9D54FA}"/>
</file>

<file path=docProps/app.xml><?xml version="1.0" encoding="utf-8"?>
<Properties xmlns="http://schemas.openxmlformats.org/officeDocument/2006/extended-properties" xmlns:vt="http://schemas.openxmlformats.org/officeDocument/2006/docPropsVTypes">
  <Template/>
  <TotalTime>1640</TotalTime>
  <Words>3987</Words>
  <Application>Microsoft Office PowerPoint</Application>
  <PresentationFormat>Widescreen</PresentationFormat>
  <Paragraphs>406</Paragraphs>
  <Slides>35</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vt:lpstr>
      <vt:lpstr>Calibri</vt:lpstr>
      <vt:lpstr>Times New Roman</vt:lpstr>
      <vt:lpstr>Univers</vt:lpstr>
      <vt:lpstr>Verdana</vt:lpstr>
      <vt:lpstr>Wingdings</vt:lpstr>
      <vt:lpstr>Capgemini Master</vt:lpstr>
      <vt:lpstr>think-cell Slide</vt:lpstr>
      <vt:lpstr>PowerPoint Presentation</vt:lpstr>
      <vt:lpstr>PowerPoint Presentation</vt:lpstr>
      <vt:lpstr>Purpose </vt:lpstr>
      <vt:lpstr>Asset Definition</vt:lpstr>
      <vt:lpstr>Some of other way expressions</vt:lpstr>
      <vt:lpstr>Meaning of depreciation</vt:lpstr>
      <vt:lpstr>Depreciation Methods</vt:lpstr>
      <vt:lpstr>Methods</vt:lpstr>
      <vt:lpstr>Asset Accounting Functions</vt:lpstr>
      <vt:lpstr>Challenges</vt:lpstr>
      <vt:lpstr>FI-AA Integration in S/4 Hana</vt:lpstr>
      <vt:lpstr>Posting</vt:lpstr>
      <vt:lpstr>Organization structure</vt:lpstr>
      <vt:lpstr>Organization structure</vt:lpstr>
      <vt:lpstr>Organization structure</vt:lpstr>
      <vt:lpstr>The Chart of Depreciation</vt:lpstr>
      <vt:lpstr>    </vt:lpstr>
      <vt:lpstr>Depreciation</vt:lpstr>
      <vt:lpstr>Depreciation Calculation</vt:lpstr>
      <vt:lpstr>Depreciation posting pre-requisites</vt:lpstr>
      <vt:lpstr>Calculating Depreciation Values</vt:lpstr>
      <vt:lpstr> Asset Classes</vt:lpstr>
      <vt:lpstr>Asset Classes</vt:lpstr>
      <vt:lpstr>Asset Class Portfolio </vt:lpstr>
      <vt:lpstr>Asset Classes: Account determination</vt:lpstr>
      <vt:lpstr>Asset Classes: Account determination</vt:lpstr>
      <vt:lpstr>Asset Classes: Number ranges</vt:lpstr>
      <vt:lpstr>Asset Classes: Screen layout</vt:lpstr>
      <vt:lpstr>Asset Classes: Screen layout for depreciation</vt:lpstr>
      <vt:lpstr>Asset Classes: Account assignment objects</vt:lpstr>
      <vt:lpstr>Asset Classes: Low Value Assets</vt:lpstr>
      <vt:lpstr> Special Asset Class: Low Value Assets</vt:lpstr>
      <vt:lpstr>Asset Classes: Asset Under Construction </vt:lpstr>
      <vt:lpstr>Special Asset Class: Assets Under Construction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Sewlani, Sumit</cp:lastModifiedBy>
  <cp:revision>198</cp:revision>
  <dcterms:created xsi:type="dcterms:W3CDTF">2019-11-18T03:14:39Z</dcterms:created>
  <dcterms:modified xsi:type="dcterms:W3CDTF">2020-02-25T13:19:54Z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