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diagrams/data1.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42.xml" ContentType="application/vnd.openxmlformats-officedocument.presentationml.slide+xml"/>
  <Override PartName="/ppt/slides/slide19.xml" ContentType="application/vnd.openxmlformats-officedocument.presentationml.slide+xml"/>
  <Override PartName="/ppt/slides/slide40.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31.xml" ContentType="application/vnd.openxmlformats-officedocument.presentationml.slide+xml"/>
  <Override PartName="/ppt/slides/slide41.xml" ContentType="application/vnd.openxmlformats-officedocument.presentationml.slide+xml"/>
  <Override PartName="/ppt/slides/slide33.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2.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14.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handoutMasters/handoutMaster1.xml" ContentType="application/vnd.openxmlformats-officedocument.presentationml.handoutMaster+xml"/>
  <Override PartName="/ppt/theme/theme3.xml" ContentType="application/vnd.openxmlformats-officedocument.theme+xml"/>
  <Override PartName="/ppt/commentAuthors.xml" ContentType="application/vnd.openxmlformats-officedocument.presentationml.commentAuthors+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layout2.xml" ContentType="application/vnd.openxmlformats-officedocument.drawingml.diagramLayout+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tags/tag2.xml" ContentType="application/vnd.openxmlformats-officedocument.presentationml.tags+xml"/>
  <Override PartName="/ppt/tags/tag3.xml" ContentType="application/vnd.openxmlformats-officedocument.presentationml.tags+xml"/>
  <Override PartName="/ppt/tags/tag1.xml" ContentType="application/vnd.openxmlformats-officedocument.presentationml.tag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46"/>
  </p:notesMasterIdLst>
  <p:handoutMasterIdLst>
    <p:handoutMasterId r:id="rId47"/>
  </p:handoutMasterIdLst>
  <p:sldIdLst>
    <p:sldId id="296" r:id="rId2"/>
    <p:sldId id="1045" r:id="rId3"/>
    <p:sldId id="1046" r:id="rId4"/>
    <p:sldId id="1047" r:id="rId5"/>
    <p:sldId id="1048" r:id="rId6"/>
    <p:sldId id="1049" r:id="rId7"/>
    <p:sldId id="1050" r:id="rId8"/>
    <p:sldId id="1051" r:id="rId9"/>
    <p:sldId id="1052" r:id="rId10"/>
    <p:sldId id="1053" r:id="rId11"/>
    <p:sldId id="1054" r:id="rId12"/>
    <p:sldId id="1055" r:id="rId13"/>
    <p:sldId id="1056" r:id="rId14"/>
    <p:sldId id="1057" r:id="rId15"/>
    <p:sldId id="1058" r:id="rId16"/>
    <p:sldId id="1059" r:id="rId17"/>
    <p:sldId id="1060" r:id="rId18"/>
    <p:sldId id="1061" r:id="rId19"/>
    <p:sldId id="1062" r:id="rId20"/>
    <p:sldId id="1063" r:id="rId21"/>
    <p:sldId id="1064" r:id="rId22"/>
    <p:sldId id="1065" r:id="rId23"/>
    <p:sldId id="1066" r:id="rId24"/>
    <p:sldId id="1067" r:id="rId25"/>
    <p:sldId id="1068" r:id="rId26"/>
    <p:sldId id="1069" r:id="rId27"/>
    <p:sldId id="1070" r:id="rId28"/>
    <p:sldId id="1071" r:id="rId29"/>
    <p:sldId id="1072" r:id="rId30"/>
    <p:sldId id="1073" r:id="rId31"/>
    <p:sldId id="1074" r:id="rId32"/>
    <p:sldId id="1075" r:id="rId33"/>
    <p:sldId id="1076" r:id="rId34"/>
    <p:sldId id="1077" r:id="rId35"/>
    <p:sldId id="1078" r:id="rId36"/>
    <p:sldId id="1079" r:id="rId37"/>
    <p:sldId id="1080" r:id="rId38"/>
    <p:sldId id="1081" r:id="rId39"/>
    <p:sldId id="1082" r:id="rId40"/>
    <p:sldId id="1083" r:id="rId41"/>
    <p:sldId id="1084" r:id="rId42"/>
    <p:sldId id="1085" r:id="rId43"/>
    <p:sldId id="1086" r:id="rId44"/>
    <p:sldId id="273" r:id="rId45"/>
  </p:sldIdLst>
  <p:sldSz cx="12192000" cy="6858000"/>
  <p:notesSz cx="6858000" cy="9144000"/>
  <p:custDataLst>
    <p:tags r:id="rId48"/>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296"/>
            <p14:sldId id="1045"/>
            <p14:sldId id="1046"/>
            <p14:sldId id="1047"/>
            <p14:sldId id="1048"/>
            <p14:sldId id="1049"/>
            <p14:sldId id="1050"/>
            <p14:sldId id="1051"/>
            <p14:sldId id="1052"/>
            <p14:sldId id="1053"/>
            <p14:sldId id="1054"/>
            <p14:sldId id="1055"/>
            <p14:sldId id="1056"/>
            <p14:sldId id="1057"/>
            <p14:sldId id="1058"/>
            <p14:sldId id="1059"/>
            <p14:sldId id="1060"/>
            <p14:sldId id="1061"/>
            <p14:sldId id="1062"/>
            <p14:sldId id="1063"/>
            <p14:sldId id="1064"/>
            <p14:sldId id="1065"/>
            <p14:sldId id="1066"/>
            <p14:sldId id="1067"/>
            <p14:sldId id="1068"/>
            <p14:sldId id="1069"/>
            <p14:sldId id="1070"/>
            <p14:sldId id="1071"/>
            <p14:sldId id="1072"/>
            <p14:sldId id="1073"/>
            <p14:sldId id="1074"/>
            <p14:sldId id="1075"/>
            <p14:sldId id="1076"/>
            <p14:sldId id="1077"/>
            <p14:sldId id="1078"/>
            <p14:sldId id="1079"/>
            <p14:sldId id="1080"/>
            <p14:sldId id="1081"/>
            <p14:sldId id="1082"/>
            <p14:sldId id="1083"/>
            <p14:sldId id="1084"/>
            <p14:sldId id="1085"/>
            <p14:sldId id="1086"/>
            <p14:sldId id="273"/>
          </p14:sldIdLst>
        </p14:section>
      </p14:sectionLst>
    </p:ext>
    <p:ext uri="{EFAFB233-063F-42B5-8137-9DF3F51BA10A}">
      <p15:sldGuideLst xmlns:p15="http://schemas.microsoft.com/office/powerpoint/2012/main">
        <p15:guide id="5" orient="horz" pos="799" userDrawn="1">
          <p15:clr>
            <a:srgbClr val="A4A3A4"/>
          </p15:clr>
        </p15:guide>
        <p15:guide id="7"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wip Majhi" initials="skm"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7E83"/>
    <a:srgbClr val="2B0A3D"/>
    <a:srgbClr val="00C37B"/>
    <a:srgbClr val="95E616"/>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362" autoAdjust="0"/>
  </p:normalViewPr>
  <p:slideViewPr>
    <p:cSldViewPr>
      <p:cViewPr varScale="1">
        <p:scale>
          <a:sx n="61" d="100"/>
          <a:sy n="61" d="100"/>
        </p:scale>
        <p:origin x="88" y="184"/>
      </p:cViewPr>
      <p:guideLst>
        <p:guide orient="horz" pos="799"/>
        <p:guide pos="384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25" d="100"/>
        <a:sy n="25" d="100"/>
      </p:scale>
      <p:origin x="0" y="0"/>
    </p:cViewPr>
  </p:sorterViewPr>
  <p:notesViewPr>
    <p:cSldViewPr>
      <p:cViewPr varScale="1">
        <p:scale>
          <a:sx n="74" d="100"/>
          <a:sy n="74" d="100"/>
        </p:scale>
        <p:origin x="2706"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presProps" Target="presProps.xml"/><Relationship Id="rId55"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56"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728C20-EB6D-4606-A9DD-C48473CE9A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2FCFA91-8AF7-40A0-B547-7F63B3B51B87}">
      <dgm:prSet custT="1"/>
      <dgm:spPr>
        <a:solidFill>
          <a:schemeClr val="tx1">
            <a:lumMod val="65000"/>
            <a:lumOff val="3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sz="1800" dirty="0">
              <a:latin typeface="+mj-lt"/>
            </a:rPr>
            <a:t>Information system /Reporting</a:t>
          </a:r>
        </a:p>
      </dgm:t>
    </dgm:pt>
    <dgm:pt modelId="{F3BB8F0E-E321-4E43-AD9A-7DDFD9D2E7F2}" type="sibTrans" cxnId="{67B8C644-1F76-4D07-AAB9-71312A14AA2E}">
      <dgm:prSet/>
      <dgm:spPr/>
      <dgm:t>
        <a:bodyPr/>
        <a:lstStyle/>
        <a:p>
          <a:endParaRPr lang="en-US"/>
        </a:p>
      </dgm:t>
    </dgm:pt>
    <dgm:pt modelId="{79DE3A99-DC79-43DE-A4EC-F34D145A233F}" type="parTrans" cxnId="{67B8C644-1F76-4D07-AAB9-71312A14AA2E}">
      <dgm:prSet/>
      <dgm:spPr/>
      <dgm:t>
        <a:bodyPr/>
        <a:lstStyle/>
        <a:p>
          <a:endParaRPr lang="en-US"/>
        </a:p>
      </dgm:t>
    </dgm:pt>
    <dgm:pt modelId="{750DED89-C9D7-40BB-BF1E-80E913EF60D1}">
      <dgm:prSet phldrT="[Text]" custT="1"/>
      <dgm:spPr>
        <a:solidFill>
          <a:schemeClr val="accent6"/>
        </a:solidFill>
        <a:effectLst>
          <a:outerShdw blurRad="50800" dist="38100" dir="5400000" algn="t" rotWithShape="0">
            <a:prstClr val="black">
              <a:alpha val="40000"/>
            </a:prstClr>
          </a:outerShdw>
        </a:effectLst>
        <a:scene3d>
          <a:camera prst="perspectiveFront"/>
          <a:lightRig rig="threePt" dir="t"/>
        </a:scene3d>
      </dgm:spPr>
      <dgm:t>
        <a:bodyPr/>
        <a:lstStyle/>
        <a:p>
          <a:r>
            <a:rPr lang="en-US" sz="1800" b="1" dirty="0" smtClean="0">
              <a:latin typeface="+mj-lt"/>
            </a:rPr>
            <a:t>Periodic processing</a:t>
          </a:r>
          <a:endParaRPr lang="en-US" sz="1800" b="1" dirty="0">
            <a:latin typeface="+mj-lt"/>
          </a:endParaRPr>
        </a:p>
      </dgm:t>
    </dgm:pt>
    <dgm:pt modelId="{310EA291-D67E-4DB6-A852-EF91207E91B4}" type="sibTrans" cxnId="{EAAF375B-DCA4-4AC7-969F-5DE7BDC9F354}">
      <dgm:prSet/>
      <dgm:spPr>
        <a:ln>
          <a:solidFill>
            <a:schemeClr val="accent6"/>
          </a:solidFill>
        </a:ln>
      </dgm:spPr>
      <dgm:t>
        <a:bodyPr/>
        <a:lstStyle/>
        <a:p>
          <a:endParaRPr lang="en-US"/>
        </a:p>
      </dgm:t>
    </dgm:pt>
    <dgm:pt modelId="{A8B105A3-D847-42C1-BF4A-51CA8179326E}" type="parTrans" cxnId="{EAAF375B-DCA4-4AC7-969F-5DE7BDC9F354}">
      <dgm:prSet/>
      <dgm:spPr/>
      <dgm:t>
        <a:bodyPr/>
        <a:lstStyle/>
        <a:p>
          <a:endParaRPr lang="en-US"/>
        </a:p>
      </dgm:t>
    </dgm:pt>
    <dgm:pt modelId="{C463456C-4A1D-4E40-8510-6553A2E08EAC}">
      <dgm:prSet phldrT="[Text]" custT="1"/>
      <dgm:spPr>
        <a:solidFill>
          <a:schemeClr val="tx1">
            <a:lumMod val="65000"/>
            <a:lumOff val="3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sz="1800" dirty="0">
              <a:latin typeface="+mj-lt"/>
            </a:rPr>
            <a:t>Asset Transactions</a:t>
          </a:r>
        </a:p>
      </dgm:t>
    </dgm:pt>
    <dgm:pt modelId="{8735C32D-8903-4F05-9839-50B435A381BA}" type="sibTrans" cxnId="{FDBA7897-28EB-4EC8-A8CE-4899C0707E02}">
      <dgm:prSet/>
      <dgm:spPr>
        <a:ln>
          <a:solidFill>
            <a:schemeClr val="accent6"/>
          </a:solidFill>
        </a:ln>
      </dgm:spPr>
      <dgm:t>
        <a:bodyPr/>
        <a:lstStyle/>
        <a:p>
          <a:endParaRPr lang="en-US"/>
        </a:p>
      </dgm:t>
    </dgm:pt>
    <dgm:pt modelId="{0F67D353-D3A4-465A-8770-5E0AD74A2096}" type="parTrans" cxnId="{FDBA7897-28EB-4EC8-A8CE-4899C0707E02}">
      <dgm:prSet/>
      <dgm:spPr/>
      <dgm:t>
        <a:bodyPr/>
        <a:lstStyle/>
        <a:p>
          <a:endParaRPr lang="en-US"/>
        </a:p>
      </dgm:t>
    </dgm:pt>
    <dgm:pt modelId="{5BD1D527-DE68-447D-859E-BEB85E3CD90C}">
      <dgm:prSet phldrT="[Text]" custT="1"/>
      <dgm:spPr>
        <a:solidFill>
          <a:schemeClr val="tx1">
            <a:lumMod val="65000"/>
            <a:lumOff val="3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sz="1800" dirty="0">
              <a:latin typeface="+mj-lt"/>
            </a:rPr>
            <a:t>Master data</a:t>
          </a:r>
        </a:p>
      </dgm:t>
    </dgm:pt>
    <dgm:pt modelId="{904A278E-F19D-47C5-91B3-BE734CF33B7B}" type="sibTrans" cxnId="{C5339853-13FC-4F4F-9251-C9276A638A54}">
      <dgm:prSet/>
      <dgm:spPr>
        <a:ln>
          <a:solidFill>
            <a:schemeClr val="accent6"/>
          </a:solidFill>
        </a:ln>
      </dgm:spPr>
      <dgm:t>
        <a:bodyPr/>
        <a:lstStyle/>
        <a:p>
          <a:endParaRPr lang="en-US"/>
        </a:p>
      </dgm:t>
    </dgm:pt>
    <dgm:pt modelId="{83EB42C1-B798-48D9-9B39-49A893E02AD9}" type="parTrans" cxnId="{C5339853-13FC-4F4F-9251-C9276A638A54}">
      <dgm:prSet/>
      <dgm:spPr/>
      <dgm:t>
        <a:bodyPr/>
        <a:lstStyle/>
        <a:p>
          <a:endParaRPr lang="en-US"/>
        </a:p>
      </dgm:t>
    </dgm:pt>
    <dgm:pt modelId="{119B03FF-C253-46C1-964C-C5C3A1603D29}">
      <dgm:prSet phldrT="[Text]" custT="1"/>
      <dgm:spPr>
        <a:solidFill>
          <a:schemeClr val="tx1">
            <a:lumMod val="65000"/>
            <a:lumOff val="35000"/>
          </a:schemeClr>
        </a:solidFill>
        <a:ln w="12700" cap="flat" cmpd="sng" algn="ctr">
          <a:solidFill>
            <a:prstClr val="white">
              <a:hueOff val="0"/>
              <a:satOff val="0"/>
              <a:lumOff val="0"/>
              <a:alphaOff val="0"/>
            </a:prstClr>
          </a:solidFill>
          <a:prstDash val="solid"/>
          <a:miter lim="800000"/>
        </a:ln>
        <a:effectLst>
          <a:outerShdw blurRad="50800" dist="38100" dir="5400000" algn="t" rotWithShape="0">
            <a:prstClr val="black">
              <a:alpha val="40000"/>
            </a:prstClr>
          </a:outerShdw>
        </a:effectLst>
        <a:scene3d>
          <a:camera prst="perspectiveFront"/>
          <a:lightRig rig="threePt" dir="t"/>
        </a:scene3d>
      </dgm:spPr>
      <dgm:t>
        <a:bodyPr spcFirstLastPara="0" vert="horz" wrap="square" lIns="195564" tIns="0" rIns="195564" bIns="0" numCol="1" spcCol="1270" anchor="ctr" anchorCtr="0"/>
        <a:lstStyle/>
        <a:p>
          <a:pPr marL="0" lvl="0" algn="l" defTabSz="977900">
            <a:lnSpc>
              <a:spcPct val="90000"/>
            </a:lnSpc>
            <a:spcBef>
              <a:spcPct val="0"/>
            </a:spcBef>
            <a:spcAft>
              <a:spcPct val="35000"/>
            </a:spcAft>
            <a:buNone/>
          </a:pPr>
          <a:r>
            <a:rPr lang="en-US" sz="1800" kern="1200" dirty="0">
              <a:solidFill>
                <a:prstClr val="white"/>
              </a:solidFill>
              <a:latin typeface="+mj-lt"/>
              <a:ea typeface="+mn-ea"/>
              <a:cs typeface="+mn-cs"/>
            </a:rPr>
            <a:t>Organization structure</a:t>
          </a:r>
        </a:p>
      </dgm:t>
    </dgm:pt>
    <dgm:pt modelId="{FDA5D11D-2859-4A7A-B331-964A0D299202}" type="sibTrans" cxnId="{54C7DEA5-24A0-433A-AB6B-12FA492869ED}">
      <dgm:prSet/>
      <dgm:spPr>
        <a:ln>
          <a:solidFill>
            <a:schemeClr val="accent6"/>
          </a:solidFill>
        </a:ln>
      </dgm:spPr>
      <dgm:t>
        <a:bodyPr/>
        <a:lstStyle/>
        <a:p>
          <a:endParaRPr lang="en-US"/>
        </a:p>
      </dgm:t>
    </dgm:pt>
    <dgm:pt modelId="{0258A417-15A8-4BDA-B483-9B298AE8E662}" type="parTrans" cxnId="{54C7DEA5-24A0-433A-AB6B-12FA492869ED}">
      <dgm:prSet/>
      <dgm:spPr/>
      <dgm:t>
        <a:bodyPr/>
        <a:lstStyle/>
        <a:p>
          <a:endParaRPr lang="en-US"/>
        </a:p>
      </dgm:t>
    </dgm:pt>
    <dgm:pt modelId="{7DBC65CD-5B2C-42F2-96AE-8E65EEA901A5}" type="pres">
      <dgm:prSet presAssocID="{E3728C20-EB6D-4606-A9DD-C48473CE9A1D}" presName="linear" presStyleCnt="0">
        <dgm:presLayoutVars>
          <dgm:dir/>
          <dgm:animLvl val="lvl"/>
          <dgm:resizeHandles val="exact"/>
        </dgm:presLayoutVars>
      </dgm:prSet>
      <dgm:spPr/>
      <dgm:t>
        <a:bodyPr/>
        <a:lstStyle/>
        <a:p>
          <a:endParaRPr lang="en-US"/>
        </a:p>
      </dgm:t>
    </dgm:pt>
    <dgm:pt modelId="{3D411920-83B9-466E-93C4-84646E5CBD5C}" type="pres">
      <dgm:prSet presAssocID="{119B03FF-C253-46C1-964C-C5C3A1603D29}" presName="parentLin" presStyleCnt="0"/>
      <dgm:spPr/>
    </dgm:pt>
    <dgm:pt modelId="{CB8EBB56-8504-4F7A-BC5D-033D90FEAF3F}" type="pres">
      <dgm:prSet presAssocID="{119B03FF-C253-46C1-964C-C5C3A1603D29}" presName="parentLeftMargin" presStyleLbl="node1" presStyleIdx="0" presStyleCnt="5"/>
      <dgm:spPr/>
      <dgm:t>
        <a:bodyPr/>
        <a:lstStyle/>
        <a:p>
          <a:endParaRPr lang="en-US"/>
        </a:p>
      </dgm:t>
    </dgm:pt>
    <dgm:pt modelId="{9FF565D8-69D8-4A13-A441-9ED1A07415DC}" type="pres">
      <dgm:prSet presAssocID="{119B03FF-C253-46C1-964C-C5C3A1603D29}" presName="parentText" presStyleLbl="node1" presStyleIdx="0" presStyleCnt="5" custScaleX="101181" custScaleY="75920" custLinFactNeighborY="17960">
        <dgm:presLayoutVars>
          <dgm:chMax val="0"/>
          <dgm:bulletEnabled val="1"/>
        </dgm:presLayoutVars>
      </dgm:prSet>
      <dgm:spPr>
        <a:xfrm>
          <a:off x="369570" y="156269"/>
          <a:ext cx="5235084" cy="638860"/>
        </a:xfrm>
        <a:prstGeom prst="roundRect">
          <a:avLst/>
        </a:prstGeom>
      </dgm:spPr>
      <dgm:t>
        <a:bodyPr/>
        <a:lstStyle/>
        <a:p>
          <a:endParaRPr lang="en-US"/>
        </a:p>
      </dgm:t>
    </dgm:pt>
    <dgm:pt modelId="{823C9682-A650-42E2-8644-EA9414D4B23A}" type="pres">
      <dgm:prSet presAssocID="{119B03FF-C253-46C1-964C-C5C3A1603D29}" presName="negativeSpace" presStyleCnt="0"/>
      <dgm:spPr/>
    </dgm:pt>
    <dgm:pt modelId="{59923391-13B1-4A05-B0BD-54033F5EB283}" type="pres">
      <dgm:prSet presAssocID="{119B03FF-C253-46C1-964C-C5C3A1603D29}" presName="childText" presStyleLbl="conFgAcc1" presStyleIdx="0" presStyleCnt="5">
        <dgm:presLayoutVars>
          <dgm:bulletEnabled val="1"/>
        </dgm:presLayoutVars>
      </dgm:prSet>
      <dgm:spPr/>
    </dgm:pt>
    <dgm:pt modelId="{198E1732-DCF1-44AD-B512-6B0EEB30425A}" type="pres">
      <dgm:prSet presAssocID="{FDA5D11D-2859-4A7A-B331-964A0D299202}" presName="spaceBetweenRectangles" presStyleCnt="0"/>
      <dgm:spPr/>
    </dgm:pt>
    <dgm:pt modelId="{C8D4A645-FE78-4EAF-9CA3-0252F9794F9B}" type="pres">
      <dgm:prSet presAssocID="{5BD1D527-DE68-447D-859E-BEB85E3CD90C}" presName="parentLin" presStyleCnt="0"/>
      <dgm:spPr/>
    </dgm:pt>
    <dgm:pt modelId="{62C99DC8-ABD1-4BC1-96D5-DB8A95655A56}" type="pres">
      <dgm:prSet presAssocID="{5BD1D527-DE68-447D-859E-BEB85E3CD90C}" presName="parentLeftMargin" presStyleLbl="node1" presStyleIdx="0" presStyleCnt="5"/>
      <dgm:spPr/>
      <dgm:t>
        <a:bodyPr/>
        <a:lstStyle/>
        <a:p>
          <a:endParaRPr lang="en-US"/>
        </a:p>
      </dgm:t>
    </dgm:pt>
    <dgm:pt modelId="{4F1B875E-30C4-4296-AF0A-B2F0FF98E937}" type="pres">
      <dgm:prSet presAssocID="{5BD1D527-DE68-447D-859E-BEB85E3CD90C}" presName="parentText" presStyleLbl="node1" presStyleIdx="1" presStyleCnt="5" custScaleY="85615">
        <dgm:presLayoutVars>
          <dgm:chMax val="0"/>
          <dgm:bulletEnabled val="1"/>
        </dgm:presLayoutVars>
      </dgm:prSet>
      <dgm:spPr/>
      <dgm:t>
        <a:bodyPr/>
        <a:lstStyle/>
        <a:p>
          <a:endParaRPr lang="en-US"/>
        </a:p>
      </dgm:t>
    </dgm:pt>
    <dgm:pt modelId="{A6BBF129-1C87-48B0-9C84-4586D01AD5ED}" type="pres">
      <dgm:prSet presAssocID="{5BD1D527-DE68-447D-859E-BEB85E3CD90C}" presName="negativeSpace" presStyleCnt="0"/>
      <dgm:spPr/>
    </dgm:pt>
    <dgm:pt modelId="{4447009D-8EA2-41AA-BBF3-3154EA9B2F24}" type="pres">
      <dgm:prSet presAssocID="{5BD1D527-DE68-447D-859E-BEB85E3CD90C}" presName="childText" presStyleLbl="conFgAcc1" presStyleIdx="1" presStyleCnt="5">
        <dgm:presLayoutVars>
          <dgm:bulletEnabled val="1"/>
        </dgm:presLayoutVars>
      </dgm:prSet>
      <dgm:spPr/>
    </dgm:pt>
    <dgm:pt modelId="{5F0C58E9-F97A-442E-B4B6-09E33D55B343}" type="pres">
      <dgm:prSet presAssocID="{904A278E-F19D-47C5-91B3-BE734CF33B7B}" presName="spaceBetweenRectangles" presStyleCnt="0"/>
      <dgm:spPr/>
    </dgm:pt>
    <dgm:pt modelId="{016FCE31-B27D-40E9-8C7F-46E5079028BF}" type="pres">
      <dgm:prSet presAssocID="{C463456C-4A1D-4E40-8510-6553A2E08EAC}" presName="parentLin" presStyleCnt="0"/>
      <dgm:spPr/>
    </dgm:pt>
    <dgm:pt modelId="{C8BD45C4-0036-46CC-B694-7420A32F454C}" type="pres">
      <dgm:prSet presAssocID="{C463456C-4A1D-4E40-8510-6553A2E08EAC}" presName="parentLeftMargin" presStyleLbl="node1" presStyleIdx="1" presStyleCnt="5"/>
      <dgm:spPr/>
      <dgm:t>
        <a:bodyPr/>
        <a:lstStyle/>
        <a:p>
          <a:endParaRPr lang="en-US"/>
        </a:p>
      </dgm:t>
    </dgm:pt>
    <dgm:pt modelId="{308892F6-9082-488F-A32B-06D8AF648161}" type="pres">
      <dgm:prSet presAssocID="{C463456C-4A1D-4E40-8510-6553A2E08EAC}" presName="parentText" presStyleLbl="node1" presStyleIdx="2" presStyleCnt="5" custScaleY="86523">
        <dgm:presLayoutVars>
          <dgm:chMax val="0"/>
          <dgm:bulletEnabled val="1"/>
        </dgm:presLayoutVars>
      </dgm:prSet>
      <dgm:spPr/>
      <dgm:t>
        <a:bodyPr/>
        <a:lstStyle/>
        <a:p>
          <a:endParaRPr lang="en-US"/>
        </a:p>
      </dgm:t>
    </dgm:pt>
    <dgm:pt modelId="{6FA02C5B-74D9-43CB-B027-653ED7B3BFFC}" type="pres">
      <dgm:prSet presAssocID="{C463456C-4A1D-4E40-8510-6553A2E08EAC}" presName="negativeSpace" presStyleCnt="0"/>
      <dgm:spPr/>
    </dgm:pt>
    <dgm:pt modelId="{0B15E5D7-78A0-46A8-B805-14B307C3929F}" type="pres">
      <dgm:prSet presAssocID="{C463456C-4A1D-4E40-8510-6553A2E08EAC}" presName="childText" presStyleLbl="conFgAcc1" presStyleIdx="2" presStyleCnt="5">
        <dgm:presLayoutVars>
          <dgm:bulletEnabled val="1"/>
        </dgm:presLayoutVars>
      </dgm:prSet>
      <dgm:spPr/>
    </dgm:pt>
    <dgm:pt modelId="{0C36EB90-198D-4D45-9CDD-1990081AD103}" type="pres">
      <dgm:prSet presAssocID="{8735C32D-8903-4F05-9839-50B435A381BA}" presName="spaceBetweenRectangles" presStyleCnt="0"/>
      <dgm:spPr/>
    </dgm:pt>
    <dgm:pt modelId="{A63EA0F5-DA2A-4EA7-908D-CEA173BCF346}" type="pres">
      <dgm:prSet presAssocID="{750DED89-C9D7-40BB-BF1E-80E913EF60D1}" presName="parentLin" presStyleCnt="0"/>
      <dgm:spPr/>
    </dgm:pt>
    <dgm:pt modelId="{C02E2FFD-9A69-41B7-BA48-04EF8A4B6E9B}" type="pres">
      <dgm:prSet presAssocID="{750DED89-C9D7-40BB-BF1E-80E913EF60D1}" presName="parentLeftMargin" presStyleLbl="node1" presStyleIdx="2" presStyleCnt="5"/>
      <dgm:spPr/>
      <dgm:t>
        <a:bodyPr/>
        <a:lstStyle/>
        <a:p>
          <a:endParaRPr lang="en-US"/>
        </a:p>
      </dgm:t>
    </dgm:pt>
    <dgm:pt modelId="{8A9C1275-CE4E-42D2-B06A-390CDAFCA695}" type="pres">
      <dgm:prSet presAssocID="{750DED89-C9D7-40BB-BF1E-80E913EF60D1}" presName="parentText" presStyleLbl="node1" presStyleIdx="3" presStyleCnt="5" custScaleY="98408" custLinFactNeighborX="7169" custLinFactNeighborY="-8163">
        <dgm:presLayoutVars>
          <dgm:chMax val="0"/>
          <dgm:bulletEnabled val="1"/>
        </dgm:presLayoutVars>
      </dgm:prSet>
      <dgm:spPr/>
      <dgm:t>
        <a:bodyPr/>
        <a:lstStyle/>
        <a:p>
          <a:endParaRPr lang="en-US"/>
        </a:p>
      </dgm:t>
    </dgm:pt>
    <dgm:pt modelId="{433DFA85-C529-481A-ABE0-74D22DE29FB9}" type="pres">
      <dgm:prSet presAssocID="{750DED89-C9D7-40BB-BF1E-80E913EF60D1}" presName="negativeSpace" presStyleCnt="0"/>
      <dgm:spPr/>
    </dgm:pt>
    <dgm:pt modelId="{5A8156A4-78CA-4802-9366-A6BC5F566F74}" type="pres">
      <dgm:prSet presAssocID="{750DED89-C9D7-40BB-BF1E-80E913EF60D1}" presName="childText" presStyleLbl="conFgAcc1" presStyleIdx="3" presStyleCnt="5">
        <dgm:presLayoutVars>
          <dgm:bulletEnabled val="1"/>
        </dgm:presLayoutVars>
      </dgm:prSet>
      <dgm:spPr/>
    </dgm:pt>
    <dgm:pt modelId="{E0C9797D-4059-42A2-B5A2-41A60458154D}" type="pres">
      <dgm:prSet presAssocID="{310EA291-D67E-4DB6-A852-EF91207E91B4}" presName="spaceBetweenRectangles" presStyleCnt="0"/>
      <dgm:spPr/>
    </dgm:pt>
    <dgm:pt modelId="{B4651063-24C5-45B5-9C25-D173ACA5D334}" type="pres">
      <dgm:prSet presAssocID="{A2FCFA91-8AF7-40A0-B547-7F63B3B51B87}" presName="parentLin" presStyleCnt="0"/>
      <dgm:spPr/>
    </dgm:pt>
    <dgm:pt modelId="{7A67AAD4-8DF0-41FC-B720-7E21771CC6B7}" type="pres">
      <dgm:prSet presAssocID="{A2FCFA91-8AF7-40A0-B547-7F63B3B51B87}" presName="parentLeftMargin" presStyleLbl="node1" presStyleIdx="3" presStyleCnt="5"/>
      <dgm:spPr/>
      <dgm:t>
        <a:bodyPr/>
        <a:lstStyle/>
        <a:p>
          <a:endParaRPr lang="en-US"/>
        </a:p>
      </dgm:t>
    </dgm:pt>
    <dgm:pt modelId="{A873FBAA-1029-4F7D-BD89-E17C61499FE3}" type="pres">
      <dgm:prSet presAssocID="{A2FCFA91-8AF7-40A0-B547-7F63B3B51B87}" presName="parentText" presStyleLbl="node1" presStyleIdx="4" presStyleCnt="5" custScaleY="84391">
        <dgm:presLayoutVars>
          <dgm:chMax val="0"/>
          <dgm:bulletEnabled val="1"/>
        </dgm:presLayoutVars>
      </dgm:prSet>
      <dgm:spPr/>
      <dgm:t>
        <a:bodyPr/>
        <a:lstStyle/>
        <a:p>
          <a:endParaRPr lang="en-US"/>
        </a:p>
      </dgm:t>
    </dgm:pt>
    <dgm:pt modelId="{C91C7240-02C9-4843-99A4-766DB850676B}" type="pres">
      <dgm:prSet presAssocID="{A2FCFA91-8AF7-40A0-B547-7F63B3B51B87}" presName="negativeSpace" presStyleCnt="0"/>
      <dgm:spPr/>
    </dgm:pt>
    <dgm:pt modelId="{3FD1724D-F9E6-4905-A2AE-6912E59F9A4C}" type="pres">
      <dgm:prSet presAssocID="{A2FCFA91-8AF7-40A0-B547-7F63B3B51B87}" presName="childText" presStyleLbl="conFgAcc1" presStyleIdx="4" presStyleCnt="5">
        <dgm:presLayoutVars>
          <dgm:bulletEnabled val="1"/>
        </dgm:presLayoutVars>
      </dgm:prSet>
      <dgm:spPr/>
    </dgm:pt>
  </dgm:ptLst>
  <dgm:cxnLst>
    <dgm:cxn modelId="{379188BD-9CFA-4505-BBA4-DA8EBE197F76}" type="presOf" srcId="{C463456C-4A1D-4E40-8510-6553A2E08EAC}" destId="{308892F6-9082-488F-A32B-06D8AF648161}" srcOrd="1" destOrd="0" presId="urn:microsoft.com/office/officeart/2005/8/layout/list1"/>
    <dgm:cxn modelId="{EAAF375B-DCA4-4AC7-969F-5DE7BDC9F354}" srcId="{E3728C20-EB6D-4606-A9DD-C48473CE9A1D}" destId="{750DED89-C9D7-40BB-BF1E-80E913EF60D1}" srcOrd="3" destOrd="0" parTransId="{A8B105A3-D847-42C1-BF4A-51CA8179326E}" sibTransId="{310EA291-D67E-4DB6-A852-EF91207E91B4}"/>
    <dgm:cxn modelId="{A2F888DA-27AD-4C01-AC1E-7A0797BE8A6A}" type="presOf" srcId="{119B03FF-C253-46C1-964C-C5C3A1603D29}" destId="{CB8EBB56-8504-4F7A-BC5D-033D90FEAF3F}" srcOrd="0" destOrd="0" presId="urn:microsoft.com/office/officeart/2005/8/layout/list1"/>
    <dgm:cxn modelId="{1DFC870D-09AE-489A-8078-0CB608AAA458}" type="presOf" srcId="{119B03FF-C253-46C1-964C-C5C3A1603D29}" destId="{9FF565D8-69D8-4A13-A441-9ED1A07415DC}" srcOrd="1" destOrd="0" presId="urn:microsoft.com/office/officeart/2005/8/layout/list1"/>
    <dgm:cxn modelId="{C5339853-13FC-4F4F-9251-C9276A638A54}" srcId="{E3728C20-EB6D-4606-A9DD-C48473CE9A1D}" destId="{5BD1D527-DE68-447D-859E-BEB85E3CD90C}" srcOrd="1" destOrd="0" parTransId="{83EB42C1-B798-48D9-9B39-49A893E02AD9}" sibTransId="{904A278E-F19D-47C5-91B3-BE734CF33B7B}"/>
    <dgm:cxn modelId="{3F652DED-D340-4BC8-9E89-51B4B26165FE}" type="presOf" srcId="{E3728C20-EB6D-4606-A9DD-C48473CE9A1D}" destId="{7DBC65CD-5B2C-42F2-96AE-8E65EEA901A5}" srcOrd="0" destOrd="0" presId="urn:microsoft.com/office/officeart/2005/8/layout/list1"/>
    <dgm:cxn modelId="{1C67DDA0-9197-49B6-9F71-BAE9EE15DA79}" type="presOf" srcId="{750DED89-C9D7-40BB-BF1E-80E913EF60D1}" destId="{8A9C1275-CE4E-42D2-B06A-390CDAFCA695}" srcOrd="1" destOrd="0" presId="urn:microsoft.com/office/officeart/2005/8/layout/list1"/>
    <dgm:cxn modelId="{FDBA7897-28EB-4EC8-A8CE-4899C0707E02}" srcId="{E3728C20-EB6D-4606-A9DD-C48473CE9A1D}" destId="{C463456C-4A1D-4E40-8510-6553A2E08EAC}" srcOrd="2" destOrd="0" parTransId="{0F67D353-D3A4-465A-8770-5E0AD74A2096}" sibTransId="{8735C32D-8903-4F05-9839-50B435A381BA}"/>
    <dgm:cxn modelId="{0504FF83-FA5C-4DC6-8AB2-9FFE8B73E263}" type="presOf" srcId="{5BD1D527-DE68-447D-859E-BEB85E3CD90C}" destId="{4F1B875E-30C4-4296-AF0A-B2F0FF98E937}" srcOrd="1" destOrd="0" presId="urn:microsoft.com/office/officeart/2005/8/layout/list1"/>
    <dgm:cxn modelId="{BB0DC160-AEEF-460D-9CEB-BE79B41432D0}" type="presOf" srcId="{A2FCFA91-8AF7-40A0-B547-7F63B3B51B87}" destId="{A873FBAA-1029-4F7D-BD89-E17C61499FE3}" srcOrd="1" destOrd="0" presId="urn:microsoft.com/office/officeart/2005/8/layout/list1"/>
    <dgm:cxn modelId="{0EE30FFC-6758-47E1-9E10-7479B62BDAAE}" type="presOf" srcId="{750DED89-C9D7-40BB-BF1E-80E913EF60D1}" destId="{C02E2FFD-9A69-41B7-BA48-04EF8A4B6E9B}" srcOrd="0" destOrd="0" presId="urn:microsoft.com/office/officeart/2005/8/layout/list1"/>
    <dgm:cxn modelId="{8B88CF8F-3310-4E65-9037-495A5241364D}" type="presOf" srcId="{5BD1D527-DE68-447D-859E-BEB85E3CD90C}" destId="{62C99DC8-ABD1-4BC1-96D5-DB8A95655A56}" srcOrd="0" destOrd="0" presId="urn:microsoft.com/office/officeart/2005/8/layout/list1"/>
    <dgm:cxn modelId="{67B8C644-1F76-4D07-AAB9-71312A14AA2E}" srcId="{E3728C20-EB6D-4606-A9DD-C48473CE9A1D}" destId="{A2FCFA91-8AF7-40A0-B547-7F63B3B51B87}" srcOrd="4" destOrd="0" parTransId="{79DE3A99-DC79-43DE-A4EC-F34D145A233F}" sibTransId="{F3BB8F0E-E321-4E43-AD9A-7DDFD9D2E7F2}"/>
    <dgm:cxn modelId="{54C7DEA5-24A0-433A-AB6B-12FA492869ED}" srcId="{E3728C20-EB6D-4606-A9DD-C48473CE9A1D}" destId="{119B03FF-C253-46C1-964C-C5C3A1603D29}" srcOrd="0" destOrd="0" parTransId="{0258A417-15A8-4BDA-B483-9B298AE8E662}" sibTransId="{FDA5D11D-2859-4A7A-B331-964A0D299202}"/>
    <dgm:cxn modelId="{B8BC4652-8DCF-4E1C-8D0D-6094B720E83E}" type="presOf" srcId="{C463456C-4A1D-4E40-8510-6553A2E08EAC}" destId="{C8BD45C4-0036-46CC-B694-7420A32F454C}" srcOrd="0" destOrd="0" presId="urn:microsoft.com/office/officeart/2005/8/layout/list1"/>
    <dgm:cxn modelId="{1E61B0C0-632E-4CA8-B613-1B031C48477F}" type="presOf" srcId="{A2FCFA91-8AF7-40A0-B547-7F63B3B51B87}" destId="{7A67AAD4-8DF0-41FC-B720-7E21771CC6B7}" srcOrd="0" destOrd="0" presId="urn:microsoft.com/office/officeart/2005/8/layout/list1"/>
    <dgm:cxn modelId="{05C1CBED-FBC1-48F1-A304-2E3A9274ACAF}" type="presParOf" srcId="{7DBC65CD-5B2C-42F2-96AE-8E65EEA901A5}" destId="{3D411920-83B9-466E-93C4-84646E5CBD5C}" srcOrd="0" destOrd="0" presId="urn:microsoft.com/office/officeart/2005/8/layout/list1"/>
    <dgm:cxn modelId="{C358791A-D1EF-4BE3-8E04-CDFCFCE7D290}" type="presParOf" srcId="{3D411920-83B9-466E-93C4-84646E5CBD5C}" destId="{CB8EBB56-8504-4F7A-BC5D-033D90FEAF3F}" srcOrd="0" destOrd="0" presId="urn:microsoft.com/office/officeart/2005/8/layout/list1"/>
    <dgm:cxn modelId="{8633E600-D2DA-4A64-9D4F-0AA01A849B1E}" type="presParOf" srcId="{3D411920-83B9-466E-93C4-84646E5CBD5C}" destId="{9FF565D8-69D8-4A13-A441-9ED1A07415DC}" srcOrd="1" destOrd="0" presId="urn:microsoft.com/office/officeart/2005/8/layout/list1"/>
    <dgm:cxn modelId="{323E459F-A8C5-414E-9EC2-FC2BC4C3C423}" type="presParOf" srcId="{7DBC65CD-5B2C-42F2-96AE-8E65EEA901A5}" destId="{823C9682-A650-42E2-8644-EA9414D4B23A}" srcOrd="1" destOrd="0" presId="urn:microsoft.com/office/officeart/2005/8/layout/list1"/>
    <dgm:cxn modelId="{68DCCA3D-8410-4C53-B85E-973DD4AF7BCB}" type="presParOf" srcId="{7DBC65CD-5B2C-42F2-96AE-8E65EEA901A5}" destId="{59923391-13B1-4A05-B0BD-54033F5EB283}" srcOrd="2" destOrd="0" presId="urn:microsoft.com/office/officeart/2005/8/layout/list1"/>
    <dgm:cxn modelId="{AA3963CF-E7B0-4A37-889C-F7D5B00B5CBC}" type="presParOf" srcId="{7DBC65CD-5B2C-42F2-96AE-8E65EEA901A5}" destId="{198E1732-DCF1-44AD-B512-6B0EEB30425A}" srcOrd="3" destOrd="0" presId="urn:microsoft.com/office/officeart/2005/8/layout/list1"/>
    <dgm:cxn modelId="{9C5598B6-E216-4911-9EDB-5D783F2A84BA}" type="presParOf" srcId="{7DBC65CD-5B2C-42F2-96AE-8E65EEA901A5}" destId="{C8D4A645-FE78-4EAF-9CA3-0252F9794F9B}" srcOrd="4" destOrd="0" presId="urn:microsoft.com/office/officeart/2005/8/layout/list1"/>
    <dgm:cxn modelId="{D15C2968-187C-4875-A041-2BB2B5AD1A16}" type="presParOf" srcId="{C8D4A645-FE78-4EAF-9CA3-0252F9794F9B}" destId="{62C99DC8-ABD1-4BC1-96D5-DB8A95655A56}" srcOrd="0" destOrd="0" presId="urn:microsoft.com/office/officeart/2005/8/layout/list1"/>
    <dgm:cxn modelId="{BB65E500-5804-4225-BADC-C9BC4EAEDE9F}" type="presParOf" srcId="{C8D4A645-FE78-4EAF-9CA3-0252F9794F9B}" destId="{4F1B875E-30C4-4296-AF0A-B2F0FF98E937}" srcOrd="1" destOrd="0" presId="urn:microsoft.com/office/officeart/2005/8/layout/list1"/>
    <dgm:cxn modelId="{56DCD50B-29C8-4718-A0FE-5493ABAF6DAE}" type="presParOf" srcId="{7DBC65CD-5B2C-42F2-96AE-8E65EEA901A5}" destId="{A6BBF129-1C87-48B0-9C84-4586D01AD5ED}" srcOrd="5" destOrd="0" presId="urn:microsoft.com/office/officeart/2005/8/layout/list1"/>
    <dgm:cxn modelId="{32BB7E9C-B29C-4BDD-9985-EFA9D8DF10EF}" type="presParOf" srcId="{7DBC65CD-5B2C-42F2-96AE-8E65EEA901A5}" destId="{4447009D-8EA2-41AA-BBF3-3154EA9B2F24}" srcOrd="6" destOrd="0" presId="urn:microsoft.com/office/officeart/2005/8/layout/list1"/>
    <dgm:cxn modelId="{4DD52D6B-D257-4145-BDE8-992793F14851}" type="presParOf" srcId="{7DBC65CD-5B2C-42F2-96AE-8E65EEA901A5}" destId="{5F0C58E9-F97A-442E-B4B6-09E33D55B343}" srcOrd="7" destOrd="0" presId="urn:microsoft.com/office/officeart/2005/8/layout/list1"/>
    <dgm:cxn modelId="{8A810B95-13CB-4B92-A4B0-8F99AE19D30C}" type="presParOf" srcId="{7DBC65CD-5B2C-42F2-96AE-8E65EEA901A5}" destId="{016FCE31-B27D-40E9-8C7F-46E5079028BF}" srcOrd="8" destOrd="0" presId="urn:microsoft.com/office/officeart/2005/8/layout/list1"/>
    <dgm:cxn modelId="{789BA2C5-202C-4858-9190-FBDF6BAD5308}" type="presParOf" srcId="{016FCE31-B27D-40E9-8C7F-46E5079028BF}" destId="{C8BD45C4-0036-46CC-B694-7420A32F454C}" srcOrd="0" destOrd="0" presId="urn:microsoft.com/office/officeart/2005/8/layout/list1"/>
    <dgm:cxn modelId="{68410269-D8A9-4C3B-8CEA-330409C4C599}" type="presParOf" srcId="{016FCE31-B27D-40E9-8C7F-46E5079028BF}" destId="{308892F6-9082-488F-A32B-06D8AF648161}" srcOrd="1" destOrd="0" presId="urn:microsoft.com/office/officeart/2005/8/layout/list1"/>
    <dgm:cxn modelId="{8C0FD3B5-BA99-495E-8F86-26ECB5164FAB}" type="presParOf" srcId="{7DBC65CD-5B2C-42F2-96AE-8E65EEA901A5}" destId="{6FA02C5B-74D9-43CB-B027-653ED7B3BFFC}" srcOrd="9" destOrd="0" presId="urn:microsoft.com/office/officeart/2005/8/layout/list1"/>
    <dgm:cxn modelId="{2F8B9C61-E822-4CD5-8FDD-7B0693B70FCF}" type="presParOf" srcId="{7DBC65CD-5B2C-42F2-96AE-8E65EEA901A5}" destId="{0B15E5D7-78A0-46A8-B805-14B307C3929F}" srcOrd="10" destOrd="0" presId="urn:microsoft.com/office/officeart/2005/8/layout/list1"/>
    <dgm:cxn modelId="{7EE1E0E5-949D-46E4-985B-1D13DE791F74}" type="presParOf" srcId="{7DBC65CD-5B2C-42F2-96AE-8E65EEA901A5}" destId="{0C36EB90-198D-4D45-9CDD-1990081AD103}" srcOrd="11" destOrd="0" presId="urn:microsoft.com/office/officeart/2005/8/layout/list1"/>
    <dgm:cxn modelId="{76A522C2-3204-4026-92A0-8DF08A255C81}" type="presParOf" srcId="{7DBC65CD-5B2C-42F2-96AE-8E65EEA901A5}" destId="{A63EA0F5-DA2A-4EA7-908D-CEA173BCF346}" srcOrd="12" destOrd="0" presId="urn:microsoft.com/office/officeart/2005/8/layout/list1"/>
    <dgm:cxn modelId="{46FBF8F9-C87B-4500-B633-34A6A036D47C}" type="presParOf" srcId="{A63EA0F5-DA2A-4EA7-908D-CEA173BCF346}" destId="{C02E2FFD-9A69-41B7-BA48-04EF8A4B6E9B}" srcOrd="0" destOrd="0" presId="urn:microsoft.com/office/officeart/2005/8/layout/list1"/>
    <dgm:cxn modelId="{5A2A823A-5ABC-4C3F-8D4D-12263F2EAB76}" type="presParOf" srcId="{A63EA0F5-DA2A-4EA7-908D-CEA173BCF346}" destId="{8A9C1275-CE4E-42D2-B06A-390CDAFCA695}" srcOrd="1" destOrd="0" presId="urn:microsoft.com/office/officeart/2005/8/layout/list1"/>
    <dgm:cxn modelId="{C7823486-B841-4AC4-A8EF-053D4CFF5962}" type="presParOf" srcId="{7DBC65CD-5B2C-42F2-96AE-8E65EEA901A5}" destId="{433DFA85-C529-481A-ABE0-74D22DE29FB9}" srcOrd="13" destOrd="0" presId="urn:microsoft.com/office/officeart/2005/8/layout/list1"/>
    <dgm:cxn modelId="{713FB1A1-5954-460C-8FEE-79FFD7A33510}" type="presParOf" srcId="{7DBC65CD-5B2C-42F2-96AE-8E65EEA901A5}" destId="{5A8156A4-78CA-4802-9366-A6BC5F566F74}" srcOrd="14" destOrd="0" presId="urn:microsoft.com/office/officeart/2005/8/layout/list1"/>
    <dgm:cxn modelId="{8B87802D-CC7E-40AB-A8C9-E60F31764252}" type="presParOf" srcId="{7DBC65CD-5B2C-42F2-96AE-8E65EEA901A5}" destId="{E0C9797D-4059-42A2-B5A2-41A60458154D}" srcOrd="15" destOrd="0" presId="urn:microsoft.com/office/officeart/2005/8/layout/list1"/>
    <dgm:cxn modelId="{FC6E4FDD-DFB4-49AE-A78E-499FB9ABF9EF}" type="presParOf" srcId="{7DBC65CD-5B2C-42F2-96AE-8E65EEA901A5}" destId="{B4651063-24C5-45B5-9C25-D173ACA5D334}" srcOrd="16" destOrd="0" presId="urn:microsoft.com/office/officeart/2005/8/layout/list1"/>
    <dgm:cxn modelId="{17DABAAE-4574-4BA7-9F8C-873763E77CF0}" type="presParOf" srcId="{B4651063-24C5-45B5-9C25-D173ACA5D334}" destId="{7A67AAD4-8DF0-41FC-B720-7E21771CC6B7}" srcOrd="0" destOrd="0" presId="urn:microsoft.com/office/officeart/2005/8/layout/list1"/>
    <dgm:cxn modelId="{E6CA82A9-04C5-4F86-B97A-A10D23B6CEF2}" type="presParOf" srcId="{B4651063-24C5-45B5-9C25-D173ACA5D334}" destId="{A873FBAA-1029-4F7D-BD89-E17C61499FE3}" srcOrd="1" destOrd="0" presId="urn:microsoft.com/office/officeart/2005/8/layout/list1"/>
    <dgm:cxn modelId="{8B0FC1AE-B1BE-4A4D-B5FA-7BB1CDAD2860}" type="presParOf" srcId="{7DBC65CD-5B2C-42F2-96AE-8E65EEA901A5}" destId="{C91C7240-02C9-4843-99A4-766DB850676B}" srcOrd="17" destOrd="0" presId="urn:microsoft.com/office/officeart/2005/8/layout/list1"/>
    <dgm:cxn modelId="{CF2B7CE6-B051-4CA4-B8AB-C649CEEA0D02}" type="presParOf" srcId="{7DBC65CD-5B2C-42F2-96AE-8E65EEA901A5}" destId="{3FD1724D-F9E6-4905-A2AE-6912E59F9A4C}"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728C20-EB6D-4606-A9DD-C48473CE9A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2FCFA91-8AF7-40A0-B547-7F63B3B51B87}">
      <dgm:prSet custT="1"/>
      <dgm:spPr>
        <a:solidFill>
          <a:srgbClr val="70AD47"/>
        </a:solidFill>
        <a:ln w="12700" cap="flat" cmpd="sng" algn="ctr">
          <a:solidFill>
            <a:prstClr val="white">
              <a:hueOff val="0"/>
              <a:satOff val="0"/>
              <a:lumOff val="0"/>
              <a:alphaOff val="0"/>
            </a:prstClr>
          </a:solidFill>
          <a:prstDash val="solid"/>
          <a:miter lim="800000"/>
        </a:ln>
        <a:effectLst>
          <a:outerShdw blurRad="50800" dist="38100" dir="5400000" algn="t" rotWithShape="0">
            <a:prstClr val="black">
              <a:alpha val="40000"/>
            </a:prstClr>
          </a:outerShdw>
        </a:effectLst>
        <a:scene3d>
          <a:camera prst="perspectiveFront"/>
          <a:lightRig rig="threePt" dir="t"/>
        </a:scene3d>
      </dgm:spPr>
      <dgm:t>
        <a:bodyPr spcFirstLastPara="0" vert="horz" wrap="square" lIns="195564" tIns="0" rIns="195564" bIns="0" numCol="1" spcCol="1270" anchor="ctr" anchorCtr="0"/>
        <a:lstStyle/>
        <a:p>
          <a:pPr marL="0" lvl="0" algn="l" defTabSz="933450">
            <a:lnSpc>
              <a:spcPct val="90000"/>
            </a:lnSpc>
            <a:spcBef>
              <a:spcPct val="0"/>
            </a:spcBef>
            <a:spcAft>
              <a:spcPct val="35000"/>
            </a:spcAft>
            <a:buNone/>
          </a:pPr>
          <a:r>
            <a:rPr lang="en-US" sz="1800" b="1" kern="1200" dirty="0">
              <a:solidFill>
                <a:prstClr val="white"/>
              </a:solidFill>
              <a:latin typeface="+mj-lt"/>
              <a:ea typeface="+mn-ea"/>
              <a:cs typeface="+mn-cs"/>
            </a:rPr>
            <a:t>Information system /Reporting</a:t>
          </a:r>
        </a:p>
      </dgm:t>
    </dgm:pt>
    <dgm:pt modelId="{F3BB8F0E-E321-4E43-AD9A-7DDFD9D2E7F2}" type="sibTrans" cxnId="{67B8C644-1F76-4D07-AAB9-71312A14AA2E}">
      <dgm:prSet/>
      <dgm:spPr/>
      <dgm:t>
        <a:bodyPr/>
        <a:lstStyle/>
        <a:p>
          <a:endParaRPr lang="en-US" sz="1800">
            <a:latin typeface="+mj-lt"/>
          </a:endParaRPr>
        </a:p>
      </dgm:t>
    </dgm:pt>
    <dgm:pt modelId="{79DE3A99-DC79-43DE-A4EC-F34D145A233F}" type="parTrans" cxnId="{67B8C644-1F76-4D07-AAB9-71312A14AA2E}">
      <dgm:prSet/>
      <dgm:spPr/>
      <dgm:t>
        <a:bodyPr/>
        <a:lstStyle/>
        <a:p>
          <a:endParaRPr lang="en-US" sz="1800">
            <a:latin typeface="+mj-lt"/>
          </a:endParaRPr>
        </a:p>
      </dgm:t>
    </dgm:pt>
    <dgm:pt modelId="{750DED89-C9D7-40BB-BF1E-80E913EF60D1}">
      <dgm:prSet phldrT="[Text]" custT="1"/>
      <dgm:spPr>
        <a:solidFill>
          <a:prstClr val="black">
            <a:lumMod val="65000"/>
            <a:lumOff val="35000"/>
          </a:prstClr>
        </a:solidFill>
        <a:ln w="12700" cap="flat" cmpd="sng" algn="ctr">
          <a:solidFill>
            <a:prstClr val="white">
              <a:hueOff val="0"/>
              <a:satOff val="0"/>
              <a:lumOff val="0"/>
              <a:alphaOff val="0"/>
            </a:prstClr>
          </a:solidFill>
          <a:prstDash val="solid"/>
          <a:miter lim="800000"/>
        </a:ln>
        <a:effectLst>
          <a:outerShdw blurRad="50800" dist="38100" dir="5400000" algn="t" rotWithShape="0">
            <a:prstClr val="black">
              <a:alpha val="40000"/>
            </a:prstClr>
          </a:outerShdw>
        </a:effectLst>
        <a:scene3d>
          <a:camera prst="perspectiveFront"/>
          <a:lightRig rig="threePt" dir="t"/>
        </a:scene3d>
      </dgm:spPr>
      <dgm:t>
        <a:bodyPr spcFirstLastPara="0" vert="horz" wrap="square" lIns="195564" tIns="0" rIns="195564" bIns="0" numCol="1" spcCol="1270" anchor="ctr" anchorCtr="0"/>
        <a:lstStyle/>
        <a:p>
          <a:pPr marL="0" lvl="0" indent="0" algn="l" defTabSz="1022350">
            <a:lnSpc>
              <a:spcPct val="90000"/>
            </a:lnSpc>
            <a:spcBef>
              <a:spcPct val="0"/>
            </a:spcBef>
            <a:spcAft>
              <a:spcPct val="35000"/>
            </a:spcAft>
            <a:buNone/>
          </a:pPr>
          <a:endParaRPr lang="en-US" sz="1800" kern="1200" dirty="0">
            <a:solidFill>
              <a:prstClr val="white"/>
            </a:solidFill>
            <a:latin typeface="+mj-lt"/>
            <a:ea typeface="+mn-ea"/>
            <a:cs typeface="+mn-cs"/>
          </a:endParaRPr>
        </a:p>
        <a:p>
          <a:pPr marL="0" lvl="0" indent="0" algn="l" defTabSz="1022350">
            <a:lnSpc>
              <a:spcPct val="90000"/>
            </a:lnSpc>
            <a:spcBef>
              <a:spcPct val="0"/>
            </a:spcBef>
            <a:spcAft>
              <a:spcPct val="35000"/>
            </a:spcAft>
            <a:buNone/>
          </a:pPr>
          <a:r>
            <a:rPr lang="en-US" sz="1800" kern="1200" dirty="0">
              <a:solidFill>
                <a:prstClr val="white"/>
              </a:solidFill>
              <a:latin typeface="+mj-lt"/>
              <a:ea typeface="+mn-ea"/>
              <a:cs typeface="+mn-cs"/>
            </a:rPr>
            <a:t>Periodic processing</a:t>
          </a:r>
        </a:p>
        <a:p>
          <a:pPr marL="0" lvl="0" indent="0" algn="l" defTabSz="1022350">
            <a:lnSpc>
              <a:spcPct val="90000"/>
            </a:lnSpc>
            <a:spcBef>
              <a:spcPct val="0"/>
            </a:spcBef>
            <a:spcAft>
              <a:spcPct val="35000"/>
            </a:spcAft>
            <a:buNone/>
          </a:pPr>
          <a:endParaRPr lang="en-US" sz="1800" kern="1200" dirty="0">
            <a:solidFill>
              <a:prstClr val="white"/>
            </a:solidFill>
            <a:latin typeface="+mj-lt"/>
            <a:ea typeface="+mn-ea"/>
            <a:cs typeface="+mn-cs"/>
          </a:endParaRPr>
        </a:p>
      </dgm:t>
    </dgm:pt>
    <dgm:pt modelId="{310EA291-D67E-4DB6-A852-EF91207E91B4}" type="sibTrans" cxnId="{EAAF375B-DCA4-4AC7-969F-5DE7BDC9F354}">
      <dgm:prSet/>
      <dgm:spPr>
        <a:ln>
          <a:solidFill>
            <a:schemeClr val="accent6"/>
          </a:solidFill>
        </a:ln>
      </dgm:spPr>
      <dgm:t>
        <a:bodyPr/>
        <a:lstStyle/>
        <a:p>
          <a:endParaRPr lang="en-US" sz="1800">
            <a:latin typeface="+mj-lt"/>
          </a:endParaRPr>
        </a:p>
      </dgm:t>
    </dgm:pt>
    <dgm:pt modelId="{A8B105A3-D847-42C1-BF4A-51CA8179326E}" type="parTrans" cxnId="{EAAF375B-DCA4-4AC7-969F-5DE7BDC9F354}">
      <dgm:prSet/>
      <dgm:spPr/>
      <dgm:t>
        <a:bodyPr/>
        <a:lstStyle/>
        <a:p>
          <a:endParaRPr lang="en-US" sz="1800">
            <a:latin typeface="+mj-lt"/>
          </a:endParaRPr>
        </a:p>
      </dgm:t>
    </dgm:pt>
    <dgm:pt modelId="{C463456C-4A1D-4E40-8510-6553A2E08EAC}">
      <dgm:prSet phldrT="[Text]" custT="1"/>
      <dgm:spPr>
        <a:solidFill>
          <a:schemeClr val="tx1">
            <a:lumMod val="65000"/>
            <a:lumOff val="3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sz="1800" dirty="0">
              <a:latin typeface="+mj-lt"/>
            </a:rPr>
            <a:t>Asset Transactions</a:t>
          </a:r>
        </a:p>
      </dgm:t>
    </dgm:pt>
    <dgm:pt modelId="{8735C32D-8903-4F05-9839-50B435A381BA}" type="sibTrans" cxnId="{FDBA7897-28EB-4EC8-A8CE-4899C0707E02}">
      <dgm:prSet/>
      <dgm:spPr>
        <a:ln>
          <a:solidFill>
            <a:schemeClr val="accent6"/>
          </a:solidFill>
        </a:ln>
      </dgm:spPr>
      <dgm:t>
        <a:bodyPr/>
        <a:lstStyle/>
        <a:p>
          <a:endParaRPr lang="en-US" sz="1800">
            <a:latin typeface="+mj-lt"/>
          </a:endParaRPr>
        </a:p>
      </dgm:t>
    </dgm:pt>
    <dgm:pt modelId="{0F67D353-D3A4-465A-8770-5E0AD74A2096}" type="parTrans" cxnId="{FDBA7897-28EB-4EC8-A8CE-4899C0707E02}">
      <dgm:prSet/>
      <dgm:spPr/>
      <dgm:t>
        <a:bodyPr/>
        <a:lstStyle/>
        <a:p>
          <a:endParaRPr lang="en-US" sz="1800">
            <a:latin typeface="+mj-lt"/>
          </a:endParaRPr>
        </a:p>
      </dgm:t>
    </dgm:pt>
    <dgm:pt modelId="{5BD1D527-DE68-447D-859E-BEB85E3CD90C}">
      <dgm:prSet phldrT="[Text]" custT="1"/>
      <dgm:spPr>
        <a:solidFill>
          <a:schemeClr val="tx1">
            <a:lumMod val="65000"/>
            <a:lumOff val="3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sz="1800" dirty="0">
              <a:latin typeface="+mj-lt"/>
            </a:rPr>
            <a:t>Master data</a:t>
          </a:r>
        </a:p>
      </dgm:t>
    </dgm:pt>
    <dgm:pt modelId="{904A278E-F19D-47C5-91B3-BE734CF33B7B}" type="sibTrans" cxnId="{C5339853-13FC-4F4F-9251-C9276A638A54}">
      <dgm:prSet/>
      <dgm:spPr>
        <a:ln>
          <a:solidFill>
            <a:schemeClr val="accent6"/>
          </a:solidFill>
        </a:ln>
      </dgm:spPr>
      <dgm:t>
        <a:bodyPr/>
        <a:lstStyle/>
        <a:p>
          <a:endParaRPr lang="en-US" sz="1800">
            <a:latin typeface="+mj-lt"/>
          </a:endParaRPr>
        </a:p>
      </dgm:t>
    </dgm:pt>
    <dgm:pt modelId="{83EB42C1-B798-48D9-9B39-49A893E02AD9}" type="parTrans" cxnId="{C5339853-13FC-4F4F-9251-C9276A638A54}">
      <dgm:prSet/>
      <dgm:spPr/>
      <dgm:t>
        <a:bodyPr/>
        <a:lstStyle/>
        <a:p>
          <a:endParaRPr lang="en-US" sz="1800">
            <a:latin typeface="+mj-lt"/>
          </a:endParaRPr>
        </a:p>
      </dgm:t>
    </dgm:pt>
    <dgm:pt modelId="{119B03FF-C253-46C1-964C-C5C3A1603D29}">
      <dgm:prSet phldrT="[Text]" custT="1"/>
      <dgm:spPr>
        <a:solidFill>
          <a:schemeClr val="tx1">
            <a:lumMod val="65000"/>
            <a:lumOff val="35000"/>
          </a:schemeClr>
        </a:solidFill>
        <a:ln w="12700" cap="flat" cmpd="sng" algn="ctr">
          <a:solidFill>
            <a:prstClr val="white">
              <a:hueOff val="0"/>
              <a:satOff val="0"/>
              <a:lumOff val="0"/>
              <a:alphaOff val="0"/>
            </a:prstClr>
          </a:solidFill>
          <a:prstDash val="solid"/>
          <a:miter lim="800000"/>
        </a:ln>
        <a:effectLst>
          <a:outerShdw blurRad="50800" dist="38100" dir="5400000" algn="t" rotWithShape="0">
            <a:prstClr val="black">
              <a:alpha val="40000"/>
            </a:prstClr>
          </a:outerShdw>
        </a:effectLst>
        <a:scene3d>
          <a:camera prst="perspectiveFront"/>
          <a:lightRig rig="threePt" dir="t"/>
        </a:scene3d>
      </dgm:spPr>
      <dgm:t>
        <a:bodyPr spcFirstLastPara="0" vert="horz" wrap="square" lIns="195564" tIns="0" rIns="195564" bIns="0" numCol="1" spcCol="1270" anchor="ctr" anchorCtr="0"/>
        <a:lstStyle/>
        <a:p>
          <a:pPr marL="0" lvl="0" algn="l" defTabSz="977900">
            <a:lnSpc>
              <a:spcPct val="90000"/>
            </a:lnSpc>
            <a:spcBef>
              <a:spcPct val="0"/>
            </a:spcBef>
            <a:spcAft>
              <a:spcPct val="35000"/>
            </a:spcAft>
            <a:buNone/>
          </a:pPr>
          <a:r>
            <a:rPr lang="en-US" sz="1800" kern="1200" dirty="0">
              <a:solidFill>
                <a:prstClr val="white"/>
              </a:solidFill>
              <a:latin typeface="+mj-lt"/>
              <a:ea typeface="+mn-ea"/>
              <a:cs typeface="+mn-cs"/>
            </a:rPr>
            <a:t>Organization structure</a:t>
          </a:r>
        </a:p>
      </dgm:t>
    </dgm:pt>
    <dgm:pt modelId="{FDA5D11D-2859-4A7A-B331-964A0D299202}" type="sibTrans" cxnId="{54C7DEA5-24A0-433A-AB6B-12FA492869ED}">
      <dgm:prSet/>
      <dgm:spPr>
        <a:ln>
          <a:solidFill>
            <a:schemeClr val="accent6"/>
          </a:solidFill>
        </a:ln>
      </dgm:spPr>
      <dgm:t>
        <a:bodyPr/>
        <a:lstStyle/>
        <a:p>
          <a:endParaRPr lang="en-US" sz="1800">
            <a:latin typeface="+mj-lt"/>
          </a:endParaRPr>
        </a:p>
      </dgm:t>
    </dgm:pt>
    <dgm:pt modelId="{0258A417-15A8-4BDA-B483-9B298AE8E662}" type="parTrans" cxnId="{54C7DEA5-24A0-433A-AB6B-12FA492869ED}">
      <dgm:prSet/>
      <dgm:spPr/>
      <dgm:t>
        <a:bodyPr/>
        <a:lstStyle/>
        <a:p>
          <a:endParaRPr lang="en-US" sz="1800">
            <a:latin typeface="+mj-lt"/>
          </a:endParaRPr>
        </a:p>
      </dgm:t>
    </dgm:pt>
    <dgm:pt modelId="{7DBC65CD-5B2C-42F2-96AE-8E65EEA901A5}" type="pres">
      <dgm:prSet presAssocID="{E3728C20-EB6D-4606-A9DD-C48473CE9A1D}" presName="linear" presStyleCnt="0">
        <dgm:presLayoutVars>
          <dgm:dir/>
          <dgm:animLvl val="lvl"/>
          <dgm:resizeHandles val="exact"/>
        </dgm:presLayoutVars>
      </dgm:prSet>
      <dgm:spPr/>
      <dgm:t>
        <a:bodyPr/>
        <a:lstStyle/>
        <a:p>
          <a:endParaRPr lang="en-US"/>
        </a:p>
      </dgm:t>
    </dgm:pt>
    <dgm:pt modelId="{3D411920-83B9-466E-93C4-84646E5CBD5C}" type="pres">
      <dgm:prSet presAssocID="{119B03FF-C253-46C1-964C-C5C3A1603D29}" presName="parentLin" presStyleCnt="0"/>
      <dgm:spPr/>
    </dgm:pt>
    <dgm:pt modelId="{CB8EBB56-8504-4F7A-BC5D-033D90FEAF3F}" type="pres">
      <dgm:prSet presAssocID="{119B03FF-C253-46C1-964C-C5C3A1603D29}" presName="parentLeftMargin" presStyleLbl="node1" presStyleIdx="0" presStyleCnt="5"/>
      <dgm:spPr/>
      <dgm:t>
        <a:bodyPr/>
        <a:lstStyle/>
        <a:p>
          <a:endParaRPr lang="en-US"/>
        </a:p>
      </dgm:t>
    </dgm:pt>
    <dgm:pt modelId="{9FF565D8-69D8-4A13-A441-9ED1A07415DC}" type="pres">
      <dgm:prSet presAssocID="{119B03FF-C253-46C1-964C-C5C3A1603D29}" presName="parentText" presStyleLbl="node1" presStyleIdx="0" presStyleCnt="5" custScaleX="101181" custScaleY="75920" custLinFactNeighborY="17960">
        <dgm:presLayoutVars>
          <dgm:chMax val="0"/>
          <dgm:bulletEnabled val="1"/>
        </dgm:presLayoutVars>
      </dgm:prSet>
      <dgm:spPr>
        <a:xfrm>
          <a:off x="369570" y="156269"/>
          <a:ext cx="5235084" cy="638860"/>
        </a:xfrm>
        <a:prstGeom prst="roundRect">
          <a:avLst/>
        </a:prstGeom>
      </dgm:spPr>
      <dgm:t>
        <a:bodyPr/>
        <a:lstStyle/>
        <a:p>
          <a:endParaRPr lang="en-US"/>
        </a:p>
      </dgm:t>
    </dgm:pt>
    <dgm:pt modelId="{823C9682-A650-42E2-8644-EA9414D4B23A}" type="pres">
      <dgm:prSet presAssocID="{119B03FF-C253-46C1-964C-C5C3A1603D29}" presName="negativeSpace" presStyleCnt="0"/>
      <dgm:spPr/>
    </dgm:pt>
    <dgm:pt modelId="{59923391-13B1-4A05-B0BD-54033F5EB283}" type="pres">
      <dgm:prSet presAssocID="{119B03FF-C253-46C1-964C-C5C3A1603D29}" presName="childText" presStyleLbl="conFgAcc1" presStyleIdx="0" presStyleCnt="5">
        <dgm:presLayoutVars>
          <dgm:bulletEnabled val="1"/>
        </dgm:presLayoutVars>
      </dgm:prSet>
      <dgm:spPr/>
    </dgm:pt>
    <dgm:pt modelId="{198E1732-DCF1-44AD-B512-6B0EEB30425A}" type="pres">
      <dgm:prSet presAssocID="{FDA5D11D-2859-4A7A-B331-964A0D299202}" presName="spaceBetweenRectangles" presStyleCnt="0"/>
      <dgm:spPr/>
    </dgm:pt>
    <dgm:pt modelId="{C8D4A645-FE78-4EAF-9CA3-0252F9794F9B}" type="pres">
      <dgm:prSet presAssocID="{5BD1D527-DE68-447D-859E-BEB85E3CD90C}" presName="parentLin" presStyleCnt="0"/>
      <dgm:spPr/>
    </dgm:pt>
    <dgm:pt modelId="{62C99DC8-ABD1-4BC1-96D5-DB8A95655A56}" type="pres">
      <dgm:prSet presAssocID="{5BD1D527-DE68-447D-859E-BEB85E3CD90C}" presName="parentLeftMargin" presStyleLbl="node1" presStyleIdx="0" presStyleCnt="5"/>
      <dgm:spPr/>
      <dgm:t>
        <a:bodyPr/>
        <a:lstStyle/>
        <a:p>
          <a:endParaRPr lang="en-US"/>
        </a:p>
      </dgm:t>
    </dgm:pt>
    <dgm:pt modelId="{4F1B875E-30C4-4296-AF0A-B2F0FF98E937}" type="pres">
      <dgm:prSet presAssocID="{5BD1D527-DE68-447D-859E-BEB85E3CD90C}" presName="parentText" presStyleLbl="node1" presStyleIdx="1" presStyleCnt="5" custScaleY="85615">
        <dgm:presLayoutVars>
          <dgm:chMax val="0"/>
          <dgm:bulletEnabled val="1"/>
        </dgm:presLayoutVars>
      </dgm:prSet>
      <dgm:spPr/>
      <dgm:t>
        <a:bodyPr/>
        <a:lstStyle/>
        <a:p>
          <a:endParaRPr lang="en-US"/>
        </a:p>
      </dgm:t>
    </dgm:pt>
    <dgm:pt modelId="{A6BBF129-1C87-48B0-9C84-4586D01AD5ED}" type="pres">
      <dgm:prSet presAssocID="{5BD1D527-DE68-447D-859E-BEB85E3CD90C}" presName="negativeSpace" presStyleCnt="0"/>
      <dgm:spPr/>
    </dgm:pt>
    <dgm:pt modelId="{4447009D-8EA2-41AA-BBF3-3154EA9B2F24}" type="pres">
      <dgm:prSet presAssocID="{5BD1D527-DE68-447D-859E-BEB85E3CD90C}" presName="childText" presStyleLbl="conFgAcc1" presStyleIdx="1" presStyleCnt="5">
        <dgm:presLayoutVars>
          <dgm:bulletEnabled val="1"/>
        </dgm:presLayoutVars>
      </dgm:prSet>
      <dgm:spPr/>
    </dgm:pt>
    <dgm:pt modelId="{5F0C58E9-F97A-442E-B4B6-09E33D55B343}" type="pres">
      <dgm:prSet presAssocID="{904A278E-F19D-47C5-91B3-BE734CF33B7B}" presName="spaceBetweenRectangles" presStyleCnt="0"/>
      <dgm:spPr/>
    </dgm:pt>
    <dgm:pt modelId="{016FCE31-B27D-40E9-8C7F-46E5079028BF}" type="pres">
      <dgm:prSet presAssocID="{C463456C-4A1D-4E40-8510-6553A2E08EAC}" presName="parentLin" presStyleCnt="0"/>
      <dgm:spPr/>
    </dgm:pt>
    <dgm:pt modelId="{C8BD45C4-0036-46CC-B694-7420A32F454C}" type="pres">
      <dgm:prSet presAssocID="{C463456C-4A1D-4E40-8510-6553A2E08EAC}" presName="parentLeftMargin" presStyleLbl="node1" presStyleIdx="1" presStyleCnt="5"/>
      <dgm:spPr/>
      <dgm:t>
        <a:bodyPr/>
        <a:lstStyle/>
        <a:p>
          <a:endParaRPr lang="en-US"/>
        </a:p>
      </dgm:t>
    </dgm:pt>
    <dgm:pt modelId="{308892F6-9082-488F-A32B-06D8AF648161}" type="pres">
      <dgm:prSet presAssocID="{C463456C-4A1D-4E40-8510-6553A2E08EAC}" presName="parentText" presStyleLbl="node1" presStyleIdx="2" presStyleCnt="5" custScaleY="86523">
        <dgm:presLayoutVars>
          <dgm:chMax val="0"/>
          <dgm:bulletEnabled val="1"/>
        </dgm:presLayoutVars>
      </dgm:prSet>
      <dgm:spPr/>
      <dgm:t>
        <a:bodyPr/>
        <a:lstStyle/>
        <a:p>
          <a:endParaRPr lang="en-US"/>
        </a:p>
      </dgm:t>
    </dgm:pt>
    <dgm:pt modelId="{6FA02C5B-74D9-43CB-B027-653ED7B3BFFC}" type="pres">
      <dgm:prSet presAssocID="{C463456C-4A1D-4E40-8510-6553A2E08EAC}" presName="negativeSpace" presStyleCnt="0"/>
      <dgm:spPr/>
    </dgm:pt>
    <dgm:pt modelId="{0B15E5D7-78A0-46A8-B805-14B307C3929F}" type="pres">
      <dgm:prSet presAssocID="{C463456C-4A1D-4E40-8510-6553A2E08EAC}" presName="childText" presStyleLbl="conFgAcc1" presStyleIdx="2" presStyleCnt="5">
        <dgm:presLayoutVars>
          <dgm:bulletEnabled val="1"/>
        </dgm:presLayoutVars>
      </dgm:prSet>
      <dgm:spPr/>
    </dgm:pt>
    <dgm:pt modelId="{0C36EB90-198D-4D45-9CDD-1990081AD103}" type="pres">
      <dgm:prSet presAssocID="{8735C32D-8903-4F05-9839-50B435A381BA}" presName="spaceBetweenRectangles" presStyleCnt="0"/>
      <dgm:spPr/>
    </dgm:pt>
    <dgm:pt modelId="{A63EA0F5-DA2A-4EA7-908D-CEA173BCF346}" type="pres">
      <dgm:prSet presAssocID="{750DED89-C9D7-40BB-BF1E-80E913EF60D1}" presName="parentLin" presStyleCnt="0"/>
      <dgm:spPr/>
    </dgm:pt>
    <dgm:pt modelId="{C02E2FFD-9A69-41B7-BA48-04EF8A4B6E9B}" type="pres">
      <dgm:prSet presAssocID="{750DED89-C9D7-40BB-BF1E-80E913EF60D1}" presName="parentLeftMargin" presStyleLbl="node1" presStyleIdx="2" presStyleCnt="5"/>
      <dgm:spPr/>
      <dgm:t>
        <a:bodyPr/>
        <a:lstStyle/>
        <a:p>
          <a:endParaRPr lang="en-US"/>
        </a:p>
      </dgm:t>
    </dgm:pt>
    <dgm:pt modelId="{8A9C1275-CE4E-42D2-B06A-390CDAFCA695}" type="pres">
      <dgm:prSet presAssocID="{750DED89-C9D7-40BB-BF1E-80E913EF60D1}" presName="parentText" presStyleLbl="node1" presStyleIdx="3" presStyleCnt="5" custScaleY="71924" custLinFactNeighborX="7169" custLinFactNeighborY="-8163">
        <dgm:presLayoutVars>
          <dgm:chMax val="0"/>
          <dgm:bulletEnabled val="1"/>
        </dgm:presLayoutVars>
      </dgm:prSet>
      <dgm:spPr>
        <a:xfrm>
          <a:off x="396064" y="2730108"/>
          <a:ext cx="5173980" cy="668150"/>
        </a:xfrm>
        <a:prstGeom prst="roundRect">
          <a:avLst/>
        </a:prstGeom>
      </dgm:spPr>
      <dgm:t>
        <a:bodyPr/>
        <a:lstStyle/>
        <a:p>
          <a:endParaRPr lang="en-US"/>
        </a:p>
      </dgm:t>
    </dgm:pt>
    <dgm:pt modelId="{433DFA85-C529-481A-ABE0-74D22DE29FB9}" type="pres">
      <dgm:prSet presAssocID="{750DED89-C9D7-40BB-BF1E-80E913EF60D1}" presName="negativeSpace" presStyleCnt="0"/>
      <dgm:spPr/>
    </dgm:pt>
    <dgm:pt modelId="{5A8156A4-78CA-4802-9366-A6BC5F566F74}" type="pres">
      <dgm:prSet presAssocID="{750DED89-C9D7-40BB-BF1E-80E913EF60D1}" presName="childText" presStyleLbl="conFgAcc1" presStyleIdx="3" presStyleCnt="5">
        <dgm:presLayoutVars>
          <dgm:bulletEnabled val="1"/>
        </dgm:presLayoutVars>
      </dgm:prSet>
      <dgm:spPr/>
    </dgm:pt>
    <dgm:pt modelId="{E0C9797D-4059-42A2-B5A2-41A60458154D}" type="pres">
      <dgm:prSet presAssocID="{310EA291-D67E-4DB6-A852-EF91207E91B4}" presName="spaceBetweenRectangles" presStyleCnt="0"/>
      <dgm:spPr/>
    </dgm:pt>
    <dgm:pt modelId="{B4651063-24C5-45B5-9C25-D173ACA5D334}" type="pres">
      <dgm:prSet presAssocID="{A2FCFA91-8AF7-40A0-B547-7F63B3B51B87}" presName="parentLin" presStyleCnt="0"/>
      <dgm:spPr/>
    </dgm:pt>
    <dgm:pt modelId="{7A67AAD4-8DF0-41FC-B720-7E21771CC6B7}" type="pres">
      <dgm:prSet presAssocID="{A2FCFA91-8AF7-40A0-B547-7F63B3B51B87}" presName="parentLeftMargin" presStyleLbl="node1" presStyleIdx="3" presStyleCnt="5"/>
      <dgm:spPr/>
      <dgm:t>
        <a:bodyPr/>
        <a:lstStyle/>
        <a:p>
          <a:endParaRPr lang="en-US"/>
        </a:p>
      </dgm:t>
    </dgm:pt>
    <dgm:pt modelId="{A873FBAA-1029-4F7D-BD89-E17C61499FE3}" type="pres">
      <dgm:prSet presAssocID="{A2FCFA91-8AF7-40A0-B547-7F63B3B51B87}" presName="parentText" presStyleLbl="node1" presStyleIdx="4" presStyleCnt="5" custScaleY="96901">
        <dgm:presLayoutVars>
          <dgm:chMax val="0"/>
          <dgm:bulletEnabled val="1"/>
        </dgm:presLayoutVars>
      </dgm:prSet>
      <dgm:spPr>
        <a:xfrm>
          <a:off x="369570" y="3860472"/>
          <a:ext cx="5173980" cy="572981"/>
        </a:xfrm>
        <a:prstGeom prst="roundRect">
          <a:avLst/>
        </a:prstGeom>
      </dgm:spPr>
      <dgm:t>
        <a:bodyPr/>
        <a:lstStyle/>
        <a:p>
          <a:endParaRPr lang="en-US"/>
        </a:p>
      </dgm:t>
    </dgm:pt>
    <dgm:pt modelId="{C91C7240-02C9-4843-99A4-766DB850676B}" type="pres">
      <dgm:prSet presAssocID="{A2FCFA91-8AF7-40A0-B547-7F63B3B51B87}" presName="negativeSpace" presStyleCnt="0"/>
      <dgm:spPr/>
    </dgm:pt>
    <dgm:pt modelId="{3FD1724D-F9E6-4905-A2AE-6912E59F9A4C}" type="pres">
      <dgm:prSet presAssocID="{A2FCFA91-8AF7-40A0-B547-7F63B3B51B87}" presName="childText" presStyleLbl="conFgAcc1" presStyleIdx="4" presStyleCnt="5">
        <dgm:presLayoutVars>
          <dgm:bulletEnabled val="1"/>
        </dgm:presLayoutVars>
      </dgm:prSet>
      <dgm:spPr/>
    </dgm:pt>
  </dgm:ptLst>
  <dgm:cxnLst>
    <dgm:cxn modelId="{1927015F-04EF-46AC-BB65-191AB7F744DD}" type="presOf" srcId="{750DED89-C9D7-40BB-BF1E-80E913EF60D1}" destId="{C02E2FFD-9A69-41B7-BA48-04EF8A4B6E9B}" srcOrd="0" destOrd="0" presId="urn:microsoft.com/office/officeart/2005/8/layout/list1"/>
    <dgm:cxn modelId="{EAAF375B-DCA4-4AC7-969F-5DE7BDC9F354}" srcId="{E3728C20-EB6D-4606-A9DD-C48473CE9A1D}" destId="{750DED89-C9D7-40BB-BF1E-80E913EF60D1}" srcOrd="3" destOrd="0" parTransId="{A8B105A3-D847-42C1-BF4A-51CA8179326E}" sibTransId="{310EA291-D67E-4DB6-A852-EF91207E91B4}"/>
    <dgm:cxn modelId="{D7D22E3E-6544-4611-BCB5-25917AEEBD82}" type="presOf" srcId="{5BD1D527-DE68-447D-859E-BEB85E3CD90C}" destId="{4F1B875E-30C4-4296-AF0A-B2F0FF98E937}" srcOrd="1" destOrd="0" presId="urn:microsoft.com/office/officeart/2005/8/layout/list1"/>
    <dgm:cxn modelId="{C5339853-13FC-4F4F-9251-C9276A638A54}" srcId="{E3728C20-EB6D-4606-A9DD-C48473CE9A1D}" destId="{5BD1D527-DE68-447D-859E-BEB85E3CD90C}" srcOrd="1" destOrd="0" parTransId="{83EB42C1-B798-48D9-9B39-49A893E02AD9}" sibTransId="{904A278E-F19D-47C5-91B3-BE734CF33B7B}"/>
    <dgm:cxn modelId="{FDBA7897-28EB-4EC8-A8CE-4899C0707E02}" srcId="{E3728C20-EB6D-4606-A9DD-C48473CE9A1D}" destId="{C463456C-4A1D-4E40-8510-6553A2E08EAC}" srcOrd="2" destOrd="0" parTransId="{0F67D353-D3A4-465A-8770-5E0AD74A2096}" sibTransId="{8735C32D-8903-4F05-9839-50B435A381BA}"/>
    <dgm:cxn modelId="{53475F91-5032-4FA0-96FE-AB4DEAA6BFA0}" type="presOf" srcId="{C463456C-4A1D-4E40-8510-6553A2E08EAC}" destId="{308892F6-9082-488F-A32B-06D8AF648161}" srcOrd="1" destOrd="0" presId="urn:microsoft.com/office/officeart/2005/8/layout/list1"/>
    <dgm:cxn modelId="{7B6810CE-90E2-4BBC-B8C9-B263F4784925}" type="presOf" srcId="{750DED89-C9D7-40BB-BF1E-80E913EF60D1}" destId="{8A9C1275-CE4E-42D2-B06A-390CDAFCA695}" srcOrd="1" destOrd="0" presId="urn:microsoft.com/office/officeart/2005/8/layout/list1"/>
    <dgm:cxn modelId="{5FF97FFB-0535-4317-9315-A181F8C1AB78}" type="presOf" srcId="{C463456C-4A1D-4E40-8510-6553A2E08EAC}" destId="{C8BD45C4-0036-46CC-B694-7420A32F454C}" srcOrd="0" destOrd="0" presId="urn:microsoft.com/office/officeart/2005/8/layout/list1"/>
    <dgm:cxn modelId="{A72FFB0F-1474-42E8-924A-C2AE9DA953BD}" type="presOf" srcId="{119B03FF-C253-46C1-964C-C5C3A1603D29}" destId="{CB8EBB56-8504-4F7A-BC5D-033D90FEAF3F}" srcOrd="0" destOrd="0" presId="urn:microsoft.com/office/officeart/2005/8/layout/list1"/>
    <dgm:cxn modelId="{0038BEE9-1FDB-4233-BE64-B9EEE91AC5CF}" type="presOf" srcId="{5BD1D527-DE68-447D-859E-BEB85E3CD90C}" destId="{62C99DC8-ABD1-4BC1-96D5-DB8A95655A56}" srcOrd="0" destOrd="0" presId="urn:microsoft.com/office/officeart/2005/8/layout/list1"/>
    <dgm:cxn modelId="{094791B7-B3FA-47C8-8194-14C8AD215829}" type="presOf" srcId="{A2FCFA91-8AF7-40A0-B547-7F63B3B51B87}" destId="{7A67AAD4-8DF0-41FC-B720-7E21771CC6B7}" srcOrd="0" destOrd="0" presId="urn:microsoft.com/office/officeart/2005/8/layout/list1"/>
    <dgm:cxn modelId="{67B8C644-1F76-4D07-AAB9-71312A14AA2E}" srcId="{E3728C20-EB6D-4606-A9DD-C48473CE9A1D}" destId="{A2FCFA91-8AF7-40A0-B547-7F63B3B51B87}" srcOrd="4" destOrd="0" parTransId="{79DE3A99-DC79-43DE-A4EC-F34D145A233F}" sibTransId="{F3BB8F0E-E321-4E43-AD9A-7DDFD9D2E7F2}"/>
    <dgm:cxn modelId="{54C7DEA5-24A0-433A-AB6B-12FA492869ED}" srcId="{E3728C20-EB6D-4606-A9DD-C48473CE9A1D}" destId="{119B03FF-C253-46C1-964C-C5C3A1603D29}" srcOrd="0" destOrd="0" parTransId="{0258A417-15A8-4BDA-B483-9B298AE8E662}" sibTransId="{FDA5D11D-2859-4A7A-B331-964A0D299202}"/>
    <dgm:cxn modelId="{801BD00B-2CE4-4982-941E-BD0926A1F9B8}" type="presOf" srcId="{E3728C20-EB6D-4606-A9DD-C48473CE9A1D}" destId="{7DBC65CD-5B2C-42F2-96AE-8E65EEA901A5}" srcOrd="0" destOrd="0" presId="urn:microsoft.com/office/officeart/2005/8/layout/list1"/>
    <dgm:cxn modelId="{5C9D75E7-D153-47C6-8EB8-A657C0EF3400}" type="presOf" srcId="{A2FCFA91-8AF7-40A0-B547-7F63B3B51B87}" destId="{A873FBAA-1029-4F7D-BD89-E17C61499FE3}" srcOrd="1" destOrd="0" presId="urn:microsoft.com/office/officeart/2005/8/layout/list1"/>
    <dgm:cxn modelId="{883A4571-90FD-44E9-9ED8-F68CFD0BF234}" type="presOf" srcId="{119B03FF-C253-46C1-964C-C5C3A1603D29}" destId="{9FF565D8-69D8-4A13-A441-9ED1A07415DC}" srcOrd="1" destOrd="0" presId="urn:microsoft.com/office/officeart/2005/8/layout/list1"/>
    <dgm:cxn modelId="{244A47EA-84ED-4C34-99BC-A6D03E68E015}" type="presParOf" srcId="{7DBC65CD-5B2C-42F2-96AE-8E65EEA901A5}" destId="{3D411920-83B9-466E-93C4-84646E5CBD5C}" srcOrd="0" destOrd="0" presId="urn:microsoft.com/office/officeart/2005/8/layout/list1"/>
    <dgm:cxn modelId="{55555634-ECFE-46FD-A2D2-1144ED532C9E}" type="presParOf" srcId="{3D411920-83B9-466E-93C4-84646E5CBD5C}" destId="{CB8EBB56-8504-4F7A-BC5D-033D90FEAF3F}" srcOrd="0" destOrd="0" presId="urn:microsoft.com/office/officeart/2005/8/layout/list1"/>
    <dgm:cxn modelId="{1014FAA3-A7C4-4FCE-99EB-35CAD7401B06}" type="presParOf" srcId="{3D411920-83B9-466E-93C4-84646E5CBD5C}" destId="{9FF565D8-69D8-4A13-A441-9ED1A07415DC}" srcOrd="1" destOrd="0" presId="urn:microsoft.com/office/officeart/2005/8/layout/list1"/>
    <dgm:cxn modelId="{943C6331-E644-4EEE-B090-1540E5E5383D}" type="presParOf" srcId="{7DBC65CD-5B2C-42F2-96AE-8E65EEA901A5}" destId="{823C9682-A650-42E2-8644-EA9414D4B23A}" srcOrd="1" destOrd="0" presId="urn:microsoft.com/office/officeart/2005/8/layout/list1"/>
    <dgm:cxn modelId="{76D11643-3DCE-4899-8459-16B11495424B}" type="presParOf" srcId="{7DBC65CD-5B2C-42F2-96AE-8E65EEA901A5}" destId="{59923391-13B1-4A05-B0BD-54033F5EB283}" srcOrd="2" destOrd="0" presId="urn:microsoft.com/office/officeart/2005/8/layout/list1"/>
    <dgm:cxn modelId="{2860F7C0-5DAE-4D5C-8430-C5C87D3E3C36}" type="presParOf" srcId="{7DBC65CD-5B2C-42F2-96AE-8E65EEA901A5}" destId="{198E1732-DCF1-44AD-B512-6B0EEB30425A}" srcOrd="3" destOrd="0" presId="urn:microsoft.com/office/officeart/2005/8/layout/list1"/>
    <dgm:cxn modelId="{43F98981-FC2D-4CC1-9BE9-4363195CECFB}" type="presParOf" srcId="{7DBC65CD-5B2C-42F2-96AE-8E65EEA901A5}" destId="{C8D4A645-FE78-4EAF-9CA3-0252F9794F9B}" srcOrd="4" destOrd="0" presId="urn:microsoft.com/office/officeart/2005/8/layout/list1"/>
    <dgm:cxn modelId="{2F7EEF53-CA5B-4C8D-9725-7D05EF679730}" type="presParOf" srcId="{C8D4A645-FE78-4EAF-9CA3-0252F9794F9B}" destId="{62C99DC8-ABD1-4BC1-96D5-DB8A95655A56}" srcOrd="0" destOrd="0" presId="urn:microsoft.com/office/officeart/2005/8/layout/list1"/>
    <dgm:cxn modelId="{FD343B94-4CF9-4D26-97EF-3EE6654EB6C8}" type="presParOf" srcId="{C8D4A645-FE78-4EAF-9CA3-0252F9794F9B}" destId="{4F1B875E-30C4-4296-AF0A-B2F0FF98E937}" srcOrd="1" destOrd="0" presId="urn:microsoft.com/office/officeart/2005/8/layout/list1"/>
    <dgm:cxn modelId="{2CBD030D-F4A3-4568-969B-8A00D4E4629F}" type="presParOf" srcId="{7DBC65CD-5B2C-42F2-96AE-8E65EEA901A5}" destId="{A6BBF129-1C87-48B0-9C84-4586D01AD5ED}" srcOrd="5" destOrd="0" presId="urn:microsoft.com/office/officeart/2005/8/layout/list1"/>
    <dgm:cxn modelId="{AC885179-C394-4767-99C8-B59FD99518C2}" type="presParOf" srcId="{7DBC65CD-5B2C-42F2-96AE-8E65EEA901A5}" destId="{4447009D-8EA2-41AA-BBF3-3154EA9B2F24}" srcOrd="6" destOrd="0" presId="urn:microsoft.com/office/officeart/2005/8/layout/list1"/>
    <dgm:cxn modelId="{27153EE7-CB4D-4B30-BAE5-C2C97BD552D9}" type="presParOf" srcId="{7DBC65CD-5B2C-42F2-96AE-8E65EEA901A5}" destId="{5F0C58E9-F97A-442E-B4B6-09E33D55B343}" srcOrd="7" destOrd="0" presId="urn:microsoft.com/office/officeart/2005/8/layout/list1"/>
    <dgm:cxn modelId="{47267389-90B8-4355-B122-852E56C5CAA3}" type="presParOf" srcId="{7DBC65CD-5B2C-42F2-96AE-8E65EEA901A5}" destId="{016FCE31-B27D-40E9-8C7F-46E5079028BF}" srcOrd="8" destOrd="0" presId="urn:microsoft.com/office/officeart/2005/8/layout/list1"/>
    <dgm:cxn modelId="{39BE8B6E-97CE-432A-AB12-9642529795F5}" type="presParOf" srcId="{016FCE31-B27D-40E9-8C7F-46E5079028BF}" destId="{C8BD45C4-0036-46CC-B694-7420A32F454C}" srcOrd="0" destOrd="0" presId="urn:microsoft.com/office/officeart/2005/8/layout/list1"/>
    <dgm:cxn modelId="{FF2E6BB4-FF4C-47BD-BBE4-98C6C06F455C}" type="presParOf" srcId="{016FCE31-B27D-40E9-8C7F-46E5079028BF}" destId="{308892F6-9082-488F-A32B-06D8AF648161}" srcOrd="1" destOrd="0" presId="urn:microsoft.com/office/officeart/2005/8/layout/list1"/>
    <dgm:cxn modelId="{FA6B9611-D50A-4CBA-B804-21879648430B}" type="presParOf" srcId="{7DBC65CD-5B2C-42F2-96AE-8E65EEA901A5}" destId="{6FA02C5B-74D9-43CB-B027-653ED7B3BFFC}" srcOrd="9" destOrd="0" presId="urn:microsoft.com/office/officeart/2005/8/layout/list1"/>
    <dgm:cxn modelId="{31779945-E481-4313-803B-918F8272B083}" type="presParOf" srcId="{7DBC65CD-5B2C-42F2-96AE-8E65EEA901A5}" destId="{0B15E5D7-78A0-46A8-B805-14B307C3929F}" srcOrd="10" destOrd="0" presId="urn:microsoft.com/office/officeart/2005/8/layout/list1"/>
    <dgm:cxn modelId="{92698A87-789A-4BD0-B158-F4CE67EB5801}" type="presParOf" srcId="{7DBC65CD-5B2C-42F2-96AE-8E65EEA901A5}" destId="{0C36EB90-198D-4D45-9CDD-1990081AD103}" srcOrd="11" destOrd="0" presId="urn:microsoft.com/office/officeart/2005/8/layout/list1"/>
    <dgm:cxn modelId="{41ACF413-81C5-4B4E-A1D6-54BBCCE30D34}" type="presParOf" srcId="{7DBC65CD-5B2C-42F2-96AE-8E65EEA901A5}" destId="{A63EA0F5-DA2A-4EA7-908D-CEA173BCF346}" srcOrd="12" destOrd="0" presId="urn:microsoft.com/office/officeart/2005/8/layout/list1"/>
    <dgm:cxn modelId="{DD0268D3-A0AF-4684-A164-D43C2C1EE8F8}" type="presParOf" srcId="{A63EA0F5-DA2A-4EA7-908D-CEA173BCF346}" destId="{C02E2FFD-9A69-41B7-BA48-04EF8A4B6E9B}" srcOrd="0" destOrd="0" presId="urn:microsoft.com/office/officeart/2005/8/layout/list1"/>
    <dgm:cxn modelId="{156BB7DB-0E90-4A1D-B57B-91DD46B31331}" type="presParOf" srcId="{A63EA0F5-DA2A-4EA7-908D-CEA173BCF346}" destId="{8A9C1275-CE4E-42D2-B06A-390CDAFCA695}" srcOrd="1" destOrd="0" presId="urn:microsoft.com/office/officeart/2005/8/layout/list1"/>
    <dgm:cxn modelId="{DB359EF6-3B34-48B1-9C2A-FF02AA268477}" type="presParOf" srcId="{7DBC65CD-5B2C-42F2-96AE-8E65EEA901A5}" destId="{433DFA85-C529-481A-ABE0-74D22DE29FB9}" srcOrd="13" destOrd="0" presId="urn:microsoft.com/office/officeart/2005/8/layout/list1"/>
    <dgm:cxn modelId="{05BE8AFB-2FED-4056-8607-1B2D354144C9}" type="presParOf" srcId="{7DBC65CD-5B2C-42F2-96AE-8E65EEA901A5}" destId="{5A8156A4-78CA-4802-9366-A6BC5F566F74}" srcOrd="14" destOrd="0" presId="urn:microsoft.com/office/officeart/2005/8/layout/list1"/>
    <dgm:cxn modelId="{8DE9D559-FED7-4A71-99F2-250AA7F0DE8B}" type="presParOf" srcId="{7DBC65CD-5B2C-42F2-96AE-8E65EEA901A5}" destId="{E0C9797D-4059-42A2-B5A2-41A60458154D}" srcOrd="15" destOrd="0" presId="urn:microsoft.com/office/officeart/2005/8/layout/list1"/>
    <dgm:cxn modelId="{53360A81-2DF4-43D2-B5BE-A79F021EC2CC}" type="presParOf" srcId="{7DBC65CD-5B2C-42F2-96AE-8E65EEA901A5}" destId="{B4651063-24C5-45B5-9C25-D173ACA5D334}" srcOrd="16" destOrd="0" presId="urn:microsoft.com/office/officeart/2005/8/layout/list1"/>
    <dgm:cxn modelId="{03C84E00-7C7A-415A-9E48-6CA8EA22CAD3}" type="presParOf" srcId="{B4651063-24C5-45B5-9C25-D173ACA5D334}" destId="{7A67AAD4-8DF0-41FC-B720-7E21771CC6B7}" srcOrd="0" destOrd="0" presId="urn:microsoft.com/office/officeart/2005/8/layout/list1"/>
    <dgm:cxn modelId="{B56A75EF-DC1C-4F67-B3D4-EE1EE33CF623}" type="presParOf" srcId="{B4651063-24C5-45B5-9C25-D173ACA5D334}" destId="{A873FBAA-1029-4F7D-BD89-E17C61499FE3}" srcOrd="1" destOrd="0" presId="urn:microsoft.com/office/officeart/2005/8/layout/list1"/>
    <dgm:cxn modelId="{9D8A66F6-1E0E-463B-9AFC-EAA893ACF995}" type="presParOf" srcId="{7DBC65CD-5B2C-42F2-96AE-8E65EEA901A5}" destId="{C91C7240-02C9-4843-99A4-766DB850676B}" srcOrd="17" destOrd="0" presId="urn:microsoft.com/office/officeart/2005/8/layout/list1"/>
    <dgm:cxn modelId="{74B8F1EE-1456-4B9F-9166-C3EC6B17E1C7}" type="presParOf" srcId="{7DBC65CD-5B2C-42F2-96AE-8E65EEA901A5}" destId="{3FD1724D-F9E6-4905-A2AE-6912E59F9A4C}"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26/02/2020</a:t>
            </a:fld>
            <a:endParaRPr lang="pt-PT" sz="900"/>
          </a:p>
        </p:txBody>
      </p:sp>
      <p:sp>
        <p:nvSpPr>
          <p:cNvPr id="4" name="Footer Placeholder 3">
            <a:extLst>
              <a:ext uri="{FF2B5EF4-FFF2-40B4-BE49-F238E27FC236}">
                <a16:creationId xmlns=""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26/02/2020</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bwMode="auto">
          <a:xfrm>
            <a:off x="-207963" y="741363"/>
            <a:ext cx="7265988" cy="4087812"/>
          </a:xfrm>
          <a:noFill/>
          <a:ln>
            <a:solidFill>
              <a:srgbClr val="000000"/>
            </a:solidFill>
            <a:miter lim="800000"/>
            <a:headEnd/>
            <a:tailEnd/>
          </a:ln>
        </p:spPr>
      </p:sp>
      <p:sp>
        <p:nvSpPr>
          <p:cNvPr id="27651"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a:spcBef>
                <a:spcPct val="0"/>
              </a:spcBef>
            </a:pPr>
            <a:endParaRPr lang="en-US" dirty="0"/>
          </a:p>
          <a:p>
            <a:pPr>
              <a:spcBef>
                <a:spcPct val="0"/>
              </a:spcBef>
            </a:pPr>
            <a:endParaRPr lang="en-US" dirty="0"/>
          </a:p>
        </p:txBody>
      </p:sp>
      <p:sp>
        <p:nvSpPr>
          <p:cNvPr id="2" name="Header Placeholder 1">
            <a:extLst>
              <a:ext uri="{FF2B5EF4-FFF2-40B4-BE49-F238E27FC236}">
                <a16:creationId xmlns="" xmlns:a16="http://schemas.microsoft.com/office/drawing/2014/main" id="{CDF86591-94E9-4FC5-9D5F-ABBE157653F1}"/>
              </a:ext>
            </a:extLst>
          </p:cNvPr>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4040703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Header Placeholder 4">
            <a:extLst>
              <a:ext uri="{FF2B5EF4-FFF2-40B4-BE49-F238E27FC236}">
                <a16:creationId xmlns="" xmlns:a16="http://schemas.microsoft.com/office/drawing/2014/main" id="{9BE04F3A-9998-4943-A1A7-A77075DF9551}"/>
              </a:ext>
            </a:extLst>
          </p:cNvPr>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3293872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Header Placeholder 4">
            <a:extLst>
              <a:ext uri="{FF2B5EF4-FFF2-40B4-BE49-F238E27FC236}">
                <a16:creationId xmlns="" xmlns:a16="http://schemas.microsoft.com/office/drawing/2014/main" id="{D4606079-0B74-42F5-800A-82BDAE18A4F0}"/>
              </a:ext>
            </a:extLst>
          </p:cNvPr>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3885956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Header Placeholder 4">
            <a:extLst>
              <a:ext uri="{FF2B5EF4-FFF2-40B4-BE49-F238E27FC236}">
                <a16:creationId xmlns="" xmlns:a16="http://schemas.microsoft.com/office/drawing/2014/main" id="{23BE0EF9-E46F-4926-BDBC-14F95F7CB79D}"/>
              </a:ext>
            </a:extLst>
          </p:cNvPr>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4210735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Header Placeholder 4">
            <a:extLst>
              <a:ext uri="{FF2B5EF4-FFF2-40B4-BE49-F238E27FC236}">
                <a16:creationId xmlns="" xmlns:a16="http://schemas.microsoft.com/office/drawing/2014/main" id="{7C430767-11FD-43A7-AD0C-3935AD1AB0DF}"/>
              </a:ext>
            </a:extLst>
          </p:cNvPr>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2788315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mn-lt"/>
                <a:ea typeface="+mn-ea"/>
                <a:cs typeface="+mn-cs"/>
              </a:rPr>
              <a:t>The menu paths for these settings are:</a:t>
            </a:r>
          </a:p>
          <a:p>
            <a:r>
              <a:rPr lang="en-US" sz="1200" kern="1200" baseline="0" dirty="0">
                <a:solidFill>
                  <a:schemeClr val="tx1"/>
                </a:solidFill>
                <a:latin typeface="+mn-lt"/>
                <a:ea typeface="+mn-ea"/>
                <a:cs typeface="+mn-cs"/>
              </a:rPr>
              <a:t>. For 1.: In Customizing for Asset Accounting, choose </a:t>
            </a:r>
            <a:r>
              <a:rPr lang="en-US" sz="1200" i="1" kern="1200" baseline="0" dirty="0">
                <a:solidFill>
                  <a:schemeClr val="tx1"/>
                </a:solidFill>
                <a:latin typeface="+mn-lt"/>
                <a:ea typeface="+mn-ea"/>
                <a:cs typeface="+mn-cs"/>
              </a:rPr>
              <a:t>Valuation →</a:t>
            </a:r>
          </a:p>
          <a:p>
            <a:r>
              <a:rPr lang="en-US" sz="1200" i="1" kern="1200" baseline="0" dirty="0">
                <a:solidFill>
                  <a:schemeClr val="tx1"/>
                </a:solidFill>
                <a:latin typeface="+mn-lt"/>
                <a:ea typeface="+mn-ea"/>
                <a:cs typeface="+mn-cs"/>
              </a:rPr>
              <a:t>Depreciation Areas → Define Depreciation Areas</a:t>
            </a:r>
          </a:p>
          <a:p>
            <a:r>
              <a:rPr lang="en-US" sz="1200" kern="1200" baseline="0" dirty="0">
                <a:solidFill>
                  <a:schemeClr val="tx1"/>
                </a:solidFill>
                <a:latin typeface="+mn-lt"/>
                <a:ea typeface="+mn-ea"/>
                <a:cs typeface="+mn-cs"/>
              </a:rPr>
              <a:t>. For 2: In Customizing for Asset Accounting, choose </a:t>
            </a:r>
            <a:r>
              <a:rPr lang="en-US" sz="1200" i="1" kern="1200" baseline="0" dirty="0">
                <a:solidFill>
                  <a:schemeClr val="tx1"/>
                </a:solidFill>
                <a:latin typeface="+mn-lt"/>
                <a:ea typeface="+mn-ea"/>
                <a:cs typeface="+mn-cs"/>
              </a:rPr>
              <a:t>Integration with the</a:t>
            </a:r>
          </a:p>
          <a:p>
            <a:r>
              <a:rPr lang="en-US" sz="1200" i="1" kern="1200" baseline="0" dirty="0">
                <a:solidFill>
                  <a:schemeClr val="tx1"/>
                </a:solidFill>
                <a:latin typeface="+mn-lt"/>
                <a:ea typeface="+mn-ea"/>
                <a:cs typeface="+mn-cs"/>
              </a:rPr>
              <a:t>General Ledger → Assign G/L Accounts</a:t>
            </a:r>
          </a:p>
          <a:p>
            <a:r>
              <a:rPr lang="en-US" sz="1200" kern="1200" baseline="0" dirty="0">
                <a:solidFill>
                  <a:schemeClr val="tx1"/>
                </a:solidFill>
                <a:latin typeface="+mn-lt"/>
                <a:ea typeface="+mn-ea"/>
                <a:cs typeface="+mn-cs"/>
              </a:rPr>
              <a:t>. For 3.: In Customizing for Asset Accounting, choose </a:t>
            </a:r>
            <a:r>
              <a:rPr lang="en-US" sz="1200" i="1" kern="1200" baseline="0" dirty="0">
                <a:solidFill>
                  <a:schemeClr val="tx1"/>
                </a:solidFill>
                <a:latin typeface="+mn-lt"/>
                <a:ea typeface="+mn-ea"/>
                <a:cs typeface="+mn-cs"/>
              </a:rPr>
              <a:t>Integration with the</a:t>
            </a:r>
          </a:p>
          <a:p>
            <a:r>
              <a:rPr lang="en-US" sz="1200" i="1" kern="1200" baseline="0" dirty="0">
                <a:solidFill>
                  <a:schemeClr val="tx1"/>
                </a:solidFill>
                <a:latin typeface="+mn-lt"/>
                <a:ea typeface="+mn-ea"/>
                <a:cs typeface="+mn-cs"/>
              </a:rPr>
              <a:t>General Ledger → Post Depreciation to the General Ledger → Specify</a:t>
            </a:r>
          </a:p>
          <a:p>
            <a:r>
              <a:rPr lang="en-US" sz="1200" i="1" kern="1200" baseline="0" dirty="0">
                <a:solidFill>
                  <a:schemeClr val="tx1"/>
                </a:solidFill>
                <a:latin typeface="+mn-lt"/>
                <a:ea typeface="+mn-ea"/>
                <a:cs typeface="+mn-cs"/>
              </a:rPr>
              <a:t>Document Type for Posting of Depreciation → Specify Document Type for</a:t>
            </a:r>
          </a:p>
          <a:p>
            <a:r>
              <a:rPr lang="en-US" sz="1200" i="1" kern="1200" baseline="0" dirty="0">
                <a:solidFill>
                  <a:schemeClr val="tx1"/>
                </a:solidFill>
                <a:latin typeface="+mn-lt"/>
                <a:ea typeface="+mn-ea"/>
                <a:cs typeface="+mn-cs"/>
              </a:rPr>
              <a:t>Posting of Depreciation</a:t>
            </a:r>
          </a:p>
          <a:p>
            <a:r>
              <a:rPr lang="en-US" sz="1200" kern="1200" baseline="0" dirty="0">
                <a:solidFill>
                  <a:schemeClr val="tx1"/>
                </a:solidFill>
                <a:latin typeface="+mn-lt"/>
                <a:ea typeface="+mn-ea"/>
                <a:cs typeface="+mn-cs"/>
              </a:rPr>
              <a:t>. For 4.: In Customizing for Asset Accounting, choose </a:t>
            </a:r>
            <a:r>
              <a:rPr lang="en-US" sz="1200" i="1" kern="1200" baseline="0" dirty="0">
                <a:solidFill>
                  <a:schemeClr val="tx1"/>
                </a:solidFill>
                <a:latin typeface="+mn-lt"/>
                <a:ea typeface="+mn-ea"/>
                <a:cs typeface="+mn-cs"/>
              </a:rPr>
              <a:t>Integration with the</a:t>
            </a:r>
          </a:p>
          <a:p>
            <a:r>
              <a:rPr lang="en-US" sz="1200" i="1" kern="1200" baseline="0" dirty="0">
                <a:solidFill>
                  <a:schemeClr val="tx1"/>
                </a:solidFill>
                <a:latin typeface="+mn-lt"/>
                <a:ea typeface="+mn-ea"/>
                <a:cs typeface="+mn-cs"/>
              </a:rPr>
              <a:t>General Ledger → Post Depreciation to the General Ledger → Specify</a:t>
            </a:r>
          </a:p>
          <a:p>
            <a:r>
              <a:rPr lang="en-US" sz="1200" i="1" kern="1200" baseline="0" dirty="0">
                <a:solidFill>
                  <a:schemeClr val="tx1"/>
                </a:solidFill>
                <a:latin typeface="+mn-lt"/>
                <a:ea typeface="+mn-ea"/>
                <a:cs typeface="+mn-cs"/>
              </a:rPr>
              <a:t>Intervals and Posting Rules</a:t>
            </a:r>
          </a:p>
          <a:p>
            <a:r>
              <a:rPr lang="en-US" sz="1200" kern="1200" baseline="0" dirty="0">
                <a:solidFill>
                  <a:schemeClr val="tx1"/>
                </a:solidFill>
                <a:latin typeface="+mn-lt"/>
                <a:ea typeface="+mn-ea"/>
                <a:cs typeface="+mn-cs"/>
              </a:rPr>
              <a:t>Select the company code and depreciation area in the dialog structure.</a:t>
            </a:r>
          </a:p>
          <a:p>
            <a:r>
              <a:rPr lang="en-US" sz="1200" kern="1200" baseline="0" dirty="0">
                <a:solidFill>
                  <a:schemeClr val="tx1"/>
                </a:solidFill>
                <a:latin typeface="+mn-lt"/>
                <a:ea typeface="+mn-ea"/>
                <a:cs typeface="+mn-cs"/>
              </a:rPr>
              <a:t>. For 5.: In Customizing for Asset Accounting, choose </a:t>
            </a:r>
            <a:r>
              <a:rPr lang="en-US" sz="1200" i="1" kern="1200" baseline="0" dirty="0">
                <a:solidFill>
                  <a:schemeClr val="tx1"/>
                </a:solidFill>
                <a:latin typeface="+mn-lt"/>
                <a:ea typeface="+mn-ea"/>
                <a:cs typeface="+mn-cs"/>
              </a:rPr>
              <a:t>Integration with the</a:t>
            </a:r>
          </a:p>
          <a:p>
            <a:r>
              <a:rPr lang="en-US" sz="1200" i="1" kern="1200" baseline="0" dirty="0">
                <a:solidFill>
                  <a:schemeClr val="tx1"/>
                </a:solidFill>
                <a:latin typeface="+mn-lt"/>
                <a:ea typeface="+mn-ea"/>
                <a:cs typeface="+mn-cs"/>
              </a:rPr>
              <a:t>General Ledger → Additional Account Assignment Objects → Activate</a:t>
            </a:r>
          </a:p>
          <a:p>
            <a:r>
              <a:rPr lang="en-US" sz="1200" i="1" kern="1200" baseline="0" dirty="0">
                <a:solidFill>
                  <a:schemeClr val="tx1"/>
                </a:solidFill>
                <a:latin typeface="+mn-lt"/>
                <a:ea typeface="+mn-ea"/>
                <a:cs typeface="+mn-cs"/>
              </a:rPr>
              <a:t>Account Assignment Objects</a:t>
            </a:r>
          </a:p>
          <a:p>
            <a:r>
              <a:rPr lang="en-US" sz="1200" kern="1200" baseline="0" dirty="0">
                <a:solidFill>
                  <a:schemeClr val="tx1"/>
                </a:solidFill>
                <a:latin typeface="+mn-lt"/>
                <a:ea typeface="+mn-ea"/>
                <a:cs typeface="+mn-cs"/>
              </a:rPr>
              <a:t>. For 6.: In Customizing for Asset Accounting, choose </a:t>
            </a:r>
            <a:r>
              <a:rPr lang="en-US" sz="1200" i="1" kern="1200" baseline="0" dirty="0">
                <a:solidFill>
                  <a:schemeClr val="tx1"/>
                </a:solidFill>
                <a:latin typeface="+mn-lt"/>
                <a:ea typeface="+mn-ea"/>
                <a:cs typeface="+mn-cs"/>
              </a:rPr>
              <a:t>Integration with the</a:t>
            </a:r>
          </a:p>
          <a:p>
            <a:r>
              <a:rPr lang="en-US" sz="1200" i="1" kern="1200" baseline="0" dirty="0">
                <a:solidFill>
                  <a:schemeClr val="tx1"/>
                </a:solidFill>
                <a:latin typeface="+mn-lt"/>
                <a:ea typeface="+mn-ea"/>
                <a:cs typeface="+mn-cs"/>
              </a:rPr>
              <a:t>General Ledger → Additional Account Assignment Objects → Specify</a:t>
            </a:r>
          </a:p>
          <a:p>
            <a:r>
              <a:rPr lang="en-US" sz="1200" i="1" kern="1200" baseline="0" dirty="0">
                <a:solidFill>
                  <a:schemeClr val="tx1"/>
                </a:solidFill>
                <a:latin typeface="+mn-lt"/>
                <a:ea typeface="+mn-ea"/>
                <a:cs typeface="+mn-cs"/>
              </a:rPr>
              <a:t>Account Assignment Types for Account Assignment Objects</a:t>
            </a:r>
          </a:p>
          <a:p>
            <a:r>
              <a:rPr lang="en-US" sz="1200" kern="1200" baseline="0" dirty="0">
                <a:solidFill>
                  <a:schemeClr val="tx1"/>
                </a:solidFill>
                <a:latin typeface="+mn-lt"/>
                <a:ea typeface="+mn-ea"/>
                <a:cs typeface="+mn-cs"/>
              </a:rPr>
              <a:t>. There is a program that shows all active account assignment objects:</a:t>
            </a:r>
          </a:p>
          <a:p>
            <a:r>
              <a:rPr lang="en-US" sz="1200" kern="1200" baseline="0" dirty="0">
                <a:solidFill>
                  <a:schemeClr val="tx1"/>
                </a:solidFill>
                <a:latin typeface="+mn-lt"/>
                <a:ea typeface="+mn-ea"/>
                <a:cs typeface="+mn-cs"/>
              </a:rPr>
              <a:t>RAACCOBJ01 ( </a:t>
            </a:r>
            <a:r>
              <a:rPr lang="en-US" sz="1200" i="1" kern="1200" baseline="0" dirty="0">
                <a:solidFill>
                  <a:schemeClr val="tx1"/>
                </a:solidFill>
                <a:latin typeface="+mn-lt"/>
                <a:ea typeface="+mn-ea"/>
                <a:cs typeface="+mn-cs"/>
              </a:rPr>
              <a:t>v transaction: AACCOBJ)</a:t>
            </a:r>
          </a:p>
          <a:p>
            <a:r>
              <a:rPr lang="en-US" sz="1200" b="1" kern="1200" baseline="0" dirty="0">
                <a:solidFill>
                  <a:schemeClr val="tx1"/>
                </a:solidFill>
                <a:latin typeface="+mn-lt"/>
                <a:ea typeface="+mn-ea"/>
                <a:cs typeface="+mn-cs"/>
              </a:rPr>
              <a:t>1</a:t>
            </a:r>
            <a:endParaRPr lang="en-US" dirty="0"/>
          </a:p>
        </p:txBody>
      </p:sp>
      <p:sp>
        <p:nvSpPr>
          <p:cNvPr id="5" name="Header Placeholder 4">
            <a:extLst>
              <a:ext uri="{FF2B5EF4-FFF2-40B4-BE49-F238E27FC236}">
                <a16:creationId xmlns="" xmlns:a16="http://schemas.microsoft.com/office/drawing/2014/main" id="{721F9172-B246-4B32-B26B-BBE853ABF7B1}"/>
              </a:ext>
            </a:extLst>
          </p:cNvPr>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294260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Header Placeholder 4">
            <a:extLst>
              <a:ext uri="{FF2B5EF4-FFF2-40B4-BE49-F238E27FC236}">
                <a16:creationId xmlns="" xmlns:a16="http://schemas.microsoft.com/office/drawing/2014/main" id="{1A5390FC-13A3-42D7-8387-9389506AC611}"/>
              </a:ext>
            </a:extLst>
          </p:cNvPr>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2260870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Header Placeholder 4">
            <a:extLst>
              <a:ext uri="{FF2B5EF4-FFF2-40B4-BE49-F238E27FC236}">
                <a16:creationId xmlns="" xmlns:a16="http://schemas.microsoft.com/office/drawing/2014/main" id="{B7F8335C-9626-411B-B2C7-071255C4005A}"/>
              </a:ext>
            </a:extLst>
          </p:cNvPr>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6116000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bwMode="auto">
          <a:xfrm>
            <a:off x="-207963" y="741363"/>
            <a:ext cx="7265988" cy="4087812"/>
          </a:xfrm>
          <a:noFill/>
          <a:ln>
            <a:solidFill>
              <a:srgbClr val="000000"/>
            </a:solidFill>
            <a:miter lim="800000"/>
            <a:headEnd/>
            <a:tailEnd/>
          </a:ln>
        </p:spPr>
      </p:sp>
      <p:sp>
        <p:nvSpPr>
          <p:cNvPr id="27651"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a:spcBef>
                <a:spcPct val="0"/>
              </a:spcBef>
            </a:pPr>
            <a:endParaRPr lang="en-US" dirty="0"/>
          </a:p>
          <a:p>
            <a:pPr>
              <a:spcBef>
                <a:spcPct val="0"/>
              </a:spcBef>
            </a:pPr>
            <a:endParaRPr lang="en-US" dirty="0"/>
          </a:p>
        </p:txBody>
      </p:sp>
      <p:sp>
        <p:nvSpPr>
          <p:cNvPr id="2" name="Header Placeholder 1">
            <a:extLst>
              <a:ext uri="{FF2B5EF4-FFF2-40B4-BE49-F238E27FC236}">
                <a16:creationId xmlns="" xmlns:a16="http://schemas.microsoft.com/office/drawing/2014/main" id="{CDF86591-94E9-4FC5-9D5F-ABBE157653F1}"/>
              </a:ext>
            </a:extLst>
          </p:cNvPr>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31925371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Header Placeholder 4">
            <a:extLst>
              <a:ext uri="{FF2B5EF4-FFF2-40B4-BE49-F238E27FC236}">
                <a16:creationId xmlns="" xmlns:a16="http://schemas.microsoft.com/office/drawing/2014/main" id="{D37F0717-5D2A-421D-BA9B-57801F857485}"/>
              </a:ext>
            </a:extLst>
          </p:cNvPr>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41389390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Header Placeholder 4">
            <a:extLst>
              <a:ext uri="{FF2B5EF4-FFF2-40B4-BE49-F238E27FC236}">
                <a16:creationId xmlns="" xmlns:a16="http://schemas.microsoft.com/office/drawing/2014/main" id="{37CD44E5-7904-455D-A811-57946B75654F}"/>
              </a:ext>
            </a:extLst>
          </p:cNvPr>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2555230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Header Placeholder 4">
            <a:extLst>
              <a:ext uri="{FF2B5EF4-FFF2-40B4-BE49-F238E27FC236}">
                <a16:creationId xmlns="" xmlns:a16="http://schemas.microsoft.com/office/drawing/2014/main" id="{A5727734-5012-4374-9CBB-65A47E66DB76}"/>
              </a:ext>
            </a:extLst>
          </p:cNvPr>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40625962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Header Placeholder 4">
            <a:extLst>
              <a:ext uri="{FF2B5EF4-FFF2-40B4-BE49-F238E27FC236}">
                <a16:creationId xmlns="" xmlns:a16="http://schemas.microsoft.com/office/drawing/2014/main" id="{33D935BE-CC48-49C4-8102-9ABD363B8F3D}"/>
              </a:ext>
            </a:extLst>
          </p:cNvPr>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721450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Header Placeholder 4">
            <a:extLst>
              <a:ext uri="{FF2B5EF4-FFF2-40B4-BE49-F238E27FC236}">
                <a16:creationId xmlns="" xmlns:a16="http://schemas.microsoft.com/office/drawing/2014/main" id="{93AE10B2-BFD7-4471-831E-7D5314E472C6}"/>
              </a:ext>
            </a:extLst>
          </p:cNvPr>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2463173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Header Placeholder 4">
            <a:extLst>
              <a:ext uri="{FF2B5EF4-FFF2-40B4-BE49-F238E27FC236}">
                <a16:creationId xmlns="" xmlns:a16="http://schemas.microsoft.com/office/drawing/2014/main" id="{2114D752-5720-4267-B641-5D6E85FD8428}"/>
              </a:ext>
            </a:extLst>
          </p:cNvPr>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273140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Advantages of using calculation methods:</a:t>
            </a:r>
          </a:p>
          <a:p>
            <a:r>
              <a:rPr lang="en-US" sz="1200" kern="1200" baseline="0" dirty="0">
                <a:solidFill>
                  <a:schemeClr val="tx1"/>
                </a:solidFill>
                <a:latin typeface="+mn-lt"/>
                <a:ea typeface="+mn-ea"/>
                <a:cs typeface="+mn-cs"/>
              </a:rPr>
              <a:t>. Country-specific requirements are represented by methods specific to a</a:t>
            </a:r>
          </a:p>
          <a:p>
            <a:r>
              <a:rPr lang="en-US" sz="1200" kern="1200" baseline="0" dirty="0">
                <a:solidFill>
                  <a:schemeClr val="tx1"/>
                </a:solidFill>
                <a:latin typeface="+mn-lt"/>
                <a:ea typeface="+mn-ea"/>
                <a:cs typeface="+mn-cs"/>
              </a:rPr>
              <a:t>particular chart of accounts.</a:t>
            </a:r>
          </a:p>
          <a:p>
            <a:r>
              <a:rPr lang="en-US" sz="1200" kern="1200" baseline="0" dirty="0">
                <a:solidFill>
                  <a:schemeClr val="tx1"/>
                </a:solidFill>
                <a:latin typeface="+mn-lt"/>
                <a:ea typeface="+mn-ea"/>
                <a:cs typeface="+mn-cs"/>
              </a:rPr>
              <a:t>. They allow you to avoid the use of an ever-increasing number of internal</a:t>
            </a:r>
          </a:p>
          <a:p>
            <a:r>
              <a:rPr lang="en-US" sz="1200" kern="1200" baseline="0" dirty="0">
                <a:solidFill>
                  <a:schemeClr val="tx1"/>
                </a:solidFill>
                <a:latin typeface="+mn-lt"/>
                <a:ea typeface="+mn-ea"/>
                <a:cs typeface="+mn-cs"/>
              </a:rPr>
              <a:t>calculation keys.</a:t>
            </a:r>
          </a:p>
          <a:p>
            <a:r>
              <a:rPr lang="en-US" sz="1200" kern="1200" baseline="0" dirty="0">
                <a:solidFill>
                  <a:schemeClr val="tx1"/>
                </a:solidFill>
                <a:latin typeface="+mn-lt"/>
                <a:ea typeface="+mn-ea"/>
                <a:cs typeface="+mn-cs"/>
              </a:rPr>
              <a:t>. You can enter depreciation keys as default values for a particular company</a:t>
            </a:r>
          </a:p>
          <a:p>
            <a:r>
              <a:rPr lang="en-US" sz="1200" kern="1200" baseline="0" dirty="0">
                <a:solidFill>
                  <a:schemeClr val="tx1"/>
                </a:solidFill>
                <a:latin typeface="+mn-lt"/>
                <a:ea typeface="+mn-ea"/>
                <a:cs typeface="+mn-cs"/>
              </a:rPr>
              <a:t>code or depreciation area.</a:t>
            </a:r>
          </a:p>
          <a:p>
            <a:r>
              <a:rPr lang="en-US" sz="1200" kern="1200" baseline="0" dirty="0">
                <a:solidFill>
                  <a:schemeClr val="tx1"/>
                </a:solidFill>
                <a:latin typeface="+mn-lt"/>
                <a:ea typeface="+mn-ea"/>
                <a:cs typeface="+mn-cs"/>
              </a:rPr>
              <a:t>2</a:t>
            </a:r>
            <a:endParaRPr lang="en-US" dirty="0"/>
          </a:p>
        </p:txBody>
      </p:sp>
      <p:sp>
        <p:nvSpPr>
          <p:cNvPr id="5" name="Header Placeholder 4">
            <a:extLst>
              <a:ext uri="{FF2B5EF4-FFF2-40B4-BE49-F238E27FC236}">
                <a16:creationId xmlns="" xmlns:a16="http://schemas.microsoft.com/office/drawing/2014/main" id="{EACB1324-89A8-449D-8C69-9D96BD7A27DD}"/>
              </a:ext>
            </a:extLst>
          </p:cNvPr>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3892170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Advantages of using calculation methods:</a:t>
            </a:r>
          </a:p>
          <a:p>
            <a:r>
              <a:rPr lang="en-US" sz="1200" kern="1200" baseline="0" dirty="0">
                <a:solidFill>
                  <a:schemeClr val="tx1"/>
                </a:solidFill>
                <a:latin typeface="+mn-lt"/>
                <a:ea typeface="+mn-ea"/>
                <a:cs typeface="+mn-cs"/>
              </a:rPr>
              <a:t>. Country-specific requirements are represented by methods specific to a</a:t>
            </a:r>
          </a:p>
          <a:p>
            <a:r>
              <a:rPr lang="en-US" sz="1200" kern="1200" baseline="0" dirty="0">
                <a:solidFill>
                  <a:schemeClr val="tx1"/>
                </a:solidFill>
                <a:latin typeface="+mn-lt"/>
                <a:ea typeface="+mn-ea"/>
                <a:cs typeface="+mn-cs"/>
              </a:rPr>
              <a:t>particular chart of accounts.</a:t>
            </a:r>
          </a:p>
          <a:p>
            <a:r>
              <a:rPr lang="en-US" sz="1200" kern="1200" baseline="0" dirty="0">
                <a:solidFill>
                  <a:schemeClr val="tx1"/>
                </a:solidFill>
                <a:latin typeface="+mn-lt"/>
                <a:ea typeface="+mn-ea"/>
                <a:cs typeface="+mn-cs"/>
              </a:rPr>
              <a:t>. They allow you to avoid the use of an ever-increasing number of internal</a:t>
            </a:r>
          </a:p>
          <a:p>
            <a:r>
              <a:rPr lang="en-US" sz="1200" kern="1200" baseline="0" dirty="0">
                <a:solidFill>
                  <a:schemeClr val="tx1"/>
                </a:solidFill>
                <a:latin typeface="+mn-lt"/>
                <a:ea typeface="+mn-ea"/>
                <a:cs typeface="+mn-cs"/>
              </a:rPr>
              <a:t>calculation keys.</a:t>
            </a:r>
          </a:p>
          <a:p>
            <a:r>
              <a:rPr lang="en-US" sz="1200" kern="1200" baseline="0" dirty="0">
                <a:solidFill>
                  <a:schemeClr val="tx1"/>
                </a:solidFill>
                <a:latin typeface="+mn-lt"/>
                <a:ea typeface="+mn-ea"/>
                <a:cs typeface="+mn-cs"/>
              </a:rPr>
              <a:t>. You can enter depreciation keys as default values for a particular company</a:t>
            </a:r>
          </a:p>
          <a:p>
            <a:r>
              <a:rPr lang="en-US" sz="1200" kern="1200" baseline="0" dirty="0">
                <a:solidFill>
                  <a:schemeClr val="tx1"/>
                </a:solidFill>
                <a:latin typeface="+mn-lt"/>
                <a:ea typeface="+mn-ea"/>
                <a:cs typeface="+mn-cs"/>
              </a:rPr>
              <a:t>code or depreciation area.</a:t>
            </a:r>
          </a:p>
          <a:p>
            <a:r>
              <a:rPr lang="en-US" sz="1200" kern="1200" baseline="0" dirty="0">
                <a:solidFill>
                  <a:schemeClr val="tx1"/>
                </a:solidFill>
                <a:latin typeface="+mn-lt"/>
                <a:ea typeface="+mn-ea"/>
                <a:cs typeface="+mn-cs"/>
              </a:rPr>
              <a:t>2</a:t>
            </a:r>
            <a:endParaRPr lang="en-US" dirty="0"/>
          </a:p>
        </p:txBody>
      </p:sp>
      <p:sp>
        <p:nvSpPr>
          <p:cNvPr id="5" name="Header Placeholder 4">
            <a:extLst>
              <a:ext uri="{FF2B5EF4-FFF2-40B4-BE49-F238E27FC236}">
                <a16:creationId xmlns="" xmlns:a16="http://schemas.microsoft.com/office/drawing/2014/main" id="{3F282CB9-9B1E-49CC-99F8-DBB65A8575F8}"/>
              </a:ext>
            </a:extLst>
          </p:cNvPr>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3837582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Header Placeholder 4">
            <a:extLst>
              <a:ext uri="{FF2B5EF4-FFF2-40B4-BE49-F238E27FC236}">
                <a16:creationId xmlns="" xmlns:a16="http://schemas.microsoft.com/office/drawing/2014/main" id="{FEDB447A-F50B-47EC-B266-7FB71529C99F}"/>
              </a:ext>
            </a:extLst>
          </p:cNvPr>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3675355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Header Placeholder 4">
            <a:extLst>
              <a:ext uri="{FF2B5EF4-FFF2-40B4-BE49-F238E27FC236}">
                <a16:creationId xmlns="" xmlns:a16="http://schemas.microsoft.com/office/drawing/2014/main" id="{127750BD-B763-4A00-BE02-8DA8EFC3591C}"/>
              </a:ext>
            </a:extLst>
          </p:cNvPr>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3196574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Header Placeholder 4">
            <a:extLst>
              <a:ext uri="{FF2B5EF4-FFF2-40B4-BE49-F238E27FC236}">
                <a16:creationId xmlns="" xmlns:a16="http://schemas.microsoft.com/office/drawing/2014/main" id="{ECDD6F99-6F5F-481C-8D61-E734500AEC07}"/>
              </a:ext>
            </a:extLst>
          </p:cNvPr>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24782514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2864"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6960096" y="3963999"/>
            <a:ext cx="3160948"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b="1" dirty="0">
                <a:solidFill>
                  <a:schemeClr val="bg1"/>
                </a:solidFill>
              </a:defRPr>
            </a:lvl1pPr>
          </a:lstStyle>
          <a:p>
            <a:pPr marL="0" lvl="0"/>
            <a:r>
              <a:rPr lang="en-US" dirty="0"/>
              <a:t>Click to insert presenter, location, 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282488972"/>
      </p:ext>
    </p:extLst>
  </p:cSld>
  <p:clrMapOvr>
    <a:masterClrMapping/>
  </p:clrMapOvr>
  <p:extLst>
    <p:ext uri="{DCECCB84-F9BA-43D5-87BE-67443E8EF086}">
      <p15:sldGuideLst xmlns:p15="http://schemas.microsoft.com/office/powerpoint/2012/main">
        <p15:guide id="2" pos="25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69901" y="436564"/>
            <a:ext cx="11645900" cy="5507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4607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0840407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87693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9901" y="436563"/>
            <a:ext cx="11645900" cy="671512"/>
          </a:xfrm>
        </p:spPr>
        <p:txBody>
          <a:bodyPr/>
          <a:lstStyle/>
          <a:p>
            <a:r>
              <a:rPr lang="en-US"/>
              <a:t>Click to edit Master title style</a:t>
            </a:r>
          </a:p>
        </p:txBody>
      </p:sp>
      <p:sp>
        <p:nvSpPr>
          <p:cNvPr id="3" name="Table Placeholder 2"/>
          <p:cNvSpPr>
            <a:spLocks noGrp="1"/>
          </p:cNvSpPr>
          <p:nvPr>
            <p:ph type="tbl" idx="1"/>
          </p:nvPr>
        </p:nvSpPr>
        <p:spPr>
          <a:xfrm>
            <a:off x="863601" y="1962150"/>
            <a:ext cx="10401300" cy="3981450"/>
          </a:xfrm>
        </p:spPr>
        <p:txBody>
          <a:bodyPr/>
          <a:lstStyle/>
          <a:p>
            <a:pPr lvl="0"/>
            <a:endParaRPr lang="en-US" noProof="0"/>
          </a:p>
        </p:txBody>
      </p:sp>
    </p:spTree>
    <p:extLst>
      <p:ext uri="{BB962C8B-B14F-4D97-AF65-F5344CB8AC3E}">
        <p14:creationId xmlns:p14="http://schemas.microsoft.com/office/powerpoint/2010/main" val="3555091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917318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698584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16364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63600" y="1962150"/>
            <a:ext cx="5099051"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65852" y="1962150"/>
            <a:ext cx="5099049"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31845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a:extLst>
              <a:ext uri="{FF2B5EF4-FFF2-40B4-BE49-F238E27FC236}">
                <a16:creationId xmlns="" xmlns:a16="http://schemas.microsoft.com/office/drawing/2014/main" id="{747CF333-CB87-4DC2-830E-33A4A2CCD49B}"/>
              </a:ext>
            </a:extLst>
          </p:cNvPr>
          <p:cNvSpPr>
            <a:spLocks noGrp="1"/>
          </p:cNvSpPr>
          <p:nvPr>
            <p:ph type="dt" sz="half" idx="10"/>
          </p:nvPr>
        </p:nvSpPr>
        <p:spPr/>
        <p:txBody>
          <a:bodyPr/>
          <a:lstStyle>
            <a:lvl1pPr>
              <a:defRPr/>
            </a:lvl1pPr>
          </a:lstStyle>
          <a:p>
            <a:pPr>
              <a:defRPr/>
            </a:pPr>
            <a:fld id="{3FDD388A-DA7F-4573-9BB4-07B5A830CE68}" type="datetime1">
              <a:rPr lang="en-US"/>
              <a:pPr>
                <a:defRPr/>
              </a:pPr>
              <a:t>2/26/2020</a:t>
            </a:fld>
            <a:endParaRPr lang="en-US"/>
          </a:p>
        </p:txBody>
      </p:sp>
      <p:sp>
        <p:nvSpPr>
          <p:cNvPr id="3" name="Footer Placeholder 4">
            <a:extLst>
              <a:ext uri="{FF2B5EF4-FFF2-40B4-BE49-F238E27FC236}">
                <a16:creationId xmlns="" xmlns:a16="http://schemas.microsoft.com/office/drawing/2014/main" id="{35FD6FC2-A61A-40D7-BA47-1246EE76C69C}"/>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 xmlns:a16="http://schemas.microsoft.com/office/drawing/2014/main" id="{06FE2B95-392D-4448-AE03-D9A3C8C9F69D}"/>
              </a:ext>
            </a:extLst>
          </p:cNvPr>
          <p:cNvSpPr>
            <a:spLocks noGrp="1"/>
          </p:cNvSpPr>
          <p:nvPr>
            <p:ph type="sldNum" sz="quarter" idx="12"/>
          </p:nvPr>
        </p:nvSpPr>
        <p:spPr/>
        <p:txBody>
          <a:bodyPr/>
          <a:lstStyle>
            <a:lvl1pPr>
              <a:defRPr/>
            </a:lvl1pPr>
          </a:lstStyle>
          <a:p>
            <a:pPr>
              <a:defRPr/>
            </a:pPr>
            <a:fld id="{25ACB69D-9D2B-4B51-B82C-6DF7CBD36EB0}" type="slidenum">
              <a:rPr lang="en-US" altLang="en-US"/>
              <a:pPr>
                <a:defRPr/>
              </a:pPr>
              <a:t>‹#›</a:t>
            </a:fld>
            <a:endParaRPr lang="en-US" altLang="en-US"/>
          </a:p>
        </p:txBody>
      </p:sp>
    </p:spTree>
    <p:extLst>
      <p:ext uri="{BB962C8B-B14F-4D97-AF65-F5344CB8AC3E}">
        <p14:creationId xmlns:p14="http://schemas.microsoft.com/office/powerpoint/2010/main" val="1640313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310" name="think-cell Slide" r:id="rId14" imgW="270" imgH="270" progId="TCLayout.ActiveDocument.1">
                  <p:embed/>
                </p:oleObj>
              </mc:Choice>
              <mc:Fallback>
                <p:oleObj name="think-cell Slide" r:id="rId14" imgW="270" imgH="270" progId="TCLayout.ActiveDocument.1">
                  <p:embed/>
                  <p:pic>
                    <p:nvPicPr>
                      <p:cNvPr id="0"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Training Material</a:t>
            </a:r>
          </a:p>
        </p:txBody>
      </p:sp>
      <p:sp>
        <p:nvSpPr>
          <p:cNvPr id="9" name="Espace réservé du titre 8"/>
          <p:cNvSpPr>
            <a:spLocks noGrp="1"/>
          </p:cNvSpPr>
          <p:nvPr>
            <p:ph type="title"/>
          </p:nvPr>
        </p:nvSpPr>
        <p:spPr>
          <a:xfrm>
            <a:off x="227349" y="0"/>
            <a:ext cx="11125236" cy="720000"/>
          </a:xfrm>
          <a:prstGeom prst="rect">
            <a:avLst/>
          </a:prstGeom>
        </p:spPr>
        <p:txBody>
          <a:bodyPr vert="horz" lIns="0" tIns="180000" rIns="0" bIns="0" rtlCol="0" anchor="t">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90" r:id="rId3"/>
    <p:sldLayoutId id="2147483892" r:id="rId4"/>
    <p:sldLayoutId id="2147483893" r:id="rId5"/>
    <p:sldLayoutId id="2147483894" r:id="rId6"/>
    <p:sldLayoutId id="2147483896" r:id="rId7"/>
    <p:sldLayoutId id="2147483897" r:id="rId8"/>
    <p:sldLayoutId id="2147483898" r:id="rId9"/>
    <p:sldLayoutId id="2147483899"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82" userDrawn="1">
          <p15:clr>
            <a:srgbClr val="F26B43"/>
          </p15:clr>
        </p15:guide>
        <p15:guide id="2" pos="7506">
          <p15:clr>
            <a:srgbClr val="F26B43"/>
          </p15:clr>
        </p15:guide>
        <p15:guide id="3" orient="horz" pos="4110" userDrawn="1">
          <p15:clr>
            <a:srgbClr val="F26B43"/>
          </p15:clr>
        </p15:guide>
        <p15:guide id="4" pos="143">
          <p15:clr>
            <a:srgbClr val="F26B43"/>
          </p15:clr>
        </p15:guide>
        <p15:guide id="5" orient="horz" pos="61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619C2595-EFCA-4772-99E1-A517880C7F2A}"/>
              </a:ext>
            </a:extLst>
          </p:cNvPr>
          <p:cNvSpPr>
            <a:spLocks noGrp="1"/>
          </p:cNvSpPr>
          <p:nvPr>
            <p:ph type="body" sz="quarter" idx="11"/>
          </p:nvPr>
        </p:nvSpPr>
        <p:spPr>
          <a:xfrm>
            <a:off x="5591999" y="549001"/>
            <a:ext cx="6323775" cy="2058654"/>
          </a:xfrm>
        </p:spPr>
        <p:txBody>
          <a:bodyPr>
            <a:normAutofit lnSpcReduction="10000"/>
          </a:bodyPr>
          <a:lstStyle/>
          <a:p>
            <a:r>
              <a:rPr lang="en-US" dirty="0"/>
              <a:t>SAP FINANCIALS </a:t>
            </a:r>
            <a:br>
              <a:rPr lang="en-US" dirty="0"/>
            </a:br>
            <a:r>
              <a:rPr lang="en-US" dirty="0" smtClean="0"/>
              <a:t>Asset </a:t>
            </a:r>
            <a:r>
              <a:rPr lang="en-US" dirty="0"/>
              <a:t>Accounting: Periodic Processing &amp; Reporting </a:t>
            </a:r>
          </a:p>
        </p:txBody>
      </p:sp>
    </p:spTree>
    <p:extLst>
      <p:ext uri="{BB962C8B-B14F-4D97-AF65-F5344CB8AC3E}">
        <p14:creationId xmlns:p14="http://schemas.microsoft.com/office/powerpoint/2010/main" val="4202568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Depreciation</a:t>
            </a:r>
            <a:r>
              <a:rPr lang="en-US" dirty="0"/>
              <a:t>: Time dependent </a:t>
            </a:r>
            <a:r>
              <a:rPr lang="en-US" dirty="0" err="1"/>
              <a:t>dep</a:t>
            </a:r>
            <a:r>
              <a:rPr lang="en-US" dirty="0"/>
              <a:t> </a:t>
            </a:r>
            <a:r>
              <a:rPr lang="en-US" dirty="0" smtClean="0"/>
              <a:t>terms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343472" y="1268412"/>
            <a:ext cx="9433048" cy="5112915"/>
          </a:xfrm>
          <a:prstGeom prst="rect">
            <a:avLst/>
          </a:prstGeom>
          <a:noFill/>
          <a:ln w="9525">
            <a:noFill/>
            <a:miter lim="800000"/>
            <a:headEnd/>
            <a:tailEnd/>
          </a:ln>
        </p:spPr>
      </p:pic>
      <p:pic>
        <p:nvPicPr>
          <p:cNvPr id="4" name="Picture 3">
            <a:extLst>
              <a:ext uri="{FF2B5EF4-FFF2-40B4-BE49-F238E27FC236}">
                <a16:creationId xmlns="" xmlns:a16="http://schemas.microsoft.com/office/drawing/2014/main" id="{B2FD3672-D7E2-4F1C-9C8E-9DEAE285079B}"/>
              </a:ext>
            </a:extLst>
          </p:cNvPr>
          <p:cNvPicPr>
            <a:picLocks noChangeAspect="1"/>
          </p:cNvPicPr>
          <p:nvPr/>
        </p:nvPicPr>
        <p:blipFill>
          <a:blip r:embed="rId4"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2335978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Depreciation </a:t>
            </a:r>
            <a:r>
              <a:rPr lang="en-US" dirty="0"/>
              <a:t>: Cost accounting </a:t>
            </a:r>
            <a:r>
              <a:rPr lang="en-US" dirty="0" smtClean="0"/>
              <a:t>Area</a:t>
            </a:r>
            <a:endParaRPr lang="en-US" dirty="0"/>
          </a:p>
        </p:txBody>
      </p:sp>
      <p:sp>
        <p:nvSpPr>
          <p:cNvPr id="5" name="Content Placeholder 4"/>
          <p:cNvSpPr>
            <a:spLocks noGrp="1"/>
          </p:cNvSpPr>
          <p:nvPr>
            <p:ph idx="4294967295"/>
          </p:nvPr>
        </p:nvSpPr>
        <p:spPr>
          <a:xfrm>
            <a:off x="246855" y="980728"/>
            <a:ext cx="11668919" cy="4756150"/>
          </a:xfrm>
        </p:spPr>
        <p:txBody>
          <a:bodyPr/>
          <a:lstStyle/>
          <a:p>
            <a:pPr>
              <a:lnSpc>
                <a:spcPct val="100000"/>
              </a:lnSpc>
              <a:spcBef>
                <a:spcPts val="1200"/>
              </a:spcBef>
              <a:spcAft>
                <a:spcPts val="1200"/>
              </a:spcAft>
            </a:pPr>
            <a:r>
              <a:rPr lang="en-US" sz="1800" dirty="0"/>
              <a:t>It can be defined whether interest should be calculated for the cost-accounting depreciation area, and whether depreciation should continue below zero. These specifications can be made while defining the depreciation areas.</a:t>
            </a:r>
          </a:p>
          <a:p>
            <a:pPr>
              <a:lnSpc>
                <a:spcPct val="100000"/>
              </a:lnSpc>
              <a:spcBef>
                <a:spcPts val="1200"/>
              </a:spcBef>
              <a:spcAft>
                <a:spcPts val="1200"/>
              </a:spcAft>
            </a:pPr>
            <a:r>
              <a:rPr lang="en-US" sz="1800" b="1" dirty="0"/>
              <a:t>Automatic calculation:</a:t>
            </a:r>
          </a:p>
          <a:p>
            <a:pPr marL="461963" indent="-287338">
              <a:lnSpc>
                <a:spcPct val="100000"/>
              </a:lnSpc>
              <a:spcBef>
                <a:spcPts val="1200"/>
              </a:spcBef>
              <a:spcAft>
                <a:spcPts val="1200"/>
              </a:spcAft>
              <a:buClr>
                <a:schemeClr val="accent1"/>
              </a:buClr>
              <a:buFont typeface="Wingdings" panose="05000000000000000000" pitchFamily="2" charset="2"/>
              <a:buChar char="§"/>
            </a:pPr>
            <a:r>
              <a:rPr lang="en-US" sz="1800" b="1" dirty="0"/>
              <a:t>Depreciation after planned life end </a:t>
            </a:r>
            <a:r>
              <a:rPr lang="en-US" sz="1800" dirty="0"/>
              <a:t>:Depreciation is continued after the end of the planned useful life.</a:t>
            </a:r>
          </a:p>
          <a:p>
            <a:pPr marL="461963" indent="-287338">
              <a:lnSpc>
                <a:spcPct val="100000"/>
              </a:lnSpc>
              <a:spcBef>
                <a:spcPts val="1200"/>
              </a:spcBef>
              <a:spcAft>
                <a:spcPts val="1200"/>
              </a:spcAft>
              <a:buClr>
                <a:schemeClr val="accent1"/>
              </a:buClr>
              <a:buFont typeface="Wingdings" panose="05000000000000000000" pitchFamily="2" charset="2"/>
              <a:buChar char="§"/>
            </a:pPr>
            <a:r>
              <a:rPr lang="en-US" sz="1800" dirty="0"/>
              <a:t> </a:t>
            </a:r>
            <a:r>
              <a:rPr lang="en-US" sz="1800" b="1" dirty="0"/>
              <a:t>Depreciation below book value: </a:t>
            </a:r>
            <a:r>
              <a:rPr lang="en-US" sz="1800" dirty="0"/>
              <a:t>Depreciation is continued after the book value is zero. The depreciation area must allow negative net book value (a changeover key may be used).</a:t>
            </a:r>
          </a:p>
          <a:p>
            <a:pPr marL="461963" indent="-287338">
              <a:lnSpc>
                <a:spcPct val="100000"/>
              </a:lnSpc>
              <a:spcBef>
                <a:spcPts val="1200"/>
              </a:spcBef>
              <a:spcAft>
                <a:spcPts val="1200"/>
              </a:spcAft>
              <a:buClr>
                <a:schemeClr val="accent1"/>
              </a:buClr>
              <a:buFont typeface="Wingdings" panose="05000000000000000000" pitchFamily="2" charset="2"/>
              <a:buChar char="§"/>
            </a:pPr>
            <a:r>
              <a:rPr lang="en-US" sz="1800" b="1" dirty="0"/>
              <a:t>Effective life after planned end (with curb): </a:t>
            </a:r>
            <a:r>
              <a:rPr lang="en-US" sz="1800" dirty="0"/>
              <a:t>The actual, not the planned life determines the rate of depreciation.</a:t>
            </a:r>
          </a:p>
          <a:p>
            <a:pPr>
              <a:lnSpc>
                <a:spcPct val="100000"/>
              </a:lnSpc>
              <a:spcBef>
                <a:spcPts val="1200"/>
              </a:spcBef>
              <a:spcAft>
                <a:spcPts val="1200"/>
              </a:spcAft>
              <a:buNone/>
            </a:pPr>
            <a:r>
              <a:rPr lang="en-US" sz="1800" b="1" dirty="0"/>
              <a:t>Example: </a:t>
            </a:r>
            <a:r>
              <a:rPr lang="en-US" sz="1800" dirty="0"/>
              <a:t>The useful life is 10 years, so there is depreciation of 1/10 each year. This indicator reduces the depreciation rate of 1/10 of the APC to 1/11 in the 11th year, and so on, so that the depreciation amount decreases after the planned end.</a:t>
            </a:r>
          </a:p>
        </p:txBody>
      </p:sp>
      <p:pic>
        <p:nvPicPr>
          <p:cNvPr id="4" name="Picture 3">
            <a:extLst>
              <a:ext uri="{FF2B5EF4-FFF2-40B4-BE49-F238E27FC236}">
                <a16:creationId xmlns="" xmlns:a16="http://schemas.microsoft.com/office/drawing/2014/main" id="{34C083CC-39E6-46A2-BA95-91A800BD5A5A}"/>
              </a:ext>
            </a:extLst>
          </p:cNvPr>
          <p:cNvPicPr>
            <a:picLocks noChangeAspect="1"/>
          </p:cNvPicPr>
          <p:nvPr/>
        </p:nvPicPr>
        <p:blipFill>
          <a:blip r:embed="rId3"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3185550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Depreciation</a:t>
            </a:r>
            <a:r>
              <a:rPr lang="en-US" dirty="0"/>
              <a:t>: Imputed Interest</a:t>
            </a:r>
          </a:p>
        </p:txBody>
      </p:sp>
      <p:sp>
        <p:nvSpPr>
          <p:cNvPr id="5" name="Content Placeholder 4"/>
          <p:cNvSpPr>
            <a:spLocks noGrp="1"/>
          </p:cNvSpPr>
          <p:nvPr>
            <p:ph idx="4294967295"/>
          </p:nvPr>
        </p:nvSpPr>
        <p:spPr>
          <a:xfrm>
            <a:off x="246855" y="981075"/>
            <a:ext cx="11668919" cy="4784725"/>
          </a:xfrm>
        </p:spPr>
        <p:txBody>
          <a:bodyPr/>
          <a:lstStyle/>
          <a:p>
            <a:pPr>
              <a:lnSpc>
                <a:spcPct val="100000"/>
              </a:lnSpc>
              <a:spcBef>
                <a:spcPts val="1200"/>
              </a:spcBef>
              <a:spcAft>
                <a:spcPts val="1200"/>
              </a:spcAft>
              <a:buNone/>
            </a:pPr>
            <a:r>
              <a:rPr lang="en-US" sz="1800" dirty="0" smtClean="0"/>
              <a:t>For </a:t>
            </a:r>
            <a:r>
              <a:rPr lang="en-US" sz="1800" b="1" dirty="0"/>
              <a:t>cost accounting, </a:t>
            </a:r>
            <a:r>
              <a:rPr lang="en-US" sz="1800" dirty="0"/>
              <a:t>calculation of imputed interest on the capital tied up in assets can be done. Specify the following settings:</a:t>
            </a:r>
          </a:p>
          <a:p>
            <a:pPr marL="461963" indent="-287338">
              <a:lnSpc>
                <a:spcPct val="100000"/>
              </a:lnSpc>
              <a:spcBef>
                <a:spcPts val="1200"/>
              </a:spcBef>
              <a:spcAft>
                <a:spcPts val="1200"/>
              </a:spcAft>
              <a:buClr>
                <a:schemeClr val="accent1"/>
              </a:buClr>
              <a:buFont typeface="Wingdings" panose="05000000000000000000" pitchFamily="2" charset="2"/>
              <a:buChar char="§"/>
            </a:pPr>
            <a:r>
              <a:rPr lang="en-US" sz="1800" dirty="0"/>
              <a:t>Allow the calculation of imputed interest for the depreciation area.</a:t>
            </a:r>
          </a:p>
          <a:p>
            <a:pPr marL="461963" indent="-287338">
              <a:lnSpc>
                <a:spcPct val="100000"/>
              </a:lnSpc>
              <a:spcBef>
                <a:spcPts val="1200"/>
              </a:spcBef>
              <a:spcAft>
                <a:spcPts val="1200"/>
              </a:spcAft>
              <a:buClr>
                <a:schemeClr val="accent1"/>
              </a:buClr>
              <a:buFont typeface="Wingdings" panose="05000000000000000000" pitchFamily="2" charset="2"/>
              <a:buChar char="§"/>
            </a:pPr>
            <a:r>
              <a:rPr lang="en-US" sz="1800" dirty="0"/>
              <a:t>Determine that interest should be posted for the company code and the corresponding depreciation area.</a:t>
            </a:r>
          </a:p>
          <a:p>
            <a:pPr marL="461963" indent="-287338">
              <a:lnSpc>
                <a:spcPct val="100000"/>
              </a:lnSpc>
              <a:spcBef>
                <a:spcPts val="1200"/>
              </a:spcBef>
              <a:spcAft>
                <a:spcPts val="1200"/>
              </a:spcAft>
              <a:buClr>
                <a:schemeClr val="accent1"/>
              </a:buClr>
              <a:buFont typeface="Wingdings" panose="05000000000000000000" pitchFamily="2" charset="2"/>
              <a:buChar char="§"/>
            </a:pPr>
            <a:r>
              <a:rPr lang="en-US" sz="1800" dirty="0"/>
              <a:t>Use a depreciation key to which calculation methods for the depreciation type </a:t>
            </a:r>
            <a:r>
              <a:rPr lang="en-US" sz="1800" i="1" dirty="0"/>
              <a:t>Interest </a:t>
            </a:r>
            <a:r>
              <a:rPr lang="en-US" sz="1800" dirty="0"/>
              <a:t>are assigned, or define such a key yourself.</a:t>
            </a:r>
          </a:p>
          <a:p>
            <a:pPr marL="461963" indent="-287338">
              <a:lnSpc>
                <a:spcPct val="100000"/>
              </a:lnSpc>
              <a:spcBef>
                <a:spcPts val="1200"/>
              </a:spcBef>
              <a:spcAft>
                <a:spcPts val="1200"/>
              </a:spcAft>
              <a:buClr>
                <a:schemeClr val="accent1"/>
              </a:buClr>
              <a:buFont typeface="Wingdings" panose="05000000000000000000" pitchFamily="2" charset="2"/>
              <a:buChar char="§"/>
            </a:pPr>
            <a:r>
              <a:rPr lang="en-US" sz="1800" dirty="0"/>
              <a:t>If the calculation of the interest is based on a replacement value, the system calculates indexed interest.</a:t>
            </a:r>
          </a:p>
          <a:p>
            <a:pPr>
              <a:lnSpc>
                <a:spcPct val="100000"/>
              </a:lnSpc>
              <a:spcBef>
                <a:spcPts val="1200"/>
              </a:spcBef>
              <a:spcAft>
                <a:spcPts val="1200"/>
              </a:spcAft>
              <a:buNone/>
            </a:pPr>
            <a:r>
              <a:rPr lang="en-US" sz="1800" dirty="0" smtClean="0"/>
              <a:t>The </a:t>
            </a:r>
            <a:r>
              <a:rPr lang="en-US" sz="1800" dirty="0"/>
              <a:t>system posts interest simultaneously during the periodic depreciation posting run. It posts to the accounts that are entered in the relevant account determination for each depreciation area. Furthermore, an additional account assignment can be made to the cost center or the internal order entered in each asset master record (as is the case with depreciation).</a:t>
            </a:r>
          </a:p>
        </p:txBody>
      </p:sp>
      <p:pic>
        <p:nvPicPr>
          <p:cNvPr id="4" name="Picture 3">
            <a:extLst>
              <a:ext uri="{FF2B5EF4-FFF2-40B4-BE49-F238E27FC236}">
                <a16:creationId xmlns="" xmlns:a16="http://schemas.microsoft.com/office/drawing/2014/main" id="{794A6935-D052-40C0-A6E4-9861A472EDF5}"/>
              </a:ext>
            </a:extLst>
          </p:cNvPr>
          <p:cNvPicPr>
            <a:picLocks noChangeAspect="1"/>
          </p:cNvPicPr>
          <p:nvPr/>
        </p:nvPicPr>
        <p:blipFill>
          <a:blip r:embed="rId3"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72545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Depreciation</a:t>
            </a:r>
            <a:r>
              <a:rPr lang="en-US" dirty="0"/>
              <a:t>: Replacement values/Indexing</a:t>
            </a:r>
          </a:p>
        </p:txBody>
      </p:sp>
      <p:sp>
        <p:nvSpPr>
          <p:cNvPr id="5" name="Content Placeholder 4"/>
          <p:cNvSpPr>
            <a:spLocks noGrp="1"/>
          </p:cNvSpPr>
          <p:nvPr>
            <p:ph idx="4294967295"/>
          </p:nvPr>
        </p:nvSpPr>
        <p:spPr>
          <a:xfrm>
            <a:off x="263351" y="981075"/>
            <a:ext cx="11652423" cy="4041775"/>
          </a:xfrm>
        </p:spPr>
        <p:txBody>
          <a:bodyPr/>
          <a:lstStyle/>
          <a:p>
            <a:pPr marL="285750" indent="-285750">
              <a:lnSpc>
                <a:spcPct val="100000"/>
              </a:lnSpc>
              <a:buClr>
                <a:schemeClr val="accent1"/>
              </a:buClr>
              <a:buFont typeface="Wingdings" panose="05000000000000000000" pitchFamily="2" charset="2"/>
              <a:buChar char="§"/>
            </a:pPr>
            <a:r>
              <a:rPr lang="en-US" sz="1800" dirty="0"/>
              <a:t>If revaluation (indexing) is used in a depreciation area, the index series should be entered in the asset or in the asset class for calculating the replacement value</a:t>
            </a:r>
          </a:p>
          <a:p>
            <a:pPr marL="285750" indent="-285750">
              <a:lnSpc>
                <a:spcPct val="100000"/>
              </a:lnSpc>
              <a:buClr>
                <a:schemeClr val="accent1"/>
              </a:buClr>
              <a:buFont typeface="Wingdings" panose="05000000000000000000" pitchFamily="2" charset="2"/>
              <a:buChar char="§"/>
            </a:pPr>
            <a:r>
              <a:rPr lang="en-US" sz="1800" dirty="0"/>
              <a:t>The index series must be assigned to an index class. This class contains the essential control parameters for the index series. Only year-dependent index classes are used.</a:t>
            </a:r>
          </a:p>
          <a:p>
            <a:pPr marL="285750" indent="-285750">
              <a:lnSpc>
                <a:spcPct val="100000"/>
              </a:lnSpc>
              <a:buClr>
                <a:schemeClr val="accent1"/>
              </a:buClr>
              <a:buFont typeface="Wingdings" panose="05000000000000000000" pitchFamily="2" charset="2"/>
              <a:buChar char="§"/>
            </a:pPr>
            <a:r>
              <a:rPr lang="en-US" sz="1800" dirty="0"/>
              <a:t>Index figures for the index series have to be specified for each fiscal year. If they are missing, the system switches to the simulated annual rate of revaluation.</a:t>
            </a:r>
          </a:p>
          <a:p>
            <a:pPr marL="285750" indent="-285750">
              <a:lnSpc>
                <a:spcPct val="100000"/>
              </a:lnSpc>
              <a:buClr>
                <a:schemeClr val="accent1"/>
              </a:buClr>
              <a:buFont typeface="Wingdings" panose="05000000000000000000" pitchFamily="2" charset="2"/>
              <a:buChar char="§"/>
            </a:pPr>
            <a:r>
              <a:rPr lang="en-US" sz="1800" dirty="0"/>
              <a:t>An indexed revaluation can also be calculated for accumulated depreciation and imputed interest (if the interest calculation key is based on replacement value).</a:t>
            </a:r>
          </a:p>
          <a:p>
            <a:pPr marL="285750" indent="-285750">
              <a:lnSpc>
                <a:spcPct val="100000"/>
              </a:lnSpc>
              <a:buClr>
                <a:schemeClr val="accent1"/>
              </a:buClr>
              <a:buFont typeface="Wingdings" panose="05000000000000000000" pitchFamily="2" charset="2"/>
              <a:buChar char="§"/>
            </a:pPr>
            <a:r>
              <a:rPr lang="en-US" sz="1800" dirty="0"/>
              <a:t>Specify in the depreciation area if you want to post to the general ledger, indicating whether you want to post revaluation of APC only, or also include depreciation/interest</a:t>
            </a:r>
          </a:p>
        </p:txBody>
      </p:sp>
      <p:pic>
        <p:nvPicPr>
          <p:cNvPr id="4" name="Picture 3">
            <a:extLst>
              <a:ext uri="{FF2B5EF4-FFF2-40B4-BE49-F238E27FC236}">
                <a16:creationId xmlns="" xmlns:a16="http://schemas.microsoft.com/office/drawing/2014/main" id="{878A2640-06C9-4EB2-A13E-956A9C5EF672}"/>
              </a:ext>
            </a:extLst>
          </p:cNvPr>
          <p:cNvPicPr>
            <a:picLocks noChangeAspect="1"/>
          </p:cNvPicPr>
          <p:nvPr/>
        </p:nvPicPr>
        <p:blipFill>
          <a:blip r:embed="rId3"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3736354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Depreciation</a:t>
            </a:r>
            <a:r>
              <a:rPr lang="en-US" dirty="0"/>
              <a:t>: Depreciation Process</a:t>
            </a:r>
          </a:p>
        </p:txBody>
      </p:sp>
      <p:sp>
        <p:nvSpPr>
          <p:cNvPr id="5" name="Content Placeholder 4"/>
          <p:cNvSpPr>
            <a:spLocks noGrp="1"/>
          </p:cNvSpPr>
          <p:nvPr>
            <p:ph idx="4294967295"/>
          </p:nvPr>
        </p:nvSpPr>
        <p:spPr>
          <a:xfrm>
            <a:off x="246855" y="985669"/>
            <a:ext cx="11668919" cy="5029200"/>
          </a:xfrm>
        </p:spPr>
        <p:txBody>
          <a:bodyPr/>
          <a:lstStyle/>
          <a:p>
            <a:pPr>
              <a:spcBef>
                <a:spcPts val="1200"/>
              </a:spcBef>
              <a:spcAft>
                <a:spcPts val="1200"/>
              </a:spcAft>
              <a:buNone/>
            </a:pPr>
            <a:r>
              <a:rPr lang="en-US" sz="1800" dirty="0" smtClean="0"/>
              <a:t>The </a:t>
            </a:r>
            <a:r>
              <a:rPr lang="en-US" sz="1800" dirty="0"/>
              <a:t>program </a:t>
            </a:r>
            <a:r>
              <a:rPr lang="en-US" sz="1800" b="1" dirty="0"/>
              <a:t>RAPOST2000 </a:t>
            </a:r>
            <a:r>
              <a:rPr lang="en-US" sz="1800" dirty="0"/>
              <a:t>directly posts to the G/L accounts and additional account assignment objects. Using a test run, you can check for any possible errors (such as locked cost centers). Any errors that occur are displayed in an error list.</a:t>
            </a:r>
          </a:p>
          <a:p>
            <a:pPr marL="400050" indent="-287338">
              <a:spcBef>
                <a:spcPts val="1200"/>
              </a:spcBef>
              <a:spcAft>
                <a:spcPts val="1200"/>
              </a:spcAft>
              <a:buClr>
                <a:schemeClr val="accent1"/>
              </a:buClr>
              <a:buFont typeface="Wingdings" panose="05000000000000000000" pitchFamily="2" charset="2"/>
              <a:buChar char="§"/>
            </a:pPr>
            <a:r>
              <a:rPr lang="en-US" sz="1800" dirty="0"/>
              <a:t>Only real CO account assignment objects can be posted. However, you can make additional, statistical postings to other objects.</a:t>
            </a:r>
          </a:p>
          <a:p>
            <a:pPr marL="400050" indent="-287338">
              <a:spcBef>
                <a:spcPts val="1200"/>
              </a:spcBef>
              <a:spcAft>
                <a:spcPts val="1200"/>
              </a:spcAft>
              <a:buClr>
                <a:schemeClr val="accent1"/>
              </a:buClr>
              <a:buFont typeface="Wingdings" panose="05000000000000000000" pitchFamily="2" charset="2"/>
              <a:buChar char="§"/>
            </a:pPr>
            <a:r>
              <a:rPr lang="en-US" sz="1800" dirty="0"/>
              <a:t>The following can be posted</a:t>
            </a:r>
          </a:p>
          <a:p>
            <a:pPr marL="688975" lvl="1" indent="-288925">
              <a:spcBef>
                <a:spcPts val="1200"/>
              </a:spcBef>
              <a:spcAft>
                <a:spcPts val="1200"/>
              </a:spcAft>
              <a:buFont typeface="+mj-lt"/>
              <a:buAutoNum type="arabicPeriod"/>
            </a:pPr>
            <a:r>
              <a:rPr lang="en-US" dirty="0"/>
              <a:t> Ordinary depreciation (book depreciation and cost-accounting)</a:t>
            </a:r>
          </a:p>
          <a:p>
            <a:pPr marL="688975" lvl="1" indent="-288925">
              <a:spcBef>
                <a:spcPts val="1200"/>
              </a:spcBef>
              <a:spcAft>
                <a:spcPts val="1200"/>
              </a:spcAft>
              <a:buFont typeface="+mj-lt"/>
              <a:buAutoNum type="arabicPeriod"/>
            </a:pPr>
            <a:r>
              <a:rPr lang="en-US" dirty="0"/>
              <a:t>Tax depreciation, or allocation and write-off of reserves due to special tax depreciation</a:t>
            </a:r>
          </a:p>
          <a:p>
            <a:pPr marL="688975" lvl="1" indent="-288925">
              <a:spcBef>
                <a:spcPts val="1200"/>
              </a:spcBef>
              <a:spcAft>
                <a:spcPts val="1200"/>
              </a:spcAft>
              <a:buFont typeface="+mj-lt"/>
              <a:buAutoNum type="arabicPeriod"/>
            </a:pPr>
            <a:r>
              <a:rPr lang="en-US" dirty="0"/>
              <a:t> Unplanned depreciation (or other manually planned depreciation)</a:t>
            </a:r>
          </a:p>
          <a:p>
            <a:pPr marL="688975" lvl="1" indent="-288925">
              <a:spcBef>
                <a:spcPts val="1200"/>
              </a:spcBef>
              <a:spcAft>
                <a:spcPts val="1200"/>
              </a:spcAft>
              <a:buFont typeface="+mj-lt"/>
              <a:buAutoNum type="arabicPeriod"/>
            </a:pPr>
            <a:r>
              <a:rPr lang="en-US" dirty="0"/>
              <a:t> Imputed interest</a:t>
            </a:r>
          </a:p>
          <a:p>
            <a:pPr marL="688975" lvl="1" indent="-288925">
              <a:spcBef>
                <a:spcPts val="1200"/>
              </a:spcBef>
              <a:spcAft>
                <a:spcPts val="1200"/>
              </a:spcAft>
              <a:buFont typeface="+mj-lt"/>
              <a:buAutoNum type="arabicPeriod"/>
            </a:pPr>
            <a:r>
              <a:rPr lang="en-US" dirty="0"/>
              <a:t> Revaluation of APC or of accumulated </a:t>
            </a:r>
            <a:r>
              <a:rPr lang="en-US" dirty="0" smtClean="0"/>
              <a:t>depreciation</a:t>
            </a:r>
            <a:endParaRPr lang="en-US" dirty="0"/>
          </a:p>
        </p:txBody>
      </p:sp>
      <p:pic>
        <p:nvPicPr>
          <p:cNvPr id="4" name="Picture 3">
            <a:extLst>
              <a:ext uri="{FF2B5EF4-FFF2-40B4-BE49-F238E27FC236}">
                <a16:creationId xmlns="" xmlns:a16="http://schemas.microsoft.com/office/drawing/2014/main" id="{124F2068-7530-40F6-A3F0-F655344BD1ED}"/>
              </a:ext>
            </a:extLst>
          </p:cNvPr>
          <p:cNvPicPr>
            <a:picLocks noChangeAspect="1"/>
          </p:cNvPicPr>
          <p:nvPr/>
        </p:nvPicPr>
        <p:blipFill>
          <a:blip r:embed="rId3"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3246597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Depreciation</a:t>
            </a:r>
            <a:r>
              <a:rPr lang="en-US" dirty="0"/>
              <a:t>: Depreciation Process</a:t>
            </a:r>
          </a:p>
        </p:txBody>
      </p:sp>
      <p:pic>
        <p:nvPicPr>
          <p:cNvPr id="27650" name="Picture 2"/>
          <p:cNvPicPr>
            <a:picLocks noChangeAspect="1" noChangeArrowheads="1"/>
          </p:cNvPicPr>
          <p:nvPr/>
        </p:nvPicPr>
        <p:blipFill>
          <a:blip r:embed="rId3" cstate="print"/>
          <a:srcRect/>
          <a:stretch>
            <a:fillRect/>
          </a:stretch>
        </p:blipFill>
        <p:spPr bwMode="auto">
          <a:xfrm>
            <a:off x="1703512" y="981075"/>
            <a:ext cx="8568952" cy="5400253"/>
          </a:xfrm>
          <a:prstGeom prst="rect">
            <a:avLst/>
          </a:prstGeom>
          <a:noFill/>
          <a:ln w="9525">
            <a:noFill/>
            <a:miter lim="800000"/>
            <a:headEnd/>
            <a:tailEnd/>
          </a:ln>
        </p:spPr>
      </p:pic>
      <p:pic>
        <p:nvPicPr>
          <p:cNvPr id="4" name="Picture 3">
            <a:extLst>
              <a:ext uri="{FF2B5EF4-FFF2-40B4-BE49-F238E27FC236}">
                <a16:creationId xmlns="" xmlns:a16="http://schemas.microsoft.com/office/drawing/2014/main" id="{E63AB9F5-29FA-4885-B8B2-CD93B4698544}"/>
              </a:ext>
            </a:extLst>
          </p:cNvPr>
          <p:cNvPicPr>
            <a:picLocks noChangeAspect="1"/>
          </p:cNvPicPr>
          <p:nvPr/>
        </p:nvPicPr>
        <p:blipFill>
          <a:blip r:embed="rId4"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229706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Periodic Processing :FY change and YE closing</a:t>
            </a:r>
          </a:p>
        </p:txBody>
      </p:sp>
      <p:sp>
        <p:nvSpPr>
          <p:cNvPr id="3" name="Content Placeholder 2"/>
          <p:cNvSpPr>
            <a:spLocks noGrp="1"/>
          </p:cNvSpPr>
          <p:nvPr>
            <p:ph idx="4294967295"/>
          </p:nvPr>
        </p:nvSpPr>
        <p:spPr>
          <a:xfrm>
            <a:off x="264765" y="996210"/>
            <a:ext cx="11651010" cy="5181600"/>
          </a:xfrm>
        </p:spPr>
        <p:txBody>
          <a:bodyPr/>
          <a:lstStyle/>
          <a:p>
            <a:pPr>
              <a:buClr>
                <a:schemeClr val="accent1"/>
              </a:buClr>
            </a:pPr>
            <a:r>
              <a:rPr lang="en-US" sz="1800" b="1" dirty="0"/>
              <a:t>Fiscal year change (T Code AJAB )</a:t>
            </a:r>
          </a:p>
          <a:p>
            <a:pPr marL="285750" lvl="0" indent="-285750">
              <a:lnSpc>
                <a:spcPct val="100000"/>
              </a:lnSpc>
              <a:buClr>
                <a:schemeClr val="accent1"/>
              </a:buClr>
              <a:buFont typeface="Wingdings" panose="05000000000000000000" pitchFamily="2" charset="2"/>
              <a:buChar char="§"/>
            </a:pPr>
            <a:r>
              <a:rPr lang="en-US" sz="1800" dirty="0"/>
              <a:t>A fiscal year change represents the </a:t>
            </a:r>
            <a:r>
              <a:rPr lang="en-US" sz="1800" b="1" dirty="0"/>
              <a:t>creation of a new fiscal year </a:t>
            </a:r>
            <a:r>
              <a:rPr lang="en-US" sz="1800" dirty="0"/>
              <a:t>for a company code. At the fiscal year change, the asset values from the previous fiscal year are carried forward cumulatively into the new fiscal year. </a:t>
            </a:r>
          </a:p>
          <a:p>
            <a:pPr marL="285750" lvl="0" indent="-285750">
              <a:lnSpc>
                <a:spcPct val="100000"/>
              </a:lnSpc>
              <a:buClr>
                <a:schemeClr val="accent1"/>
              </a:buClr>
              <a:buFont typeface="Wingdings" panose="05000000000000000000" pitchFamily="2" charset="2"/>
              <a:buChar char="§"/>
            </a:pPr>
            <a:r>
              <a:rPr lang="en-US" sz="1800" dirty="0"/>
              <a:t>Once the fiscal year change takes place, you can post to assets using value dates in the new fiscal year. At the same time, you can, however, continue to post in the previous fiscal year, provided this has not been closed as a result of the year-end closing. </a:t>
            </a:r>
          </a:p>
          <a:p>
            <a:pPr marL="285750" lvl="0" indent="-285750">
              <a:lnSpc>
                <a:spcPct val="100000"/>
              </a:lnSpc>
              <a:buClr>
                <a:schemeClr val="accent1"/>
              </a:buClr>
              <a:buFont typeface="Wingdings" panose="05000000000000000000" pitchFamily="2" charset="2"/>
              <a:buChar char="§"/>
            </a:pPr>
            <a:r>
              <a:rPr lang="en-US" sz="1800" dirty="0"/>
              <a:t>The earliest that you can carry out a fiscal year change is in the last month of the old fiscal year. </a:t>
            </a:r>
          </a:p>
          <a:p>
            <a:pPr marL="285750" lvl="0" indent="-285750">
              <a:lnSpc>
                <a:spcPct val="100000"/>
              </a:lnSpc>
              <a:buClr>
                <a:schemeClr val="accent1"/>
              </a:buClr>
              <a:buFont typeface="Wingdings" panose="05000000000000000000" pitchFamily="2" charset="2"/>
              <a:buChar char="§"/>
            </a:pPr>
            <a:r>
              <a:rPr lang="en-US" sz="1800" dirty="0"/>
              <a:t>Before you can change to fiscal year YYYY, you must have already closed fiscal year YYYY-2. You can have a maximum of two fiscal years open for posting at one time. </a:t>
            </a:r>
          </a:p>
          <a:p>
            <a:pPr marL="285750" lvl="0" indent="-285750">
              <a:lnSpc>
                <a:spcPct val="100000"/>
              </a:lnSpc>
              <a:buClr>
                <a:schemeClr val="accent1"/>
              </a:buClr>
              <a:buFont typeface="Wingdings" panose="05000000000000000000" pitchFamily="2" charset="2"/>
              <a:buChar char="§"/>
            </a:pPr>
            <a:r>
              <a:rPr lang="en-US" sz="1800" dirty="0"/>
              <a:t>The fiscal year change has to be carried out as background </a:t>
            </a:r>
            <a:r>
              <a:rPr lang="en-US" sz="1800" b="1" dirty="0"/>
              <a:t>processing</a:t>
            </a:r>
            <a:r>
              <a:rPr lang="en-US" sz="1800" dirty="0"/>
              <a:t> for performance </a:t>
            </a:r>
            <a:r>
              <a:rPr lang="en-US" sz="1800" dirty="0" smtClean="0"/>
              <a:t>reasons</a:t>
            </a:r>
            <a:endParaRPr lang="en-US" sz="1800" dirty="0"/>
          </a:p>
        </p:txBody>
      </p:sp>
      <p:pic>
        <p:nvPicPr>
          <p:cNvPr id="4" name="Picture 3">
            <a:extLst>
              <a:ext uri="{FF2B5EF4-FFF2-40B4-BE49-F238E27FC236}">
                <a16:creationId xmlns="" xmlns:a16="http://schemas.microsoft.com/office/drawing/2014/main" id="{75C1F017-C63F-48C0-9E8B-07A23F543DAE}"/>
              </a:ext>
            </a:extLst>
          </p:cNvPr>
          <p:cNvPicPr>
            <a:picLocks noChangeAspect="1"/>
          </p:cNvPicPr>
          <p:nvPr/>
        </p:nvPicPr>
        <p:blipFill>
          <a:blip r:embed="rId2"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548895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Periodic Processing :FY change and YE closing</a:t>
            </a:r>
          </a:p>
        </p:txBody>
      </p:sp>
      <p:sp>
        <p:nvSpPr>
          <p:cNvPr id="3" name="Content Placeholder 2"/>
          <p:cNvSpPr>
            <a:spLocks noGrp="1"/>
          </p:cNvSpPr>
          <p:nvPr>
            <p:ph idx="4294967295"/>
          </p:nvPr>
        </p:nvSpPr>
        <p:spPr>
          <a:xfrm>
            <a:off x="239912" y="996210"/>
            <a:ext cx="11675863" cy="4730750"/>
          </a:xfrm>
        </p:spPr>
        <p:txBody>
          <a:bodyPr/>
          <a:lstStyle/>
          <a:p>
            <a:pPr>
              <a:spcBef>
                <a:spcPts val="600"/>
              </a:spcBef>
              <a:spcAft>
                <a:spcPts val="600"/>
              </a:spcAft>
              <a:buNone/>
            </a:pPr>
            <a:r>
              <a:rPr lang="en-US" sz="1800" b="1" dirty="0"/>
              <a:t>Year end closing (T Code AJRW )</a:t>
            </a:r>
          </a:p>
          <a:p>
            <a:pPr marL="461963" indent="-287338">
              <a:spcBef>
                <a:spcPts val="600"/>
              </a:spcBef>
              <a:spcAft>
                <a:spcPts val="600"/>
              </a:spcAft>
              <a:buClr>
                <a:schemeClr val="accent1"/>
              </a:buClr>
              <a:buFont typeface="Wingdings" panose="05000000000000000000" pitchFamily="2" charset="2"/>
              <a:buChar char="§"/>
            </a:pPr>
            <a:r>
              <a:rPr lang="en-US" sz="1800" dirty="0"/>
              <a:t>The </a:t>
            </a:r>
            <a:r>
              <a:rPr lang="en-US" sz="1800" b="1" dirty="0"/>
              <a:t>fiscal year change </a:t>
            </a:r>
            <a:r>
              <a:rPr lang="en-US" sz="1800" dirty="0"/>
              <a:t>has to be carried out in Asset Accounting before the year-end closing (SAP FI-AA). </a:t>
            </a:r>
          </a:p>
          <a:p>
            <a:pPr marL="461963" lvl="0" indent="-287338">
              <a:spcBef>
                <a:spcPts val="600"/>
              </a:spcBef>
              <a:spcAft>
                <a:spcPts val="600"/>
              </a:spcAft>
              <a:buClr>
                <a:schemeClr val="accent1"/>
              </a:buClr>
              <a:buFont typeface="Wingdings" panose="05000000000000000000" pitchFamily="2" charset="2"/>
              <a:buChar char="§"/>
            </a:pPr>
            <a:r>
              <a:rPr lang="en-US" sz="1800" dirty="0"/>
              <a:t>The system only closes </a:t>
            </a:r>
            <a:r>
              <a:rPr lang="en-US" sz="1800" b="1" dirty="0"/>
              <a:t>a fiscal year in a company code if </a:t>
            </a:r>
          </a:p>
          <a:p>
            <a:pPr marL="739775" indent="-339725">
              <a:spcBef>
                <a:spcPts val="600"/>
              </a:spcBef>
              <a:spcAft>
                <a:spcPts val="600"/>
              </a:spcAft>
              <a:buFont typeface="+mj-lt"/>
              <a:buAutoNum type="arabicPeriod"/>
            </a:pPr>
            <a:r>
              <a:rPr lang="en-US" sz="1800" dirty="0"/>
              <a:t>The system found no errors during the calculation of depreciation (such as incorrectly defined depreciation keys)</a:t>
            </a:r>
          </a:p>
          <a:p>
            <a:pPr marL="739775" indent="-339725">
              <a:spcBef>
                <a:spcPts val="600"/>
              </a:spcBef>
              <a:spcAft>
                <a:spcPts val="600"/>
              </a:spcAft>
              <a:buFont typeface="+mj-lt"/>
              <a:buAutoNum type="arabicPeriod"/>
            </a:pPr>
            <a:r>
              <a:rPr lang="en-US" sz="1800" dirty="0"/>
              <a:t>Planned depreciation from the depreciation areas to be posted has been completely posted to the general ledger</a:t>
            </a:r>
          </a:p>
          <a:p>
            <a:pPr marL="739775" indent="-339725">
              <a:spcBef>
                <a:spcPts val="600"/>
              </a:spcBef>
              <a:spcAft>
                <a:spcPts val="600"/>
              </a:spcAft>
              <a:buFont typeface="+mj-lt"/>
              <a:buAutoNum type="arabicPeriod"/>
            </a:pPr>
            <a:r>
              <a:rPr lang="en-US" sz="1800" dirty="0"/>
              <a:t>Balances from depreciation areas that are posted periodically have been completely posted to the general ledger</a:t>
            </a:r>
          </a:p>
          <a:p>
            <a:pPr marL="739775" indent="-339725">
              <a:spcBef>
                <a:spcPts val="600"/>
              </a:spcBef>
              <a:spcAft>
                <a:spcPts val="600"/>
              </a:spcAft>
              <a:buFont typeface="+mj-lt"/>
              <a:buAutoNum type="arabicPeriod"/>
            </a:pPr>
            <a:r>
              <a:rPr lang="en-US" sz="1800" dirty="0"/>
              <a:t>All assets acquired in the fiscal year have already been capitalized. Since this check does not make sense for assets under construction, you can prevent it from being performed for these assets by means of the asset class.</a:t>
            </a:r>
          </a:p>
          <a:p>
            <a:pPr marL="739775" indent="-339725">
              <a:spcBef>
                <a:spcPts val="600"/>
              </a:spcBef>
              <a:spcAft>
                <a:spcPts val="600"/>
              </a:spcAft>
              <a:buFont typeface="+mj-lt"/>
              <a:buAutoNum type="arabicPeriod"/>
            </a:pPr>
            <a:r>
              <a:rPr lang="en-US" sz="1800" dirty="0"/>
              <a:t>All incomplete assets (master records) have been completed</a:t>
            </a:r>
            <a:r>
              <a:rPr lang="en-US" sz="1800" dirty="0" smtClean="0"/>
              <a:t>.</a:t>
            </a:r>
            <a:endParaRPr lang="en-US" sz="1800" dirty="0"/>
          </a:p>
        </p:txBody>
      </p:sp>
      <p:pic>
        <p:nvPicPr>
          <p:cNvPr id="4" name="Picture 3">
            <a:extLst>
              <a:ext uri="{FF2B5EF4-FFF2-40B4-BE49-F238E27FC236}">
                <a16:creationId xmlns="" xmlns:a16="http://schemas.microsoft.com/office/drawing/2014/main" id="{DD3F3BDE-BD89-4F55-BC1C-838418B7AB06}"/>
              </a:ext>
            </a:extLst>
          </p:cNvPr>
          <p:cNvPicPr>
            <a:picLocks noChangeAspect="1"/>
          </p:cNvPicPr>
          <p:nvPr/>
        </p:nvPicPr>
        <p:blipFill>
          <a:blip r:embed="rId2"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709038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Periodic Processing :FY change and YE closing</a:t>
            </a:r>
          </a:p>
        </p:txBody>
      </p:sp>
      <p:sp>
        <p:nvSpPr>
          <p:cNvPr id="3" name="Content Placeholder 2"/>
          <p:cNvSpPr>
            <a:spLocks noGrp="1"/>
          </p:cNvSpPr>
          <p:nvPr>
            <p:ph idx="4294967295"/>
          </p:nvPr>
        </p:nvSpPr>
        <p:spPr>
          <a:xfrm>
            <a:off x="246097" y="981075"/>
            <a:ext cx="11669678" cy="3857625"/>
          </a:xfrm>
        </p:spPr>
        <p:txBody>
          <a:bodyPr/>
          <a:lstStyle/>
          <a:p>
            <a:pPr>
              <a:spcBef>
                <a:spcPts val="1200"/>
              </a:spcBef>
              <a:spcAft>
                <a:spcPts val="1200"/>
              </a:spcAft>
              <a:buNone/>
            </a:pPr>
            <a:r>
              <a:rPr lang="en-US" sz="1800" b="1" dirty="0"/>
              <a:t>Year end closing (T Code AJRW )</a:t>
            </a:r>
          </a:p>
          <a:p>
            <a:pPr marL="461963" lvl="0" indent="-287338">
              <a:lnSpc>
                <a:spcPct val="100000"/>
              </a:lnSpc>
              <a:spcBef>
                <a:spcPts val="1200"/>
              </a:spcBef>
              <a:spcAft>
                <a:spcPts val="1200"/>
              </a:spcAft>
              <a:buClr>
                <a:schemeClr val="accent1"/>
              </a:buClr>
              <a:buFont typeface="Wingdings" panose="05000000000000000000" pitchFamily="2" charset="2"/>
              <a:buChar char="§"/>
            </a:pPr>
            <a:r>
              <a:rPr lang="en-US" sz="1800" dirty="0"/>
              <a:t>Once the fiscal year is closed, you can no longer post or change values within Asset Accounting (for example, by recalculating depreciation). </a:t>
            </a:r>
          </a:p>
          <a:p>
            <a:pPr marL="461963" lvl="0" indent="-287338">
              <a:lnSpc>
                <a:spcPct val="100000"/>
              </a:lnSpc>
              <a:spcBef>
                <a:spcPts val="1200"/>
              </a:spcBef>
              <a:spcAft>
                <a:spcPts val="1200"/>
              </a:spcAft>
              <a:buClr>
                <a:schemeClr val="accent1"/>
              </a:buClr>
              <a:buFont typeface="Wingdings" panose="05000000000000000000" pitchFamily="2" charset="2"/>
              <a:buChar char="§"/>
            </a:pPr>
            <a:r>
              <a:rPr lang="en-US" sz="1800" dirty="0"/>
              <a:t>You can undo a year-end closing that has already been performed if you establish that fixed assets do have to be corrected after all. </a:t>
            </a:r>
          </a:p>
          <a:p>
            <a:pPr marL="461963" lvl="0" indent="-287338">
              <a:lnSpc>
                <a:spcPct val="100000"/>
              </a:lnSpc>
              <a:spcBef>
                <a:spcPts val="1200"/>
              </a:spcBef>
              <a:spcAft>
                <a:spcPts val="1200"/>
              </a:spcAft>
              <a:buClr>
                <a:schemeClr val="accent1"/>
              </a:buClr>
              <a:buFont typeface="Wingdings" panose="05000000000000000000" pitchFamily="2" charset="2"/>
              <a:buChar char="§"/>
            </a:pPr>
            <a:r>
              <a:rPr lang="en-US" sz="1800" dirty="0"/>
              <a:t>The fiscal year that is closed is always the year following the last closed fiscal year. You cannot close the current fiscal year. </a:t>
            </a:r>
          </a:p>
          <a:p>
            <a:pPr marL="461963" lvl="0" indent="-287338">
              <a:lnSpc>
                <a:spcPct val="100000"/>
              </a:lnSpc>
              <a:spcBef>
                <a:spcPts val="1200"/>
              </a:spcBef>
              <a:spcAft>
                <a:spcPts val="1200"/>
              </a:spcAft>
              <a:buClr>
                <a:schemeClr val="accent1"/>
              </a:buClr>
              <a:buFont typeface="Wingdings" panose="05000000000000000000" pitchFamily="2" charset="2"/>
              <a:buChar char="§"/>
            </a:pPr>
            <a:r>
              <a:rPr lang="en-US" sz="1800" dirty="0"/>
              <a:t>The year-end closing in Asset Accounting must be performed before the year-end closing in General Ledger Accounting. </a:t>
            </a:r>
          </a:p>
          <a:p>
            <a:pPr marL="461963" lvl="0" indent="-287338">
              <a:lnSpc>
                <a:spcPct val="100000"/>
              </a:lnSpc>
              <a:spcBef>
                <a:spcPts val="1200"/>
              </a:spcBef>
              <a:spcAft>
                <a:spcPts val="1200"/>
              </a:spcAft>
              <a:buClr>
                <a:schemeClr val="accent1"/>
              </a:buClr>
              <a:buFont typeface="Wingdings" panose="05000000000000000000" pitchFamily="2" charset="2"/>
              <a:buChar char="§"/>
            </a:pPr>
            <a:r>
              <a:rPr lang="en-US" sz="1800" dirty="0"/>
              <a:t>You have to carry out the year-end closing as background processing for performance reasons</a:t>
            </a:r>
            <a:r>
              <a:rPr lang="en-US" sz="1800" dirty="0" smtClean="0"/>
              <a:t>.</a:t>
            </a:r>
            <a:endParaRPr lang="en-US" sz="1800" dirty="0"/>
          </a:p>
        </p:txBody>
      </p:sp>
      <p:pic>
        <p:nvPicPr>
          <p:cNvPr id="4" name="Picture 3">
            <a:extLst>
              <a:ext uri="{FF2B5EF4-FFF2-40B4-BE49-F238E27FC236}">
                <a16:creationId xmlns="" xmlns:a16="http://schemas.microsoft.com/office/drawing/2014/main" id="{CCD49F3E-D7D0-40FC-A9E4-B87598CAF350}"/>
              </a:ext>
            </a:extLst>
          </p:cNvPr>
          <p:cNvPicPr>
            <a:picLocks noChangeAspect="1"/>
          </p:cNvPicPr>
          <p:nvPr/>
        </p:nvPicPr>
        <p:blipFill>
          <a:blip r:embed="rId2"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3311182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Periodic Processing :FY change and YE closing</a:t>
            </a:r>
          </a:p>
        </p:txBody>
      </p:sp>
      <p:pic>
        <p:nvPicPr>
          <p:cNvPr id="28674" name="Picture 2"/>
          <p:cNvPicPr>
            <a:picLocks noChangeAspect="1" noChangeArrowheads="1"/>
          </p:cNvPicPr>
          <p:nvPr/>
        </p:nvPicPr>
        <p:blipFill>
          <a:blip r:embed="rId2" cstate="print"/>
          <a:srcRect/>
          <a:stretch>
            <a:fillRect/>
          </a:stretch>
        </p:blipFill>
        <p:spPr bwMode="auto">
          <a:xfrm>
            <a:off x="1703512" y="1052736"/>
            <a:ext cx="8208911" cy="5328592"/>
          </a:xfrm>
          <a:prstGeom prst="rect">
            <a:avLst/>
          </a:prstGeom>
          <a:noFill/>
          <a:ln w="9525">
            <a:noFill/>
            <a:miter lim="800000"/>
            <a:headEnd/>
            <a:tailEnd/>
          </a:ln>
        </p:spPr>
      </p:pic>
      <p:pic>
        <p:nvPicPr>
          <p:cNvPr id="4" name="Picture 3">
            <a:extLst>
              <a:ext uri="{FF2B5EF4-FFF2-40B4-BE49-F238E27FC236}">
                <a16:creationId xmlns="" xmlns:a16="http://schemas.microsoft.com/office/drawing/2014/main" id="{A629FF73-0904-4509-B0CF-149BCFF5DA21}"/>
              </a:ext>
            </a:extLst>
          </p:cNvPr>
          <p:cNvPicPr>
            <a:picLocks noChangeAspect="1"/>
          </p:cNvPicPr>
          <p:nvPr/>
        </p:nvPicPr>
        <p:blipFill>
          <a:blip r:embed="rId3"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2054319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8"/>
          <p:cNvSpPr>
            <a:spLocks noGrp="1"/>
          </p:cNvSpPr>
          <p:nvPr>
            <p:ph type="title"/>
          </p:nvPr>
        </p:nvSpPr>
        <p:spPr/>
        <p:txBody>
          <a:bodyPr>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Asset Accounting</a:t>
            </a:r>
            <a:endParaRPr lang="en-US" dirty="0"/>
          </a:p>
        </p:txBody>
      </p:sp>
      <p:graphicFrame>
        <p:nvGraphicFramePr>
          <p:cNvPr id="5" name="Diagram 4"/>
          <p:cNvGraphicFramePr/>
          <p:nvPr>
            <p:extLst>
              <p:ext uri="{D42A27DB-BD31-4B8C-83A1-F6EECF244321}">
                <p14:modId xmlns:p14="http://schemas.microsoft.com/office/powerpoint/2010/main" val="238836196"/>
              </p:ext>
            </p:extLst>
          </p:nvPr>
        </p:nvGraphicFramePr>
        <p:xfrm>
          <a:off x="2362200" y="1143000"/>
          <a:ext cx="73914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 xmlns:a16="http://schemas.microsoft.com/office/drawing/2014/main" id="{EF07608B-7252-4103-947D-2CFF4F866135}"/>
              </a:ext>
            </a:extLst>
          </p:cNvPr>
          <p:cNvPicPr>
            <a:picLocks noChangeAspect="1"/>
          </p:cNvPicPr>
          <p:nvPr/>
        </p:nvPicPr>
        <p:blipFill>
          <a:blip r:embed="rId8"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3499574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Periodic Processing: Periodic APC value postings</a:t>
            </a:r>
          </a:p>
        </p:txBody>
      </p:sp>
      <p:pic>
        <p:nvPicPr>
          <p:cNvPr id="1026" name="Picture 2"/>
          <p:cNvPicPr>
            <a:picLocks noChangeAspect="1" noChangeArrowheads="1"/>
          </p:cNvPicPr>
          <p:nvPr/>
        </p:nvPicPr>
        <p:blipFill>
          <a:blip r:embed="rId2" cstate="print"/>
          <a:srcRect/>
          <a:stretch>
            <a:fillRect/>
          </a:stretch>
        </p:blipFill>
        <p:spPr bwMode="auto">
          <a:xfrm>
            <a:off x="2279576" y="3789040"/>
            <a:ext cx="5905500" cy="2744269"/>
          </a:xfrm>
          <a:prstGeom prst="rect">
            <a:avLst/>
          </a:prstGeom>
          <a:noFill/>
          <a:ln w="9525">
            <a:noFill/>
            <a:miter lim="800000"/>
            <a:headEnd/>
            <a:tailEnd/>
          </a:ln>
        </p:spPr>
      </p:pic>
      <p:sp>
        <p:nvSpPr>
          <p:cNvPr id="6" name="Rectangle 5"/>
          <p:cNvSpPr/>
          <p:nvPr/>
        </p:nvSpPr>
        <p:spPr>
          <a:xfrm>
            <a:off x="227013" y="838201"/>
            <a:ext cx="11688762" cy="2585323"/>
          </a:xfrm>
          <a:prstGeom prst="rect">
            <a:avLst/>
          </a:prstGeom>
        </p:spPr>
        <p:txBody>
          <a:bodyPr wrap="square">
            <a:spAutoFit/>
          </a:bodyPr>
          <a:lstStyle/>
          <a:p>
            <a:r>
              <a:rPr lang="en-US" b="1" dirty="0"/>
              <a:t>Settings for using RAPERB2000</a:t>
            </a:r>
            <a:r>
              <a:rPr lang="en-US" dirty="0" smtClean="0"/>
              <a:t>:</a:t>
            </a:r>
            <a:endParaRPr lang="en-US" dirty="0"/>
          </a:p>
          <a:p>
            <a:r>
              <a:rPr lang="en-US" b="1" u="sng" dirty="0"/>
              <a:t>Define new document type</a:t>
            </a:r>
            <a:r>
              <a:rPr lang="en-US" u="sng" dirty="0"/>
              <a:t>: </a:t>
            </a:r>
            <a:r>
              <a:rPr lang="en-US" i="1" dirty="0"/>
              <a:t>Integration with the General Ledger</a:t>
            </a:r>
          </a:p>
          <a:p>
            <a:r>
              <a:rPr lang="en-US" i="1" dirty="0"/>
              <a:t>→ Post Depreciation to the General Ledger → Specify Document Type for</a:t>
            </a:r>
          </a:p>
          <a:p>
            <a:r>
              <a:rPr lang="en-US" i="1" dirty="0"/>
              <a:t>Posting of Depreciation → Define Document Types .</a:t>
            </a:r>
          </a:p>
          <a:p>
            <a:r>
              <a:rPr lang="en-US" b="1" u="sng" dirty="0"/>
              <a:t>Create number range interval:</a:t>
            </a:r>
            <a:r>
              <a:rPr lang="en-US" b="1" dirty="0"/>
              <a:t> </a:t>
            </a:r>
            <a:r>
              <a:rPr lang="en-US" i="1" dirty="0"/>
              <a:t>Choose the Number range information function  from above to go directly to maintenance of the number range interval and create a new interval. </a:t>
            </a:r>
          </a:p>
          <a:p>
            <a:r>
              <a:rPr lang="en-US" b="1" u="sng" dirty="0"/>
              <a:t>Create the new document type for your company codes:</a:t>
            </a:r>
            <a:r>
              <a:rPr lang="en-US" u="sng" dirty="0"/>
              <a:t> </a:t>
            </a:r>
            <a:r>
              <a:rPr lang="en-US" i="1" dirty="0"/>
              <a:t>Integration with the General Ledger → Post APC Values Periodically to the General Ledger → Specify</a:t>
            </a:r>
          </a:p>
          <a:p>
            <a:r>
              <a:rPr lang="en-US" i="1" dirty="0"/>
              <a:t>Document Type for Periodic Posting of Asset Values.</a:t>
            </a:r>
            <a:endParaRPr lang="en-US" dirty="0"/>
          </a:p>
        </p:txBody>
      </p:sp>
      <p:pic>
        <p:nvPicPr>
          <p:cNvPr id="5" name="Picture 4">
            <a:extLst>
              <a:ext uri="{FF2B5EF4-FFF2-40B4-BE49-F238E27FC236}">
                <a16:creationId xmlns="" xmlns:a16="http://schemas.microsoft.com/office/drawing/2014/main" id="{AE52B9F5-8BD5-44B8-BE4A-AF298968C352}"/>
              </a:ext>
            </a:extLst>
          </p:cNvPr>
          <p:cNvPicPr>
            <a:picLocks noChangeAspect="1"/>
          </p:cNvPicPr>
          <p:nvPr/>
        </p:nvPicPr>
        <p:blipFill>
          <a:blip r:embed="rId3"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2445436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r>
              <a:rPr lang="en-US" dirty="0" smtClean="0"/>
              <a:t>Periodic </a:t>
            </a:r>
            <a:r>
              <a:rPr lang="en-US" dirty="0"/>
              <a:t>Processing :Exercise </a:t>
            </a:r>
            <a:r>
              <a:rPr lang="en-US" dirty="0" smtClean="0"/>
              <a:t>Time</a:t>
            </a:r>
            <a:endParaRPr lang="en-US" dirty="0"/>
          </a:p>
        </p:txBody>
      </p:sp>
      <p:sp>
        <p:nvSpPr>
          <p:cNvPr id="5" name="Content Placeholder 4"/>
          <p:cNvSpPr>
            <a:spLocks noGrp="1"/>
          </p:cNvSpPr>
          <p:nvPr>
            <p:ph idx="4294967295"/>
          </p:nvPr>
        </p:nvSpPr>
        <p:spPr>
          <a:xfrm>
            <a:off x="231149" y="980728"/>
            <a:ext cx="11684626" cy="3956050"/>
          </a:xfrm>
        </p:spPr>
        <p:txBody>
          <a:bodyPr/>
          <a:lstStyle/>
          <a:p>
            <a:pPr marL="342900" indent="-342900" algn="just">
              <a:buFont typeface="Tahoma" pitchFamily="34" charset="0"/>
              <a:buChar char="?"/>
            </a:pPr>
            <a:r>
              <a:rPr lang="en-US" sz="1800" dirty="0"/>
              <a:t>Post 10,000 on January 01, CY to one of your master records of class -</a:t>
            </a:r>
            <a:r>
              <a:rPr lang="en-US" sz="1800" b="1" dirty="0"/>
              <a:t>fixtures and fittings </a:t>
            </a:r>
            <a:r>
              <a:rPr lang="en-US" sz="1800" dirty="0"/>
              <a:t>where data has not been posted to so far.(If there is none , create one ).Check the planned depreciation shown and the dep key</a:t>
            </a:r>
          </a:p>
          <a:p>
            <a:pPr marL="342900" indent="-342900">
              <a:buFont typeface="Tahoma" pitchFamily="34" charset="0"/>
              <a:buChar char="?"/>
            </a:pPr>
            <a:r>
              <a:rPr lang="en-US" sz="1800" dirty="0"/>
              <a:t>Change the depreciation terms in depreciation areas 01 and 02 . Analyze the planned book depreciation again in the Asset Explorer. Has the planned depreciation amount changed ? </a:t>
            </a:r>
            <a:br>
              <a:rPr lang="en-US" sz="1800" dirty="0"/>
            </a:br>
            <a:endParaRPr lang="en-US" sz="1800" dirty="0"/>
          </a:p>
          <a:p>
            <a:pPr marL="342900" indent="-342900" algn="just">
              <a:buFont typeface="Tahoma" pitchFamily="34" charset="0"/>
              <a:buChar char="?"/>
            </a:pPr>
            <a:r>
              <a:rPr lang="en-US" sz="1800" dirty="0"/>
              <a:t>Check whether all depreciation keys in your Chart of depreciation have the status “Active”</a:t>
            </a:r>
            <a:r>
              <a:rPr lang="en-US" sz="1800" i="1" dirty="0"/>
              <a:t>. </a:t>
            </a:r>
            <a:r>
              <a:rPr lang="en-US" sz="1800" dirty="0"/>
              <a:t>What is the name of the transaction for this?</a:t>
            </a:r>
          </a:p>
          <a:p>
            <a:pPr marL="342900" indent="-342900" algn="just">
              <a:buFont typeface="Tahoma" pitchFamily="34" charset="0"/>
              <a:buChar char="?"/>
            </a:pPr>
            <a:r>
              <a:rPr lang="en-US" sz="1800" dirty="0"/>
              <a:t>Do a test run of the year-end program for your company code  for the previous year. Does that give error ?</a:t>
            </a:r>
          </a:p>
          <a:p>
            <a:pPr marL="342900" indent="-342900" algn="just">
              <a:buFont typeface="Tahoma" pitchFamily="34" charset="0"/>
              <a:buChar char="?"/>
            </a:pPr>
            <a:r>
              <a:rPr lang="en-US" sz="1800" dirty="0"/>
              <a:t>Complete all the activities which are not yet done  including Fiscal year close and APC postings -RAPERB2000. Again do a test run for Year end closing .</a:t>
            </a:r>
          </a:p>
        </p:txBody>
      </p:sp>
      <p:pic>
        <p:nvPicPr>
          <p:cNvPr id="4" name="Picture 2" descr="C:\Documents and Settings\rpotturi\Local Settings\Temporary Internet Files\Content.IE5\O1I78H6N\MC900048774[1].wmf"/>
          <p:cNvPicPr>
            <a:picLocks noChangeAspect="1" noChangeArrowheads="1"/>
          </p:cNvPicPr>
          <p:nvPr/>
        </p:nvPicPr>
        <p:blipFill>
          <a:blip r:embed="rId3" cstate="print"/>
          <a:srcRect/>
          <a:stretch>
            <a:fillRect/>
          </a:stretch>
        </p:blipFill>
        <p:spPr bwMode="auto">
          <a:xfrm>
            <a:off x="8328248" y="4725144"/>
            <a:ext cx="1371600" cy="1392481"/>
          </a:xfrm>
          <a:prstGeom prst="rect">
            <a:avLst/>
          </a:prstGeom>
          <a:noFill/>
        </p:spPr>
      </p:pic>
      <p:pic>
        <p:nvPicPr>
          <p:cNvPr id="6" name="Picture 5">
            <a:extLst>
              <a:ext uri="{FF2B5EF4-FFF2-40B4-BE49-F238E27FC236}">
                <a16:creationId xmlns="" xmlns:a16="http://schemas.microsoft.com/office/drawing/2014/main" id="{6E476FD7-DF57-4519-BDA9-1AFECB8B0E13}"/>
              </a:ext>
            </a:extLst>
          </p:cNvPr>
          <p:cNvPicPr>
            <a:picLocks noChangeAspect="1"/>
          </p:cNvPicPr>
          <p:nvPr/>
        </p:nvPicPr>
        <p:blipFill>
          <a:blip r:embed="rId4"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171472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Asset Accounting : Periodic Processing</a:t>
            </a:r>
          </a:p>
        </p:txBody>
      </p:sp>
      <p:sp>
        <p:nvSpPr>
          <p:cNvPr id="5" name="Content Placeholder 4"/>
          <p:cNvSpPr>
            <a:spLocks noGrp="1"/>
          </p:cNvSpPr>
          <p:nvPr>
            <p:ph idx="4294967295"/>
          </p:nvPr>
        </p:nvSpPr>
        <p:spPr>
          <a:xfrm>
            <a:off x="258688" y="980728"/>
            <a:ext cx="7853536" cy="4365625"/>
          </a:xfrm>
        </p:spPr>
        <p:txBody>
          <a:bodyPr/>
          <a:lstStyle/>
          <a:p>
            <a:pPr>
              <a:spcBef>
                <a:spcPts val="1200"/>
              </a:spcBef>
              <a:spcAft>
                <a:spcPts val="1200"/>
              </a:spcAft>
              <a:buNone/>
            </a:pPr>
            <a:r>
              <a:rPr lang="en-US" sz="1800" b="1" u="sng" dirty="0"/>
              <a:t>Summary</a:t>
            </a:r>
            <a:r>
              <a:rPr lang="en-US" sz="1800" b="1" u="sng" dirty="0" smtClean="0"/>
              <a:t>:</a:t>
            </a:r>
            <a:endParaRPr lang="en-US" sz="1800" b="1" dirty="0"/>
          </a:p>
          <a:p>
            <a:pPr>
              <a:spcBef>
                <a:spcPts val="1200"/>
              </a:spcBef>
              <a:spcAft>
                <a:spcPts val="1200"/>
              </a:spcAft>
              <a:buNone/>
            </a:pPr>
            <a:r>
              <a:rPr lang="en-US" sz="1800" b="1" dirty="0"/>
              <a:t>You should now be able to </a:t>
            </a:r>
            <a:r>
              <a:rPr lang="en-US" sz="1800" b="1" dirty="0" smtClean="0"/>
              <a:t>:</a:t>
            </a:r>
            <a:endParaRPr lang="en-US" sz="1800" dirty="0"/>
          </a:p>
          <a:p>
            <a:pPr>
              <a:spcBef>
                <a:spcPts val="1200"/>
              </a:spcBef>
              <a:spcAft>
                <a:spcPts val="1200"/>
              </a:spcAft>
            </a:pPr>
            <a:r>
              <a:rPr lang="en-US" sz="1800" dirty="0"/>
              <a:t>Analyze depreciation values</a:t>
            </a:r>
          </a:p>
          <a:p>
            <a:pPr>
              <a:spcBef>
                <a:spcPts val="1200"/>
              </a:spcBef>
              <a:spcAft>
                <a:spcPts val="1200"/>
              </a:spcAft>
            </a:pPr>
            <a:r>
              <a:rPr lang="en-US" sz="1800" dirty="0"/>
              <a:t>Initiate the depreciation posting run</a:t>
            </a:r>
          </a:p>
          <a:p>
            <a:pPr>
              <a:spcBef>
                <a:spcPts val="1200"/>
              </a:spcBef>
              <a:spcAft>
                <a:spcPts val="1200"/>
              </a:spcAft>
            </a:pPr>
            <a:r>
              <a:rPr lang="en-US" sz="1800" dirty="0"/>
              <a:t>Explain the tasks of the fiscal year change and year end </a:t>
            </a:r>
            <a:r>
              <a:rPr lang="en-US" sz="1800" dirty="0" smtClean="0"/>
              <a:t>closing</a:t>
            </a:r>
            <a:endParaRPr lang="en-US" sz="1800" dirty="0"/>
          </a:p>
        </p:txBody>
      </p:sp>
      <p:pic>
        <p:nvPicPr>
          <p:cNvPr id="4" name="Picture 3"/>
          <p:cNvPicPr>
            <a:picLocks noChangeAspect="1" noChangeArrowheads="1"/>
          </p:cNvPicPr>
          <p:nvPr/>
        </p:nvPicPr>
        <p:blipFill>
          <a:blip r:embed="rId3" cstate="print"/>
          <a:srcRect/>
          <a:stretch>
            <a:fillRect/>
          </a:stretch>
        </p:blipFill>
        <p:spPr bwMode="auto">
          <a:xfrm>
            <a:off x="8382000" y="990600"/>
            <a:ext cx="1524000" cy="3352800"/>
          </a:xfrm>
          <a:prstGeom prst="rect">
            <a:avLst/>
          </a:prstGeom>
          <a:noFill/>
          <a:ln w="9525">
            <a:noFill/>
            <a:miter lim="800000"/>
            <a:headEnd/>
            <a:tailEnd/>
          </a:ln>
          <a:effectLst/>
        </p:spPr>
      </p:pic>
      <p:pic>
        <p:nvPicPr>
          <p:cNvPr id="6" name="Picture 5">
            <a:extLst>
              <a:ext uri="{FF2B5EF4-FFF2-40B4-BE49-F238E27FC236}">
                <a16:creationId xmlns="" xmlns:a16="http://schemas.microsoft.com/office/drawing/2014/main" id="{07E76993-DE2F-4BBF-9E2B-41C1C1B7B6AC}"/>
              </a:ext>
            </a:extLst>
          </p:cNvPr>
          <p:cNvPicPr>
            <a:picLocks noChangeAspect="1"/>
          </p:cNvPicPr>
          <p:nvPr/>
        </p:nvPicPr>
        <p:blipFill>
          <a:blip r:embed="rId4"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2046420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8"/>
          <p:cNvSpPr>
            <a:spLocks noGrp="1"/>
          </p:cNvSpPr>
          <p:nvPr>
            <p:ph type="title"/>
          </p:nvPr>
        </p:nvSpPr>
        <p:spPr/>
        <p:txBody>
          <a:bodyPr>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Asset Accounting</a:t>
            </a:r>
            <a:endParaRPr lang="en-US" dirty="0"/>
          </a:p>
        </p:txBody>
      </p:sp>
      <p:graphicFrame>
        <p:nvGraphicFramePr>
          <p:cNvPr id="5" name="Diagram 4"/>
          <p:cNvGraphicFramePr/>
          <p:nvPr>
            <p:extLst>
              <p:ext uri="{D42A27DB-BD31-4B8C-83A1-F6EECF244321}">
                <p14:modId xmlns:p14="http://schemas.microsoft.com/office/powerpoint/2010/main" val="384258496"/>
              </p:ext>
            </p:extLst>
          </p:nvPr>
        </p:nvGraphicFramePr>
        <p:xfrm>
          <a:off x="2362200" y="1143000"/>
          <a:ext cx="73914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 xmlns:a16="http://schemas.microsoft.com/office/drawing/2014/main" id="{EF07608B-7252-4103-947D-2CFF4F866135}"/>
              </a:ext>
            </a:extLst>
          </p:cNvPr>
          <p:cNvPicPr>
            <a:picLocks noChangeAspect="1"/>
          </p:cNvPicPr>
          <p:nvPr/>
        </p:nvPicPr>
        <p:blipFill>
          <a:blip r:embed="rId8"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132114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Asset Accounting: Information </a:t>
            </a:r>
            <a:r>
              <a:rPr lang="en-US" dirty="0" smtClean="0"/>
              <a:t>System</a:t>
            </a:r>
            <a:endParaRPr lang="en-US" dirty="0"/>
          </a:p>
        </p:txBody>
      </p:sp>
      <p:sp>
        <p:nvSpPr>
          <p:cNvPr id="5" name="Content Placeholder 4"/>
          <p:cNvSpPr>
            <a:spLocks noGrp="1"/>
          </p:cNvSpPr>
          <p:nvPr>
            <p:ph idx="4294967295"/>
          </p:nvPr>
        </p:nvSpPr>
        <p:spPr>
          <a:xfrm>
            <a:off x="246855" y="980728"/>
            <a:ext cx="8369425" cy="3663950"/>
          </a:xfrm>
        </p:spPr>
        <p:txBody>
          <a:bodyPr/>
          <a:lstStyle/>
          <a:p>
            <a:pPr>
              <a:spcBef>
                <a:spcPts val="1200"/>
              </a:spcBef>
              <a:spcAft>
                <a:spcPts val="1200"/>
              </a:spcAft>
              <a:buNone/>
            </a:pPr>
            <a:r>
              <a:rPr lang="en-US" sz="1800" b="1" u="sng" dirty="0"/>
              <a:t>Objective</a:t>
            </a:r>
            <a:r>
              <a:rPr lang="en-US" sz="1800" b="1" u="sng" dirty="0" smtClean="0"/>
              <a:t>:</a:t>
            </a:r>
            <a:endParaRPr lang="en-US" sz="1800" dirty="0"/>
          </a:p>
          <a:p>
            <a:pPr>
              <a:spcBef>
                <a:spcPts val="1200"/>
              </a:spcBef>
              <a:spcAft>
                <a:spcPts val="1200"/>
              </a:spcAft>
              <a:buNone/>
            </a:pPr>
            <a:r>
              <a:rPr lang="en-US" sz="1800" b="1" dirty="0"/>
              <a:t>After completing this unit, you will be able to </a:t>
            </a:r>
            <a:r>
              <a:rPr lang="en-US" sz="1800" b="1" dirty="0" smtClean="0"/>
              <a:t>:</a:t>
            </a:r>
            <a:endParaRPr lang="en-US" sz="1800" dirty="0"/>
          </a:p>
          <a:p>
            <a:pPr marL="285750" indent="-285750">
              <a:spcBef>
                <a:spcPts val="1200"/>
              </a:spcBef>
              <a:spcAft>
                <a:spcPts val="1200"/>
              </a:spcAft>
              <a:buClr>
                <a:schemeClr val="accent1"/>
              </a:buClr>
              <a:buFont typeface="Wingdings" panose="05000000000000000000" pitchFamily="2" charset="2"/>
              <a:buChar char="§"/>
            </a:pPr>
            <a:r>
              <a:rPr lang="en-US" sz="1800" dirty="0"/>
              <a:t>Choose and execute the various Asset accounting reports</a:t>
            </a:r>
          </a:p>
          <a:p>
            <a:pPr marL="285750" indent="-285750">
              <a:spcBef>
                <a:spcPts val="1200"/>
              </a:spcBef>
              <a:spcAft>
                <a:spcPts val="1200"/>
              </a:spcAft>
              <a:buClr>
                <a:schemeClr val="accent1"/>
              </a:buClr>
              <a:buFont typeface="Wingdings" panose="05000000000000000000" pitchFamily="2" charset="2"/>
              <a:buChar char="§"/>
            </a:pPr>
            <a:r>
              <a:rPr lang="en-US" sz="1800" dirty="0"/>
              <a:t>Set up variable sorting and totaling for Asset reporting</a:t>
            </a:r>
          </a:p>
          <a:p>
            <a:pPr marL="285750" indent="-285750">
              <a:spcBef>
                <a:spcPts val="1200"/>
              </a:spcBef>
              <a:spcAft>
                <a:spcPts val="1200"/>
              </a:spcAft>
              <a:buClr>
                <a:schemeClr val="accent1"/>
              </a:buClr>
              <a:buFont typeface="Wingdings" panose="05000000000000000000" pitchFamily="2" charset="2"/>
              <a:buChar char="§"/>
            </a:pPr>
            <a:r>
              <a:rPr lang="en-US" sz="1800" dirty="0"/>
              <a:t>Create the Asset history sheet and structure it to meet your needs</a:t>
            </a:r>
          </a:p>
          <a:p>
            <a:pPr marL="285750" indent="-285750">
              <a:spcBef>
                <a:spcPts val="1200"/>
              </a:spcBef>
              <a:spcAft>
                <a:spcPts val="1200"/>
              </a:spcAft>
              <a:buClr>
                <a:schemeClr val="accent1"/>
              </a:buClr>
              <a:buFont typeface="Wingdings" panose="05000000000000000000" pitchFamily="2" charset="2"/>
              <a:buChar char="§"/>
            </a:pPr>
            <a:r>
              <a:rPr lang="en-US" sz="1800" dirty="0"/>
              <a:t>Generate a depreciation forecast</a:t>
            </a:r>
          </a:p>
          <a:p>
            <a:pPr marL="285750" indent="-285750">
              <a:spcBef>
                <a:spcPts val="1200"/>
              </a:spcBef>
              <a:spcAft>
                <a:spcPts val="1200"/>
              </a:spcAft>
              <a:buClr>
                <a:schemeClr val="accent1"/>
              </a:buClr>
              <a:buFont typeface="Wingdings" panose="05000000000000000000" pitchFamily="2" charset="2"/>
              <a:buChar char="§"/>
            </a:pPr>
            <a:r>
              <a:rPr lang="en-US" sz="1800" dirty="0"/>
              <a:t>Simulate depreciation for Assets</a:t>
            </a:r>
          </a:p>
        </p:txBody>
      </p:sp>
      <p:pic>
        <p:nvPicPr>
          <p:cNvPr id="4" name="Picture 2" descr="C:\Documents and Settings\rpotturi\Local Settings\Temporary Internet Files\Content.IE5\W5Y74T6F\MC900197655[1].wmf"/>
          <p:cNvPicPr>
            <a:picLocks noChangeAspect="1" noChangeArrowheads="1"/>
          </p:cNvPicPr>
          <p:nvPr/>
        </p:nvPicPr>
        <p:blipFill>
          <a:blip r:embed="rId3" cstate="print"/>
          <a:srcRect/>
          <a:stretch>
            <a:fillRect/>
          </a:stretch>
        </p:blipFill>
        <p:spPr bwMode="auto">
          <a:xfrm>
            <a:off x="9120336" y="2276872"/>
            <a:ext cx="1600200" cy="1388654"/>
          </a:xfrm>
          <a:prstGeom prst="rect">
            <a:avLst/>
          </a:prstGeom>
          <a:noFill/>
        </p:spPr>
      </p:pic>
      <p:pic>
        <p:nvPicPr>
          <p:cNvPr id="6" name="Picture 5">
            <a:extLst>
              <a:ext uri="{FF2B5EF4-FFF2-40B4-BE49-F238E27FC236}">
                <a16:creationId xmlns="" xmlns:a16="http://schemas.microsoft.com/office/drawing/2014/main" id="{D07455D4-BAD5-4C7D-9E0F-D4ED9A1168A6}"/>
              </a:ext>
            </a:extLst>
          </p:cNvPr>
          <p:cNvPicPr>
            <a:picLocks noChangeAspect="1"/>
          </p:cNvPicPr>
          <p:nvPr/>
        </p:nvPicPr>
        <p:blipFill>
          <a:blip r:embed="rId4"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3281302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Information </a:t>
            </a:r>
            <a:r>
              <a:rPr lang="en-US" dirty="0"/>
              <a:t>System: AA Area </a:t>
            </a:r>
            <a:r>
              <a:rPr lang="en-US" dirty="0" smtClean="0"/>
              <a:t>Menu</a:t>
            </a:r>
            <a:endParaRPr lang="en-US" dirty="0"/>
          </a:p>
        </p:txBody>
      </p:sp>
      <p:sp>
        <p:nvSpPr>
          <p:cNvPr id="3" name="Content Placeholder 2"/>
          <p:cNvSpPr>
            <a:spLocks noGrp="1"/>
          </p:cNvSpPr>
          <p:nvPr>
            <p:ph idx="4294967295"/>
          </p:nvPr>
        </p:nvSpPr>
        <p:spPr>
          <a:xfrm>
            <a:off x="264765" y="980728"/>
            <a:ext cx="11651010" cy="648072"/>
          </a:xfrm>
        </p:spPr>
        <p:txBody>
          <a:bodyPr/>
          <a:lstStyle/>
          <a:p>
            <a:pPr algn="just">
              <a:buNone/>
            </a:pPr>
            <a:r>
              <a:rPr lang="en-US" sz="1800" dirty="0"/>
              <a:t>The area menu for reporting is called </a:t>
            </a:r>
            <a:r>
              <a:rPr lang="en-US" sz="1800" b="1" dirty="0"/>
              <a:t>FIAA Information System Asset Accounting. </a:t>
            </a:r>
            <a:r>
              <a:rPr lang="en-US" sz="1800" dirty="0"/>
              <a:t>This is embedded in the Asset Accounting area menu (ASMN</a:t>
            </a:r>
            <a:r>
              <a:rPr lang="en-US" sz="1800" dirty="0" smtClean="0"/>
              <a:t>).</a:t>
            </a:r>
            <a:endParaRPr lang="en-US" sz="1800" dirty="0"/>
          </a:p>
        </p:txBody>
      </p:sp>
      <p:pic>
        <p:nvPicPr>
          <p:cNvPr id="6" name="Picture 2"/>
          <p:cNvPicPr>
            <a:picLocks noChangeAspect="1" noChangeArrowheads="1"/>
          </p:cNvPicPr>
          <p:nvPr/>
        </p:nvPicPr>
        <p:blipFill>
          <a:blip r:embed="rId2" cstate="print"/>
          <a:srcRect/>
          <a:stretch>
            <a:fillRect/>
          </a:stretch>
        </p:blipFill>
        <p:spPr bwMode="auto">
          <a:xfrm>
            <a:off x="1055440" y="1556792"/>
            <a:ext cx="9649072" cy="4752528"/>
          </a:xfrm>
          <a:prstGeom prst="rect">
            <a:avLst/>
          </a:prstGeom>
          <a:noFill/>
          <a:ln w="9525">
            <a:noFill/>
            <a:miter lim="800000"/>
            <a:headEnd/>
            <a:tailEnd/>
          </a:ln>
        </p:spPr>
      </p:pic>
      <p:pic>
        <p:nvPicPr>
          <p:cNvPr id="5" name="Picture 4">
            <a:extLst>
              <a:ext uri="{FF2B5EF4-FFF2-40B4-BE49-F238E27FC236}">
                <a16:creationId xmlns="" xmlns:a16="http://schemas.microsoft.com/office/drawing/2014/main" id="{40E2CCB5-8A23-4E6C-99FD-81E90D0A9315}"/>
              </a:ext>
            </a:extLst>
          </p:cNvPr>
          <p:cNvPicPr>
            <a:picLocks noChangeAspect="1"/>
          </p:cNvPicPr>
          <p:nvPr/>
        </p:nvPicPr>
        <p:blipFill>
          <a:blip r:embed="rId3"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3207911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System: ABAP list viewer</a:t>
            </a:r>
          </a:p>
        </p:txBody>
      </p:sp>
      <p:sp>
        <p:nvSpPr>
          <p:cNvPr id="3" name="Content Placeholder 2"/>
          <p:cNvSpPr>
            <a:spLocks noGrp="1"/>
          </p:cNvSpPr>
          <p:nvPr>
            <p:ph idx="4294967295"/>
          </p:nvPr>
        </p:nvSpPr>
        <p:spPr>
          <a:xfrm>
            <a:off x="227013" y="997099"/>
            <a:ext cx="11688762" cy="3408363"/>
          </a:xfrm>
        </p:spPr>
        <p:txBody>
          <a:bodyPr/>
          <a:lstStyle/>
          <a:p>
            <a:pPr marL="285750" indent="-285750">
              <a:spcBef>
                <a:spcPts val="1200"/>
              </a:spcBef>
              <a:spcAft>
                <a:spcPts val="1200"/>
              </a:spcAft>
              <a:buClr>
                <a:schemeClr val="accent1"/>
              </a:buClr>
              <a:buFont typeface="Wingdings" panose="05000000000000000000" pitchFamily="2" charset="2"/>
              <a:buChar char="§"/>
            </a:pPr>
            <a:r>
              <a:rPr lang="en-US" sz="1800" dirty="0"/>
              <a:t>All line items are evaluated by the ABAP List Viewer. Its user-friendly characteristics support the dynamic creation of layouts.</a:t>
            </a:r>
          </a:p>
          <a:p>
            <a:pPr marL="285750" indent="-285750">
              <a:spcBef>
                <a:spcPts val="1200"/>
              </a:spcBef>
              <a:spcAft>
                <a:spcPts val="1200"/>
              </a:spcAft>
              <a:buClr>
                <a:schemeClr val="accent1"/>
              </a:buClr>
              <a:buFont typeface="Wingdings" panose="05000000000000000000" pitchFamily="2" charset="2"/>
              <a:buChar char="§"/>
            </a:pPr>
            <a:r>
              <a:rPr lang="en-US" sz="1800" dirty="0"/>
              <a:t>The new graphical design makes it even simpler to process and display lists and reports using the List Viewer grid control. Important List Viewer functions:</a:t>
            </a:r>
          </a:p>
          <a:p>
            <a:pPr marL="739775" indent="-339725">
              <a:spcBef>
                <a:spcPts val="1200"/>
              </a:spcBef>
              <a:spcAft>
                <a:spcPts val="1200"/>
              </a:spcAft>
              <a:buFont typeface="+mj-lt"/>
              <a:buAutoNum type="arabicPeriod"/>
            </a:pPr>
            <a:r>
              <a:rPr lang="en-US" sz="1600" dirty="0"/>
              <a:t>Deleting and inserting columns</a:t>
            </a:r>
          </a:p>
          <a:p>
            <a:pPr marL="739775" indent="-339725">
              <a:spcBef>
                <a:spcPts val="1200"/>
              </a:spcBef>
              <a:spcAft>
                <a:spcPts val="1200"/>
              </a:spcAft>
              <a:buFont typeface="+mj-lt"/>
              <a:buAutoNum type="arabicPeriod"/>
            </a:pPr>
            <a:r>
              <a:rPr lang="en-US" sz="1600" dirty="0"/>
              <a:t>Arranging the values in columns in ascending or descending order</a:t>
            </a:r>
          </a:p>
          <a:p>
            <a:pPr marL="739775" indent="-339725">
              <a:spcBef>
                <a:spcPts val="1200"/>
              </a:spcBef>
              <a:spcAft>
                <a:spcPts val="1200"/>
              </a:spcAft>
              <a:buFont typeface="+mj-lt"/>
              <a:buAutoNum type="arabicPeriod"/>
            </a:pPr>
            <a:r>
              <a:rPr lang="en-US" sz="1600" dirty="0"/>
              <a:t>Calculating totals or subtotals across one or more columns within a list</a:t>
            </a:r>
          </a:p>
          <a:p>
            <a:pPr marL="739775" indent="-339725">
              <a:spcBef>
                <a:spcPts val="1200"/>
              </a:spcBef>
              <a:spcAft>
                <a:spcPts val="1200"/>
              </a:spcAft>
              <a:buFont typeface="+mj-lt"/>
              <a:buAutoNum type="arabicPeriod"/>
            </a:pPr>
            <a:r>
              <a:rPr lang="en-US" sz="1600" dirty="0"/>
              <a:t>Using layouts to save an individual report structure so that you can use it again later</a:t>
            </a:r>
          </a:p>
          <a:p>
            <a:pPr marL="739775" indent="-339725">
              <a:spcBef>
                <a:spcPts val="1200"/>
              </a:spcBef>
              <a:spcAft>
                <a:spcPts val="1200"/>
              </a:spcAft>
              <a:buFont typeface="+mj-lt"/>
              <a:buAutoNum type="arabicPeriod"/>
            </a:pPr>
            <a:r>
              <a:rPr lang="en-US" sz="1600" dirty="0"/>
              <a:t>Setting filters: It is possible to display only those line items that have some connection with a particular criterion</a:t>
            </a:r>
          </a:p>
          <a:p>
            <a:pPr marL="285750" indent="-285750">
              <a:spcBef>
                <a:spcPts val="1200"/>
              </a:spcBef>
              <a:spcAft>
                <a:spcPts val="1200"/>
              </a:spcAft>
              <a:buClr>
                <a:schemeClr val="accent1"/>
              </a:buClr>
              <a:buFont typeface="Wingdings" panose="05000000000000000000" pitchFamily="2" charset="2"/>
              <a:buChar char="§"/>
            </a:pPr>
            <a:r>
              <a:rPr lang="en-US" sz="1800" dirty="0"/>
              <a:t>All reports allow you to sort/total data in different ways using freely definable sort </a:t>
            </a:r>
            <a:r>
              <a:rPr lang="en-US" sz="1800" dirty="0" smtClean="0"/>
              <a:t>criteria</a:t>
            </a:r>
            <a:endParaRPr lang="en-US" sz="1800" dirty="0"/>
          </a:p>
        </p:txBody>
      </p:sp>
      <p:pic>
        <p:nvPicPr>
          <p:cNvPr id="4" name="Picture 3">
            <a:extLst>
              <a:ext uri="{FF2B5EF4-FFF2-40B4-BE49-F238E27FC236}">
                <a16:creationId xmlns="" xmlns:a16="http://schemas.microsoft.com/office/drawing/2014/main" id="{5AD04053-28EF-4108-A98D-7A4C3885EB7D}"/>
              </a:ext>
            </a:extLst>
          </p:cNvPr>
          <p:cNvPicPr>
            <a:picLocks noChangeAspect="1"/>
          </p:cNvPicPr>
          <p:nvPr/>
        </p:nvPicPr>
        <p:blipFill>
          <a:blip r:embed="rId2"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1486675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cstate="print"/>
          <a:srcRect/>
          <a:stretch>
            <a:fillRect/>
          </a:stretch>
        </p:blipFill>
        <p:spPr bwMode="auto">
          <a:xfrm>
            <a:off x="3143672" y="3789040"/>
            <a:ext cx="7560840" cy="2735585"/>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dirty="0" smtClean="0"/>
              <a:t>Information </a:t>
            </a:r>
            <a:r>
              <a:rPr lang="en-US" dirty="0"/>
              <a:t>System: Asset history </a:t>
            </a:r>
            <a:r>
              <a:rPr lang="en-US" dirty="0" smtClean="0"/>
              <a:t>sheet</a:t>
            </a:r>
            <a:endParaRPr lang="en-US" dirty="0"/>
          </a:p>
        </p:txBody>
      </p:sp>
      <p:sp>
        <p:nvSpPr>
          <p:cNvPr id="5" name="Content Placeholder 4"/>
          <p:cNvSpPr>
            <a:spLocks noGrp="1"/>
          </p:cNvSpPr>
          <p:nvPr>
            <p:ph idx="4294967295"/>
          </p:nvPr>
        </p:nvSpPr>
        <p:spPr>
          <a:xfrm>
            <a:off x="227013" y="981075"/>
            <a:ext cx="11688762" cy="2679700"/>
          </a:xfrm>
        </p:spPr>
        <p:txBody>
          <a:bodyPr>
            <a:noAutofit/>
          </a:bodyPr>
          <a:lstStyle/>
          <a:p>
            <a:pPr marL="285750" indent="-285750">
              <a:lnSpc>
                <a:spcPct val="100000"/>
              </a:lnSpc>
              <a:spcBef>
                <a:spcPts val="600"/>
              </a:spcBef>
              <a:spcAft>
                <a:spcPts val="600"/>
              </a:spcAft>
              <a:buClr>
                <a:schemeClr val="accent1"/>
              </a:buClr>
              <a:buFont typeface="Wingdings" panose="05000000000000000000" pitchFamily="2" charset="2"/>
              <a:buChar char="§"/>
            </a:pPr>
            <a:r>
              <a:rPr lang="en-US" sz="1800" dirty="0"/>
              <a:t>The </a:t>
            </a:r>
            <a:r>
              <a:rPr lang="en-US" sz="1800" b="1" dirty="0"/>
              <a:t>asset history sheet </a:t>
            </a:r>
            <a:r>
              <a:rPr lang="en-US" sz="1800" dirty="0"/>
              <a:t>is the most comprehensive year-end report or intermediate report. You can create it using any </a:t>
            </a:r>
            <a:r>
              <a:rPr lang="en-US" sz="1800" b="1" dirty="0"/>
              <a:t>sort versions</a:t>
            </a:r>
            <a:r>
              <a:rPr lang="en-US" sz="1800" dirty="0"/>
              <a:t>, and with </a:t>
            </a:r>
            <a:r>
              <a:rPr lang="en-US" sz="1800" b="1" dirty="0"/>
              <a:t>totals at any group level</a:t>
            </a:r>
            <a:r>
              <a:rPr lang="en-US" sz="1800" dirty="0"/>
              <a:t>, just like any other report. You can create a compact totals list that does not contain information on the individual assets.</a:t>
            </a:r>
          </a:p>
          <a:p>
            <a:pPr marL="285750" indent="-285750">
              <a:lnSpc>
                <a:spcPct val="100000"/>
              </a:lnSpc>
              <a:spcBef>
                <a:spcPts val="600"/>
              </a:spcBef>
              <a:spcAft>
                <a:spcPts val="600"/>
              </a:spcAft>
              <a:buClr>
                <a:schemeClr val="accent1"/>
              </a:buClr>
              <a:buFont typeface="Wingdings" panose="05000000000000000000" pitchFamily="2" charset="2"/>
              <a:buChar char="§"/>
            </a:pPr>
            <a:r>
              <a:rPr lang="en-US" sz="1800" dirty="0"/>
              <a:t>By using </a:t>
            </a:r>
            <a:r>
              <a:rPr lang="en-US" sz="1800" b="1" dirty="0"/>
              <a:t>report interfaces</a:t>
            </a:r>
            <a:r>
              <a:rPr lang="en-US" sz="1800" dirty="0"/>
              <a:t>, you can display the history sheet for the individual assets that form the total. You can drill down to the asset value display.</a:t>
            </a:r>
          </a:p>
          <a:p>
            <a:pPr marL="285750" indent="-285750">
              <a:lnSpc>
                <a:spcPct val="100000"/>
              </a:lnSpc>
              <a:spcBef>
                <a:spcPts val="600"/>
              </a:spcBef>
              <a:spcAft>
                <a:spcPts val="600"/>
              </a:spcAft>
              <a:buClr>
                <a:schemeClr val="accent1"/>
              </a:buClr>
              <a:buFont typeface="Wingdings" panose="05000000000000000000" pitchFamily="2" charset="2"/>
              <a:buChar char="§"/>
            </a:pPr>
            <a:r>
              <a:rPr lang="en-US" sz="1800" dirty="0"/>
              <a:t>Different reports can be called up from other SAP R/3 components.SAP supplies country-specific versions of the asset history sheet. These meet the legal requirements in the given country. There are also additional history sheet versions (to display the development of special depreciation).</a:t>
            </a:r>
          </a:p>
        </p:txBody>
      </p:sp>
      <p:pic>
        <p:nvPicPr>
          <p:cNvPr id="6" name="Picture 5">
            <a:extLst>
              <a:ext uri="{FF2B5EF4-FFF2-40B4-BE49-F238E27FC236}">
                <a16:creationId xmlns="" xmlns:a16="http://schemas.microsoft.com/office/drawing/2014/main" id="{2160FD46-AF23-4327-824A-187A6185A96A}"/>
              </a:ext>
            </a:extLst>
          </p:cNvPr>
          <p:cNvPicPr>
            <a:picLocks noChangeAspect="1"/>
          </p:cNvPicPr>
          <p:nvPr/>
        </p:nvPicPr>
        <p:blipFill>
          <a:blip r:embed="rId3"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31701942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Information System :Asset Explorer</a:t>
            </a:r>
          </a:p>
        </p:txBody>
      </p:sp>
      <p:sp>
        <p:nvSpPr>
          <p:cNvPr id="3" name="Content Placeholder 2"/>
          <p:cNvSpPr>
            <a:spLocks noGrp="1"/>
          </p:cNvSpPr>
          <p:nvPr>
            <p:ph idx="4294967295"/>
          </p:nvPr>
        </p:nvSpPr>
        <p:spPr>
          <a:xfrm>
            <a:off x="264765" y="980728"/>
            <a:ext cx="10799787" cy="287685"/>
          </a:xfrm>
        </p:spPr>
        <p:txBody>
          <a:bodyPr/>
          <a:lstStyle/>
          <a:p>
            <a:r>
              <a:rPr lang="en-US" sz="1800" dirty="0"/>
              <a:t>Asset Explorer offers extensive possibilities for evaluating individual asset master records.</a:t>
            </a:r>
          </a:p>
        </p:txBody>
      </p:sp>
      <p:pic>
        <p:nvPicPr>
          <p:cNvPr id="7170" name="Picture 2"/>
          <p:cNvPicPr>
            <a:picLocks noChangeAspect="1" noChangeArrowheads="1"/>
          </p:cNvPicPr>
          <p:nvPr/>
        </p:nvPicPr>
        <p:blipFill>
          <a:blip r:embed="rId2" cstate="print"/>
          <a:srcRect/>
          <a:stretch>
            <a:fillRect/>
          </a:stretch>
        </p:blipFill>
        <p:spPr bwMode="auto">
          <a:xfrm>
            <a:off x="2207568" y="1556792"/>
            <a:ext cx="7848600" cy="4680520"/>
          </a:xfrm>
          <a:prstGeom prst="rect">
            <a:avLst/>
          </a:prstGeom>
          <a:noFill/>
          <a:ln w="9525">
            <a:noFill/>
            <a:miter lim="800000"/>
            <a:headEnd/>
            <a:tailEnd/>
          </a:ln>
        </p:spPr>
      </p:pic>
      <p:pic>
        <p:nvPicPr>
          <p:cNvPr id="5" name="Picture 4">
            <a:extLst>
              <a:ext uri="{FF2B5EF4-FFF2-40B4-BE49-F238E27FC236}">
                <a16:creationId xmlns="" xmlns:a16="http://schemas.microsoft.com/office/drawing/2014/main" id="{E4D07CD8-8286-4859-A697-E51D40FF9DC2}"/>
              </a:ext>
            </a:extLst>
          </p:cNvPr>
          <p:cNvPicPr>
            <a:picLocks noChangeAspect="1"/>
          </p:cNvPicPr>
          <p:nvPr/>
        </p:nvPicPr>
        <p:blipFill>
          <a:blip r:embed="rId3"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677192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System: Asset Explorer</a:t>
            </a:r>
          </a:p>
        </p:txBody>
      </p:sp>
      <p:sp>
        <p:nvSpPr>
          <p:cNvPr id="3" name="Content Placeholder 2"/>
          <p:cNvSpPr>
            <a:spLocks noGrp="1"/>
          </p:cNvSpPr>
          <p:nvPr>
            <p:ph idx="4294967295"/>
          </p:nvPr>
        </p:nvSpPr>
        <p:spPr>
          <a:xfrm>
            <a:off x="240001" y="980728"/>
            <a:ext cx="11675774" cy="3436937"/>
          </a:xfrm>
        </p:spPr>
        <p:txBody>
          <a:bodyPr/>
          <a:lstStyle/>
          <a:p>
            <a:pPr marL="285750" indent="-285750">
              <a:spcBef>
                <a:spcPts val="1200"/>
              </a:spcBef>
              <a:spcAft>
                <a:spcPts val="1200"/>
              </a:spcAft>
              <a:buClr>
                <a:schemeClr val="accent1"/>
              </a:buClr>
              <a:buFont typeface="Wingdings" panose="05000000000000000000" pitchFamily="2" charset="2"/>
              <a:buChar char="§"/>
            </a:pPr>
            <a:r>
              <a:rPr lang="en-US" sz="1800" dirty="0" smtClean="0"/>
              <a:t>Choose </a:t>
            </a:r>
            <a:r>
              <a:rPr lang="en-US" sz="1800" b="1" dirty="0"/>
              <a:t>Display dep. calc. </a:t>
            </a:r>
            <a:r>
              <a:rPr lang="en-US" sz="1800" dirty="0"/>
              <a:t>to see a detailed display of the calculation of depreciation in the system.</a:t>
            </a:r>
          </a:p>
          <a:p>
            <a:pPr marL="285750" indent="-285750">
              <a:spcBef>
                <a:spcPts val="1200"/>
              </a:spcBef>
              <a:spcAft>
                <a:spcPts val="1200"/>
              </a:spcAft>
              <a:buClr>
                <a:schemeClr val="accent1"/>
              </a:buClr>
              <a:buFont typeface="Wingdings" panose="05000000000000000000" pitchFamily="2" charset="2"/>
              <a:buChar char="§"/>
            </a:pPr>
            <a:r>
              <a:rPr lang="en-US" sz="1800" dirty="0"/>
              <a:t>The </a:t>
            </a:r>
            <a:r>
              <a:rPr lang="en-US" sz="1800" b="1" dirty="0"/>
              <a:t>Posted Values</a:t>
            </a:r>
            <a:r>
              <a:rPr lang="en-US" sz="1800" i="1" dirty="0"/>
              <a:t> </a:t>
            </a:r>
            <a:r>
              <a:rPr lang="en-US" sz="1800" dirty="0"/>
              <a:t>tab page displays not only the planned data for a fiscal year, but</a:t>
            </a:r>
            <a:r>
              <a:rPr lang="en-US" sz="1800" i="1" dirty="0"/>
              <a:t> </a:t>
            </a:r>
            <a:r>
              <a:rPr lang="en-US" sz="1800" dirty="0"/>
              <a:t>also the amounts actually posted to date.</a:t>
            </a:r>
          </a:p>
          <a:p>
            <a:pPr marL="285750" indent="-285750">
              <a:spcBef>
                <a:spcPts val="1200"/>
              </a:spcBef>
              <a:spcAft>
                <a:spcPts val="1200"/>
              </a:spcAft>
              <a:buClr>
                <a:schemeClr val="accent1"/>
              </a:buClr>
              <a:buFont typeface="Wingdings" panose="05000000000000000000" pitchFamily="2" charset="2"/>
              <a:buChar char="§"/>
            </a:pPr>
            <a:r>
              <a:rPr lang="en-US" sz="1800" dirty="0"/>
              <a:t>Asset Explorer  can also be used to create a preview of how the values for individual assets will develop by means of </a:t>
            </a:r>
            <a:r>
              <a:rPr lang="en-US" sz="1800" b="1" dirty="0"/>
              <a:t>simulated transactions </a:t>
            </a:r>
            <a:r>
              <a:rPr lang="en-US" sz="1800" dirty="0"/>
              <a:t>and/or simulated depreciation terms</a:t>
            </a:r>
          </a:p>
          <a:p>
            <a:pPr marL="285750" indent="-285750">
              <a:spcBef>
                <a:spcPts val="1200"/>
              </a:spcBef>
              <a:spcAft>
                <a:spcPts val="1200"/>
              </a:spcAft>
              <a:buClr>
                <a:schemeClr val="accent1"/>
              </a:buClr>
              <a:buFont typeface="Wingdings" panose="05000000000000000000" pitchFamily="2" charset="2"/>
              <a:buChar char="§"/>
            </a:pPr>
            <a:r>
              <a:rPr lang="en-US" sz="1800" dirty="0"/>
              <a:t>You can </a:t>
            </a:r>
            <a:r>
              <a:rPr lang="en-US" sz="1800" b="1" dirty="0"/>
              <a:t>start reports</a:t>
            </a:r>
            <a:r>
              <a:rPr lang="en-US" sz="1800" dirty="0"/>
              <a:t> from within the Asset Explorer. You can also create your own </a:t>
            </a:r>
            <a:r>
              <a:rPr lang="en-US" sz="1800" b="1" dirty="0"/>
              <a:t>report variants </a:t>
            </a:r>
            <a:r>
              <a:rPr lang="en-US" sz="1800" dirty="0"/>
              <a:t>for these reports by choosing </a:t>
            </a:r>
            <a:r>
              <a:rPr lang="en-US" sz="1800" b="1" dirty="0"/>
              <a:t>Goto →Maintain Reports</a:t>
            </a:r>
            <a:r>
              <a:rPr lang="en-US" b="1" dirty="0"/>
              <a:t>.</a:t>
            </a:r>
          </a:p>
        </p:txBody>
      </p:sp>
      <p:pic>
        <p:nvPicPr>
          <p:cNvPr id="4" name="Picture 3">
            <a:extLst>
              <a:ext uri="{FF2B5EF4-FFF2-40B4-BE49-F238E27FC236}">
                <a16:creationId xmlns="" xmlns:a16="http://schemas.microsoft.com/office/drawing/2014/main" id="{0E8E8F70-1962-415A-8C2A-B30EE3DE3ADC}"/>
              </a:ext>
            </a:extLst>
          </p:cNvPr>
          <p:cNvPicPr>
            <a:picLocks noChangeAspect="1"/>
          </p:cNvPicPr>
          <p:nvPr/>
        </p:nvPicPr>
        <p:blipFill>
          <a:blip r:embed="rId2"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1238536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Asset </a:t>
            </a:r>
            <a:r>
              <a:rPr lang="en-US" dirty="0"/>
              <a:t>Accounting : Periodic Processing</a:t>
            </a:r>
          </a:p>
        </p:txBody>
      </p:sp>
      <p:sp>
        <p:nvSpPr>
          <p:cNvPr id="5" name="Content Placeholder 4"/>
          <p:cNvSpPr>
            <a:spLocks noGrp="1"/>
          </p:cNvSpPr>
          <p:nvPr>
            <p:ph idx="4294967295"/>
          </p:nvPr>
        </p:nvSpPr>
        <p:spPr>
          <a:xfrm>
            <a:off x="246855" y="981075"/>
            <a:ext cx="11668919" cy="647725"/>
          </a:xfrm>
        </p:spPr>
        <p:txBody>
          <a:bodyPr/>
          <a:lstStyle/>
          <a:p>
            <a:pPr algn="just">
              <a:buNone/>
            </a:pPr>
            <a:r>
              <a:rPr lang="en-US" sz="1800" dirty="0"/>
              <a:t>Periodic processing comprises the tasks in Asset Accounting that must be performed at periodic intervals.</a:t>
            </a:r>
            <a:endParaRPr lang="en-US" sz="1800" b="1" dirty="0"/>
          </a:p>
        </p:txBody>
      </p:sp>
      <p:pic>
        <p:nvPicPr>
          <p:cNvPr id="25602" name="Picture 2"/>
          <p:cNvPicPr>
            <a:picLocks noChangeAspect="1" noChangeArrowheads="1"/>
          </p:cNvPicPr>
          <p:nvPr/>
        </p:nvPicPr>
        <p:blipFill>
          <a:blip r:embed="rId3" cstate="print"/>
          <a:srcRect/>
          <a:stretch>
            <a:fillRect/>
          </a:stretch>
        </p:blipFill>
        <p:spPr bwMode="auto">
          <a:xfrm>
            <a:off x="1703512" y="1797860"/>
            <a:ext cx="8280920" cy="4655476"/>
          </a:xfrm>
          <a:prstGeom prst="rect">
            <a:avLst/>
          </a:prstGeom>
          <a:noFill/>
          <a:ln w="9525">
            <a:noFill/>
            <a:miter lim="800000"/>
            <a:headEnd/>
            <a:tailEnd/>
          </a:ln>
        </p:spPr>
      </p:pic>
      <p:pic>
        <p:nvPicPr>
          <p:cNvPr id="6" name="Picture 5">
            <a:extLst>
              <a:ext uri="{FF2B5EF4-FFF2-40B4-BE49-F238E27FC236}">
                <a16:creationId xmlns="" xmlns:a16="http://schemas.microsoft.com/office/drawing/2014/main" id="{CA72FB1B-CF0C-42ED-BAEC-79EB556582FB}"/>
              </a:ext>
            </a:extLst>
          </p:cNvPr>
          <p:cNvPicPr>
            <a:picLocks noChangeAspect="1"/>
          </p:cNvPicPr>
          <p:nvPr/>
        </p:nvPicPr>
        <p:blipFill>
          <a:blip r:embed="rId4"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35244075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System : Depreciation simulation</a:t>
            </a:r>
          </a:p>
        </p:txBody>
      </p:sp>
      <p:sp>
        <p:nvSpPr>
          <p:cNvPr id="3" name="Content Placeholder 2"/>
          <p:cNvSpPr>
            <a:spLocks noGrp="1"/>
          </p:cNvSpPr>
          <p:nvPr>
            <p:ph idx="4294967295"/>
          </p:nvPr>
        </p:nvSpPr>
        <p:spPr>
          <a:xfrm>
            <a:off x="264765" y="986291"/>
            <a:ext cx="11651010" cy="3705225"/>
          </a:xfrm>
        </p:spPr>
        <p:txBody>
          <a:bodyPr/>
          <a:lstStyle/>
          <a:p>
            <a:pPr marL="285750" indent="-285750">
              <a:lnSpc>
                <a:spcPct val="100000"/>
              </a:lnSpc>
              <a:buClr>
                <a:schemeClr val="accent1"/>
              </a:buClr>
              <a:buFont typeface="Wingdings" panose="05000000000000000000" pitchFamily="2" charset="2"/>
              <a:buChar char="§"/>
            </a:pPr>
            <a:r>
              <a:rPr lang="en-US" sz="1800" dirty="0"/>
              <a:t>When you simulate the development of asset values, you can change all the important depreciation terms using a simulation version and simulate the depreciation for future fiscal years.</a:t>
            </a:r>
          </a:p>
          <a:p>
            <a:pPr marL="285750" indent="-285750">
              <a:lnSpc>
                <a:spcPct val="100000"/>
              </a:lnSpc>
              <a:buClr>
                <a:schemeClr val="accent1"/>
              </a:buClr>
              <a:buFont typeface="Wingdings" panose="05000000000000000000" pitchFamily="2" charset="2"/>
              <a:buChar char="§"/>
            </a:pPr>
            <a:r>
              <a:rPr lang="en-US" sz="1800" dirty="0"/>
              <a:t>Sort versions and the options for a totals report are also available.</a:t>
            </a:r>
          </a:p>
          <a:p>
            <a:pPr marL="285750" indent="-285750">
              <a:lnSpc>
                <a:spcPct val="100000"/>
              </a:lnSpc>
              <a:buClr>
                <a:schemeClr val="accent1"/>
              </a:buClr>
              <a:buFont typeface="Wingdings" panose="05000000000000000000" pitchFamily="2" charset="2"/>
              <a:buChar char="§"/>
            </a:pPr>
            <a:r>
              <a:rPr lang="en-US" sz="1800" dirty="0"/>
              <a:t>In the forecast depreciation for your planned capital investments can also be included . In order to take advantage of this option, you have to be managing the planned investment amounts as planned costs on an order or project in CO. </a:t>
            </a:r>
          </a:p>
          <a:p>
            <a:pPr marL="285750" indent="-285750">
              <a:lnSpc>
                <a:spcPct val="100000"/>
              </a:lnSpc>
              <a:buClr>
                <a:schemeClr val="accent1"/>
              </a:buClr>
              <a:buFont typeface="Wingdings" panose="05000000000000000000" pitchFamily="2" charset="2"/>
              <a:buChar char="§"/>
            </a:pPr>
            <a:r>
              <a:rPr lang="en-US" sz="1800" dirty="0"/>
              <a:t>By assigning depreciation terms and a planned start-up date to the order or project, you make it possible for the planned depreciation to be displayed.</a:t>
            </a:r>
          </a:p>
          <a:p>
            <a:pPr marL="285750" indent="-285750">
              <a:lnSpc>
                <a:spcPct val="100000"/>
              </a:lnSpc>
              <a:buClr>
                <a:schemeClr val="accent1"/>
              </a:buClr>
              <a:buFont typeface="Wingdings" panose="05000000000000000000" pitchFamily="2" charset="2"/>
              <a:buChar char="§"/>
            </a:pPr>
            <a:r>
              <a:rPr lang="en-US" sz="1800" dirty="0"/>
              <a:t>From the list, asset value display of each selected asset can be drilled down .The evaluation date is relevant for the value display.</a:t>
            </a:r>
            <a:endParaRPr lang="en-US" sz="1800" i="1" dirty="0"/>
          </a:p>
        </p:txBody>
      </p:sp>
      <p:pic>
        <p:nvPicPr>
          <p:cNvPr id="4" name="Picture 3">
            <a:extLst>
              <a:ext uri="{FF2B5EF4-FFF2-40B4-BE49-F238E27FC236}">
                <a16:creationId xmlns="" xmlns:a16="http://schemas.microsoft.com/office/drawing/2014/main" id="{54D825E2-A451-4DA6-9624-6C9B6C7E7261}"/>
              </a:ext>
            </a:extLst>
          </p:cNvPr>
          <p:cNvPicPr>
            <a:picLocks noChangeAspect="1"/>
          </p:cNvPicPr>
          <p:nvPr/>
        </p:nvPicPr>
        <p:blipFill>
          <a:blip r:embed="rId2"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14321391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System : Depreciation simulation</a:t>
            </a:r>
          </a:p>
        </p:txBody>
      </p:sp>
      <p:sp>
        <p:nvSpPr>
          <p:cNvPr id="3" name="Content Placeholder 2"/>
          <p:cNvSpPr>
            <a:spLocks noGrp="1"/>
          </p:cNvSpPr>
          <p:nvPr>
            <p:ph idx="4294967295"/>
          </p:nvPr>
        </p:nvSpPr>
        <p:spPr>
          <a:xfrm>
            <a:off x="264765" y="980728"/>
            <a:ext cx="11651010" cy="2514600"/>
          </a:xfrm>
        </p:spPr>
        <p:txBody>
          <a:bodyPr/>
          <a:lstStyle/>
          <a:p>
            <a:pPr marL="285750" indent="-285750">
              <a:lnSpc>
                <a:spcPct val="100000"/>
              </a:lnSpc>
              <a:buClr>
                <a:schemeClr val="accent1"/>
              </a:buClr>
              <a:buFont typeface="Wingdings" panose="05000000000000000000" pitchFamily="2" charset="2"/>
              <a:buChar char="§"/>
            </a:pPr>
            <a:r>
              <a:rPr lang="en-US" sz="1800" dirty="0"/>
              <a:t>Simulation versions allow you to simulate a change in depreciation method for asset value/depreciation reports.</a:t>
            </a:r>
          </a:p>
          <a:p>
            <a:pPr marL="285750" indent="-285750">
              <a:lnSpc>
                <a:spcPct val="100000"/>
              </a:lnSpc>
              <a:buClr>
                <a:schemeClr val="accent1"/>
              </a:buClr>
              <a:buFont typeface="Wingdings" panose="05000000000000000000" pitchFamily="2" charset="2"/>
              <a:buChar char="§"/>
            </a:pPr>
            <a:r>
              <a:rPr lang="en-US" sz="1800" dirty="0"/>
              <a:t>For each area, asset class, and depreciation key, specify which depreciation key and useful life should be chosen as alternatives for simulation. The validity interval excludes assets with a capitalization date that lies outside that range.</a:t>
            </a:r>
          </a:p>
          <a:p>
            <a:pPr marL="285750" indent="-285750">
              <a:lnSpc>
                <a:spcPct val="100000"/>
              </a:lnSpc>
              <a:buClr>
                <a:schemeClr val="accent1"/>
              </a:buClr>
              <a:buFont typeface="Wingdings" panose="05000000000000000000" pitchFamily="2" charset="2"/>
              <a:buChar char="§"/>
            </a:pPr>
            <a:r>
              <a:rPr lang="en-US" sz="1800" dirty="0"/>
              <a:t>A substitution rule can also be defined to include other depreciation parameters in the simulation.</a:t>
            </a:r>
            <a:endParaRPr lang="en-US" sz="1800" i="1" dirty="0"/>
          </a:p>
        </p:txBody>
      </p:sp>
      <p:pic>
        <p:nvPicPr>
          <p:cNvPr id="31746" name="Picture 2"/>
          <p:cNvPicPr>
            <a:picLocks noChangeAspect="1" noChangeArrowheads="1"/>
          </p:cNvPicPr>
          <p:nvPr/>
        </p:nvPicPr>
        <p:blipFill rotWithShape="1">
          <a:blip r:embed="rId2" cstate="print"/>
          <a:srcRect t="7417" b="2468"/>
          <a:stretch/>
        </p:blipFill>
        <p:spPr bwMode="auto">
          <a:xfrm>
            <a:off x="2495600" y="3068960"/>
            <a:ext cx="7009342" cy="3312368"/>
          </a:xfrm>
          <a:prstGeom prst="rect">
            <a:avLst/>
          </a:prstGeom>
          <a:noFill/>
          <a:ln w="9525">
            <a:noFill/>
            <a:miter lim="800000"/>
            <a:headEnd/>
            <a:tailEnd/>
          </a:ln>
        </p:spPr>
      </p:pic>
      <p:pic>
        <p:nvPicPr>
          <p:cNvPr id="5" name="Picture 4">
            <a:extLst>
              <a:ext uri="{FF2B5EF4-FFF2-40B4-BE49-F238E27FC236}">
                <a16:creationId xmlns="" xmlns:a16="http://schemas.microsoft.com/office/drawing/2014/main" id="{402E0242-AD79-4F7E-B0C0-06567B940A27}"/>
              </a:ext>
            </a:extLst>
          </p:cNvPr>
          <p:cNvPicPr>
            <a:picLocks noChangeAspect="1"/>
          </p:cNvPicPr>
          <p:nvPr/>
        </p:nvPicPr>
        <p:blipFill>
          <a:blip r:embed="rId3"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42495017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System :Exercise Time </a:t>
            </a:r>
          </a:p>
        </p:txBody>
      </p:sp>
      <p:sp>
        <p:nvSpPr>
          <p:cNvPr id="5" name="Content Placeholder 4"/>
          <p:cNvSpPr>
            <a:spLocks noGrp="1"/>
          </p:cNvSpPr>
          <p:nvPr>
            <p:ph idx="4294967295"/>
          </p:nvPr>
        </p:nvSpPr>
        <p:spPr>
          <a:xfrm>
            <a:off x="246855" y="980728"/>
            <a:ext cx="11668919" cy="3528392"/>
          </a:xfrm>
        </p:spPr>
        <p:txBody>
          <a:bodyPr/>
          <a:lstStyle/>
          <a:p>
            <a:pPr marL="342900" indent="-342900" algn="just">
              <a:buFont typeface="Tahoma" pitchFamily="34" charset="0"/>
              <a:buChar char="?"/>
            </a:pPr>
            <a:r>
              <a:rPr lang="en-US" sz="1800" dirty="0" smtClean="0"/>
              <a:t>Create </a:t>
            </a:r>
            <a:r>
              <a:rPr lang="en-US" sz="1800" dirty="0"/>
              <a:t>a list of all (posted) assets of your company code, sorted and totaled according to cost center. Use SAP Mail to send this list to any other user.</a:t>
            </a:r>
          </a:p>
          <a:p>
            <a:pPr marL="342900" indent="-342900" algn="just">
              <a:buFont typeface="Tahoma" pitchFamily="34" charset="0"/>
              <a:buChar char="?"/>
            </a:pPr>
            <a:r>
              <a:rPr lang="en-US" sz="1800" dirty="0"/>
              <a:t>Change an asset list of your company code, so that the assets of the company code are listed by acquisition value in descending order . Save these settings in a (user-specific) display variant / a(user-specific) layout and then try to call the variant again</a:t>
            </a:r>
            <a:r>
              <a:rPr lang="en-US" sz="1800" b="1" dirty="0"/>
              <a:t>.</a:t>
            </a:r>
          </a:p>
          <a:p>
            <a:pPr marL="342900" indent="-342900" algn="just">
              <a:buFont typeface="Tahoma" pitchFamily="34" charset="0"/>
              <a:buChar char="?"/>
            </a:pPr>
            <a:r>
              <a:rPr lang="en-US" sz="1800" dirty="0"/>
              <a:t>Request the asset sheet history (RAGITT_ALV01) and using sort version 13 and history sheet version 0001, display all assets of your company code,</a:t>
            </a:r>
            <a:r>
              <a:rPr lang="en-US" sz="1800" b="1" dirty="0"/>
              <a:t> </a:t>
            </a:r>
            <a:r>
              <a:rPr lang="en-US" sz="1800" dirty="0"/>
              <a:t>first individually, and then as a total.</a:t>
            </a:r>
          </a:p>
          <a:p>
            <a:pPr marL="342900" indent="-342900" algn="just">
              <a:buFont typeface="Tahoma" pitchFamily="34" charset="0"/>
              <a:buChar char="?"/>
            </a:pPr>
            <a:r>
              <a:rPr lang="en-US" sz="1800" dirty="0"/>
              <a:t>Post an acquisition to the company car master record(If there is none , create one).Post a value of 50,000 in the first half of the current year (1/1/CY)</a:t>
            </a:r>
          </a:p>
          <a:p>
            <a:pPr marL="342900" indent="-342900" algn="just">
              <a:buFont typeface="Tahoma" pitchFamily="34" charset="0"/>
              <a:buChar char="?"/>
            </a:pPr>
            <a:r>
              <a:rPr lang="en-US" sz="1800" dirty="0"/>
              <a:t>Think about reducing the useful life from five to four years , at least in areas 01 and 02. Simulate this change in the Asset Explorer.</a:t>
            </a:r>
          </a:p>
        </p:txBody>
      </p:sp>
      <p:pic>
        <p:nvPicPr>
          <p:cNvPr id="4" name="Picture 2" descr="C:\Documents and Settings\rpotturi\Local Settings\Temporary Internet Files\Content.IE5\O1I78H6N\MC900048774[1].wmf"/>
          <p:cNvPicPr>
            <a:picLocks noChangeAspect="1" noChangeArrowheads="1"/>
          </p:cNvPicPr>
          <p:nvPr/>
        </p:nvPicPr>
        <p:blipFill>
          <a:blip r:embed="rId3" cstate="print"/>
          <a:srcRect/>
          <a:stretch>
            <a:fillRect/>
          </a:stretch>
        </p:blipFill>
        <p:spPr bwMode="auto">
          <a:xfrm>
            <a:off x="9264352" y="4941168"/>
            <a:ext cx="1351032" cy="1219200"/>
          </a:xfrm>
          <a:prstGeom prst="rect">
            <a:avLst/>
          </a:prstGeom>
          <a:noFill/>
        </p:spPr>
      </p:pic>
      <p:pic>
        <p:nvPicPr>
          <p:cNvPr id="6" name="Picture 5">
            <a:extLst>
              <a:ext uri="{FF2B5EF4-FFF2-40B4-BE49-F238E27FC236}">
                <a16:creationId xmlns="" xmlns:a16="http://schemas.microsoft.com/office/drawing/2014/main" id="{849FEE59-773A-410B-B54C-F7D32C5EAC38}"/>
              </a:ext>
            </a:extLst>
          </p:cNvPr>
          <p:cNvPicPr>
            <a:picLocks noChangeAspect="1"/>
          </p:cNvPicPr>
          <p:nvPr/>
        </p:nvPicPr>
        <p:blipFill>
          <a:blip r:embed="rId4"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353842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Asset Accounting : Information </a:t>
            </a:r>
            <a:r>
              <a:rPr lang="en-US" dirty="0" smtClean="0"/>
              <a:t>System</a:t>
            </a:r>
            <a:endParaRPr lang="en-US" dirty="0"/>
          </a:p>
        </p:txBody>
      </p:sp>
      <p:sp>
        <p:nvSpPr>
          <p:cNvPr id="5" name="Content Placeholder 4"/>
          <p:cNvSpPr>
            <a:spLocks noGrp="1"/>
          </p:cNvSpPr>
          <p:nvPr>
            <p:ph idx="4294967295"/>
          </p:nvPr>
        </p:nvSpPr>
        <p:spPr>
          <a:xfrm>
            <a:off x="263352" y="980728"/>
            <a:ext cx="7992888" cy="3916362"/>
          </a:xfrm>
        </p:spPr>
        <p:txBody>
          <a:bodyPr/>
          <a:lstStyle/>
          <a:p>
            <a:pPr>
              <a:spcBef>
                <a:spcPts val="1200"/>
              </a:spcBef>
              <a:spcAft>
                <a:spcPts val="1200"/>
              </a:spcAft>
              <a:buNone/>
            </a:pPr>
            <a:r>
              <a:rPr lang="en-US" sz="1800" b="1" u="sng" dirty="0"/>
              <a:t>Summary </a:t>
            </a:r>
            <a:r>
              <a:rPr lang="en-US" sz="1800" b="1" u="sng" dirty="0" smtClean="0"/>
              <a:t>:</a:t>
            </a:r>
            <a:endParaRPr lang="en-US" sz="1800" dirty="0"/>
          </a:p>
          <a:p>
            <a:pPr>
              <a:spcBef>
                <a:spcPts val="1200"/>
              </a:spcBef>
              <a:spcAft>
                <a:spcPts val="1200"/>
              </a:spcAft>
              <a:buNone/>
            </a:pPr>
            <a:r>
              <a:rPr lang="en-US" sz="1800" b="1" dirty="0"/>
              <a:t>You should now be able to </a:t>
            </a:r>
            <a:r>
              <a:rPr lang="en-US" sz="1800" b="1" dirty="0" smtClean="0"/>
              <a:t>:</a:t>
            </a:r>
            <a:endParaRPr lang="en-US" sz="1800" dirty="0"/>
          </a:p>
          <a:p>
            <a:pPr>
              <a:spcBef>
                <a:spcPts val="1200"/>
              </a:spcBef>
              <a:spcAft>
                <a:spcPts val="1200"/>
              </a:spcAft>
            </a:pPr>
            <a:r>
              <a:rPr lang="en-US" sz="1800" dirty="0"/>
              <a:t>Choose and execute the various Asset accounting reports</a:t>
            </a:r>
          </a:p>
          <a:p>
            <a:pPr>
              <a:spcBef>
                <a:spcPts val="1200"/>
              </a:spcBef>
              <a:spcAft>
                <a:spcPts val="1200"/>
              </a:spcAft>
            </a:pPr>
            <a:r>
              <a:rPr lang="en-US" sz="1800" dirty="0"/>
              <a:t>Set up variable sorting and totaling for Asset reporting</a:t>
            </a:r>
          </a:p>
          <a:p>
            <a:pPr>
              <a:spcBef>
                <a:spcPts val="1200"/>
              </a:spcBef>
              <a:spcAft>
                <a:spcPts val="1200"/>
              </a:spcAft>
            </a:pPr>
            <a:r>
              <a:rPr lang="en-US" sz="1800" dirty="0"/>
              <a:t>Create the Asset history sheet and structure it to meet your needs</a:t>
            </a:r>
          </a:p>
          <a:p>
            <a:pPr>
              <a:spcBef>
                <a:spcPts val="1200"/>
              </a:spcBef>
              <a:spcAft>
                <a:spcPts val="1200"/>
              </a:spcAft>
            </a:pPr>
            <a:r>
              <a:rPr lang="en-US" sz="1800" dirty="0"/>
              <a:t>Generate a depreciation forecast</a:t>
            </a:r>
          </a:p>
          <a:p>
            <a:pPr>
              <a:spcBef>
                <a:spcPts val="1200"/>
              </a:spcBef>
              <a:spcAft>
                <a:spcPts val="1200"/>
              </a:spcAft>
            </a:pPr>
            <a:r>
              <a:rPr lang="en-US" sz="1800" dirty="0"/>
              <a:t>Simulate depreciation for Assets</a:t>
            </a:r>
          </a:p>
        </p:txBody>
      </p:sp>
      <p:pic>
        <p:nvPicPr>
          <p:cNvPr id="4" name="Picture 3"/>
          <p:cNvPicPr>
            <a:picLocks noChangeAspect="1" noChangeArrowheads="1"/>
          </p:cNvPicPr>
          <p:nvPr/>
        </p:nvPicPr>
        <p:blipFill>
          <a:blip r:embed="rId3" cstate="print"/>
          <a:srcRect/>
          <a:stretch>
            <a:fillRect/>
          </a:stretch>
        </p:blipFill>
        <p:spPr bwMode="auto">
          <a:xfrm>
            <a:off x="8305800" y="1143000"/>
            <a:ext cx="1676400" cy="3352800"/>
          </a:xfrm>
          <a:prstGeom prst="rect">
            <a:avLst/>
          </a:prstGeom>
          <a:noFill/>
          <a:ln w="9525">
            <a:noFill/>
            <a:miter lim="800000"/>
            <a:headEnd/>
            <a:tailEnd/>
          </a:ln>
          <a:effectLst/>
        </p:spPr>
      </p:pic>
      <p:pic>
        <p:nvPicPr>
          <p:cNvPr id="6" name="Picture 5">
            <a:extLst>
              <a:ext uri="{FF2B5EF4-FFF2-40B4-BE49-F238E27FC236}">
                <a16:creationId xmlns="" xmlns:a16="http://schemas.microsoft.com/office/drawing/2014/main" id="{2C82215B-C897-41C2-BA90-F87ABC193314}"/>
              </a:ext>
            </a:extLst>
          </p:cNvPr>
          <p:cNvPicPr>
            <a:picLocks noChangeAspect="1"/>
          </p:cNvPicPr>
          <p:nvPr/>
        </p:nvPicPr>
        <p:blipFill>
          <a:blip r:embed="rId4"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39379064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CBF492-1C2E-4E96-8BD5-EF941E839FD1}"/>
              </a:ext>
            </a:extLst>
          </p:cNvPr>
          <p:cNvSpPr>
            <a:spLocks noGrp="1"/>
          </p:cNvSpPr>
          <p:nvPr>
            <p:ph type="title"/>
          </p:nvPr>
        </p:nvSpPr>
        <p:spPr/>
        <p:txBody>
          <a:bodyPr/>
          <a:lstStyle/>
          <a:p>
            <a:r>
              <a:rPr lang="en-US" dirty="0"/>
              <a:t>Data Structure Changes in Asset </a:t>
            </a:r>
            <a:r>
              <a:rPr lang="en-US" dirty="0" smtClean="0"/>
              <a:t>Accounting</a:t>
            </a:r>
            <a:endParaRPr lang="en-US" dirty="0"/>
          </a:p>
        </p:txBody>
      </p:sp>
      <p:sp>
        <p:nvSpPr>
          <p:cNvPr id="3" name="Content Placeholder 2">
            <a:extLst>
              <a:ext uri="{FF2B5EF4-FFF2-40B4-BE49-F238E27FC236}">
                <a16:creationId xmlns="" xmlns:a16="http://schemas.microsoft.com/office/drawing/2014/main" id="{333635A1-BF6F-4EA6-94EF-EB808B67D5C2}"/>
              </a:ext>
            </a:extLst>
          </p:cNvPr>
          <p:cNvSpPr>
            <a:spLocks noGrp="1"/>
          </p:cNvSpPr>
          <p:nvPr>
            <p:ph idx="4294967295"/>
          </p:nvPr>
        </p:nvSpPr>
        <p:spPr>
          <a:xfrm>
            <a:off x="260919" y="980728"/>
            <a:ext cx="11654855" cy="3456384"/>
          </a:xfrm>
        </p:spPr>
        <p:txBody>
          <a:bodyPr>
            <a:noAutofit/>
          </a:bodyPr>
          <a:lstStyle/>
          <a:p>
            <a:pPr marL="285750" indent="-285750">
              <a:spcBef>
                <a:spcPts val="600"/>
              </a:spcBef>
              <a:spcAft>
                <a:spcPts val="600"/>
              </a:spcAft>
              <a:buClr>
                <a:schemeClr val="accent1"/>
              </a:buClr>
              <a:buFont typeface="Wingdings" panose="05000000000000000000" pitchFamily="2" charset="2"/>
              <a:buChar char="§"/>
            </a:pPr>
            <a:r>
              <a:rPr lang="en-US" sz="1800" dirty="0"/>
              <a:t>Actual data of ANEK, ANEP, ANEA, ANLP, ANLC is now stored in table ACDOCA. ANEK data is stored in BKPF.</a:t>
            </a:r>
          </a:p>
          <a:p>
            <a:pPr marL="285750" indent="-285750">
              <a:spcBef>
                <a:spcPts val="600"/>
              </a:spcBef>
              <a:spcAft>
                <a:spcPts val="600"/>
              </a:spcAft>
              <a:buClr>
                <a:schemeClr val="accent1"/>
              </a:buClr>
              <a:buFont typeface="Wingdings" panose="05000000000000000000" pitchFamily="2" charset="2"/>
              <a:buChar char="§"/>
            </a:pPr>
            <a:r>
              <a:rPr lang="en-US" sz="1800" dirty="0"/>
              <a:t>Compatibility views FAAV_&lt;TABLENAME&gt; (for example, FAAV_ANEK) are provided in order to reproduce the old structures.</a:t>
            </a:r>
          </a:p>
          <a:p>
            <a:pPr marL="285750" indent="-285750">
              <a:spcBef>
                <a:spcPts val="600"/>
              </a:spcBef>
              <a:spcAft>
                <a:spcPts val="600"/>
              </a:spcAft>
              <a:buClr>
                <a:schemeClr val="accent1"/>
              </a:buClr>
              <a:buFont typeface="Wingdings" panose="05000000000000000000" pitchFamily="2" charset="2"/>
              <a:buChar char="§"/>
            </a:pPr>
            <a:r>
              <a:rPr lang="en-US" sz="1800" dirty="0"/>
              <a:t>Statistical data (for example, for tax purposes) previously stored in ANEP, ANEA, ANLP, ANLC is now stored in table FAAT_DOC_IT</a:t>
            </a:r>
          </a:p>
          <a:p>
            <a:pPr marL="285750" indent="-285750">
              <a:spcBef>
                <a:spcPts val="600"/>
              </a:spcBef>
              <a:spcAft>
                <a:spcPts val="600"/>
              </a:spcAft>
              <a:buClr>
                <a:schemeClr val="accent1"/>
              </a:buClr>
              <a:buFont typeface="Wingdings" panose="05000000000000000000" pitchFamily="2" charset="2"/>
              <a:buChar char="§"/>
            </a:pPr>
            <a:r>
              <a:rPr lang="en-US" sz="1800" dirty="0"/>
              <a:t>Plan data previously stored in ANLP and ANLC is now stored in FAAT_PLAN_VALUES</a:t>
            </a:r>
          </a:p>
          <a:p>
            <a:pPr marL="285750" indent="-285750">
              <a:spcBef>
                <a:spcPts val="600"/>
              </a:spcBef>
              <a:spcAft>
                <a:spcPts val="600"/>
              </a:spcAft>
              <a:buClr>
                <a:schemeClr val="accent1"/>
              </a:buClr>
              <a:buFont typeface="Wingdings" panose="05000000000000000000" pitchFamily="2" charset="2"/>
              <a:buChar char="§"/>
            </a:pPr>
            <a:r>
              <a:rPr lang="en-US" sz="1800" dirty="0"/>
              <a:t>Classic Asset Accounting is mostly transformed automatically into the New Asset Accounting by executing mandatory migration steps related to Asset Accounting.</a:t>
            </a:r>
          </a:p>
          <a:p>
            <a:pPr marL="285750" indent="-285750">
              <a:spcBef>
                <a:spcPts val="600"/>
              </a:spcBef>
              <a:spcAft>
                <a:spcPts val="600"/>
              </a:spcAft>
              <a:buClr>
                <a:schemeClr val="accent1"/>
              </a:buClr>
              <a:buFont typeface="Wingdings" panose="05000000000000000000" pitchFamily="2" charset="2"/>
              <a:buChar char="§"/>
            </a:pPr>
            <a:r>
              <a:rPr lang="en-US" sz="1800" dirty="0"/>
              <a:t>Following table shows some redundant/new Asset accounting </a:t>
            </a:r>
            <a:r>
              <a:rPr lang="en-US" sz="1800" dirty="0" smtClean="0"/>
              <a:t>program.</a:t>
            </a:r>
            <a:endParaRPr lang="en-US" sz="1800" dirty="0"/>
          </a:p>
        </p:txBody>
      </p:sp>
      <p:pic>
        <p:nvPicPr>
          <p:cNvPr id="1030" name="Picture 6">
            <a:extLst>
              <a:ext uri="{FF2B5EF4-FFF2-40B4-BE49-F238E27FC236}">
                <a16:creationId xmlns="" xmlns:a16="http://schemas.microsoft.com/office/drawing/2014/main" id="{BBCF670F-3277-4F10-ACAA-F83F32DFA0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472" y="4365104"/>
            <a:ext cx="8712968" cy="2073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0123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E35FA9-C7D6-493F-AB1B-99633F5894C8}"/>
              </a:ext>
            </a:extLst>
          </p:cNvPr>
          <p:cNvSpPr>
            <a:spLocks noGrp="1"/>
          </p:cNvSpPr>
          <p:nvPr>
            <p:ph type="title"/>
          </p:nvPr>
        </p:nvSpPr>
        <p:spPr/>
        <p:txBody>
          <a:bodyPr>
            <a:normAutofit/>
          </a:bodyPr>
          <a:lstStyle/>
          <a:p>
            <a:r>
              <a:rPr lang="en-US" dirty="0"/>
              <a:t>New FI-AA-Integration with the Universal Journal </a:t>
            </a:r>
            <a:r>
              <a:rPr lang="en-US" dirty="0" smtClean="0"/>
              <a:t>Entry</a:t>
            </a:r>
            <a:endParaRPr lang="en-US" dirty="0"/>
          </a:p>
        </p:txBody>
      </p:sp>
      <p:sp>
        <p:nvSpPr>
          <p:cNvPr id="3" name="Content Placeholder 2">
            <a:extLst>
              <a:ext uri="{FF2B5EF4-FFF2-40B4-BE49-F238E27FC236}">
                <a16:creationId xmlns="" xmlns:a16="http://schemas.microsoft.com/office/drawing/2014/main" id="{47DF3E41-4DDE-4D38-B102-ADED0D00084C}"/>
              </a:ext>
            </a:extLst>
          </p:cNvPr>
          <p:cNvSpPr>
            <a:spLocks noGrp="1"/>
          </p:cNvSpPr>
          <p:nvPr>
            <p:ph idx="4294967295"/>
          </p:nvPr>
        </p:nvSpPr>
        <p:spPr>
          <a:xfrm>
            <a:off x="260919" y="981075"/>
            <a:ext cx="11654855" cy="5543550"/>
          </a:xfrm>
        </p:spPr>
        <p:txBody>
          <a:bodyPr>
            <a:noAutofit/>
          </a:bodyPr>
          <a:lstStyle/>
          <a:p>
            <a:pPr marL="228600" indent="-228600">
              <a:lnSpc>
                <a:spcPct val="80000"/>
              </a:lnSpc>
              <a:spcBef>
                <a:spcPts val="600"/>
              </a:spcBef>
              <a:spcAft>
                <a:spcPts val="600"/>
              </a:spcAft>
              <a:buClr>
                <a:schemeClr val="accent1"/>
              </a:buClr>
              <a:buFont typeface="Wingdings" panose="05000000000000000000" pitchFamily="2" charset="2"/>
              <a:buChar char="§"/>
            </a:pPr>
            <a:r>
              <a:rPr lang="en-US" sz="1800" dirty="0"/>
              <a:t>Asset Accounting is based on the universal journal entry. This means there is no longer any redundant data store, General Ledger Accounting and Asset Accounting are reconciled Key changes are listed below: –</a:t>
            </a:r>
          </a:p>
          <a:p>
            <a:pPr marL="228600" indent="-228600">
              <a:lnSpc>
                <a:spcPct val="80000"/>
              </a:lnSpc>
              <a:spcBef>
                <a:spcPts val="600"/>
              </a:spcBef>
              <a:spcAft>
                <a:spcPts val="600"/>
              </a:spcAft>
              <a:buClr>
                <a:schemeClr val="accent1"/>
              </a:buClr>
              <a:buFont typeface="Wingdings" panose="05000000000000000000" pitchFamily="2" charset="2"/>
              <a:buChar char="§"/>
            </a:pPr>
            <a:r>
              <a:rPr lang="en-US" sz="1800" dirty="0"/>
              <a:t>There is no separate balance carry forward needed in asset accounting, the general balance carry forward transaction of FI (FAGLGVTR) transfers asset accounting balances by default.</a:t>
            </a:r>
          </a:p>
          <a:p>
            <a:pPr marL="228600" indent="-228600">
              <a:lnSpc>
                <a:spcPct val="80000"/>
              </a:lnSpc>
              <a:spcBef>
                <a:spcPts val="600"/>
              </a:spcBef>
              <a:spcAft>
                <a:spcPts val="600"/>
              </a:spcAft>
              <a:buClr>
                <a:schemeClr val="accent1"/>
              </a:buClr>
              <a:buFont typeface="Wingdings" panose="05000000000000000000" pitchFamily="2" charset="2"/>
              <a:buChar char="§"/>
            </a:pPr>
            <a:r>
              <a:rPr lang="en-US" sz="1800" dirty="0"/>
              <a:t>The program Fixed Assets-Fiscal Year Change (RAJAWE00) transaction AJRW is no longer has to be performed at fiscal year change</a:t>
            </a:r>
          </a:p>
          <a:p>
            <a:pPr marL="228600" indent="-228600">
              <a:lnSpc>
                <a:spcPct val="80000"/>
              </a:lnSpc>
              <a:spcBef>
                <a:spcPts val="600"/>
              </a:spcBef>
              <a:spcAft>
                <a:spcPts val="600"/>
              </a:spcAft>
              <a:buClr>
                <a:schemeClr val="accent1"/>
              </a:buClr>
              <a:buFont typeface="Wingdings" panose="05000000000000000000" pitchFamily="2" charset="2"/>
              <a:buChar char="§"/>
            </a:pPr>
            <a:r>
              <a:rPr lang="en-US" sz="1800" dirty="0"/>
              <a:t>The most current planned depreciation values will be calculated automatically for the new year after performing the balance carry forward. The depreciation run posts the pre-calculated planned values.</a:t>
            </a:r>
          </a:p>
          <a:p>
            <a:pPr marL="228600" indent="-228600">
              <a:lnSpc>
                <a:spcPct val="80000"/>
              </a:lnSpc>
              <a:spcBef>
                <a:spcPts val="600"/>
              </a:spcBef>
              <a:spcAft>
                <a:spcPts val="600"/>
              </a:spcAft>
              <a:buClr>
                <a:schemeClr val="accent1"/>
              </a:buClr>
              <a:buFont typeface="Wingdings" panose="05000000000000000000" pitchFamily="2" charset="2"/>
              <a:buChar char="§"/>
            </a:pPr>
            <a:r>
              <a:rPr lang="en-US" sz="1800" dirty="0"/>
              <a:t>The Selection screen is simplified as the “reasons for posting run” (planned depreciation run, repeat, restart, unplanned posting run) are no longer relevant.</a:t>
            </a:r>
          </a:p>
          <a:p>
            <a:pPr marL="228600" indent="-228600">
              <a:lnSpc>
                <a:spcPct val="80000"/>
              </a:lnSpc>
              <a:spcBef>
                <a:spcPts val="600"/>
              </a:spcBef>
              <a:spcAft>
                <a:spcPts val="600"/>
              </a:spcAft>
              <a:buClr>
                <a:schemeClr val="accent1"/>
              </a:buClr>
              <a:buFont typeface="Wingdings" panose="05000000000000000000" pitchFamily="2" charset="2"/>
              <a:buChar char="§"/>
            </a:pPr>
            <a:r>
              <a:rPr lang="en-US" sz="1800" dirty="0"/>
              <a:t>Errors with individual assets do not necessarily need to be corrected before period-end closing; period-end closing can still be performed. You have to make sure that all assets are corrected by the end of the year only so that depreciation can be posted completely.</a:t>
            </a:r>
          </a:p>
          <a:p>
            <a:pPr marL="228600" indent="-228600">
              <a:lnSpc>
                <a:spcPct val="80000"/>
              </a:lnSpc>
              <a:spcBef>
                <a:spcPts val="600"/>
              </a:spcBef>
              <a:spcAft>
                <a:spcPts val="600"/>
              </a:spcAft>
              <a:buClr>
                <a:schemeClr val="accent1"/>
              </a:buClr>
              <a:buFont typeface="Wingdings" panose="05000000000000000000" pitchFamily="2" charset="2"/>
              <a:buChar char="§"/>
            </a:pPr>
            <a:r>
              <a:rPr lang="en-US" sz="1800" dirty="0"/>
              <a:t>All APC changes in Asset Accounting are posted to the general ledger in real time. Periodical APC postings are therefore no longer supported.</a:t>
            </a:r>
          </a:p>
          <a:p>
            <a:pPr marL="228600" indent="-228600">
              <a:lnSpc>
                <a:spcPct val="80000"/>
              </a:lnSpc>
              <a:spcBef>
                <a:spcPts val="600"/>
              </a:spcBef>
              <a:spcAft>
                <a:spcPts val="600"/>
              </a:spcAft>
              <a:buClr>
                <a:schemeClr val="accent1"/>
              </a:buClr>
              <a:buFont typeface="Wingdings" panose="05000000000000000000" pitchFamily="2" charset="2"/>
              <a:buChar char="§"/>
            </a:pPr>
            <a:r>
              <a:rPr lang="en-US" sz="1800" dirty="0"/>
              <a:t>Transaction types with restriction to depreciation areas are removed in new Asset Accounting and you can set the obsolete indicator in the definition of the transaction that were restricted to depreciation areas in the classic asset accounting</a:t>
            </a:r>
            <a:r>
              <a:rPr lang="en-US" sz="1800" dirty="0" smtClean="0"/>
              <a:t>.</a:t>
            </a:r>
            <a:endParaRPr lang="en-US" sz="1800" dirty="0"/>
          </a:p>
        </p:txBody>
      </p:sp>
    </p:spTree>
    <p:extLst>
      <p:ext uri="{BB962C8B-B14F-4D97-AF65-F5344CB8AC3E}">
        <p14:creationId xmlns:p14="http://schemas.microsoft.com/office/powerpoint/2010/main" val="21219433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AF4F1D-DAA6-427B-905E-D16154C3E5F0}"/>
              </a:ext>
            </a:extLst>
          </p:cNvPr>
          <p:cNvSpPr>
            <a:spLocks noGrp="1"/>
          </p:cNvSpPr>
          <p:nvPr>
            <p:ph type="title"/>
          </p:nvPr>
        </p:nvSpPr>
        <p:spPr/>
        <p:txBody>
          <a:bodyPr>
            <a:noAutofit/>
          </a:bodyPr>
          <a:lstStyle/>
          <a:p>
            <a:r>
              <a:rPr lang="en-US" dirty="0"/>
              <a:t>Key Configuration Consideration in Ledger </a:t>
            </a:r>
            <a:r>
              <a:rPr lang="en-US" dirty="0" smtClean="0"/>
              <a:t>Approach</a:t>
            </a:r>
            <a:endParaRPr lang="en-US" dirty="0"/>
          </a:p>
        </p:txBody>
      </p:sp>
      <p:sp>
        <p:nvSpPr>
          <p:cNvPr id="4" name="Rectangle 3"/>
          <p:cNvSpPr/>
          <p:nvPr/>
        </p:nvSpPr>
        <p:spPr>
          <a:xfrm>
            <a:off x="227013" y="997099"/>
            <a:ext cx="11688762" cy="2677656"/>
          </a:xfrm>
          <a:prstGeom prst="rect">
            <a:avLst/>
          </a:prstGeom>
        </p:spPr>
        <p:txBody>
          <a:bodyPr wrap="square">
            <a:spAutoFit/>
          </a:bodyPr>
          <a:lstStyle/>
          <a:p>
            <a:pPr marL="285750" indent="-285750">
              <a:spcBef>
                <a:spcPts val="1200"/>
              </a:spcBef>
              <a:spcAft>
                <a:spcPts val="1200"/>
              </a:spcAft>
              <a:buClr>
                <a:srgbClr val="0070AD"/>
              </a:buClr>
              <a:buFont typeface="Wingdings" panose="05000000000000000000" pitchFamily="2" charset="2"/>
              <a:buChar char="§"/>
            </a:pPr>
            <a:r>
              <a:rPr lang="en-US" dirty="0"/>
              <a:t>We need to answer some basic question before configuring new asset accounting in S4 Hana environment as this would determine the required minimum depreciation areas to align the FI with Asset Accounting. i.e.</a:t>
            </a:r>
          </a:p>
          <a:p>
            <a:pPr marL="285750" indent="-285750">
              <a:spcBef>
                <a:spcPts val="1200"/>
              </a:spcBef>
              <a:spcAft>
                <a:spcPts val="1200"/>
              </a:spcAft>
              <a:buClr>
                <a:srgbClr val="0070AD"/>
              </a:buClr>
              <a:buFont typeface="Wingdings" panose="05000000000000000000" pitchFamily="2" charset="2"/>
              <a:buChar char="§"/>
            </a:pPr>
            <a:r>
              <a:rPr lang="en-US" b="1" dirty="0"/>
              <a:t>Required Valuation Approach</a:t>
            </a:r>
          </a:p>
          <a:p>
            <a:pPr marL="285750" indent="-285750">
              <a:spcBef>
                <a:spcPts val="1200"/>
              </a:spcBef>
              <a:spcAft>
                <a:spcPts val="1200"/>
              </a:spcAft>
              <a:buClr>
                <a:srgbClr val="0070AD"/>
              </a:buClr>
              <a:buFont typeface="Wingdings" panose="05000000000000000000" pitchFamily="2" charset="2"/>
              <a:buChar char="§"/>
            </a:pPr>
            <a:r>
              <a:rPr lang="en-US" b="1" dirty="0"/>
              <a:t>How Many Ledgers (Leading + Non Leading) exists or to be configured.</a:t>
            </a:r>
          </a:p>
          <a:p>
            <a:pPr marL="285750" indent="-285750">
              <a:spcBef>
                <a:spcPts val="1200"/>
              </a:spcBef>
              <a:spcAft>
                <a:spcPts val="1200"/>
              </a:spcAft>
              <a:buClr>
                <a:srgbClr val="0070AD"/>
              </a:buClr>
              <a:buFont typeface="Wingdings" panose="05000000000000000000" pitchFamily="2" charset="2"/>
              <a:buChar char="§"/>
            </a:pPr>
            <a:r>
              <a:rPr lang="en-US" b="1" dirty="0"/>
              <a:t>What all currencies are used in each of the ledgers</a:t>
            </a:r>
            <a:r>
              <a:rPr lang="en-US" b="1" dirty="0" smtClean="0"/>
              <a:t>.</a:t>
            </a:r>
            <a:endParaRPr lang="en-US" b="1" dirty="0"/>
          </a:p>
        </p:txBody>
      </p:sp>
    </p:spTree>
    <p:extLst>
      <p:ext uri="{BB962C8B-B14F-4D97-AF65-F5344CB8AC3E}">
        <p14:creationId xmlns:p14="http://schemas.microsoft.com/office/powerpoint/2010/main" val="38030399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446350-A40C-4148-AA6A-0EB921AD2E55}"/>
              </a:ext>
            </a:extLst>
          </p:cNvPr>
          <p:cNvSpPr>
            <a:spLocks noGrp="1"/>
          </p:cNvSpPr>
          <p:nvPr>
            <p:ph type="title"/>
          </p:nvPr>
        </p:nvSpPr>
        <p:spPr/>
        <p:txBody>
          <a:bodyPr>
            <a:normAutofit/>
          </a:bodyPr>
          <a:lstStyle/>
          <a:p>
            <a:r>
              <a:rPr lang="en-US" dirty="0"/>
              <a:t>Key Configuration Consideration in Ledger </a:t>
            </a:r>
            <a:r>
              <a:rPr lang="en-US" dirty="0" smtClean="0"/>
              <a:t>Approach</a:t>
            </a:r>
            <a:endParaRPr lang="en-US" dirty="0"/>
          </a:p>
        </p:txBody>
      </p:sp>
      <p:sp>
        <p:nvSpPr>
          <p:cNvPr id="3" name="Content Placeholder 2">
            <a:extLst>
              <a:ext uri="{FF2B5EF4-FFF2-40B4-BE49-F238E27FC236}">
                <a16:creationId xmlns="" xmlns:a16="http://schemas.microsoft.com/office/drawing/2014/main" id="{7E4953D7-CBBD-4930-ADD8-1F1FC389ED9A}"/>
              </a:ext>
            </a:extLst>
          </p:cNvPr>
          <p:cNvSpPr>
            <a:spLocks noGrp="1"/>
          </p:cNvSpPr>
          <p:nvPr>
            <p:ph idx="4294967295"/>
          </p:nvPr>
        </p:nvSpPr>
        <p:spPr>
          <a:xfrm>
            <a:off x="260919" y="980728"/>
            <a:ext cx="11654855" cy="914673"/>
          </a:xfrm>
        </p:spPr>
        <p:txBody>
          <a:bodyPr>
            <a:noAutofit/>
          </a:bodyPr>
          <a:lstStyle/>
          <a:p>
            <a:r>
              <a:rPr lang="en-US" sz="1800" b="1" u="sng" dirty="0"/>
              <a:t>For Example:-</a:t>
            </a:r>
            <a:endParaRPr lang="en-US" sz="1800" b="1" dirty="0"/>
          </a:p>
          <a:p>
            <a:r>
              <a:rPr lang="en-US" sz="1800" dirty="0"/>
              <a:t>In this Example we have one com code which has 2 ledgers 0L &amp; N1 &amp; these 2 ledgers having 3 currencies </a:t>
            </a:r>
            <a:r>
              <a:rPr lang="en-US" sz="1800" dirty="0" err="1"/>
              <a:t>i.e</a:t>
            </a:r>
            <a:r>
              <a:rPr lang="en-US" sz="1800" dirty="0"/>
              <a:t> 10,30 &amp; 40 as shown below</a:t>
            </a:r>
            <a:r>
              <a:rPr lang="en-US" sz="1800" dirty="0" smtClean="0"/>
              <a:t>.</a:t>
            </a:r>
            <a:endParaRPr lang="en-US" sz="1800" dirty="0"/>
          </a:p>
        </p:txBody>
      </p:sp>
      <p:pic>
        <p:nvPicPr>
          <p:cNvPr id="1028" name="Picture 4">
            <a:extLst>
              <a:ext uri="{FF2B5EF4-FFF2-40B4-BE49-F238E27FC236}">
                <a16:creationId xmlns="" xmlns:a16="http://schemas.microsoft.com/office/drawing/2014/main" id="{5AB96C5D-DCFE-4189-B904-ECFE102A0C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472" y="1988840"/>
            <a:ext cx="8496944" cy="220081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 xmlns:a16="http://schemas.microsoft.com/office/drawing/2014/main" id="{CFB7D188-14D6-4CEE-95B9-B8F6C72D72FB}"/>
              </a:ext>
            </a:extLst>
          </p:cNvPr>
          <p:cNvSpPr/>
          <p:nvPr/>
        </p:nvSpPr>
        <p:spPr>
          <a:xfrm>
            <a:off x="263352" y="4493300"/>
            <a:ext cx="11652423" cy="2031325"/>
          </a:xfrm>
          <a:prstGeom prst="rect">
            <a:avLst/>
          </a:prstGeom>
        </p:spPr>
        <p:txBody>
          <a:bodyPr wrap="square">
            <a:spAutoFit/>
          </a:bodyPr>
          <a:lstStyle/>
          <a:p>
            <a:r>
              <a:rPr lang="en-US" dirty="0">
                <a:solidFill>
                  <a:srgbClr val="000000"/>
                </a:solidFill>
                <a:latin typeface="+mj-lt"/>
              </a:rPr>
              <a:t>Above mapping is to ensure and establish link between depreciation area/accounting principal and Currency</a:t>
            </a:r>
            <a:endParaRPr lang="en-US" dirty="0">
              <a:solidFill>
                <a:srgbClr val="333333"/>
              </a:solidFill>
              <a:latin typeface="+mj-lt"/>
            </a:endParaRPr>
          </a:p>
          <a:p>
            <a:r>
              <a:rPr lang="en-US" dirty="0">
                <a:solidFill>
                  <a:srgbClr val="333333"/>
                </a:solidFill>
                <a:latin typeface="+mj-lt"/>
              </a:rPr>
              <a:t>Explaining with ledger approach example. From release 1503 </a:t>
            </a:r>
            <a:r>
              <a:rPr lang="en-US" dirty="0" err="1">
                <a:solidFill>
                  <a:srgbClr val="333333"/>
                </a:solidFill>
                <a:latin typeface="+mj-lt"/>
              </a:rPr>
              <a:t>i.e</a:t>
            </a:r>
            <a:r>
              <a:rPr lang="en-US" dirty="0">
                <a:solidFill>
                  <a:srgbClr val="333333"/>
                </a:solidFill>
                <a:latin typeface="+mj-lt"/>
              </a:rPr>
              <a:t> initial version of SAP Finance add on version in S4 Hana a new table ACDOCA is introduced which stores the asset values also per ledger /per currency on real time basis &amp; no need to have any reconciliation between Finance and Asset accounting and to do so it is must to follow the guidelines while setting up depreciation areas &amp; respective currencies</a:t>
            </a:r>
            <a:endParaRPr lang="en-US" b="0" dirty="0">
              <a:solidFill>
                <a:srgbClr val="333333"/>
              </a:solidFill>
              <a:effectLst/>
              <a:latin typeface="+mj-lt"/>
            </a:endParaRPr>
          </a:p>
        </p:txBody>
      </p:sp>
    </p:spTree>
    <p:extLst>
      <p:ext uri="{BB962C8B-B14F-4D97-AF65-F5344CB8AC3E}">
        <p14:creationId xmlns:p14="http://schemas.microsoft.com/office/powerpoint/2010/main" val="20093694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6B6DA1-5A4A-4A29-8A7D-11A2911F5557}"/>
              </a:ext>
            </a:extLst>
          </p:cNvPr>
          <p:cNvSpPr>
            <a:spLocks noGrp="1"/>
          </p:cNvSpPr>
          <p:nvPr>
            <p:ph type="title"/>
          </p:nvPr>
        </p:nvSpPr>
        <p:spPr/>
        <p:txBody>
          <a:bodyPr/>
          <a:lstStyle/>
          <a:p>
            <a:r>
              <a:rPr lang="en-US" dirty="0"/>
              <a:t>Why will use a technical clearing GL </a:t>
            </a:r>
            <a:r>
              <a:rPr lang="en-US" dirty="0" smtClean="0"/>
              <a:t>account</a:t>
            </a:r>
            <a:endParaRPr lang="en-US" dirty="0"/>
          </a:p>
        </p:txBody>
      </p:sp>
      <p:sp>
        <p:nvSpPr>
          <p:cNvPr id="4" name="Rectangle 3"/>
          <p:cNvSpPr/>
          <p:nvPr/>
        </p:nvSpPr>
        <p:spPr>
          <a:xfrm>
            <a:off x="227013" y="992917"/>
            <a:ext cx="11688761" cy="5139869"/>
          </a:xfrm>
          <a:prstGeom prst="rect">
            <a:avLst/>
          </a:prstGeom>
        </p:spPr>
        <p:txBody>
          <a:bodyPr wrap="square">
            <a:spAutoFit/>
          </a:bodyPr>
          <a:lstStyle/>
          <a:p>
            <a:pPr marL="285750" indent="-285750">
              <a:spcBef>
                <a:spcPts val="600"/>
              </a:spcBef>
              <a:spcAft>
                <a:spcPts val="600"/>
              </a:spcAft>
              <a:buClr>
                <a:srgbClr val="0070AD"/>
              </a:buClr>
              <a:buFont typeface="Wingdings" panose="05000000000000000000" pitchFamily="2" charset="2"/>
              <a:buChar char="§"/>
            </a:pPr>
            <a:r>
              <a:rPr lang="en-US" dirty="0"/>
              <a:t>Architecture has been changed in the way that we now post in asset accounting for each valuation a separate document. So we perform on the asset part accounting principle specific postings. Technically we perform ledger-groups specific postings.</a:t>
            </a:r>
          </a:p>
          <a:p>
            <a:pPr marL="285750" indent="-285750">
              <a:spcBef>
                <a:spcPts val="600"/>
              </a:spcBef>
              <a:spcAft>
                <a:spcPts val="600"/>
              </a:spcAft>
              <a:buClr>
                <a:srgbClr val="0070AD"/>
              </a:buClr>
              <a:buFont typeface="Wingdings" panose="05000000000000000000" pitchFamily="2" charset="2"/>
              <a:buChar char="§"/>
            </a:pPr>
            <a:r>
              <a:rPr lang="en-US" dirty="0"/>
              <a:t>On the operational part (accounts receivable, accounts payable) the value is always the same for each accounting principle. So for the operational part we have to perform postings which are valid for all accounting principles. Technically we perform postings without specifying the ledger-group.</a:t>
            </a:r>
          </a:p>
          <a:p>
            <a:pPr marL="285750" indent="-285750">
              <a:spcBef>
                <a:spcPts val="600"/>
              </a:spcBef>
              <a:spcAft>
                <a:spcPts val="600"/>
              </a:spcAft>
              <a:buClr>
                <a:srgbClr val="0070AD"/>
              </a:buClr>
              <a:buFont typeface="Wingdings" panose="05000000000000000000" pitchFamily="2" charset="2"/>
              <a:buChar char="§"/>
            </a:pPr>
            <a:r>
              <a:rPr lang="en-US" dirty="0"/>
              <a:t>To split the business process in an operational and a valuating document there was a need to establish the “technical clearing account” for integrated asset acquisition.</a:t>
            </a:r>
          </a:p>
          <a:p>
            <a:pPr marL="285750" indent="-285750">
              <a:spcBef>
                <a:spcPts val="600"/>
              </a:spcBef>
              <a:spcAft>
                <a:spcPts val="600"/>
              </a:spcAft>
              <a:buClr>
                <a:srgbClr val="0070AD"/>
              </a:buClr>
              <a:buFont typeface="Wingdings" panose="05000000000000000000" pitchFamily="2" charset="2"/>
              <a:buChar char="§"/>
            </a:pPr>
            <a:r>
              <a:rPr lang="en-US" dirty="0"/>
              <a:t>For the operational part (vendor invoice/GRIR), the system posts a document valid for all accounting principles against the technical clearing account for integrated asset acquisitions. From a technical perspective, the system generates a ledger-group-independent document</a:t>
            </a:r>
            <a:r>
              <a:rPr lang="en-US" dirty="0" smtClean="0"/>
              <a:t>.</a:t>
            </a:r>
            <a:endParaRPr lang="en-US" dirty="0"/>
          </a:p>
          <a:p>
            <a:pPr marL="285750" indent="-285750">
              <a:spcBef>
                <a:spcPts val="600"/>
              </a:spcBef>
              <a:spcAft>
                <a:spcPts val="600"/>
              </a:spcAft>
              <a:buClr>
                <a:srgbClr val="0070AD"/>
              </a:buClr>
              <a:buFont typeface="Wingdings" panose="05000000000000000000" pitchFamily="2" charset="2"/>
              <a:buChar char="§"/>
            </a:pPr>
            <a:r>
              <a:rPr lang="en-US" dirty="0"/>
              <a:t>For each valuating part (asset posting with capitalization of the asset), the system generates a separate document that is valid only for the given accounting principle. This document is also posted against the technical clearing account for integrated asset acquisitions. From a technical perspective, the system generates ledger-group-specific documents.</a:t>
            </a:r>
          </a:p>
        </p:txBody>
      </p:sp>
    </p:spTree>
    <p:extLst>
      <p:ext uri="{BB962C8B-B14F-4D97-AF65-F5344CB8AC3E}">
        <p14:creationId xmlns:p14="http://schemas.microsoft.com/office/powerpoint/2010/main" val="42329151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FDE232-C7B0-4750-8ED5-64618AD6FDFA}"/>
              </a:ext>
            </a:extLst>
          </p:cNvPr>
          <p:cNvSpPr>
            <a:spLocks noGrp="1"/>
          </p:cNvSpPr>
          <p:nvPr>
            <p:ph type="title"/>
          </p:nvPr>
        </p:nvSpPr>
        <p:spPr/>
        <p:txBody>
          <a:bodyPr>
            <a:noAutofit/>
          </a:bodyPr>
          <a:lstStyle/>
          <a:p>
            <a:r>
              <a:rPr lang="en-US" dirty="0"/>
              <a:t>Define account “Technical clearing account” for integrated asset acquisition</a:t>
            </a:r>
            <a:r>
              <a:rPr lang="en-US" dirty="0" smtClean="0"/>
              <a:t>.</a:t>
            </a:r>
            <a:endParaRPr lang="en-US" dirty="0"/>
          </a:p>
        </p:txBody>
      </p:sp>
      <p:pic>
        <p:nvPicPr>
          <p:cNvPr id="2052" name="Picture 4">
            <a:extLst>
              <a:ext uri="{FF2B5EF4-FFF2-40B4-BE49-F238E27FC236}">
                <a16:creationId xmlns="" xmlns:a16="http://schemas.microsoft.com/office/drawing/2014/main" id="{4D2D0B41-8264-44D3-95C4-108B31D8CE23}"/>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2279576" y="1124744"/>
            <a:ext cx="6223000" cy="1295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 xmlns:a16="http://schemas.microsoft.com/office/drawing/2014/main" id="{08634296-DCED-4F9E-88EE-F015BEBFFBA0}"/>
              </a:ext>
            </a:extLst>
          </p:cNvPr>
          <p:cNvSpPr/>
          <p:nvPr/>
        </p:nvSpPr>
        <p:spPr>
          <a:xfrm>
            <a:off x="227013" y="2636912"/>
            <a:ext cx="11688762" cy="923330"/>
          </a:xfrm>
          <a:prstGeom prst="rect">
            <a:avLst/>
          </a:prstGeom>
        </p:spPr>
        <p:txBody>
          <a:bodyPr wrap="square">
            <a:spAutoFit/>
          </a:bodyPr>
          <a:lstStyle/>
          <a:p>
            <a:r>
              <a:rPr lang="en-US" b="1" dirty="0">
                <a:solidFill>
                  <a:srgbClr val="000000"/>
                </a:solidFill>
                <a:latin typeface="+mj-lt"/>
              </a:rPr>
              <a:t>Specify Alternative Document Type for Accounting Principle-Specific Documents</a:t>
            </a:r>
            <a:endParaRPr lang="en-US" b="1" dirty="0">
              <a:solidFill>
                <a:srgbClr val="333333"/>
              </a:solidFill>
              <a:latin typeface="+mj-lt"/>
            </a:endParaRPr>
          </a:p>
          <a:p>
            <a:r>
              <a:rPr lang="en-US" dirty="0">
                <a:solidFill>
                  <a:srgbClr val="333333"/>
                </a:solidFill>
                <a:latin typeface="+mj-lt"/>
              </a:rPr>
              <a:t>Here Operational document type will have original document used during entry &amp; while generating accounting principal wise separate document it would be document type AA.</a:t>
            </a:r>
            <a:endParaRPr lang="en-US" b="0" i="0" dirty="0">
              <a:solidFill>
                <a:srgbClr val="333333"/>
              </a:solidFill>
              <a:effectLst/>
              <a:latin typeface="+mj-lt"/>
            </a:endParaRPr>
          </a:p>
        </p:txBody>
      </p:sp>
      <p:pic>
        <p:nvPicPr>
          <p:cNvPr id="2054" name="Picture 6">
            <a:extLst>
              <a:ext uri="{FF2B5EF4-FFF2-40B4-BE49-F238E27FC236}">
                <a16:creationId xmlns="" xmlns:a16="http://schemas.microsoft.com/office/drawing/2014/main" id="{39994D4A-4AD5-4329-917B-A806193FE5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536" y="3933056"/>
            <a:ext cx="7162800" cy="210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6438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Asset </a:t>
            </a:r>
            <a:r>
              <a:rPr lang="en-US" dirty="0"/>
              <a:t>Accounting : Periodic Processing</a:t>
            </a:r>
          </a:p>
        </p:txBody>
      </p:sp>
      <p:sp>
        <p:nvSpPr>
          <p:cNvPr id="5" name="Content Placeholder 4"/>
          <p:cNvSpPr>
            <a:spLocks noGrp="1"/>
          </p:cNvSpPr>
          <p:nvPr>
            <p:ph idx="4294967295"/>
          </p:nvPr>
        </p:nvSpPr>
        <p:spPr>
          <a:xfrm>
            <a:off x="246855" y="986291"/>
            <a:ext cx="11668919" cy="3306805"/>
          </a:xfrm>
        </p:spPr>
        <p:txBody>
          <a:bodyPr/>
          <a:lstStyle/>
          <a:p>
            <a:pPr marL="285750" indent="-285750">
              <a:lnSpc>
                <a:spcPct val="100000"/>
              </a:lnSpc>
              <a:buClr>
                <a:schemeClr val="accent1"/>
              </a:buClr>
              <a:buFont typeface="Wingdings" panose="05000000000000000000" pitchFamily="2" charset="2"/>
              <a:buChar char="§"/>
            </a:pPr>
            <a:r>
              <a:rPr lang="en-US" sz="1800" dirty="0"/>
              <a:t>For planning </a:t>
            </a:r>
            <a:r>
              <a:rPr lang="en-US" sz="1800" b="1" dirty="0"/>
              <a:t>primary costs on a cost center </a:t>
            </a:r>
            <a:r>
              <a:rPr lang="en-US" sz="1800" dirty="0"/>
              <a:t>basis, you can periodically determine planned depreciation and interest and pass these on to primary cost planning in the CO system via a report.</a:t>
            </a:r>
          </a:p>
          <a:p>
            <a:pPr marL="285750" indent="-285750">
              <a:lnSpc>
                <a:spcPct val="100000"/>
              </a:lnSpc>
              <a:buClr>
                <a:schemeClr val="accent1"/>
              </a:buClr>
              <a:buFont typeface="Wingdings" panose="05000000000000000000" pitchFamily="2" charset="2"/>
              <a:buChar char="§"/>
            </a:pPr>
            <a:r>
              <a:rPr lang="en-US" sz="1800" b="1" dirty="0"/>
              <a:t>Investment support </a:t>
            </a:r>
            <a:r>
              <a:rPr lang="en-US" sz="1800" dirty="0"/>
              <a:t>is a subsidy that a company receives for certain asset investments. Assets that are eligible for such a subsidy are marked in the asset master records with an investment support key. All specifications for claiming the investment support are stored in the definition of this key. The claim can be posted manually or in a mass procedure.</a:t>
            </a:r>
          </a:p>
          <a:p>
            <a:pPr marL="285750" indent="-285750">
              <a:lnSpc>
                <a:spcPct val="100000"/>
              </a:lnSpc>
              <a:buClr>
                <a:schemeClr val="accent1"/>
              </a:buClr>
              <a:buFont typeface="Wingdings" panose="05000000000000000000" pitchFamily="2" charset="2"/>
              <a:buChar char="§"/>
            </a:pPr>
            <a:r>
              <a:rPr lang="en-US" sz="1800" b="1" dirty="0"/>
              <a:t>Inflation management </a:t>
            </a:r>
            <a:r>
              <a:rPr lang="en-US" sz="1800" dirty="0"/>
              <a:t>is required in countries with high rates of inflation or deflation.</a:t>
            </a:r>
          </a:p>
          <a:p>
            <a:pPr marL="285750" indent="-285750">
              <a:lnSpc>
                <a:spcPct val="100000"/>
              </a:lnSpc>
              <a:buClr>
                <a:schemeClr val="accent1"/>
              </a:buClr>
              <a:buFont typeface="Wingdings" panose="05000000000000000000" pitchFamily="2" charset="2"/>
              <a:buChar char="§"/>
            </a:pPr>
            <a:r>
              <a:rPr lang="en-US" sz="1800" dirty="0"/>
              <a:t>The Schedule Manager in FI-AA can be used to define, schedule, process, and control periodically recurring processes</a:t>
            </a:r>
          </a:p>
        </p:txBody>
      </p:sp>
      <p:pic>
        <p:nvPicPr>
          <p:cNvPr id="4" name="Picture 3">
            <a:extLst>
              <a:ext uri="{FF2B5EF4-FFF2-40B4-BE49-F238E27FC236}">
                <a16:creationId xmlns="" xmlns:a16="http://schemas.microsoft.com/office/drawing/2014/main" id="{B4D531F4-1C01-433D-8660-8A71ECDFD93C}"/>
              </a:ext>
            </a:extLst>
          </p:cNvPr>
          <p:cNvPicPr>
            <a:picLocks noChangeAspect="1"/>
          </p:cNvPicPr>
          <p:nvPr/>
        </p:nvPicPr>
        <p:blipFill>
          <a:blip r:embed="rId3"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28838295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4946D3-9054-4150-9167-7A4C31C4D236}"/>
              </a:ext>
            </a:extLst>
          </p:cNvPr>
          <p:cNvSpPr>
            <a:spLocks noGrp="1"/>
          </p:cNvSpPr>
          <p:nvPr>
            <p:ph type="title"/>
          </p:nvPr>
        </p:nvSpPr>
        <p:spPr/>
        <p:txBody>
          <a:bodyPr/>
          <a:lstStyle/>
          <a:p>
            <a:r>
              <a:rPr lang="en-US" dirty="0"/>
              <a:t>New Asset Accounting Posting </a:t>
            </a:r>
            <a:r>
              <a:rPr lang="en-US" dirty="0" smtClean="0"/>
              <a:t>Logic</a:t>
            </a:r>
            <a:endParaRPr lang="en-US" dirty="0"/>
          </a:p>
        </p:txBody>
      </p:sp>
      <p:sp>
        <p:nvSpPr>
          <p:cNvPr id="4" name="Rectangle 3"/>
          <p:cNvSpPr/>
          <p:nvPr/>
        </p:nvSpPr>
        <p:spPr>
          <a:xfrm>
            <a:off x="263351" y="980728"/>
            <a:ext cx="11652423" cy="1785104"/>
          </a:xfrm>
          <a:prstGeom prst="rect">
            <a:avLst/>
          </a:prstGeom>
        </p:spPr>
        <p:txBody>
          <a:bodyPr wrap="square">
            <a:spAutoFit/>
          </a:bodyPr>
          <a:lstStyle/>
          <a:p>
            <a:pPr marL="285750" indent="-285750">
              <a:spcBef>
                <a:spcPts val="1200"/>
              </a:spcBef>
              <a:spcAft>
                <a:spcPts val="1200"/>
              </a:spcAft>
              <a:buClr>
                <a:schemeClr val="accent1"/>
              </a:buClr>
              <a:buFont typeface="Wingdings" panose="05000000000000000000" pitchFamily="2" charset="2"/>
              <a:buChar char="§"/>
            </a:pPr>
            <a:r>
              <a:rPr lang="en-US" dirty="0"/>
              <a:t>The Operational Entry Document posts to a technical clearing account. The Operational Entry Document does not update the asset values; the asset data is only used to perform checks.</a:t>
            </a:r>
          </a:p>
          <a:p>
            <a:pPr marL="285750" indent="-285750">
              <a:spcBef>
                <a:spcPts val="1200"/>
              </a:spcBef>
              <a:spcAft>
                <a:spcPts val="1200"/>
              </a:spcAft>
              <a:buClr>
                <a:schemeClr val="accent1"/>
              </a:buClr>
              <a:buFont typeface="Wingdings" panose="05000000000000000000" pitchFamily="2" charset="2"/>
              <a:buChar char="§"/>
            </a:pPr>
            <a:r>
              <a:rPr lang="en-US" dirty="0"/>
              <a:t>Accounting principle specific documents (1 to n). The accounting principle specific documents post to: – the technical clearing account in each view (balancing to zero) and the asset reconciliation account (and update the asset line items</a:t>
            </a:r>
            <a:r>
              <a:rPr lang="en-US" dirty="0" smtClean="0"/>
              <a:t>).</a:t>
            </a:r>
            <a:endParaRPr lang="en-US" dirty="0"/>
          </a:p>
        </p:txBody>
      </p:sp>
    </p:spTree>
    <p:extLst>
      <p:ext uri="{BB962C8B-B14F-4D97-AF65-F5344CB8AC3E}">
        <p14:creationId xmlns:p14="http://schemas.microsoft.com/office/powerpoint/2010/main" val="22953002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E63677-69CC-45AF-BE73-DAA5D11D5E66}"/>
              </a:ext>
            </a:extLst>
          </p:cNvPr>
          <p:cNvSpPr>
            <a:spLocks noGrp="1"/>
          </p:cNvSpPr>
          <p:nvPr>
            <p:ph type="title"/>
          </p:nvPr>
        </p:nvSpPr>
        <p:spPr/>
        <p:txBody>
          <a:bodyPr/>
          <a:lstStyle/>
          <a:p>
            <a:r>
              <a:rPr lang="en-US" dirty="0"/>
              <a:t>Asset Acquisitions Operational </a:t>
            </a:r>
            <a:r>
              <a:rPr lang="en-US" dirty="0" smtClean="0"/>
              <a:t>Document</a:t>
            </a:r>
            <a:endParaRPr lang="en-US" dirty="0"/>
          </a:p>
        </p:txBody>
      </p:sp>
      <p:pic>
        <p:nvPicPr>
          <p:cNvPr id="3074" name="Picture 2">
            <a:extLst>
              <a:ext uri="{FF2B5EF4-FFF2-40B4-BE49-F238E27FC236}">
                <a16:creationId xmlns="" xmlns:a16="http://schemas.microsoft.com/office/drawing/2014/main" id="{ACF4C8B3-B9B6-40C5-99BE-A819878E61B9}"/>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1415480" y="981075"/>
            <a:ext cx="9217024" cy="20367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 xmlns:a16="http://schemas.microsoft.com/office/drawing/2014/main" id="{5A98A359-C084-4836-AD03-DF4786988E3E}"/>
              </a:ext>
            </a:extLst>
          </p:cNvPr>
          <p:cNvSpPr/>
          <p:nvPr/>
        </p:nvSpPr>
        <p:spPr>
          <a:xfrm>
            <a:off x="1777104" y="3244334"/>
            <a:ext cx="8711384" cy="369332"/>
          </a:xfrm>
          <a:prstGeom prst="rect">
            <a:avLst/>
          </a:prstGeom>
        </p:spPr>
        <p:txBody>
          <a:bodyPr wrap="square">
            <a:spAutoFit/>
          </a:bodyPr>
          <a:lstStyle/>
          <a:p>
            <a:r>
              <a:rPr lang="en-US" b="1" dirty="0">
                <a:solidFill>
                  <a:srgbClr val="000000"/>
                </a:solidFill>
                <a:latin typeface="+mj-lt"/>
              </a:rPr>
              <a:t>Asset Acquisitions Accounting Principal (IFRS) specific Document</a:t>
            </a:r>
            <a:endParaRPr lang="en-US" b="1" i="0" dirty="0">
              <a:solidFill>
                <a:srgbClr val="333333"/>
              </a:solidFill>
              <a:effectLst/>
              <a:latin typeface="+mj-lt"/>
            </a:endParaRPr>
          </a:p>
        </p:txBody>
      </p:sp>
      <p:pic>
        <p:nvPicPr>
          <p:cNvPr id="3076" name="Picture 4">
            <a:extLst>
              <a:ext uri="{FF2B5EF4-FFF2-40B4-BE49-F238E27FC236}">
                <a16:creationId xmlns="" xmlns:a16="http://schemas.microsoft.com/office/drawing/2014/main" id="{36D7ED3E-0991-44F3-A97D-EE14E9663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5480" y="3848898"/>
            <a:ext cx="9217024" cy="2663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5612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1394CB-A1FB-4D3E-9811-60986DB23BB0}"/>
              </a:ext>
            </a:extLst>
          </p:cNvPr>
          <p:cNvSpPr>
            <a:spLocks noGrp="1"/>
          </p:cNvSpPr>
          <p:nvPr>
            <p:ph type="title"/>
          </p:nvPr>
        </p:nvSpPr>
        <p:spPr/>
        <p:txBody>
          <a:bodyPr>
            <a:noAutofit/>
          </a:bodyPr>
          <a:lstStyle/>
          <a:p>
            <a:r>
              <a:rPr lang="en-US" dirty="0"/>
              <a:t>Asset Acquisitions Accounting </a:t>
            </a:r>
            <a:r>
              <a:rPr lang="en-US" dirty="0" smtClean="0"/>
              <a:t>Principal (LOCA</a:t>
            </a:r>
            <a:r>
              <a:rPr lang="en-US" dirty="0"/>
              <a:t>) </a:t>
            </a:r>
            <a:r>
              <a:rPr lang="en-US" dirty="0" smtClean="0"/>
              <a:t/>
            </a:r>
            <a:br>
              <a:rPr lang="en-US" dirty="0" smtClean="0"/>
            </a:br>
            <a:r>
              <a:rPr lang="en-US" dirty="0" smtClean="0"/>
              <a:t>specific</a:t>
            </a:r>
            <a:r>
              <a:rPr lang="en-US" dirty="0"/>
              <a:t> </a:t>
            </a:r>
            <a:r>
              <a:rPr lang="en-US" dirty="0"/>
              <a:t>d</a:t>
            </a:r>
            <a:r>
              <a:rPr lang="en-US" dirty="0" smtClean="0"/>
              <a:t>ocument</a:t>
            </a:r>
            <a:endParaRPr lang="en-US" dirty="0"/>
          </a:p>
        </p:txBody>
      </p:sp>
      <p:pic>
        <p:nvPicPr>
          <p:cNvPr id="4098" name="Picture 2">
            <a:extLst>
              <a:ext uri="{FF2B5EF4-FFF2-40B4-BE49-F238E27FC236}">
                <a16:creationId xmlns="" xmlns:a16="http://schemas.microsoft.com/office/drawing/2014/main" id="{4339CE4E-AF35-4456-93AB-54A5931FD513}"/>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227651" y="1268413"/>
            <a:ext cx="11688124" cy="5184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83761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2C9356-CDE1-470C-8CAF-2108BC1CB954}"/>
              </a:ext>
            </a:extLst>
          </p:cNvPr>
          <p:cNvSpPr>
            <a:spLocks noGrp="1"/>
          </p:cNvSpPr>
          <p:nvPr>
            <p:ph type="title"/>
          </p:nvPr>
        </p:nvSpPr>
        <p:spPr/>
        <p:txBody>
          <a:bodyPr>
            <a:noAutofit/>
          </a:bodyPr>
          <a:lstStyle/>
          <a:p>
            <a:r>
              <a:rPr lang="en-US" dirty="0"/>
              <a:t>Universal Table updated with respective ledger (0L &amp; N1) and currencies</a:t>
            </a:r>
            <a:r>
              <a:rPr lang="en-US" dirty="0" smtClean="0"/>
              <a:t>.</a:t>
            </a:r>
            <a:endParaRPr lang="en-US" dirty="0"/>
          </a:p>
        </p:txBody>
      </p:sp>
      <p:pic>
        <p:nvPicPr>
          <p:cNvPr id="5122" name="Picture 2">
            <a:extLst>
              <a:ext uri="{FF2B5EF4-FFF2-40B4-BE49-F238E27FC236}">
                <a16:creationId xmlns="" xmlns:a16="http://schemas.microsoft.com/office/drawing/2014/main" id="{BF4B1AF0-08DB-414D-B16A-2A2883B3C114}"/>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335359" y="1268412"/>
            <a:ext cx="11580415" cy="5112915"/>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1713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Periodic </a:t>
            </a:r>
            <a:r>
              <a:rPr lang="en-US" dirty="0"/>
              <a:t>processing : Depreciation </a:t>
            </a:r>
          </a:p>
        </p:txBody>
      </p:sp>
      <p:sp>
        <p:nvSpPr>
          <p:cNvPr id="5" name="Content Placeholder 4"/>
          <p:cNvSpPr>
            <a:spLocks noGrp="1"/>
          </p:cNvSpPr>
          <p:nvPr>
            <p:ph idx="4294967295"/>
          </p:nvPr>
        </p:nvSpPr>
        <p:spPr>
          <a:xfrm>
            <a:off x="246855" y="981075"/>
            <a:ext cx="11668919" cy="3600053"/>
          </a:xfrm>
        </p:spPr>
        <p:txBody>
          <a:bodyPr/>
          <a:lstStyle/>
          <a:p>
            <a:pPr>
              <a:lnSpc>
                <a:spcPct val="100000"/>
              </a:lnSpc>
              <a:buClr>
                <a:schemeClr val="accent1"/>
              </a:buClr>
            </a:pPr>
            <a:r>
              <a:rPr lang="en-US" sz="1800" b="1" dirty="0"/>
              <a:t>The system supports the following direct types of depreciation:</a:t>
            </a:r>
          </a:p>
          <a:p>
            <a:pPr marL="285750" indent="-285750">
              <a:lnSpc>
                <a:spcPct val="100000"/>
              </a:lnSpc>
              <a:buClr>
                <a:schemeClr val="accent1"/>
              </a:buClr>
              <a:buFont typeface="Wingdings" panose="05000000000000000000" pitchFamily="2" charset="2"/>
              <a:buChar char="§"/>
            </a:pPr>
            <a:r>
              <a:rPr lang="en-US" sz="1800" b="1" dirty="0"/>
              <a:t>Ordinary depreciation: </a:t>
            </a:r>
            <a:r>
              <a:rPr lang="en-US" sz="1800" dirty="0"/>
              <a:t>This is the planned reduction in asset value due to normal wear and tear.</a:t>
            </a:r>
          </a:p>
          <a:p>
            <a:pPr marL="285750" indent="-285750">
              <a:lnSpc>
                <a:spcPct val="100000"/>
              </a:lnSpc>
              <a:buClr>
                <a:schemeClr val="accent1"/>
              </a:buClr>
              <a:buFont typeface="Wingdings" panose="05000000000000000000" pitchFamily="2" charset="2"/>
              <a:buChar char="§"/>
            </a:pPr>
            <a:r>
              <a:rPr lang="en-US" sz="1800" b="1" dirty="0"/>
              <a:t>Special depreciation: </a:t>
            </a:r>
            <a:r>
              <a:rPr lang="en-US" sz="1800" dirty="0"/>
              <a:t>This represents a purely tax-based type of depreciation for wear and tear where the percentage may be staggered within a tax concession period, without taking the actual wear and tear on the asset into consideration.</a:t>
            </a:r>
          </a:p>
          <a:p>
            <a:pPr marL="285750" indent="-285750">
              <a:lnSpc>
                <a:spcPct val="100000"/>
              </a:lnSpc>
              <a:buClr>
                <a:schemeClr val="accent1"/>
              </a:buClr>
              <a:buFont typeface="Wingdings" panose="05000000000000000000" pitchFamily="2" charset="2"/>
              <a:buChar char="§"/>
            </a:pPr>
            <a:r>
              <a:rPr lang="en-US" sz="1800" b="1" dirty="0"/>
              <a:t>Unplanned depreciation: </a:t>
            </a:r>
            <a:r>
              <a:rPr lang="en-US" sz="1800" dirty="0"/>
              <a:t>This is concerned with unusual circumstances, such as damage to the asset, that leads to a permanent reduction in its value.</a:t>
            </a:r>
          </a:p>
          <a:p>
            <a:pPr marL="285750" indent="-285750">
              <a:lnSpc>
                <a:spcPct val="100000"/>
              </a:lnSpc>
              <a:buClr>
                <a:schemeClr val="accent1"/>
              </a:buClr>
              <a:buFont typeface="Wingdings" panose="05000000000000000000" pitchFamily="2" charset="2"/>
              <a:buChar char="§"/>
            </a:pPr>
            <a:r>
              <a:rPr lang="en-US" sz="1800" b="1" dirty="0"/>
              <a:t>Unit-of-production depreciation: </a:t>
            </a:r>
            <a:r>
              <a:rPr lang="en-US" sz="1800" dirty="0"/>
              <a:t>This takes fluctuations in activity into account for the depreciation calculation. It makes the amount of depreciation dependent upon seasonal usage of the asset (for example, number of miles traveled or units produced</a:t>
            </a:r>
            <a:r>
              <a:rPr lang="en-US" sz="1800" dirty="0" smtClean="0"/>
              <a:t>).</a:t>
            </a:r>
            <a:endParaRPr lang="en-US" sz="1800" dirty="0"/>
          </a:p>
        </p:txBody>
      </p:sp>
      <p:pic>
        <p:nvPicPr>
          <p:cNvPr id="4" name="Picture 3">
            <a:extLst>
              <a:ext uri="{FF2B5EF4-FFF2-40B4-BE49-F238E27FC236}">
                <a16:creationId xmlns="" xmlns:a16="http://schemas.microsoft.com/office/drawing/2014/main" id="{161F8B59-015B-4B38-AFD7-D2E73B85EC0E}"/>
              </a:ext>
            </a:extLst>
          </p:cNvPr>
          <p:cNvPicPr>
            <a:picLocks noChangeAspect="1"/>
          </p:cNvPicPr>
          <p:nvPr/>
        </p:nvPicPr>
        <p:blipFill>
          <a:blip r:embed="rId3"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99611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Periodic </a:t>
            </a:r>
            <a:r>
              <a:rPr lang="en-US" dirty="0"/>
              <a:t>processing : Depreciation</a:t>
            </a:r>
          </a:p>
        </p:txBody>
      </p:sp>
      <p:sp>
        <p:nvSpPr>
          <p:cNvPr id="5" name="Content Placeholder 4"/>
          <p:cNvSpPr>
            <a:spLocks noGrp="1"/>
          </p:cNvSpPr>
          <p:nvPr>
            <p:ph idx="4294967295"/>
          </p:nvPr>
        </p:nvSpPr>
        <p:spPr>
          <a:xfrm>
            <a:off x="246855" y="980728"/>
            <a:ext cx="11668919" cy="1066800"/>
          </a:xfrm>
        </p:spPr>
        <p:txBody>
          <a:bodyPr/>
          <a:lstStyle/>
          <a:p>
            <a:pPr algn="just">
              <a:buNone/>
            </a:pPr>
            <a:r>
              <a:rPr lang="en-US" sz="1800" dirty="0"/>
              <a:t>Specifications and parameters that the system requires to calculate depreciation amounts are entered in calculation</a:t>
            </a:r>
          </a:p>
          <a:p>
            <a:pPr algn="just">
              <a:buNone/>
            </a:pPr>
            <a:r>
              <a:rPr lang="en-US" sz="1800" dirty="0"/>
              <a:t>Calculation methods can be assigned to a depreciation key.</a:t>
            </a:r>
          </a:p>
        </p:txBody>
      </p:sp>
      <p:pic>
        <p:nvPicPr>
          <p:cNvPr id="26626" name="Picture 2"/>
          <p:cNvPicPr>
            <a:picLocks noChangeAspect="1" noChangeArrowheads="1"/>
          </p:cNvPicPr>
          <p:nvPr/>
        </p:nvPicPr>
        <p:blipFill>
          <a:blip r:embed="rId3" cstate="print"/>
          <a:srcRect/>
          <a:stretch>
            <a:fillRect/>
          </a:stretch>
        </p:blipFill>
        <p:spPr bwMode="auto">
          <a:xfrm>
            <a:off x="2590800" y="2060848"/>
            <a:ext cx="6889576" cy="4392488"/>
          </a:xfrm>
          <a:prstGeom prst="rect">
            <a:avLst/>
          </a:prstGeom>
          <a:noFill/>
          <a:ln w="9525">
            <a:noFill/>
            <a:miter lim="800000"/>
            <a:headEnd/>
            <a:tailEnd/>
          </a:ln>
        </p:spPr>
      </p:pic>
      <p:pic>
        <p:nvPicPr>
          <p:cNvPr id="6" name="Picture 5">
            <a:extLst>
              <a:ext uri="{FF2B5EF4-FFF2-40B4-BE49-F238E27FC236}">
                <a16:creationId xmlns="" xmlns:a16="http://schemas.microsoft.com/office/drawing/2014/main" id="{AA00EA5F-96FE-452A-AE01-D37626180BDD}"/>
              </a:ext>
            </a:extLst>
          </p:cNvPr>
          <p:cNvPicPr>
            <a:picLocks noChangeAspect="1"/>
          </p:cNvPicPr>
          <p:nvPr/>
        </p:nvPicPr>
        <p:blipFill>
          <a:blip r:embed="rId4"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2024457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Periodic </a:t>
            </a:r>
            <a:r>
              <a:rPr lang="en-US" dirty="0"/>
              <a:t>processing : Depreciation process</a:t>
            </a:r>
          </a:p>
        </p:txBody>
      </p:sp>
      <p:sp>
        <p:nvSpPr>
          <p:cNvPr id="5" name="Content Placeholder 4"/>
          <p:cNvSpPr>
            <a:spLocks noGrp="1"/>
          </p:cNvSpPr>
          <p:nvPr>
            <p:ph idx="4294967295"/>
          </p:nvPr>
        </p:nvSpPr>
        <p:spPr>
          <a:xfrm>
            <a:off x="246855" y="981075"/>
            <a:ext cx="11668919" cy="3902075"/>
          </a:xfrm>
        </p:spPr>
        <p:txBody>
          <a:bodyPr/>
          <a:lstStyle/>
          <a:p>
            <a:pPr marL="285750" indent="-285750">
              <a:buClr>
                <a:schemeClr val="accent1"/>
              </a:buClr>
              <a:buFont typeface="Wingdings" panose="05000000000000000000" pitchFamily="2" charset="2"/>
              <a:buChar char="§"/>
            </a:pPr>
            <a:r>
              <a:rPr lang="en-US" sz="1800" dirty="0"/>
              <a:t>The asset master record contains the depreciation terms which calculate the annual depreciation using the depreciation key and the useful life.</a:t>
            </a:r>
          </a:p>
          <a:p>
            <a:pPr marL="285750" indent="-285750">
              <a:buClr>
                <a:schemeClr val="accent1"/>
              </a:buClr>
              <a:buFont typeface="Wingdings" panose="05000000000000000000" pitchFamily="2" charset="2"/>
              <a:buChar char="§"/>
            </a:pPr>
            <a:r>
              <a:rPr lang="en-US" sz="1800" dirty="0"/>
              <a:t>According to the purpose of the depreciation area, other terms, such as revaluation or imputed interest, are also calculated.</a:t>
            </a:r>
          </a:p>
          <a:p>
            <a:pPr marL="285750" indent="-285750">
              <a:buClr>
                <a:schemeClr val="accent1"/>
              </a:buClr>
              <a:buFont typeface="Wingdings" panose="05000000000000000000" pitchFamily="2" charset="2"/>
              <a:buChar char="§"/>
            </a:pPr>
            <a:r>
              <a:rPr lang="en-US" sz="1800" dirty="0"/>
              <a:t>The system determines the depreciation start date using the asset value date and the period control method.</a:t>
            </a:r>
          </a:p>
          <a:p>
            <a:pPr marL="285750" indent="-285750">
              <a:buClr>
                <a:schemeClr val="accent1"/>
              </a:buClr>
              <a:buFont typeface="Wingdings" panose="05000000000000000000" pitchFamily="2" charset="2"/>
              <a:buChar char="§"/>
            </a:pPr>
            <a:r>
              <a:rPr lang="en-US" sz="1800" dirty="0"/>
              <a:t>The Asset Explorer displays the values and the depreciation for every transaction and each area and also the calculation of depreciation values.</a:t>
            </a:r>
          </a:p>
          <a:p>
            <a:pPr>
              <a:buNone/>
            </a:pPr>
            <a:r>
              <a:rPr lang="en-US" sz="1800" b="1" dirty="0" smtClean="0"/>
              <a:t>Note </a:t>
            </a:r>
            <a:r>
              <a:rPr lang="en-US" sz="1800" dirty="0"/>
              <a:t>:Changing the Customizing definition of the depreciation keys does not automatically lead to a correction of depreciation values that have already been calculated for individual assets. For that to happen, recalculation of depreciation has to be executed.</a:t>
            </a:r>
          </a:p>
        </p:txBody>
      </p:sp>
      <p:pic>
        <p:nvPicPr>
          <p:cNvPr id="4" name="Picture 3">
            <a:extLst>
              <a:ext uri="{FF2B5EF4-FFF2-40B4-BE49-F238E27FC236}">
                <a16:creationId xmlns="" xmlns:a16="http://schemas.microsoft.com/office/drawing/2014/main" id="{EFA6E508-E3BA-4B7E-8F18-C5F16CF004F7}"/>
              </a:ext>
            </a:extLst>
          </p:cNvPr>
          <p:cNvPicPr>
            <a:picLocks noChangeAspect="1"/>
          </p:cNvPicPr>
          <p:nvPr/>
        </p:nvPicPr>
        <p:blipFill>
          <a:blip r:embed="rId3"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1630472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Depreciation</a:t>
            </a:r>
            <a:r>
              <a:rPr lang="en-US" dirty="0"/>
              <a:t>: Depreciation </a:t>
            </a:r>
            <a:r>
              <a:rPr lang="en-US" dirty="0" smtClean="0"/>
              <a:t>engine</a:t>
            </a:r>
            <a:endParaRPr lang="en-US" dirty="0"/>
          </a:p>
        </p:txBody>
      </p:sp>
      <p:sp>
        <p:nvSpPr>
          <p:cNvPr id="5" name="Content Placeholder 4"/>
          <p:cNvSpPr>
            <a:spLocks noGrp="1"/>
          </p:cNvSpPr>
          <p:nvPr>
            <p:ph idx="4294967295"/>
          </p:nvPr>
        </p:nvSpPr>
        <p:spPr>
          <a:xfrm>
            <a:off x="246855" y="981075"/>
            <a:ext cx="11668919" cy="1007765"/>
          </a:xfrm>
        </p:spPr>
        <p:txBody>
          <a:bodyPr>
            <a:normAutofit lnSpcReduction="10000"/>
          </a:bodyPr>
          <a:lstStyle/>
          <a:p>
            <a:pPr>
              <a:buNone/>
            </a:pPr>
            <a:r>
              <a:rPr lang="en-US" b="1" dirty="0"/>
              <a:t>Calculation on basis of period intervals</a:t>
            </a:r>
          </a:p>
          <a:p>
            <a:pPr>
              <a:buNone/>
            </a:pPr>
            <a:r>
              <a:rPr lang="en-US" sz="1800" dirty="0"/>
              <a:t>In many cases the new calculation program calculates the same depreciation amount as the old logic. However, the new Depreciation Engine does, in principle, enables a more precise calculation</a:t>
            </a:r>
            <a:r>
              <a:rPr lang="en-US" dirty="0"/>
              <a:t>.</a:t>
            </a:r>
          </a:p>
        </p:txBody>
      </p:sp>
      <p:pic>
        <p:nvPicPr>
          <p:cNvPr id="8194" name="Picture 2"/>
          <p:cNvPicPr>
            <a:picLocks noChangeAspect="1" noChangeArrowheads="1"/>
          </p:cNvPicPr>
          <p:nvPr/>
        </p:nvPicPr>
        <p:blipFill>
          <a:blip r:embed="rId3" cstate="print"/>
          <a:srcRect/>
          <a:stretch>
            <a:fillRect/>
          </a:stretch>
        </p:blipFill>
        <p:spPr bwMode="auto">
          <a:xfrm>
            <a:off x="1919536" y="2060848"/>
            <a:ext cx="7924800" cy="4392488"/>
          </a:xfrm>
          <a:prstGeom prst="rect">
            <a:avLst/>
          </a:prstGeom>
          <a:noFill/>
          <a:ln w="19050">
            <a:solidFill>
              <a:schemeClr val="tx1"/>
            </a:solidFill>
            <a:miter lim="800000"/>
            <a:headEnd/>
            <a:tailEnd/>
          </a:ln>
        </p:spPr>
      </p:pic>
      <p:pic>
        <p:nvPicPr>
          <p:cNvPr id="6" name="Picture 5">
            <a:extLst>
              <a:ext uri="{FF2B5EF4-FFF2-40B4-BE49-F238E27FC236}">
                <a16:creationId xmlns="" xmlns:a16="http://schemas.microsoft.com/office/drawing/2014/main" id="{FD3AEA57-9726-4CF8-B425-B39679A0C7DE}"/>
              </a:ext>
            </a:extLst>
          </p:cNvPr>
          <p:cNvPicPr>
            <a:picLocks noChangeAspect="1"/>
          </p:cNvPicPr>
          <p:nvPr/>
        </p:nvPicPr>
        <p:blipFill>
          <a:blip r:embed="rId4"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1780820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Depreciation</a:t>
            </a:r>
            <a:r>
              <a:rPr lang="en-US" dirty="0"/>
              <a:t>: Time dependent </a:t>
            </a:r>
            <a:r>
              <a:rPr lang="en-US" dirty="0" err="1"/>
              <a:t>dep</a:t>
            </a:r>
            <a:r>
              <a:rPr lang="en-US" dirty="0"/>
              <a:t> </a:t>
            </a:r>
            <a:r>
              <a:rPr lang="en-US" dirty="0" smtClean="0"/>
              <a:t>terms</a:t>
            </a:r>
            <a:endParaRPr lang="en-US" dirty="0"/>
          </a:p>
        </p:txBody>
      </p:sp>
      <p:sp>
        <p:nvSpPr>
          <p:cNvPr id="5" name="Content Placeholder 4"/>
          <p:cNvSpPr>
            <a:spLocks noGrp="1"/>
          </p:cNvSpPr>
          <p:nvPr>
            <p:ph idx="4294967295"/>
          </p:nvPr>
        </p:nvSpPr>
        <p:spPr>
          <a:xfrm>
            <a:off x="227013" y="981075"/>
            <a:ext cx="11688762" cy="3600053"/>
          </a:xfrm>
        </p:spPr>
        <p:txBody>
          <a:bodyPr/>
          <a:lstStyle/>
          <a:p>
            <a:pPr algn="just">
              <a:spcBef>
                <a:spcPts val="1200"/>
              </a:spcBef>
              <a:spcAft>
                <a:spcPts val="1200"/>
              </a:spcAft>
              <a:buNone/>
            </a:pPr>
            <a:r>
              <a:rPr lang="en-US" sz="1800" dirty="0"/>
              <a:t>The following parameters can be changed on a </a:t>
            </a:r>
            <a:r>
              <a:rPr lang="en-US" sz="1800" b="1" dirty="0"/>
              <a:t>time dependent basis </a:t>
            </a:r>
            <a:r>
              <a:rPr lang="en-US" sz="1800" dirty="0"/>
              <a:t>:</a:t>
            </a:r>
          </a:p>
          <a:p>
            <a:pPr marL="461963" indent="-287338" algn="just">
              <a:spcBef>
                <a:spcPts val="1200"/>
              </a:spcBef>
              <a:spcAft>
                <a:spcPts val="1200"/>
              </a:spcAft>
              <a:buClr>
                <a:schemeClr val="accent1"/>
              </a:buClr>
              <a:buFont typeface="Wingdings" panose="05000000000000000000" pitchFamily="2" charset="2"/>
              <a:buChar char="§"/>
            </a:pPr>
            <a:r>
              <a:rPr lang="en-US" sz="1800" dirty="0"/>
              <a:t>Depreciation key </a:t>
            </a:r>
          </a:p>
          <a:p>
            <a:pPr marL="461963" indent="-287338" algn="just">
              <a:spcBef>
                <a:spcPts val="1200"/>
              </a:spcBef>
              <a:spcAft>
                <a:spcPts val="1200"/>
              </a:spcAft>
              <a:buClr>
                <a:schemeClr val="accent1"/>
              </a:buClr>
              <a:buFont typeface="Wingdings" panose="05000000000000000000" pitchFamily="2" charset="2"/>
              <a:buChar char="§"/>
            </a:pPr>
            <a:r>
              <a:rPr lang="en-US" sz="1800" dirty="0"/>
              <a:t>Useful life (year /period)</a:t>
            </a:r>
          </a:p>
          <a:p>
            <a:pPr marL="461963" indent="-287338" algn="just">
              <a:spcBef>
                <a:spcPts val="1200"/>
              </a:spcBef>
              <a:spcAft>
                <a:spcPts val="1200"/>
              </a:spcAft>
              <a:buClr>
                <a:schemeClr val="accent1"/>
              </a:buClr>
              <a:buFont typeface="Wingdings" panose="05000000000000000000" pitchFamily="2" charset="2"/>
              <a:buChar char="§"/>
            </a:pPr>
            <a:r>
              <a:rPr lang="en-US" sz="1800" dirty="0"/>
              <a:t>Variable depreciation amount</a:t>
            </a:r>
          </a:p>
          <a:p>
            <a:pPr marL="461963" indent="-287338" algn="just">
              <a:spcBef>
                <a:spcPts val="1200"/>
              </a:spcBef>
              <a:spcAft>
                <a:spcPts val="1200"/>
              </a:spcAft>
              <a:buClr>
                <a:schemeClr val="accent1"/>
              </a:buClr>
              <a:buFont typeface="Wingdings" panose="05000000000000000000" pitchFamily="2" charset="2"/>
              <a:buChar char="§"/>
            </a:pPr>
            <a:r>
              <a:rPr lang="en-US" sz="1800" dirty="0"/>
              <a:t>Absolute scrap value</a:t>
            </a:r>
          </a:p>
          <a:p>
            <a:pPr marL="461963" indent="-287338" algn="just">
              <a:spcBef>
                <a:spcPts val="1200"/>
              </a:spcBef>
              <a:spcAft>
                <a:spcPts val="1200"/>
              </a:spcAft>
              <a:buClr>
                <a:schemeClr val="accent1"/>
              </a:buClr>
              <a:buFont typeface="Wingdings" panose="05000000000000000000" pitchFamily="2" charset="2"/>
              <a:buChar char="§"/>
            </a:pPr>
            <a:r>
              <a:rPr lang="en-US" sz="1800" dirty="0"/>
              <a:t>Percentage scrap </a:t>
            </a:r>
            <a:r>
              <a:rPr lang="en-US" sz="1800" dirty="0" smtClean="0"/>
              <a:t>value</a:t>
            </a:r>
            <a:endParaRPr lang="en-US" sz="1800" dirty="0"/>
          </a:p>
          <a:p>
            <a:pPr algn="just">
              <a:spcBef>
                <a:spcPts val="1200"/>
              </a:spcBef>
              <a:spcAft>
                <a:spcPts val="1200"/>
              </a:spcAft>
              <a:buNone/>
            </a:pPr>
            <a:r>
              <a:rPr lang="en-US" sz="1800" dirty="0"/>
              <a:t>With the use of time-dependent intervals (in conjunction with the new mySAP ERP Depreciation Engine) depreciation can be calculated more accurately than was previously possible. </a:t>
            </a:r>
          </a:p>
          <a:p>
            <a:pPr algn="just">
              <a:spcBef>
                <a:spcPts val="1200"/>
              </a:spcBef>
              <a:spcAft>
                <a:spcPts val="1200"/>
              </a:spcAft>
              <a:buNone/>
            </a:pPr>
            <a:r>
              <a:rPr lang="en-US" sz="1800" dirty="0"/>
              <a:t>If time-dependent depreciation terms are not used, a change would have the effect that all open (and future) fiscal years are recalculated. See example </a:t>
            </a:r>
            <a:r>
              <a:rPr lang="en-US" sz="1800" dirty="0" smtClean="0"/>
              <a:t>…</a:t>
            </a:r>
            <a:endParaRPr lang="en-US" sz="1800" dirty="0"/>
          </a:p>
        </p:txBody>
      </p:sp>
      <p:pic>
        <p:nvPicPr>
          <p:cNvPr id="4" name="Picture 3">
            <a:extLst>
              <a:ext uri="{FF2B5EF4-FFF2-40B4-BE49-F238E27FC236}">
                <a16:creationId xmlns="" xmlns:a16="http://schemas.microsoft.com/office/drawing/2014/main" id="{905C4656-A273-41A0-BBE0-3A5CA589E70E}"/>
              </a:ext>
            </a:extLst>
          </p:cNvPr>
          <p:cNvPicPr>
            <a:picLocks noChangeAspect="1"/>
          </p:cNvPicPr>
          <p:nvPr/>
        </p:nvPicPr>
        <p:blipFill>
          <a:blip r:embed="rId3" cstate="print"/>
          <a:stretch>
            <a:fillRect/>
          </a:stretch>
        </p:blipFill>
        <p:spPr>
          <a:xfrm>
            <a:off x="11235151" y="144738"/>
            <a:ext cx="768279" cy="690149"/>
          </a:xfrm>
          <a:prstGeom prst="rect">
            <a:avLst/>
          </a:prstGeom>
        </p:spPr>
      </p:pic>
    </p:spTree>
    <p:extLst>
      <p:ext uri="{BB962C8B-B14F-4D97-AF65-F5344CB8AC3E}">
        <p14:creationId xmlns:p14="http://schemas.microsoft.com/office/powerpoint/2010/main" val="9972694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2A1D6004348D4F9154481336AD417C" ma:contentTypeVersion="4" ma:contentTypeDescription="Create a new document." ma:contentTypeScope="" ma:versionID="1e26fc9a8eca8fb2db4c66d75b084576">
  <xsd:schema xmlns:xsd="http://www.w3.org/2001/XMLSchema" xmlns:xs="http://www.w3.org/2001/XMLSchema" xmlns:p="http://schemas.microsoft.com/office/2006/metadata/properties" xmlns:ns2="ce0354b1-8b8a-4445-9744-43789a9951c9" xmlns:ns3="49cd9647-1f2f-44af-896f-c694876aada6" targetNamespace="http://schemas.microsoft.com/office/2006/metadata/properties" ma:root="true" ma:fieldsID="71d09c8b9d176ee482582f76d6973e1e" ns2:_="" ns3:_="">
    <xsd:import namespace="ce0354b1-8b8a-4445-9744-43789a9951c9"/>
    <xsd:import namespace="49cd9647-1f2f-44af-896f-c694876aada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0354b1-8b8a-4445-9744-43789a9951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9cd9647-1f2f-44af-896f-c694876aada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3DE1B1C-A4CB-4B99-B389-CB4AA0EBC052}"/>
</file>

<file path=customXml/itemProps2.xml><?xml version="1.0" encoding="utf-8"?>
<ds:datastoreItem xmlns:ds="http://schemas.openxmlformats.org/officeDocument/2006/customXml" ds:itemID="{D8F0B451-0517-4D0A-8AA0-D50FCEB78AB3}"/>
</file>

<file path=customXml/itemProps3.xml><?xml version="1.0" encoding="utf-8"?>
<ds:datastoreItem xmlns:ds="http://schemas.openxmlformats.org/officeDocument/2006/customXml" ds:itemID="{3D4E2B5B-CDB6-4D26-9E75-D619E0E80F96}"/>
</file>

<file path=docProps/app.xml><?xml version="1.0" encoding="utf-8"?>
<Properties xmlns="http://schemas.openxmlformats.org/officeDocument/2006/extended-properties" xmlns:vt="http://schemas.openxmlformats.org/officeDocument/2006/docPropsVTypes">
  <Template/>
  <TotalTime>2427</TotalTime>
  <Words>4132</Words>
  <Application>Microsoft Office PowerPoint</Application>
  <PresentationFormat>Widescreen</PresentationFormat>
  <Paragraphs>257</Paragraphs>
  <Slides>44</Slides>
  <Notes>20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0" baseType="lpstr">
      <vt:lpstr>Arial</vt:lpstr>
      <vt:lpstr>Tahoma</vt:lpstr>
      <vt:lpstr>Verdana</vt:lpstr>
      <vt:lpstr>Wingdings</vt:lpstr>
      <vt:lpstr>Capgemini Master</vt:lpstr>
      <vt:lpstr>think-cell Slide</vt:lpstr>
      <vt:lpstr>PowerPoint Presentation</vt:lpstr>
      <vt:lpstr>Asset Accounting</vt:lpstr>
      <vt:lpstr>Asset Accounting : Periodic Processing</vt:lpstr>
      <vt:lpstr>Asset Accounting : Periodic Processing</vt:lpstr>
      <vt:lpstr>Periodic processing : Depreciation </vt:lpstr>
      <vt:lpstr>Periodic processing : Depreciation</vt:lpstr>
      <vt:lpstr>Periodic processing : Depreciation process</vt:lpstr>
      <vt:lpstr>Depreciation: Depreciation engine</vt:lpstr>
      <vt:lpstr>Depreciation: Time dependent dep terms</vt:lpstr>
      <vt:lpstr>Depreciation: Time dependent dep terms</vt:lpstr>
      <vt:lpstr>Depreciation : Cost accounting Area</vt:lpstr>
      <vt:lpstr>Depreciation: Imputed Interest</vt:lpstr>
      <vt:lpstr>Depreciation: Replacement values/Indexing</vt:lpstr>
      <vt:lpstr>Depreciation: Depreciation Process</vt:lpstr>
      <vt:lpstr>Depreciation: Depreciation Process</vt:lpstr>
      <vt:lpstr>Periodic Processing :FY change and YE closing</vt:lpstr>
      <vt:lpstr>Periodic Processing :FY change and YE closing</vt:lpstr>
      <vt:lpstr>Periodic Processing :FY change and YE closing</vt:lpstr>
      <vt:lpstr>Periodic Processing :FY change and YE closing</vt:lpstr>
      <vt:lpstr>Periodic Processing: Periodic APC value postings</vt:lpstr>
      <vt:lpstr> Periodic Processing :Exercise Time</vt:lpstr>
      <vt:lpstr>Asset Accounting : Periodic Processing</vt:lpstr>
      <vt:lpstr>Asset Accounting</vt:lpstr>
      <vt:lpstr>Asset Accounting: Information System</vt:lpstr>
      <vt:lpstr>Information System: AA Area Menu</vt:lpstr>
      <vt:lpstr>Information System: ABAP list viewer</vt:lpstr>
      <vt:lpstr>Information System: Asset history sheet</vt:lpstr>
      <vt:lpstr>Information System :Asset Explorer</vt:lpstr>
      <vt:lpstr>Information System: Asset Explorer</vt:lpstr>
      <vt:lpstr>Information System : Depreciation simulation</vt:lpstr>
      <vt:lpstr>Information System : Depreciation simulation</vt:lpstr>
      <vt:lpstr>Information System :Exercise Time </vt:lpstr>
      <vt:lpstr>Asset Accounting : Information System</vt:lpstr>
      <vt:lpstr>Data Structure Changes in Asset Accounting</vt:lpstr>
      <vt:lpstr>New FI-AA-Integration with the Universal Journal Entry</vt:lpstr>
      <vt:lpstr>Key Configuration Consideration in Ledger Approach</vt:lpstr>
      <vt:lpstr>Key Configuration Consideration in Ledger Approach</vt:lpstr>
      <vt:lpstr>Why will use a technical clearing GL account</vt:lpstr>
      <vt:lpstr>Define account “Technical clearing account” for integrated asset acquisition.</vt:lpstr>
      <vt:lpstr>New Asset Accounting Posting Logic</vt:lpstr>
      <vt:lpstr>Asset Acquisitions Operational Document</vt:lpstr>
      <vt:lpstr>Asset Acquisitions Accounting Principal (LOCA)  specific document</vt:lpstr>
      <vt:lpstr>Universal Table updated with respective ledger (0L &amp; N1) and currencies.</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Raghavan, Rajesh</dc:creator>
  <cp:lastModifiedBy>Sewlani, Sumit</cp:lastModifiedBy>
  <cp:revision>188</cp:revision>
  <dcterms:created xsi:type="dcterms:W3CDTF">2019-11-18T03:14:39Z</dcterms:created>
  <dcterms:modified xsi:type="dcterms:W3CDTF">2020-02-26T09:53:03Z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0x010100FE2A1D6004348D4F9154481336AD417C</vt:lpwstr>
  </property>
</Properties>
</file>