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3.xml" ContentType="application/vnd.openxmlformats-officedocument.presentationml.tags+xml"/>
  <Override PartName="/ppt/tags/tag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4"/>
  </p:notesMasterIdLst>
  <p:handoutMasterIdLst>
    <p:handoutMasterId r:id="rId45"/>
  </p:handoutMasterIdLst>
  <p:sldIdLst>
    <p:sldId id="1044" r:id="rId2"/>
    <p:sldId id="1045" r:id="rId3"/>
    <p:sldId id="1046" r:id="rId4"/>
    <p:sldId id="1047" r:id="rId5"/>
    <p:sldId id="1048" r:id="rId6"/>
    <p:sldId id="1049"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1064" r:id="rId22"/>
    <p:sldId id="1065" r:id="rId23"/>
    <p:sldId id="1066" r:id="rId24"/>
    <p:sldId id="1067" r:id="rId25"/>
    <p:sldId id="1069" r:id="rId26"/>
    <p:sldId id="1071" r:id="rId27"/>
    <p:sldId id="1072" r:id="rId28"/>
    <p:sldId id="1074" r:id="rId29"/>
    <p:sldId id="1076" r:id="rId30"/>
    <p:sldId id="1077" r:id="rId31"/>
    <p:sldId id="1078" r:id="rId32"/>
    <p:sldId id="1080" r:id="rId33"/>
    <p:sldId id="1081" r:id="rId34"/>
    <p:sldId id="1082" r:id="rId35"/>
    <p:sldId id="1084" r:id="rId36"/>
    <p:sldId id="1085" r:id="rId37"/>
    <p:sldId id="1086" r:id="rId38"/>
    <p:sldId id="1087" r:id="rId39"/>
    <p:sldId id="1088" r:id="rId40"/>
    <p:sldId id="1089" r:id="rId41"/>
    <p:sldId id="1090" r:id="rId42"/>
    <p:sldId id="273" r:id="rId43"/>
  </p:sldIdLst>
  <p:sldSz cx="12192000" cy="6858000"/>
  <p:notesSz cx="6858000" cy="9144000"/>
  <p:custDataLst>
    <p:tags r:id="rId4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3"/>
            <p14:sldId id="1064"/>
            <p14:sldId id="1065"/>
            <p14:sldId id="1066"/>
            <p14:sldId id="1067"/>
            <p14:sldId id="1069"/>
            <p14:sldId id="1071"/>
            <p14:sldId id="1072"/>
            <p14:sldId id="1074"/>
            <p14:sldId id="1076"/>
            <p14:sldId id="1077"/>
            <p14:sldId id="1078"/>
            <p14:sldId id="1080"/>
            <p14:sldId id="1081"/>
            <p14:sldId id="1082"/>
            <p14:sldId id="1084"/>
            <p14:sldId id="1085"/>
            <p14:sldId id="1086"/>
            <p14:sldId id="1087"/>
            <p14:sldId id="1088"/>
            <p14:sldId id="1089"/>
            <p14:sldId id="1090"/>
            <p14:sldId id="273"/>
          </p14:sldIdLst>
        </p14:section>
      </p14:sectionLst>
    </p:ext>
    <p:ext uri="{EFAFB233-063F-42B5-8137-9DF3F51BA10A}">
      <p15:sldGuideLst xmlns:p15="http://schemas.microsoft.com/office/powerpoint/2012/main">
        <p15:guide id="5" orient="horz" pos="799"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362" autoAdjust="0"/>
  </p:normalViewPr>
  <p:slideViewPr>
    <p:cSldViewPr>
      <p:cViewPr varScale="1">
        <p:scale>
          <a:sx n="62" d="100"/>
          <a:sy n="62" d="100"/>
        </p:scale>
        <p:origin x="632" y="48"/>
      </p:cViewPr>
      <p:guideLst>
        <p:guide orient="horz" pos="799"/>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27/02/2020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93700" y="692150"/>
            <a:ext cx="6070600" cy="3416300"/>
          </a:xfrm>
          <a:ln cap="flat"/>
        </p:spPr>
      </p:sp>
      <p:sp>
        <p:nvSpPr>
          <p:cNvPr id="55299" name="Rectangle 3"/>
          <p:cNvSpPr>
            <a:spLocks noGrp="1" noChangeArrowheads="1"/>
          </p:cNvSpPr>
          <p:nvPr>
            <p:ph type="body" idx="1"/>
          </p:nvPr>
        </p:nvSpPr>
        <p:spPr>
          <a:noFill/>
          <a:ln w="9525"/>
        </p:spPr>
        <p:txBody>
          <a:bodyPr/>
          <a:lstStyle/>
          <a:p>
            <a:r>
              <a:rPr lang="en-US" dirty="0"/>
              <a:t>This Inhouse course was developed to meet the needs of SAP R/3 Consultants working at Capgemini. This course is designed to present a high level view of Controlling and to provide the Consultants with basic information about how to use this Functionality.</a:t>
            </a:r>
          </a:p>
          <a:p>
            <a:endParaRPr lang="en-US" dirty="0"/>
          </a:p>
          <a:p>
            <a:r>
              <a:rPr lang="en-US" dirty="0"/>
              <a:t>More </a:t>
            </a:r>
            <a:r>
              <a:rPr lang="en-US" dirty="0" err="1"/>
              <a:t>indepth</a:t>
            </a:r>
            <a:r>
              <a:rPr lang="en-US" dirty="0"/>
              <a:t> courses have been developed to train Consultants in specific areas discussed during this course.</a:t>
            </a:r>
          </a:p>
          <a:p>
            <a:endParaRPr lang="en-US" dirty="0"/>
          </a:p>
          <a:p>
            <a:r>
              <a:rPr lang="en-US" dirty="0"/>
              <a:t>Your comments at the conclusion of this training session are appreciated and will help us better tailor future courses to meet your training needs.</a:t>
            </a:r>
          </a:p>
          <a:p>
            <a:r>
              <a:rPr lang="en-US" dirty="0"/>
              <a:t> </a:t>
            </a:r>
          </a:p>
        </p:txBody>
      </p:sp>
    </p:spTree>
    <p:extLst>
      <p:ext uri="{BB962C8B-B14F-4D97-AF65-F5344CB8AC3E}">
        <p14:creationId xmlns:p14="http://schemas.microsoft.com/office/powerpoint/2010/main" val="78626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93700" y="692150"/>
            <a:ext cx="6070600" cy="3416300"/>
          </a:xfrm>
          <a:ln/>
        </p:spPr>
      </p:sp>
      <p:sp>
        <p:nvSpPr>
          <p:cNvPr id="79875" name="Rectangle 3"/>
          <p:cNvSpPr>
            <a:spLocks noGrp="1" noChangeArrowheads="1"/>
          </p:cNvSpPr>
          <p:nvPr>
            <p:ph type="body" idx="1"/>
          </p:nvPr>
        </p:nvSpPr>
        <p:spPr>
          <a:noFill/>
          <a:ln w="9525"/>
        </p:spPr>
        <p:txBody>
          <a:bodyPr/>
          <a:lstStyle/>
          <a:p>
            <a:r>
              <a:rPr lang="en-US"/>
              <a:t>The GL account master record is divided into two segments: A chart of accounts segment and a company code segment.</a:t>
            </a:r>
          </a:p>
          <a:p>
            <a:r>
              <a:rPr lang="en-US"/>
              <a:t>The chart of accounts area contains the data that is valid for all company codes, such as the account number.</a:t>
            </a:r>
          </a:p>
          <a:p>
            <a:r>
              <a:rPr lang="en-US"/>
              <a:t>The company code specific area contains data that may vary from one company code to another, such as the currency in which the account may be posted.</a:t>
            </a:r>
          </a:p>
          <a:p>
            <a:r>
              <a:rPr lang="en-GB"/>
              <a:t>The result is that individual company codes can control their business processing requirements, yet the common chart of accounts provides reporting capabilities across company codes.</a:t>
            </a:r>
            <a:endParaRPr lang="en-US"/>
          </a:p>
          <a:p>
            <a:r>
              <a:rPr lang="en-US"/>
              <a:t>There are available three different transactions to create a new GL account: </a:t>
            </a:r>
          </a:p>
          <a:p>
            <a:pPr lvl="1"/>
            <a:r>
              <a:rPr lang="en-US"/>
              <a:t>FS00: centrally</a:t>
            </a:r>
          </a:p>
          <a:p>
            <a:pPr lvl="1"/>
            <a:r>
              <a:rPr lang="en-US"/>
              <a:t>FSP0: in chart of accounts (only)</a:t>
            </a:r>
          </a:p>
          <a:p>
            <a:pPr lvl="1"/>
            <a:r>
              <a:rPr lang="en-US"/>
              <a:t>FSS0: in company code</a:t>
            </a:r>
          </a:p>
          <a:p>
            <a:endParaRPr lang="en-US"/>
          </a:p>
        </p:txBody>
      </p:sp>
    </p:spTree>
    <p:extLst>
      <p:ext uri="{BB962C8B-B14F-4D97-AF65-F5344CB8AC3E}">
        <p14:creationId xmlns:p14="http://schemas.microsoft.com/office/powerpoint/2010/main" val="2475574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6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a:xfrm>
            <a:off x="227349" y="0"/>
            <a:ext cx="9983451" cy="1104900"/>
          </a:xfrm>
        </p:spPr>
        <p:txBody>
          <a:bodyPr/>
          <a:lstStyle/>
          <a:p>
            <a:r>
              <a:rPr lang="en-US"/>
              <a:t>Click to edit Master title style</a:t>
            </a:r>
          </a:p>
        </p:txBody>
      </p:sp>
    </p:spTree>
    <p:extLst>
      <p:ext uri="{BB962C8B-B14F-4D97-AF65-F5344CB8AC3E}">
        <p14:creationId xmlns:p14="http://schemas.microsoft.com/office/powerpoint/2010/main" val="728733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a:xfrm>
            <a:off x="227349" y="0"/>
            <a:ext cx="9983451" cy="1104900"/>
          </a:xfrm>
        </p:spPr>
        <p:txBody>
          <a:bodyPr/>
          <a:lstStyle/>
          <a:p>
            <a:r>
              <a:rPr lang="en-US"/>
              <a:t>Click to edit Master title style</a:t>
            </a:r>
          </a:p>
        </p:txBody>
      </p:sp>
    </p:spTree>
    <p:extLst>
      <p:ext uri="{BB962C8B-B14F-4D97-AF65-F5344CB8AC3E}">
        <p14:creationId xmlns:p14="http://schemas.microsoft.com/office/powerpoint/2010/main" val="1095160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a:xfrm>
            <a:off x="227349" y="0"/>
            <a:ext cx="9983451" cy="1104900"/>
          </a:xfrm>
        </p:spPr>
        <p:txBody>
          <a:bodyPr/>
          <a:lstStyle/>
          <a:p>
            <a:r>
              <a:rPr lang="en-US"/>
              <a:t>Click to edit Master title style</a:t>
            </a:r>
          </a:p>
        </p:txBody>
      </p:sp>
    </p:spTree>
    <p:extLst>
      <p:ext uri="{BB962C8B-B14F-4D97-AF65-F5344CB8AC3E}">
        <p14:creationId xmlns:p14="http://schemas.microsoft.com/office/powerpoint/2010/main" val="978186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a:xfrm>
            <a:off x="227349" y="0"/>
            <a:ext cx="9983451" cy="1104900"/>
          </a:xfrm>
        </p:spPr>
        <p:txBody>
          <a:bodyPr/>
          <a:lstStyle/>
          <a:p>
            <a:r>
              <a:rPr lang="en-US"/>
              <a:t>Click to edit Master title style</a:t>
            </a:r>
          </a:p>
        </p:txBody>
      </p:sp>
    </p:spTree>
    <p:extLst>
      <p:ext uri="{BB962C8B-B14F-4D97-AF65-F5344CB8AC3E}">
        <p14:creationId xmlns:p14="http://schemas.microsoft.com/office/powerpoint/2010/main" val="315205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2/27/2020</a:t>
            </a:fld>
            <a:endParaRPr lang="en-US"/>
          </a:p>
        </p:txBody>
      </p:sp>
      <p:sp>
        <p:nvSpPr>
          <p:cNvPr id="3" name="Footer Placeholder 4">
            <a:extLst>
              <a:ext uri="{FF2B5EF4-FFF2-40B4-BE49-F238E27FC236}">
                <a16:creationId xmlns="" xmlns:a16="http://schemas.microsoft.com/office/drawing/2014/main"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10" name="think-cell Slide" r:id="rId18" imgW="270" imgH="270" progId="TCLayout.ActiveDocument.1">
                  <p:embed/>
                </p:oleObj>
              </mc:Choice>
              <mc:Fallback>
                <p:oleObj name="think-cell Slide" r:id="rId18" imgW="270" imgH="270" progId="TCLayout.ActiveDocument.1">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 id="2147483901" r:id="rId11"/>
    <p:sldLayoutId id="2147483902" r:id="rId12"/>
    <p:sldLayoutId id="2147483903" r:id="rId13"/>
    <p:sldLayoutId id="2147483904" r:id="rId1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Controlling: Cost element and Cost  center accounting</a:t>
            </a:r>
          </a:p>
        </p:txBody>
      </p:sp>
    </p:spTree>
    <p:extLst>
      <p:ext uri="{BB962C8B-B14F-4D97-AF65-F5344CB8AC3E}">
        <p14:creationId xmlns:p14="http://schemas.microsoft.com/office/powerpoint/2010/main" val="154100244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FC164F-21E5-42ED-94DD-7481704E75A3}"/>
              </a:ext>
            </a:extLst>
          </p:cNvPr>
          <p:cNvSpPr>
            <a:spLocks noGrp="1"/>
          </p:cNvSpPr>
          <p:nvPr>
            <p:ph type="title"/>
          </p:nvPr>
        </p:nvSpPr>
        <p:spPr/>
        <p:txBody>
          <a:bodyPr/>
          <a:lstStyle/>
          <a:p>
            <a:r>
              <a:rPr lang="en-US" dirty="0"/>
              <a:t>Creation of primary and secondary cost elements (Automatic Creation)</a:t>
            </a:r>
          </a:p>
        </p:txBody>
      </p:sp>
      <p:sp>
        <p:nvSpPr>
          <p:cNvPr id="3" name="Content Placeholder 2">
            <a:extLst>
              <a:ext uri="{FF2B5EF4-FFF2-40B4-BE49-F238E27FC236}">
                <a16:creationId xmlns="" xmlns:a16="http://schemas.microsoft.com/office/drawing/2014/main" id="{C89B20DB-EE41-4FF3-A763-741A4C3A437E}"/>
              </a:ext>
            </a:extLst>
          </p:cNvPr>
          <p:cNvSpPr>
            <a:spLocks noGrp="1"/>
          </p:cNvSpPr>
          <p:nvPr>
            <p:ph idx="4294967295"/>
          </p:nvPr>
        </p:nvSpPr>
        <p:spPr>
          <a:xfrm>
            <a:off x="227013" y="1295400"/>
            <a:ext cx="11688762" cy="1125488"/>
          </a:xfrm>
        </p:spPr>
        <p:txBody>
          <a:bodyPr/>
          <a:lstStyle/>
          <a:p>
            <a:r>
              <a:rPr lang="en-US" sz="1800" dirty="0"/>
              <a:t>The session has been executed and below window will display here just click on “Exit Batch Input” button</a:t>
            </a:r>
          </a:p>
          <a:p>
            <a:r>
              <a:rPr lang="en-US" sz="1800" dirty="0"/>
              <a:t>By this cost elements are created </a:t>
            </a:r>
            <a:r>
              <a:rPr lang="en-US" sz="1800" dirty="0" smtClean="0"/>
              <a:t>automatically</a:t>
            </a:r>
            <a:endParaRPr lang="en-US" sz="1800" dirty="0"/>
          </a:p>
        </p:txBody>
      </p:sp>
      <p:pic>
        <p:nvPicPr>
          <p:cNvPr id="4" name="Picture 3">
            <a:extLst>
              <a:ext uri="{FF2B5EF4-FFF2-40B4-BE49-F238E27FC236}">
                <a16:creationId xmlns="" xmlns:a16="http://schemas.microsoft.com/office/drawing/2014/main" id="{A9F281BC-2BEE-43B5-8A0E-CB2A313B92B8}"/>
              </a:ext>
            </a:extLst>
          </p:cNvPr>
          <p:cNvPicPr>
            <a:picLocks noChangeAspect="1"/>
          </p:cNvPicPr>
          <p:nvPr/>
        </p:nvPicPr>
        <p:blipFill>
          <a:blip r:embed="rId2" cstate="print"/>
          <a:stretch>
            <a:fillRect/>
          </a:stretch>
        </p:blipFill>
        <p:spPr>
          <a:xfrm>
            <a:off x="3200400" y="2570632"/>
            <a:ext cx="5181600" cy="1848968"/>
          </a:xfrm>
          <a:prstGeom prst="rect">
            <a:avLst/>
          </a:prstGeom>
        </p:spPr>
      </p:pic>
      <p:sp>
        <p:nvSpPr>
          <p:cNvPr id="5" name="Rectangle 4"/>
          <p:cNvSpPr/>
          <p:nvPr/>
        </p:nvSpPr>
        <p:spPr>
          <a:xfrm>
            <a:off x="239886" y="5517232"/>
            <a:ext cx="11688762" cy="646331"/>
          </a:xfrm>
          <a:prstGeom prst="rect">
            <a:avLst/>
          </a:prstGeom>
        </p:spPr>
        <p:txBody>
          <a:bodyPr wrap="square">
            <a:spAutoFit/>
          </a:bodyPr>
          <a:lstStyle/>
          <a:p>
            <a:r>
              <a:rPr lang="en-US" b="1" dirty="0"/>
              <a:t>NOTE: </a:t>
            </a:r>
            <a:r>
              <a:rPr lang="en-US" dirty="0"/>
              <a:t>TO CREATE </a:t>
            </a:r>
            <a:r>
              <a:rPr lang="en-US" b="1" dirty="0">
                <a:solidFill>
                  <a:schemeClr val="accent1"/>
                </a:solidFill>
              </a:rPr>
              <a:t>INDIVIDUAL PRIMARY COST ELEMENT </a:t>
            </a:r>
            <a:r>
              <a:rPr lang="en-US" dirty="0"/>
              <a:t>TRANSACTION CODE IS </a:t>
            </a:r>
            <a:r>
              <a:rPr lang="en-US" b="1" dirty="0">
                <a:solidFill>
                  <a:schemeClr val="accent1"/>
                </a:solidFill>
              </a:rPr>
              <a:t>KA01</a:t>
            </a:r>
          </a:p>
          <a:p>
            <a:r>
              <a:rPr lang="en-US" dirty="0"/>
              <a:t>TO CREATE</a:t>
            </a:r>
            <a:r>
              <a:rPr lang="en-US" b="1" dirty="0"/>
              <a:t> </a:t>
            </a:r>
            <a:r>
              <a:rPr lang="en-US" b="1" dirty="0">
                <a:solidFill>
                  <a:schemeClr val="accent1"/>
                </a:solidFill>
              </a:rPr>
              <a:t>INDIVIDUAL SECONDARY COST ELEMENT </a:t>
            </a:r>
            <a:r>
              <a:rPr lang="en-US" dirty="0"/>
              <a:t>TRANSACTION CODE IS </a:t>
            </a:r>
            <a:r>
              <a:rPr lang="en-US" b="1" dirty="0">
                <a:solidFill>
                  <a:schemeClr val="accent1"/>
                </a:solidFill>
              </a:rPr>
              <a:t>KA06</a:t>
            </a:r>
          </a:p>
        </p:txBody>
      </p:sp>
    </p:spTree>
    <p:extLst>
      <p:ext uri="{BB962C8B-B14F-4D97-AF65-F5344CB8AC3E}">
        <p14:creationId xmlns:p14="http://schemas.microsoft.com/office/powerpoint/2010/main" val="3474201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B98BF7-52B0-4570-86D3-B7D0E4D76F24}"/>
              </a:ext>
            </a:extLst>
          </p:cNvPr>
          <p:cNvSpPr>
            <a:spLocks noGrp="1"/>
          </p:cNvSpPr>
          <p:nvPr>
            <p:ph type="title"/>
          </p:nvPr>
        </p:nvSpPr>
        <p:spPr/>
        <p:txBody>
          <a:bodyPr/>
          <a:lstStyle/>
          <a:p>
            <a:r>
              <a:rPr lang="en-US" dirty="0"/>
              <a:t>Display Cost Element Information</a:t>
            </a:r>
          </a:p>
        </p:txBody>
      </p:sp>
      <p:sp>
        <p:nvSpPr>
          <p:cNvPr id="3" name="Content Placeholder 2">
            <a:extLst>
              <a:ext uri="{FF2B5EF4-FFF2-40B4-BE49-F238E27FC236}">
                <a16:creationId xmlns="" xmlns:a16="http://schemas.microsoft.com/office/drawing/2014/main" id="{F93B1935-70A7-4150-A9CF-15EAD4E3219A}"/>
              </a:ext>
            </a:extLst>
          </p:cNvPr>
          <p:cNvSpPr>
            <a:spLocks noGrp="1"/>
          </p:cNvSpPr>
          <p:nvPr>
            <p:ph idx="4294967295"/>
          </p:nvPr>
        </p:nvSpPr>
        <p:spPr>
          <a:xfrm>
            <a:off x="273521" y="980728"/>
            <a:ext cx="11642254" cy="1512168"/>
          </a:xfrm>
        </p:spPr>
        <p:txBody>
          <a:bodyPr/>
          <a:lstStyle/>
          <a:p>
            <a:r>
              <a:rPr lang="en-US" sz="1800" dirty="0"/>
              <a:t>Path: Accounting &gt; Controlling &gt; Cost Element Accounting&gt;Information System &gt; Reports for Cost and Revenue Element Accounting (New) &gt; Master Data Indexes &gt; KA23  Cost Elements: Master Data </a:t>
            </a:r>
            <a:r>
              <a:rPr lang="en-US" sz="1800" dirty="0" smtClean="0"/>
              <a:t>Report</a:t>
            </a:r>
            <a:endParaRPr lang="en-US" sz="1800" dirty="0"/>
          </a:p>
          <a:p>
            <a:r>
              <a:rPr lang="en-US" sz="1800" dirty="0"/>
              <a:t>Transaction code: </a:t>
            </a:r>
            <a:r>
              <a:rPr lang="en-US" sz="1800" dirty="0" smtClean="0"/>
              <a:t>KA23</a:t>
            </a:r>
            <a:endParaRPr lang="en-US" sz="1800" dirty="0"/>
          </a:p>
        </p:txBody>
      </p:sp>
      <p:pic>
        <p:nvPicPr>
          <p:cNvPr id="5" name="Picture 4">
            <a:extLst>
              <a:ext uri="{FF2B5EF4-FFF2-40B4-BE49-F238E27FC236}">
                <a16:creationId xmlns="" xmlns:a16="http://schemas.microsoft.com/office/drawing/2014/main" id="{66508329-7048-4C01-A85C-37F19F9C8261}"/>
              </a:ext>
            </a:extLst>
          </p:cNvPr>
          <p:cNvPicPr>
            <a:picLocks noChangeAspect="1"/>
          </p:cNvPicPr>
          <p:nvPr/>
        </p:nvPicPr>
        <p:blipFill>
          <a:blip r:embed="rId2" cstate="print"/>
          <a:stretch>
            <a:fillRect/>
          </a:stretch>
        </p:blipFill>
        <p:spPr>
          <a:xfrm>
            <a:off x="1929838" y="2348880"/>
            <a:ext cx="8379948" cy="4032448"/>
          </a:xfrm>
          <a:prstGeom prst="rect">
            <a:avLst/>
          </a:prstGeom>
        </p:spPr>
      </p:pic>
    </p:spTree>
    <p:extLst>
      <p:ext uri="{BB962C8B-B14F-4D97-AF65-F5344CB8AC3E}">
        <p14:creationId xmlns:p14="http://schemas.microsoft.com/office/powerpoint/2010/main" val="306466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573055-D7B7-4BB3-9AFE-D5644D51A218}"/>
              </a:ext>
            </a:extLst>
          </p:cNvPr>
          <p:cNvSpPr>
            <a:spLocks noGrp="1"/>
          </p:cNvSpPr>
          <p:nvPr>
            <p:ph type="title"/>
          </p:nvPr>
        </p:nvSpPr>
        <p:spPr/>
        <p:txBody>
          <a:bodyPr/>
          <a:lstStyle/>
          <a:p>
            <a:r>
              <a:rPr lang="en-US" dirty="0"/>
              <a:t>Report output</a:t>
            </a:r>
          </a:p>
        </p:txBody>
      </p:sp>
      <p:pic>
        <p:nvPicPr>
          <p:cNvPr id="4" name="Content Placeholder 3">
            <a:extLst>
              <a:ext uri="{FF2B5EF4-FFF2-40B4-BE49-F238E27FC236}">
                <a16:creationId xmlns="" xmlns:a16="http://schemas.microsoft.com/office/drawing/2014/main" id="{4F7802D0-A7EF-45EC-BF64-08F39E59E554}"/>
              </a:ext>
            </a:extLst>
          </p:cNvPr>
          <p:cNvPicPr>
            <a:picLocks noGrp="1" noChangeAspect="1"/>
          </p:cNvPicPr>
          <p:nvPr>
            <p:ph idx="4294967295"/>
          </p:nvPr>
        </p:nvPicPr>
        <p:blipFill>
          <a:blip r:embed="rId2" cstate="print"/>
          <a:stretch>
            <a:fillRect/>
          </a:stretch>
        </p:blipFill>
        <p:spPr>
          <a:xfrm>
            <a:off x="1487488" y="981074"/>
            <a:ext cx="9145015" cy="5040213"/>
          </a:xfrm>
          <a:prstGeom prst="rect">
            <a:avLst/>
          </a:prstGeom>
        </p:spPr>
      </p:pic>
    </p:spTree>
    <p:extLst>
      <p:ext uri="{BB962C8B-B14F-4D97-AF65-F5344CB8AC3E}">
        <p14:creationId xmlns:p14="http://schemas.microsoft.com/office/powerpoint/2010/main" val="43064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5AC471-E50D-41EC-97A7-11A59E7CE8B6}"/>
              </a:ext>
            </a:extLst>
          </p:cNvPr>
          <p:cNvSpPr>
            <a:spLocks noGrp="1"/>
          </p:cNvSpPr>
          <p:nvPr>
            <p:ph type="title"/>
          </p:nvPr>
        </p:nvSpPr>
        <p:spPr/>
        <p:txBody>
          <a:bodyPr/>
          <a:lstStyle/>
          <a:p>
            <a:r>
              <a:rPr lang="en-US" dirty="0"/>
              <a:t>Cost Element Group</a:t>
            </a:r>
          </a:p>
        </p:txBody>
      </p:sp>
      <p:sp>
        <p:nvSpPr>
          <p:cNvPr id="3" name="Content Placeholder 2">
            <a:extLst>
              <a:ext uri="{FF2B5EF4-FFF2-40B4-BE49-F238E27FC236}">
                <a16:creationId xmlns="" xmlns:a16="http://schemas.microsoft.com/office/drawing/2014/main" id="{44363BBC-42B3-4EC4-B228-A9B509B6C427}"/>
              </a:ext>
            </a:extLst>
          </p:cNvPr>
          <p:cNvSpPr>
            <a:spLocks noGrp="1"/>
          </p:cNvSpPr>
          <p:nvPr>
            <p:ph idx="4294967295"/>
          </p:nvPr>
        </p:nvSpPr>
        <p:spPr>
          <a:xfrm>
            <a:off x="227013" y="1108075"/>
            <a:ext cx="11688762" cy="448717"/>
          </a:xfrm>
        </p:spPr>
        <p:txBody>
          <a:bodyPr/>
          <a:lstStyle/>
          <a:p>
            <a:r>
              <a:rPr lang="en-US" sz="1800" dirty="0"/>
              <a:t>You can collect cost elements with similar characteristics in cost element groups</a:t>
            </a:r>
            <a:r>
              <a:rPr lang="en-US" sz="1800" dirty="0" smtClean="0"/>
              <a:t>.</a:t>
            </a:r>
            <a:endParaRPr lang="en-US" sz="1800" dirty="0"/>
          </a:p>
        </p:txBody>
      </p:sp>
      <p:pic>
        <p:nvPicPr>
          <p:cNvPr id="5" name="Picture 4">
            <a:extLst>
              <a:ext uri="{FF2B5EF4-FFF2-40B4-BE49-F238E27FC236}">
                <a16:creationId xmlns="" xmlns:a16="http://schemas.microsoft.com/office/drawing/2014/main" id="{886F5175-25E6-449F-8E70-EABA7F25A959}"/>
              </a:ext>
            </a:extLst>
          </p:cNvPr>
          <p:cNvPicPr>
            <a:picLocks noChangeAspect="1"/>
          </p:cNvPicPr>
          <p:nvPr/>
        </p:nvPicPr>
        <p:blipFill>
          <a:blip r:embed="rId2" cstate="print"/>
          <a:stretch>
            <a:fillRect/>
          </a:stretch>
        </p:blipFill>
        <p:spPr>
          <a:xfrm>
            <a:off x="2242944" y="2716432"/>
            <a:ext cx="7741488" cy="3664896"/>
          </a:xfrm>
          <a:prstGeom prst="rect">
            <a:avLst/>
          </a:prstGeom>
        </p:spPr>
      </p:pic>
      <p:sp>
        <p:nvSpPr>
          <p:cNvPr id="4" name="Rectangle 3"/>
          <p:cNvSpPr/>
          <p:nvPr/>
        </p:nvSpPr>
        <p:spPr>
          <a:xfrm>
            <a:off x="2170936" y="2132856"/>
            <a:ext cx="7776864" cy="369332"/>
          </a:xfrm>
          <a:prstGeom prst="rect">
            <a:avLst/>
          </a:prstGeom>
        </p:spPr>
        <p:txBody>
          <a:bodyPr wrap="square">
            <a:spAutoFit/>
          </a:bodyPr>
          <a:lstStyle/>
          <a:p>
            <a:r>
              <a:rPr lang="en-US" dirty="0"/>
              <a:t>The following graphic shows an example of a cost element group.</a:t>
            </a:r>
          </a:p>
        </p:txBody>
      </p:sp>
    </p:spTree>
    <p:extLst>
      <p:ext uri="{BB962C8B-B14F-4D97-AF65-F5344CB8AC3E}">
        <p14:creationId xmlns:p14="http://schemas.microsoft.com/office/powerpoint/2010/main" val="214436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E569C0-BD8F-42F9-B95F-503D98C4947C}"/>
              </a:ext>
            </a:extLst>
          </p:cNvPr>
          <p:cNvSpPr>
            <a:spLocks noGrp="1"/>
          </p:cNvSpPr>
          <p:nvPr>
            <p:ph type="title"/>
          </p:nvPr>
        </p:nvSpPr>
        <p:spPr/>
        <p:txBody>
          <a:bodyPr/>
          <a:lstStyle/>
          <a:p>
            <a:r>
              <a:rPr lang="en-US" dirty="0"/>
              <a:t>Cost Element Group</a:t>
            </a:r>
          </a:p>
        </p:txBody>
      </p:sp>
      <p:sp>
        <p:nvSpPr>
          <p:cNvPr id="3" name="Content Placeholder 2">
            <a:extLst>
              <a:ext uri="{FF2B5EF4-FFF2-40B4-BE49-F238E27FC236}">
                <a16:creationId xmlns="" xmlns:a16="http://schemas.microsoft.com/office/drawing/2014/main" id="{1928247A-4628-43C6-8A09-57EB9BECD541}"/>
              </a:ext>
            </a:extLst>
          </p:cNvPr>
          <p:cNvSpPr>
            <a:spLocks noGrp="1"/>
          </p:cNvSpPr>
          <p:nvPr>
            <p:ph idx="4294967295"/>
          </p:nvPr>
        </p:nvSpPr>
        <p:spPr>
          <a:xfrm>
            <a:off x="239241" y="980728"/>
            <a:ext cx="11676534" cy="2520280"/>
          </a:xfrm>
        </p:spPr>
        <p:txBody>
          <a:bodyPr/>
          <a:lstStyle/>
          <a:p>
            <a:pPr marL="285750" indent="-285750">
              <a:spcBef>
                <a:spcPts val="1200"/>
              </a:spcBef>
              <a:spcAft>
                <a:spcPts val="1200"/>
              </a:spcAft>
              <a:buClr>
                <a:schemeClr val="accent1"/>
              </a:buClr>
              <a:buFont typeface="Wingdings" panose="05000000000000000000" pitchFamily="2" charset="2"/>
              <a:buChar char="§"/>
            </a:pPr>
            <a:r>
              <a:rPr lang="en-US" sz="1800" dirty="0"/>
              <a:t>We can use cost element groups in the information system, for example. You can use the cost element group structure to</a:t>
            </a:r>
          </a:p>
          <a:p>
            <a:pPr marL="285750" indent="-285750">
              <a:spcBef>
                <a:spcPts val="1200"/>
              </a:spcBef>
              <a:spcAft>
                <a:spcPts val="1200"/>
              </a:spcAft>
              <a:buClr>
                <a:schemeClr val="accent1"/>
              </a:buClr>
              <a:buFont typeface="Wingdings" panose="05000000000000000000" pitchFamily="2" charset="2"/>
              <a:buChar char="§"/>
            </a:pPr>
            <a:r>
              <a:rPr lang="en-US" sz="1800" dirty="0"/>
              <a:t>define the row structure of your reports. Totals are calculated in the report for each node.</a:t>
            </a:r>
          </a:p>
          <a:p>
            <a:pPr marL="285750" indent="-285750">
              <a:spcBef>
                <a:spcPts val="1200"/>
              </a:spcBef>
              <a:spcAft>
                <a:spcPts val="1200"/>
              </a:spcAft>
              <a:buClr>
                <a:schemeClr val="accent1"/>
              </a:buClr>
              <a:buFont typeface="Wingdings" panose="05000000000000000000" pitchFamily="2" charset="2"/>
              <a:buChar char="§"/>
            </a:pPr>
            <a:r>
              <a:rPr lang="en-US" sz="1800" dirty="0"/>
              <a:t>we can also use cost element groups whenever you want to process several cost elements in one transaction. For example,</a:t>
            </a:r>
          </a:p>
          <a:p>
            <a:pPr marL="285750" indent="-285750">
              <a:spcBef>
                <a:spcPts val="1200"/>
              </a:spcBef>
              <a:spcAft>
                <a:spcPts val="1200"/>
              </a:spcAft>
              <a:buClr>
                <a:schemeClr val="accent1"/>
              </a:buClr>
              <a:buFont typeface="Wingdings" panose="05000000000000000000" pitchFamily="2" charset="2"/>
              <a:buChar char="§"/>
            </a:pPr>
            <a:r>
              <a:rPr lang="en-US" sz="1800" dirty="0"/>
              <a:t>in cost center planning, distribution or assessment.</a:t>
            </a:r>
          </a:p>
        </p:txBody>
      </p:sp>
    </p:spTree>
    <p:extLst>
      <p:ext uri="{BB962C8B-B14F-4D97-AF65-F5344CB8AC3E}">
        <p14:creationId xmlns:p14="http://schemas.microsoft.com/office/powerpoint/2010/main" val="52394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869A91-BDD0-4AA1-97CF-AD3CB6479A44}"/>
              </a:ext>
            </a:extLst>
          </p:cNvPr>
          <p:cNvSpPr>
            <a:spLocks noGrp="1"/>
          </p:cNvSpPr>
          <p:nvPr>
            <p:ph type="title"/>
          </p:nvPr>
        </p:nvSpPr>
        <p:spPr/>
        <p:txBody>
          <a:bodyPr/>
          <a:lstStyle/>
          <a:p>
            <a:r>
              <a:rPr lang="en-US" dirty="0"/>
              <a:t>Cost Element Group Creation</a:t>
            </a:r>
          </a:p>
        </p:txBody>
      </p:sp>
      <p:sp>
        <p:nvSpPr>
          <p:cNvPr id="3" name="Content Placeholder 2">
            <a:extLst>
              <a:ext uri="{FF2B5EF4-FFF2-40B4-BE49-F238E27FC236}">
                <a16:creationId xmlns="" xmlns:a16="http://schemas.microsoft.com/office/drawing/2014/main" id="{966AAD0A-DB38-4592-B695-4F59CBB36925}"/>
              </a:ext>
            </a:extLst>
          </p:cNvPr>
          <p:cNvSpPr>
            <a:spLocks noGrp="1"/>
          </p:cNvSpPr>
          <p:nvPr>
            <p:ph idx="4294967295"/>
          </p:nvPr>
        </p:nvSpPr>
        <p:spPr>
          <a:xfrm>
            <a:off x="227013" y="1143000"/>
            <a:ext cx="11688762" cy="1421904"/>
          </a:xfrm>
        </p:spPr>
        <p:txBody>
          <a:bodyPr/>
          <a:lstStyle/>
          <a:p>
            <a:r>
              <a:rPr lang="en-US" sz="1800" dirty="0"/>
              <a:t>Path: Accounting &gt; Controlling &gt; Cost Element Accounting &gt; Master Data&gt; Cost Element Group&gt; KAH1-Create.</a:t>
            </a:r>
          </a:p>
          <a:p>
            <a:r>
              <a:rPr lang="en-US" sz="1800" dirty="0"/>
              <a:t>The following screen will display</a:t>
            </a:r>
          </a:p>
          <a:p>
            <a:r>
              <a:rPr lang="en-US" sz="1800" dirty="0"/>
              <a:t>Enter Cost Element Group press enter or click on Hierarchy </a:t>
            </a:r>
            <a:r>
              <a:rPr lang="en-US" sz="1800" dirty="0" smtClean="0"/>
              <a:t>button</a:t>
            </a:r>
            <a:endParaRPr lang="en-US" sz="1800" dirty="0"/>
          </a:p>
        </p:txBody>
      </p:sp>
      <p:pic>
        <p:nvPicPr>
          <p:cNvPr id="5" name="Picture 4">
            <a:extLst>
              <a:ext uri="{FF2B5EF4-FFF2-40B4-BE49-F238E27FC236}">
                <a16:creationId xmlns="" xmlns:a16="http://schemas.microsoft.com/office/drawing/2014/main" id="{C4068342-F908-46F5-B681-46929A585A81}"/>
              </a:ext>
            </a:extLst>
          </p:cNvPr>
          <p:cNvPicPr>
            <a:picLocks noChangeAspect="1"/>
          </p:cNvPicPr>
          <p:nvPr/>
        </p:nvPicPr>
        <p:blipFill>
          <a:blip r:embed="rId2" cstate="print"/>
          <a:stretch>
            <a:fillRect/>
          </a:stretch>
        </p:blipFill>
        <p:spPr>
          <a:xfrm>
            <a:off x="2639616" y="2636912"/>
            <a:ext cx="6940623" cy="3744416"/>
          </a:xfrm>
          <a:prstGeom prst="rect">
            <a:avLst/>
          </a:prstGeom>
        </p:spPr>
      </p:pic>
      <p:pic>
        <p:nvPicPr>
          <p:cNvPr id="6" name="Picture 5">
            <a:extLst>
              <a:ext uri="{FF2B5EF4-FFF2-40B4-BE49-F238E27FC236}">
                <a16:creationId xmlns="" xmlns:a16="http://schemas.microsoft.com/office/drawing/2014/main" id="{D26D8C1C-A270-4F99-A0D8-4137042AF3D4}"/>
              </a:ext>
            </a:extLst>
          </p:cNvPr>
          <p:cNvPicPr>
            <a:picLocks noChangeAspect="1"/>
          </p:cNvPicPr>
          <p:nvPr/>
        </p:nvPicPr>
        <p:blipFill>
          <a:blip r:embed="rId3" cstate="print"/>
          <a:stretch>
            <a:fillRect/>
          </a:stretch>
        </p:blipFill>
        <p:spPr>
          <a:xfrm>
            <a:off x="8184232" y="2060848"/>
            <a:ext cx="342900" cy="381000"/>
          </a:xfrm>
          <a:prstGeom prst="rect">
            <a:avLst/>
          </a:prstGeom>
        </p:spPr>
      </p:pic>
    </p:spTree>
    <p:extLst>
      <p:ext uri="{BB962C8B-B14F-4D97-AF65-F5344CB8AC3E}">
        <p14:creationId xmlns:p14="http://schemas.microsoft.com/office/powerpoint/2010/main" val="97247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03E9A-37CC-494B-9D29-54994EBD2ED4}"/>
              </a:ext>
            </a:extLst>
          </p:cNvPr>
          <p:cNvSpPr>
            <a:spLocks noGrp="1"/>
          </p:cNvSpPr>
          <p:nvPr>
            <p:ph type="title"/>
          </p:nvPr>
        </p:nvSpPr>
        <p:spPr/>
        <p:txBody>
          <a:bodyPr/>
          <a:lstStyle/>
          <a:p>
            <a:r>
              <a:rPr lang="en-US" dirty="0"/>
              <a:t>Cost Element Group Creation</a:t>
            </a:r>
          </a:p>
        </p:txBody>
      </p:sp>
      <p:sp>
        <p:nvSpPr>
          <p:cNvPr id="3" name="Content Placeholder 2">
            <a:extLst>
              <a:ext uri="{FF2B5EF4-FFF2-40B4-BE49-F238E27FC236}">
                <a16:creationId xmlns="" xmlns:a16="http://schemas.microsoft.com/office/drawing/2014/main" id="{5049303C-9E40-49E7-974D-9A23771AAF46}"/>
              </a:ext>
            </a:extLst>
          </p:cNvPr>
          <p:cNvSpPr>
            <a:spLocks noGrp="1"/>
          </p:cNvSpPr>
          <p:nvPr>
            <p:ph idx="4294967295"/>
          </p:nvPr>
        </p:nvSpPr>
        <p:spPr>
          <a:xfrm>
            <a:off x="227013" y="981075"/>
            <a:ext cx="11688762" cy="791741"/>
          </a:xfrm>
        </p:spPr>
        <p:txBody>
          <a:bodyPr/>
          <a:lstStyle/>
          <a:p>
            <a:r>
              <a:rPr lang="en-US" sz="1800" dirty="0"/>
              <a:t>It will take you to following screen</a:t>
            </a:r>
          </a:p>
          <a:p>
            <a:r>
              <a:rPr lang="en-US" sz="1800" dirty="0"/>
              <a:t>Enter the details and click on Lower level </a:t>
            </a:r>
            <a:r>
              <a:rPr lang="en-US" sz="1800" dirty="0" smtClean="0"/>
              <a:t>button</a:t>
            </a:r>
            <a:endParaRPr lang="en-US" sz="1800" dirty="0"/>
          </a:p>
        </p:txBody>
      </p:sp>
      <p:pic>
        <p:nvPicPr>
          <p:cNvPr id="5" name="Picture 4">
            <a:extLst>
              <a:ext uri="{FF2B5EF4-FFF2-40B4-BE49-F238E27FC236}">
                <a16:creationId xmlns="" xmlns:a16="http://schemas.microsoft.com/office/drawing/2014/main" id="{05F7DEEA-0EB2-4C54-8724-6C131DB5D94A}"/>
              </a:ext>
            </a:extLst>
          </p:cNvPr>
          <p:cNvPicPr>
            <a:picLocks noChangeAspect="1"/>
          </p:cNvPicPr>
          <p:nvPr/>
        </p:nvPicPr>
        <p:blipFill>
          <a:blip r:embed="rId2" cstate="print"/>
          <a:stretch>
            <a:fillRect/>
          </a:stretch>
        </p:blipFill>
        <p:spPr>
          <a:xfrm>
            <a:off x="1775520" y="2060848"/>
            <a:ext cx="8496944" cy="2664296"/>
          </a:xfrm>
          <a:prstGeom prst="rect">
            <a:avLst/>
          </a:prstGeom>
        </p:spPr>
      </p:pic>
    </p:spTree>
    <p:extLst>
      <p:ext uri="{BB962C8B-B14F-4D97-AF65-F5344CB8AC3E}">
        <p14:creationId xmlns:p14="http://schemas.microsoft.com/office/powerpoint/2010/main" val="3024560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E62F10-CBE4-4268-BBBF-843F2C24BB16}"/>
              </a:ext>
            </a:extLst>
          </p:cNvPr>
          <p:cNvSpPr>
            <a:spLocks noGrp="1"/>
          </p:cNvSpPr>
          <p:nvPr>
            <p:ph type="title"/>
          </p:nvPr>
        </p:nvSpPr>
        <p:spPr/>
        <p:txBody>
          <a:bodyPr/>
          <a:lstStyle/>
          <a:p>
            <a:r>
              <a:rPr lang="en-US" sz="3600" dirty="0"/>
              <a:t>Cost Element Group Creation</a:t>
            </a:r>
          </a:p>
        </p:txBody>
      </p:sp>
      <p:sp>
        <p:nvSpPr>
          <p:cNvPr id="3" name="Content Placeholder 2">
            <a:extLst>
              <a:ext uri="{FF2B5EF4-FFF2-40B4-BE49-F238E27FC236}">
                <a16:creationId xmlns="" xmlns:a16="http://schemas.microsoft.com/office/drawing/2014/main" id="{4325E340-D33B-4E15-9288-7D35387A71C1}"/>
              </a:ext>
            </a:extLst>
          </p:cNvPr>
          <p:cNvSpPr>
            <a:spLocks noGrp="1"/>
          </p:cNvSpPr>
          <p:nvPr>
            <p:ph idx="4294967295"/>
          </p:nvPr>
        </p:nvSpPr>
        <p:spPr>
          <a:xfrm>
            <a:off x="0" y="1447800"/>
            <a:ext cx="7800975" cy="4495800"/>
          </a:xfrm>
        </p:spPr>
        <p:txBody>
          <a:bodyPr/>
          <a:lstStyle/>
          <a:p>
            <a:r>
              <a:rPr lang="en-US" sz="2400" dirty="0"/>
              <a:t>it will display another level under this structure as follow:</a:t>
            </a:r>
          </a:p>
          <a:p>
            <a:r>
              <a:rPr lang="en-US" sz="2400" dirty="0"/>
              <a:t>Enter the required details.</a:t>
            </a:r>
          </a:p>
          <a:p>
            <a:endParaRPr lang="en-US" b="0" dirty="0"/>
          </a:p>
          <a:p>
            <a:endParaRPr lang="en-US" b="0" dirty="0"/>
          </a:p>
          <a:p>
            <a:endParaRPr lang="en-US" b="0" dirty="0"/>
          </a:p>
          <a:p>
            <a:endParaRPr lang="en-US" dirty="0"/>
          </a:p>
        </p:txBody>
      </p:sp>
      <p:pic>
        <p:nvPicPr>
          <p:cNvPr id="4" name="Picture 3">
            <a:extLst>
              <a:ext uri="{FF2B5EF4-FFF2-40B4-BE49-F238E27FC236}">
                <a16:creationId xmlns="" xmlns:a16="http://schemas.microsoft.com/office/drawing/2014/main" id="{CEFF62D7-8660-4F5F-8594-C7CB645B60F3}"/>
              </a:ext>
            </a:extLst>
          </p:cNvPr>
          <p:cNvPicPr>
            <a:picLocks noChangeAspect="1"/>
          </p:cNvPicPr>
          <p:nvPr/>
        </p:nvPicPr>
        <p:blipFill>
          <a:blip r:embed="rId2" cstate="print"/>
          <a:stretch>
            <a:fillRect/>
          </a:stretch>
        </p:blipFill>
        <p:spPr>
          <a:xfrm>
            <a:off x="1828800" y="2971801"/>
            <a:ext cx="8705850" cy="2714625"/>
          </a:xfrm>
          <a:prstGeom prst="rect">
            <a:avLst/>
          </a:prstGeom>
        </p:spPr>
      </p:pic>
    </p:spTree>
    <p:extLst>
      <p:ext uri="{BB962C8B-B14F-4D97-AF65-F5344CB8AC3E}">
        <p14:creationId xmlns:p14="http://schemas.microsoft.com/office/powerpoint/2010/main" val="81336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4EBCBD-B535-46AB-A250-531E335BF91E}"/>
              </a:ext>
            </a:extLst>
          </p:cNvPr>
          <p:cNvSpPr>
            <a:spLocks noGrp="1"/>
          </p:cNvSpPr>
          <p:nvPr>
            <p:ph type="title"/>
          </p:nvPr>
        </p:nvSpPr>
        <p:spPr/>
        <p:txBody>
          <a:bodyPr/>
          <a:lstStyle/>
          <a:p>
            <a:r>
              <a:rPr lang="en-US" dirty="0"/>
              <a:t>Cost Element Group Creation</a:t>
            </a:r>
          </a:p>
        </p:txBody>
      </p:sp>
      <p:sp>
        <p:nvSpPr>
          <p:cNvPr id="3" name="Content Placeholder 2">
            <a:extLst>
              <a:ext uri="{FF2B5EF4-FFF2-40B4-BE49-F238E27FC236}">
                <a16:creationId xmlns="" xmlns:a16="http://schemas.microsoft.com/office/drawing/2014/main" id="{602E5C37-2DAF-4295-B9D9-43B9AE918459}"/>
              </a:ext>
            </a:extLst>
          </p:cNvPr>
          <p:cNvSpPr>
            <a:spLocks noGrp="1"/>
          </p:cNvSpPr>
          <p:nvPr>
            <p:ph idx="4294967295"/>
          </p:nvPr>
        </p:nvSpPr>
        <p:spPr>
          <a:xfrm>
            <a:off x="227013" y="980728"/>
            <a:ext cx="11688762" cy="504056"/>
          </a:xfrm>
        </p:spPr>
        <p:txBody>
          <a:bodyPr/>
          <a:lstStyle/>
          <a:p>
            <a:r>
              <a:rPr lang="en-US" sz="1800" dirty="0"/>
              <a:t>To assign Cost Elements to each group place the curser on “1000” and click on “Cost Element” Button</a:t>
            </a:r>
            <a:r>
              <a:rPr lang="en-US" sz="1800" dirty="0" smtClean="0"/>
              <a:t>.</a:t>
            </a:r>
            <a:endParaRPr lang="en-US" sz="1800" dirty="0"/>
          </a:p>
        </p:txBody>
      </p:sp>
      <p:pic>
        <p:nvPicPr>
          <p:cNvPr id="4" name="Picture 3">
            <a:extLst>
              <a:ext uri="{FF2B5EF4-FFF2-40B4-BE49-F238E27FC236}">
                <a16:creationId xmlns="" xmlns:a16="http://schemas.microsoft.com/office/drawing/2014/main" id="{962C78E7-74E8-4FE0-B372-4C6FF4038FC6}"/>
              </a:ext>
            </a:extLst>
          </p:cNvPr>
          <p:cNvPicPr>
            <a:picLocks noChangeAspect="1"/>
          </p:cNvPicPr>
          <p:nvPr/>
        </p:nvPicPr>
        <p:blipFill rotWithShape="1">
          <a:blip r:embed="rId2" cstate="print"/>
          <a:srcRect b="10424"/>
          <a:stretch/>
        </p:blipFill>
        <p:spPr>
          <a:xfrm>
            <a:off x="2195512" y="1916832"/>
            <a:ext cx="7800975" cy="4176464"/>
          </a:xfrm>
          <a:prstGeom prst="rect">
            <a:avLst/>
          </a:prstGeom>
        </p:spPr>
      </p:pic>
    </p:spTree>
    <p:extLst>
      <p:ext uri="{BB962C8B-B14F-4D97-AF65-F5344CB8AC3E}">
        <p14:creationId xmlns:p14="http://schemas.microsoft.com/office/powerpoint/2010/main" val="173799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08728A-4674-48F6-A4C9-E699466CE9C6}"/>
              </a:ext>
            </a:extLst>
          </p:cNvPr>
          <p:cNvSpPr>
            <a:spLocks noGrp="1"/>
          </p:cNvSpPr>
          <p:nvPr>
            <p:ph type="title"/>
          </p:nvPr>
        </p:nvSpPr>
        <p:spPr/>
        <p:txBody>
          <a:bodyPr/>
          <a:lstStyle/>
          <a:p>
            <a:r>
              <a:rPr lang="en-US" dirty="0"/>
              <a:t>Cost Element Group Creation</a:t>
            </a:r>
          </a:p>
        </p:txBody>
      </p:sp>
      <p:sp>
        <p:nvSpPr>
          <p:cNvPr id="3" name="Content Placeholder 2">
            <a:extLst>
              <a:ext uri="{FF2B5EF4-FFF2-40B4-BE49-F238E27FC236}">
                <a16:creationId xmlns="" xmlns:a16="http://schemas.microsoft.com/office/drawing/2014/main" id="{9B0C1B15-F184-426D-A26A-6C877779023F}"/>
              </a:ext>
            </a:extLst>
          </p:cNvPr>
          <p:cNvSpPr>
            <a:spLocks noGrp="1"/>
          </p:cNvSpPr>
          <p:nvPr>
            <p:ph idx="4294967295"/>
          </p:nvPr>
        </p:nvSpPr>
        <p:spPr>
          <a:xfrm>
            <a:off x="227013" y="980728"/>
            <a:ext cx="11688762" cy="1152128"/>
          </a:xfrm>
        </p:spPr>
        <p:txBody>
          <a:bodyPr/>
          <a:lstStyle/>
          <a:p>
            <a:r>
              <a:rPr lang="en-US" sz="1800" dirty="0"/>
              <a:t>Select the cost elements which needs to be assigned to the group and save.</a:t>
            </a:r>
          </a:p>
          <a:p>
            <a:r>
              <a:rPr lang="en-US" sz="1800" dirty="0"/>
              <a:t>This will complete the creation of cost element </a:t>
            </a:r>
            <a:r>
              <a:rPr lang="en-US" sz="1800" dirty="0" smtClean="0"/>
              <a:t>hierarchy</a:t>
            </a:r>
            <a:endParaRPr lang="en-US" sz="1800" dirty="0"/>
          </a:p>
        </p:txBody>
      </p:sp>
      <p:pic>
        <p:nvPicPr>
          <p:cNvPr id="4" name="Picture 3">
            <a:extLst>
              <a:ext uri="{FF2B5EF4-FFF2-40B4-BE49-F238E27FC236}">
                <a16:creationId xmlns="" xmlns:a16="http://schemas.microsoft.com/office/drawing/2014/main" id="{B4829825-4655-43B5-B1F6-EBBE9753CDB9}"/>
              </a:ext>
            </a:extLst>
          </p:cNvPr>
          <p:cNvPicPr>
            <a:picLocks noChangeAspect="1"/>
          </p:cNvPicPr>
          <p:nvPr/>
        </p:nvPicPr>
        <p:blipFill>
          <a:blip r:embed="rId2" cstate="print"/>
          <a:stretch>
            <a:fillRect/>
          </a:stretch>
        </p:blipFill>
        <p:spPr>
          <a:xfrm>
            <a:off x="1955006" y="2204864"/>
            <a:ext cx="8281987" cy="3672408"/>
          </a:xfrm>
          <a:prstGeom prst="rect">
            <a:avLst/>
          </a:prstGeom>
        </p:spPr>
      </p:pic>
    </p:spTree>
    <p:extLst>
      <p:ext uri="{BB962C8B-B14F-4D97-AF65-F5344CB8AC3E}">
        <p14:creationId xmlns:p14="http://schemas.microsoft.com/office/powerpoint/2010/main" val="197991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1497D3A-F969-4527-A588-581F097993B3}"/>
              </a:ext>
            </a:extLst>
          </p:cNvPr>
          <p:cNvSpPr/>
          <p:nvPr/>
        </p:nvSpPr>
        <p:spPr>
          <a:xfrm>
            <a:off x="234279" y="981075"/>
            <a:ext cx="11681495" cy="2954655"/>
          </a:xfrm>
          <a:prstGeom prst="rect">
            <a:avLst/>
          </a:prstGeom>
        </p:spPr>
        <p:txBody>
          <a:bodyPr wrap="square">
            <a:spAutoFit/>
          </a:bodyPr>
          <a:lstStyle/>
          <a:p>
            <a:pPr>
              <a:spcBef>
                <a:spcPts val="1200"/>
              </a:spcBef>
              <a:spcAft>
                <a:spcPts val="1200"/>
              </a:spcAft>
            </a:pPr>
            <a:r>
              <a:rPr lang="en-US" dirty="0">
                <a:latin typeface="+mj-lt"/>
              </a:rPr>
              <a:t>Cost Element Accounting component provides information which includes the costs and revenue for an organization. These postings are automatically updated from FI (Financial Accounting) to CO (Controlling). The cost elements are the basis for cost accounting and enable the user to display costs for each of the accounts that have been assigned to the cost element. </a:t>
            </a:r>
          </a:p>
          <a:p>
            <a:pPr>
              <a:spcBef>
                <a:spcPts val="1200"/>
              </a:spcBef>
              <a:spcAft>
                <a:spcPts val="1200"/>
              </a:spcAft>
            </a:pPr>
            <a:r>
              <a:rPr lang="en-US" dirty="0">
                <a:latin typeface="+mj-lt"/>
              </a:rPr>
              <a:t>There are two types of Cost elements</a:t>
            </a:r>
          </a:p>
          <a:p>
            <a:pPr marL="342900" indent="-342900">
              <a:spcBef>
                <a:spcPts val="1200"/>
              </a:spcBef>
              <a:spcAft>
                <a:spcPts val="1200"/>
              </a:spcAft>
              <a:buClr>
                <a:schemeClr val="accent1"/>
              </a:buClr>
              <a:buFont typeface="Wingdings" panose="05000000000000000000" pitchFamily="2" charset="2"/>
              <a:buChar char="§"/>
            </a:pPr>
            <a:r>
              <a:rPr lang="en-US" dirty="0">
                <a:latin typeface="+mj-lt"/>
              </a:rPr>
              <a:t>Primary cost elements</a:t>
            </a:r>
          </a:p>
          <a:p>
            <a:pPr marL="342900" indent="-342900">
              <a:spcBef>
                <a:spcPts val="1200"/>
              </a:spcBef>
              <a:spcAft>
                <a:spcPts val="1200"/>
              </a:spcAft>
              <a:buClr>
                <a:schemeClr val="accent1"/>
              </a:buClr>
              <a:buFont typeface="Wingdings" panose="05000000000000000000" pitchFamily="2" charset="2"/>
              <a:buChar char="§"/>
            </a:pPr>
            <a:r>
              <a:rPr lang="en-US" dirty="0">
                <a:latin typeface="+mj-lt"/>
              </a:rPr>
              <a:t>Secondary cost elements</a:t>
            </a:r>
          </a:p>
        </p:txBody>
      </p:sp>
      <p:sp>
        <p:nvSpPr>
          <p:cNvPr id="5" name="Title 4">
            <a:extLst>
              <a:ext uri="{FF2B5EF4-FFF2-40B4-BE49-F238E27FC236}">
                <a16:creationId xmlns="" xmlns:a16="http://schemas.microsoft.com/office/drawing/2014/main" id="{A7763D91-444F-4261-8148-8FE5177F5B6E}"/>
              </a:ext>
            </a:extLst>
          </p:cNvPr>
          <p:cNvSpPr>
            <a:spLocks noGrp="1"/>
          </p:cNvSpPr>
          <p:nvPr>
            <p:ph type="title"/>
          </p:nvPr>
        </p:nvSpPr>
        <p:spPr/>
        <p:txBody>
          <a:bodyPr/>
          <a:lstStyle/>
          <a:p>
            <a:r>
              <a:rPr lang="en-US" dirty="0"/>
              <a:t>Cost Element Accounting</a:t>
            </a:r>
          </a:p>
        </p:txBody>
      </p:sp>
    </p:spTree>
    <p:extLst>
      <p:ext uri="{BB962C8B-B14F-4D97-AF65-F5344CB8AC3E}">
        <p14:creationId xmlns:p14="http://schemas.microsoft.com/office/powerpoint/2010/main" val="1272725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Merger of G/L Account and Cost Element</a:t>
            </a:r>
            <a:endParaRPr lang="en-US" dirty="0"/>
          </a:p>
        </p:txBody>
      </p:sp>
      <p:sp>
        <p:nvSpPr>
          <p:cNvPr id="3" name="Rectangle 2"/>
          <p:cNvSpPr/>
          <p:nvPr/>
        </p:nvSpPr>
        <p:spPr>
          <a:xfrm>
            <a:off x="227013" y="981075"/>
            <a:ext cx="11688762" cy="5355312"/>
          </a:xfrm>
          <a:prstGeom prst="rect">
            <a:avLst/>
          </a:prstGeom>
        </p:spPr>
        <p:txBody>
          <a:bodyPr wrap="square">
            <a:spAutoFit/>
          </a:bodyPr>
          <a:lstStyle/>
          <a:p>
            <a:pPr>
              <a:spcBef>
                <a:spcPts val="600"/>
              </a:spcBef>
              <a:spcAft>
                <a:spcPts val="600"/>
              </a:spcAft>
            </a:pPr>
            <a:r>
              <a:rPr lang="en-US" b="1" u="sng" dirty="0" smtClean="0">
                <a:latin typeface="+mj-lt"/>
                <a:ea typeface="Calibri" panose="020F0502020204030204" pitchFamily="34" charset="0"/>
              </a:rPr>
              <a:t>Master </a:t>
            </a:r>
            <a:r>
              <a:rPr lang="en-US" b="1" u="sng" dirty="0">
                <a:latin typeface="+mj-lt"/>
                <a:ea typeface="Calibri" panose="020F0502020204030204" pitchFamily="34" charset="0"/>
              </a:rPr>
              <a:t>Data</a:t>
            </a:r>
            <a:r>
              <a:rPr lang="en-US" b="1" u="sng" dirty="0" smtClean="0">
                <a:latin typeface="+mj-lt"/>
                <a:ea typeface="Calibri" panose="020F0502020204030204" pitchFamily="34" charset="0"/>
              </a:rPr>
              <a:t>:</a:t>
            </a:r>
            <a:endParaRPr lang="en-US" dirty="0">
              <a:latin typeface="+mj-lt"/>
              <a:ea typeface="Calibri" panose="020F0502020204030204" pitchFamily="34" charset="0"/>
            </a:endParaRPr>
          </a:p>
          <a:p>
            <a:pPr marL="285750" indent="-285750">
              <a:spcBef>
                <a:spcPts val="600"/>
              </a:spcBef>
              <a:spcAft>
                <a:spcPts val="600"/>
              </a:spcAft>
              <a:buClr>
                <a:schemeClr val="accent1"/>
              </a:buClr>
              <a:buFont typeface="Wingdings" panose="05000000000000000000" pitchFamily="2" charset="2"/>
              <a:buChar char="§"/>
            </a:pPr>
            <a:r>
              <a:rPr lang="en-US" dirty="0">
                <a:latin typeface="+mj-lt"/>
                <a:ea typeface="Calibri" panose="020F0502020204030204" pitchFamily="34" charset="0"/>
              </a:rPr>
              <a:t>All Cost Elements (Incl. Secondary Cost Elements) are now G/L Accounts. Cost elements are now maintained via GL master </a:t>
            </a:r>
            <a:r>
              <a:rPr lang="en-US" dirty="0" smtClean="0">
                <a:latin typeface="+mj-lt"/>
                <a:ea typeface="Calibri" panose="020F0502020204030204" pitchFamily="34" charset="0"/>
              </a:rPr>
              <a:t>screen.</a:t>
            </a:r>
            <a:endParaRPr lang="en-US" dirty="0">
              <a:latin typeface="+mj-lt"/>
              <a:ea typeface="Calibri" panose="020F0502020204030204" pitchFamily="34" charset="0"/>
            </a:endParaRPr>
          </a:p>
          <a:p>
            <a:pPr marL="285750" indent="-285750">
              <a:spcBef>
                <a:spcPts val="600"/>
              </a:spcBef>
              <a:spcAft>
                <a:spcPts val="600"/>
              </a:spcAft>
              <a:buClr>
                <a:schemeClr val="accent1"/>
              </a:buClr>
              <a:buFont typeface="Wingdings" panose="05000000000000000000" pitchFamily="2" charset="2"/>
              <a:buChar char="§"/>
            </a:pPr>
            <a:r>
              <a:rPr lang="en-US" dirty="0">
                <a:latin typeface="+mj-lt"/>
                <a:ea typeface="Calibri" panose="020F0502020204030204" pitchFamily="34" charset="0"/>
              </a:rPr>
              <a:t>Attribute "Account Type has been introduced in the GL master which differentiates </a:t>
            </a:r>
            <a:r>
              <a:rPr lang="en-US" dirty="0" smtClean="0">
                <a:latin typeface="+mj-lt"/>
                <a:ea typeface="Calibri" panose="020F0502020204030204" pitchFamily="34" charset="0"/>
              </a:rPr>
              <a:t>between.</a:t>
            </a:r>
          </a:p>
          <a:p>
            <a:pPr marL="627063" indent="-339725">
              <a:spcBef>
                <a:spcPts val="600"/>
              </a:spcBef>
              <a:spcAft>
                <a:spcPts val="600"/>
              </a:spcAft>
              <a:buClr>
                <a:schemeClr val="accent2"/>
              </a:buClr>
              <a:buFont typeface="Arial" panose="020B0604020202020204" pitchFamily="34" charset="0"/>
              <a:buChar char="•"/>
            </a:pPr>
            <a:r>
              <a:rPr lang="en-US" dirty="0" smtClean="0">
                <a:latin typeface="+mj-lt"/>
                <a:ea typeface="Calibri" panose="020F0502020204030204" pitchFamily="34" charset="0"/>
              </a:rPr>
              <a:t>(</a:t>
            </a:r>
            <a:r>
              <a:rPr lang="en-US" dirty="0">
                <a:latin typeface="+mj-lt"/>
                <a:ea typeface="Calibri" panose="020F0502020204030204" pitchFamily="34" charset="0"/>
              </a:rPr>
              <a:t>X) B/S account, (N) Non-operating expenses and </a:t>
            </a:r>
            <a:r>
              <a:rPr lang="en-US" dirty="0" smtClean="0">
                <a:latin typeface="+mj-lt"/>
                <a:ea typeface="Calibri" panose="020F0502020204030204" pitchFamily="34" charset="0"/>
              </a:rPr>
              <a:t>revenues. </a:t>
            </a:r>
          </a:p>
          <a:p>
            <a:pPr marL="627063" indent="-339725">
              <a:spcBef>
                <a:spcPts val="600"/>
              </a:spcBef>
              <a:spcAft>
                <a:spcPts val="600"/>
              </a:spcAft>
              <a:buClr>
                <a:schemeClr val="accent2"/>
              </a:buClr>
              <a:buFont typeface="Arial" panose="020B0604020202020204" pitchFamily="34" charset="0"/>
              <a:buChar char="•"/>
            </a:pPr>
            <a:r>
              <a:rPr lang="en-US" dirty="0" smtClean="0">
                <a:latin typeface="+mj-lt"/>
                <a:ea typeface="Calibri" panose="020F0502020204030204" pitchFamily="34" charset="0"/>
              </a:rPr>
              <a:t>(P) </a:t>
            </a:r>
            <a:r>
              <a:rPr lang="en-US" dirty="0">
                <a:latin typeface="+mj-lt"/>
                <a:ea typeface="Calibri" panose="020F0502020204030204" pitchFamily="34" charset="0"/>
              </a:rPr>
              <a:t>Primary costs / Revenues and (S) Secondary cost </a:t>
            </a:r>
            <a:r>
              <a:rPr lang="en-US" dirty="0" smtClean="0">
                <a:latin typeface="+mj-lt"/>
                <a:ea typeface="Calibri" panose="020F0502020204030204" pitchFamily="34" charset="0"/>
              </a:rPr>
              <a:t>elements.</a:t>
            </a:r>
          </a:p>
          <a:p>
            <a:pPr marL="285750" indent="-285750">
              <a:spcBef>
                <a:spcPts val="600"/>
              </a:spcBef>
              <a:spcAft>
                <a:spcPts val="600"/>
              </a:spcAft>
              <a:buClr>
                <a:schemeClr val="accent1"/>
              </a:buClr>
              <a:buFont typeface="Wingdings" panose="05000000000000000000" pitchFamily="2" charset="2"/>
              <a:buChar char="§"/>
            </a:pPr>
            <a:r>
              <a:rPr lang="en-US" dirty="0" smtClean="0">
                <a:latin typeface="+mj-lt"/>
                <a:ea typeface="Calibri" panose="020F0502020204030204" pitchFamily="34" charset="0"/>
              </a:rPr>
              <a:t>Secondary </a:t>
            </a:r>
            <a:r>
              <a:rPr lang="en-US" dirty="0">
                <a:latin typeface="+mj-lt"/>
                <a:ea typeface="Calibri" panose="020F0502020204030204" pitchFamily="34" charset="0"/>
              </a:rPr>
              <a:t>Cost elements continue to work as </a:t>
            </a:r>
            <a:r>
              <a:rPr lang="en-US" dirty="0" smtClean="0">
                <a:latin typeface="+mj-lt"/>
                <a:ea typeface="Calibri" panose="020F0502020204030204" pitchFamily="34" charset="0"/>
              </a:rPr>
              <a:t>before </a:t>
            </a:r>
            <a:r>
              <a:rPr lang="en-US" dirty="0">
                <a:latin typeface="+mj-lt"/>
                <a:ea typeface="Calibri" panose="020F0502020204030204" pitchFamily="34" charset="0"/>
              </a:rPr>
              <a:t>(only internal </a:t>
            </a:r>
            <a:r>
              <a:rPr lang="en-US" dirty="0" smtClean="0">
                <a:latin typeface="+mj-lt"/>
                <a:ea typeface="Calibri" panose="020F0502020204030204" pitchFamily="34" charset="0"/>
              </a:rPr>
              <a:t>postings)</a:t>
            </a:r>
            <a:endParaRPr lang="en-US" dirty="0">
              <a:latin typeface="+mj-lt"/>
              <a:ea typeface="Calibri" panose="020F0502020204030204" pitchFamily="34" charset="0"/>
            </a:endParaRPr>
          </a:p>
          <a:p>
            <a:pPr marL="285750" indent="-285750">
              <a:spcBef>
                <a:spcPts val="600"/>
              </a:spcBef>
              <a:spcAft>
                <a:spcPts val="600"/>
              </a:spcAft>
              <a:buClr>
                <a:schemeClr val="accent1"/>
              </a:buClr>
              <a:buFont typeface="Wingdings" panose="05000000000000000000" pitchFamily="2" charset="2"/>
              <a:buChar char="§"/>
            </a:pPr>
            <a:r>
              <a:rPr lang="en-US" dirty="0" smtClean="0">
                <a:latin typeface="+mj-lt"/>
                <a:ea typeface="Calibri" panose="020F0502020204030204" pitchFamily="34" charset="0"/>
              </a:rPr>
              <a:t>Cost elements are </a:t>
            </a:r>
            <a:r>
              <a:rPr lang="en-US" dirty="0">
                <a:latin typeface="+mj-lt"/>
                <a:ea typeface="Calibri" panose="020F0502020204030204" pitchFamily="34" charset="0"/>
              </a:rPr>
              <a:t>no longer time dependent and default account assignments </a:t>
            </a:r>
            <a:r>
              <a:rPr lang="en-US" dirty="0" smtClean="0">
                <a:latin typeface="+mj-lt"/>
                <a:ea typeface="Calibri" panose="020F0502020204030204" pitchFamily="34" charset="0"/>
              </a:rPr>
              <a:t>can </a:t>
            </a:r>
            <a:r>
              <a:rPr lang="en-US" dirty="0">
                <a:latin typeface="+mj-lt"/>
                <a:ea typeface="Calibri" panose="020F0502020204030204" pitchFamily="34" charset="0"/>
              </a:rPr>
              <a:t>no longer be maintained in the cost element </a:t>
            </a:r>
            <a:r>
              <a:rPr lang="en-US" dirty="0" smtClean="0">
                <a:latin typeface="+mj-lt"/>
                <a:ea typeface="Calibri" panose="020F0502020204030204" pitchFamily="34" charset="0"/>
              </a:rPr>
              <a:t>master</a:t>
            </a:r>
            <a:endParaRPr lang="en-US" dirty="0">
              <a:latin typeface="+mj-lt"/>
              <a:ea typeface="Calibri" panose="020F0502020204030204" pitchFamily="34" charset="0"/>
            </a:endParaRPr>
          </a:p>
          <a:p>
            <a:pPr>
              <a:spcBef>
                <a:spcPts val="600"/>
              </a:spcBef>
              <a:spcAft>
                <a:spcPts val="600"/>
              </a:spcAft>
            </a:pPr>
            <a:r>
              <a:rPr lang="en-US" b="1" u="sng" dirty="0" smtClean="0">
                <a:latin typeface="+mj-lt"/>
                <a:ea typeface="Calibri" panose="020F0502020204030204" pitchFamily="34" charset="0"/>
              </a:rPr>
              <a:t>Effects in </a:t>
            </a:r>
            <a:r>
              <a:rPr lang="en-US" b="1" u="sng" dirty="0">
                <a:latin typeface="+mj-lt"/>
                <a:ea typeface="Calibri" panose="020F0502020204030204" pitchFamily="34" charset="0"/>
              </a:rPr>
              <a:t>reporting</a:t>
            </a:r>
            <a:r>
              <a:rPr lang="en-US" b="1" u="sng" dirty="0" smtClean="0">
                <a:latin typeface="+mj-lt"/>
                <a:ea typeface="Calibri" panose="020F0502020204030204" pitchFamily="34" charset="0"/>
              </a:rPr>
              <a:t>:</a:t>
            </a:r>
            <a:endParaRPr lang="en-US" dirty="0">
              <a:latin typeface="+mj-lt"/>
              <a:ea typeface="Calibri" panose="020F0502020204030204" pitchFamily="34" charset="0"/>
            </a:endParaRPr>
          </a:p>
          <a:p>
            <a:pPr marL="285750" indent="-285750">
              <a:spcBef>
                <a:spcPts val="600"/>
              </a:spcBef>
              <a:spcAft>
                <a:spcPts val="600"/>
              </a:spcAft>
              <a:buClr>
                <a:schemeClr val="accent1"/>
              </a:buClr>
              <a:buFont typeface="Wingdings" panose="05000000000000000000" pitchFamily="2" charset="2"/>
              <a:buChar char="§"/>
            </a:pPr>
            <a:r>
              <a:rPr lang="en-US" dirty="0">
                <a:latin typeface="+mj-lt"/>
                <a:ea typeface="Calibri" panose="020F0502020204030204" pitchFamily="34" charset="0"/>
              </a:rPr>
              <a:t>Secondary Cost elements now appear directly in the GL </a:t>
            </a:r>
            <a:r>
              <a:rPr lang="en-US" dirty="0" smtClean="0">
                <a:latin typeface="+mj-lt"/>
                <a:ea typeface="Calibri" panose="020F0502020204030204" pitchFamily="34" charset="0"/>
              </a:rPr>
              <a:t>reporting</a:t>
            </a:r>
            <a:r>
              <a:rPr lang="en-US" dirty="0">
                <a:latin typeface="+mj-lt"/>
                <a:ea typeface="Calibri" panose="020F0502020204030204" pitchFamily="34" charset="0"/>
              </a:rPr>
              <a:t>. FSV must be updated accordingly (Earlier, a primary account was used for the purpose of CO/FI real time </a:t>
            </a:r>
            <a:r>
              <a:rPr lang="en-US" dirty="0" smtClean="0">
                <a:latin typeface="+mj-lt"/>
                <a:ea typeface="Calibri" panose="020F0502020204030204" pitchFamily="34" charset="0"/>
              </a:rPr>
              <a:t>reconciliation).</a:t>
            </a:r>
          </a:p>
          <a:p>
            <a:pPr marL="285750" indent="-285750">
              <a:spcBef>
                <a:spcPts val="600"/>
              </a:spcBef>
              <a:spcAft>
                <a:spcPts val="600"/>
              </a:spcAft>
              <a:buClr>
                <a:schemeClr val="accent1"/>
              </a:buClr>
              <a:buFont typeface="Wingdings" panose="05000000000000000000" pitchFamily="2" charset="2"/>
              <a:buChar char="§"/>
            </a:pPr>
            <a:r>
              <a:rPr lang="en-US" dirty="0" smtClean="0">
                <a:latin typeface="+mj-lt"/>
                <a:ea typeface="Calibri" panose="020F0502020204030204" pitchFamily="34" charset="0"/>
              </a:rPr>
              <a:t>Controlling </a:t>
            </a:r>
            <a:r>
              <a:rPr lang="en-US" dirty="0">
                <a:latin typeface="+mj-lt"/>
                <a:ea typeface="Calibri" panose="020F0502020204030204" pitchFamily="34" charset="0"/>
              </a:rPr>
              <a:t>module (for </a:t>
            </a:r>
            <a:r>
              <a:rPr lang="en-US" dirty="0" smtClean="0">
                <a:latin typeface="+mj-lt"/>
                <a:ea typeface="Calibri" panose="020F0502020204030204" pitchFamily="34" charset="0"/>
              </a:rPr>
              <a:t>the moment</a:t>
            </a:r>
            <a:r>
              <a:rPr lang="en-US" dirty="0">
                <a:latin typeface="+mj-lt"/>
                <a:ea typeface="Calibri" panose="020F0502020204030204" pitchFamily="34" charset="0"/>
              </a:rPr>
              <a:t>) uses Cost Element groups.</a:t>
            </a:r>
            <a:endParaRPr lang="en-US" dirty="0">
              <a:effectLst/>
              <a:latin typeface="+mj-lt"/>
              <a:ea typeface="Calibri" panose="020F0502020204030204" pitchFamily="34" charset="0"/>
            </a:endParaRPr>
          </a:p>
        </p:txBody>
      </p:sp>
    </p:spTree>
    <p:extLst>
      <p:ext uri="{BB962C8B-B14F-4D97-AF65-F5344CB8AC3E}">
        <p14:creationId xmlns:p14="http://schemas.microsoft.com/office/powerpoint/2010/main" val="306336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Slide"/>
          <p:cNvPicPr>
            <a:picLocks noChangeAspect="1"/>
          </p:cNvPicPr>
          <p:nvPr/>
        </p:nvPicPr>
        <p:blipFill rotWithShape="1">
          <a:blip r:embed="rId2" cstate="print">
            <a:extLst>
              <a:ext uri="{28A0092B-C50C-407E-A947-70E740481C1C}">
                <a14:useLocalDpi xmlns:a14="http://schemas.microsoft.com/office/drawing/2010/main" val="0"/>
              </a:ext>
            </a:extLst>
          </a:blip>
          <a:srcRect t="19277" b="24047"/>
          <a:stretch/>
        </p:blipFill>
        <p:spPr bwMode="auto">
          <a:xfrm>
            <a:off x="2711802" y="1268760"/>
            <a:ext cx="6840582" cy="277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57437" y="4388911"/>
            <a:ext cx="11658337" cy="1200329"/>
          </a:xfrm>
          <a:prstGeom prst="rect">
            <a:avLst/>
          </a:prstGeom>
        </p:spPr>
        <p:txBody>
          <a:bodyPr wrap="square">
            <a:spAutoFit/>
          </a:bodyPr>
          <a:lstStyle/>
          <a:p>
            <a:r>
              <a:rPr lang="en-US" b="1" dirty="0">
                <a:solidFill>
                  <a:srgbClr val="000000"/>
                </a:solidFill>
                <a:latin typeface="+mj-lt"/>
              </a:rPr>
              <a:t>Secondary Cost Elements in FSV</a:t>
            </a:r>
            <a:endParaRPr lang="en-US" dirty="0">
              <a:solidFill>
                <a:srgbClr val="000000"/>
              </a:solidFill>
              <a:latin typeface="+mj-lt"/>
            </a:endParaRPr>
          </a:p>
          <a:p>
            <a:r>
              <a:rPr lang="en-US" dirty="0">
                <a:solidFill>
                  <a:srgbClr val="000000"/>
                </a:solidFill>
                <a:latin typeface="+mj-lt"/>
              </a:rPr>
              <a:t>In earlier version of SAP, The Secondary Cost elements could not be displayed in the Financial statement. In S/4 HANA Finance, the secondary Cost elements are created as GL accounts. This gives an option of Secondary Cost elements being viewed in Financial Statement Version</a:t>
            </a:r>
            <a:endParaRPr lang="en-US" dirty="0">
              <a:solidFill>
                <a:srgbClr val="263147"/>
              </a:solidFill>
              <a:latin typeface="+mj-lt"/>
            </a:endParaRPr>
          </a:p>
        </p:txBody>
      </p:sp>
      <p:sp>
        <p:nvSpPr>
          <p:cNvPr id="3" name="Title 2"/>
          <p:cNvSpPr>
            <a:spLocks noGrp="1"/>
          </p:cNvSpPr>
          <p:nvPr>
            <p:ph type="title"/>
          </p:nvPr>
        </p:nvSpPr>
        <p:spPr/>
        <p:txBody>
          <a:bodyPr/>
          <a:lstStyle/>
          <a:p>
            <a:r>
              <a:rPr lang="en-US" dirty="0"/>
              <a:t>Merger of G/L Account and Cost </a:t>
            </a:r>
            <a:r>
              <a:rPr lang="en-US" dirty="0" smtClean="0"/>
              <a:t>Element (2)</a:t>
            </a:r>
            <a:endParaRPr lang="en-US" dirty="0"/>
          </a:p>
        </p:txBody>
      </p:sp>
    </p:spTree>
    <p:extLst>
      <p:ext uri="{BB962C8B-B14F-4D97-AF65-F5344CB8AC3E}">
        <p14:creationId xmlns:p14="http://schemas.microsoft.com/office/powerpoint/2010/main" val="289605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Slide"/>
          <p:cNvPicPr>
            <a:picLocks noChangeAspect="1"/>
          </p:cNvPicPr>
          <p:nvPr/>
        </p:nvPicPr>
        <p:blipFill rotWithShape="1">
          <a:blip r:embed="rId2" cstate="print">
            <a:extLst>
              <a:ext uri="{28A0092B-C50C-407E-A947-70E740481C1C}">
                <a14:useLocalDpi xmlns:a14="http://schemas.microsoft.com/office/drawing/2010/main" val="0"/>
              </a:ext>
            </a:extLst>
          </a:blip>
          <a:srcRect t="14342" b="23272"/>
          <a:stretch/>
        </p:blipFill>
        <p:spPr bwMode="auto">
          <a:xfrm>
            <a:off x="551384" y="1052366"/>
            <a:ext cx="11089232" cy="460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Merger of G/L Account and Cost </a:t>
            </a:r>
            <a:r>
              <a:rPr lang="en-US" dirty="0" smtClean="0"/>
              <a:t>Element (3)</a:t>
            </a:r>
            <a:endParaRPr lang="en-US" dirty="0"/>
          </a:p>
        </p:txBody>
      </p:sp>
      <p:sp>
        <p:nvSpPr>
          <p:cNvPr id="3" name="Rectangle 2"/>
          <p:cNvSpPr/>
          <p:nvPr/>
        </p:nvSpPr>
        <p:spPr>
          <a:xfrm>
            <a:off x="2783632" y="5867980"/>
            <a:ext cx="6705875" cy="369332"/>
          </a:xfrm>
          <a:prstGeom prst="rect">
            <a:avLst/>
          </a:prstGeom>
        </p:spPr>
        <p:txBody>
          <a:bodyPr wrap="none">
            <a:spAutoFit/>
          </a:bodyPr>
          <a:lstStyle/>
          <a:p>
            <a:r>
              <a:rPr lang="en-US" dirty="0" smtClean="0">
                <a:solidFill>
                  <a:srgbClr val="000000"/>
                </a:solidFill>
              </a:rPr>
              <a:t>Old Cost Element Tables are Updated in the background</a:t>
            </a:r>
            <a:endParaRPr lang="en-US" dirty="0"/>
          </a:p>
        </p:txBody>
      </p:sp>
    </p:spTree>
    <p:extLst>
      <p:ext uri="{BB962C8B-B14F-4D97-AF65-F5344CB8AC3E}">
        <p14:creationId xmlns:p14="http://schemas.microsoft.com/office/powerpoint/2010/main" val="1166810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1703512" y="1053083"/>
            <a:ext cx="8822753" cy="540025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P&amp;L Account with Cost </a:t>
            </a:r>
            <a:r>
              <a:rPr lang="en-US" dirty="0" smtClean="0"/>
              <a:t>Element</a:t>
            </a:r>
            <a:endParaRPr lang="en-US" dirty="0"/>
          </a:p>
        </p:txBody>
      </p:sp>
    </p:spTree>
    <p:extLst>
      <p:ext uri="{BB962C8B-B14F-4D97-AF65-F5344CB8AC3E}">
        <p14:creationId xmlns:p14="http://schemas.microsoft.com/office/powerpoint/2010/main" val="3863637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pPr>
              <a:defRPr/>
            </a:pPr>
            <a:r>
              <a:rPr lang="en-US" dirty="0"/>
              <a:t>GL Account Master Record</a:t>
            </a:r>
          </a:p>
        </p:txBody>
      </p:sp>
      <p:sp>
        <p:nvSpPr>
          <p:cNvPr id="2" name="Rectangle 1">
            <a:extLst>
              <a:ext uri="{FF2B5EF4-FFF2-40B4-BE49-F238E27FC236}">
                <a16:creationId xmlns="" xmlns:a16="http://schemas.microsoft.com/office/drawing/2014/main" id="{484E4B64-837A-4EFF-A0F4-0DC434A27AC0}"/>
              </a:ext>
            </a:extLst>
          </p:cNvPr>
          <p:cNvSpPr/>
          <p:nvPr/>
        </p:nvSpPr>
        <p:spPr>
          <a:xfrm>
            <a:off x="227013" y="981075"/>
            <a:ext cx="11688761" cy="3693319"/>
          </a:xfrm>
          <a:prstGeom prst="rect">
            <a:avLst/>
          </a:prstGeom>
        </p:spPr>
        <p:txBody>
          <a:bodyPr wrap="square">
            <a:spAutoFit/>
          </a:bodyPr>
          <a:lstStyle/>
          <a:p>
            <a:r>
              <a:rPr lang="en-US" dirty="0">
                <a:solidFill>
                  <a:srgbClr val="333333"/>
                </a:solidFill>
                <a:latin typeface="+mj-lt"/>
              </a:rPr>
              <a:t>New field ‘</a:t>
            </a:r>
            <a:r>
              <a:rPr lang="en-US" b="1" dirty="0">
                <a:solidFill>
                  <a:srgbClr val="333333"/>
                </a:solidFill>
                <a:latin typeface="+mj-lt"/>
              </a:rPr>
              <a:t>G/L Account Type’</a:t>
            </a:r>
            <a:r>
              <a:rPr lang="en-US" dirty="0">
                <a:solidFill>
                  <a:srgbClr val="333333"/>
                </a:solidFill>
                <a:latin typeface="+mj-lt"/>
              </a:rPr>
              <a:t> is added in G/L Master data in Chart of Account Segment. The general ledger account type determines how the general ledger account can be used in financial accounting (FI) and controlling (CO).</a:t>
            </a:r>
          </a:p>
          <a:p>
            <a:r>
              <a:rPr lang="en-US" dirty="0">
                <a:solidFill>
                  <a:srgbClr val="333333"/>
                </a:solidFill>
                <a:latin typeface="+mj-lt"/>
              </a:rPr>
              <a:t> </a:t>
            </a:r>
          </a:p>
          <a:p>
            <a:r>
              <a:rPr lang="en-US" b="1" dirty="0">
                <a:solidFill>
                  <a:srgbClr val="333333"/>
                </a:solidFill>
                <a:latin typeface="+mj-lt"/>
              </a:rPr>
              <a:t>GL Master Data can be classified under the below options:</a:t>
            </a:r>
            <a:endParaRPr lang="en-US" dirty="0">
              <a:solidFill>
                <a:srgbClr val="333333"/>
              </a:solidFill>
              <a:latin typeface="+mj-lt"/>
            </a:endParaRPr>
          </a:p>
          <a:p>
            <a:pPr marL="285750" indent="-285750">
              <a:buClr>
                <a:schemeClr val="accent1"/>
              </a:buClr>
              <a:buFont typeface="Wingdings" panose="05000000000000000000" pitchFamily="2" charset="2"/>
              <a:buChar char="§"/>
            </a:pPr>
            <a:r>
              <a:rPr lang="en-US" b="1" dirty="0">
                <a:solidFill>
                  <a:srgbClr val="333333"/>
                </a:solidFill>
                <a:latin typeface="+mj-lt"/>
              </a:rPr>
              <a:t>X – Balance Sheet Account</a:t>
            </a:r>
            <a:endParaRPr lang="en-US" dirty="0">
              <a:solidFill>
                <a:srgbClr val="333333"/>
              </a:solidFill>
              <a:latin typeface="+mj-lt"/>
            </a:endParaRPr>
          </a:p>
          <a:p>
            <a:pPr marL="557213" lvl="1" indent="-269875">
              <a:buClr>
                <a:schemeClr val="accent2"/>
              </a:buClr>
              <a:buFont typeface="Arial" panose="020B0604020202020204" pitchFamily="34" charset="0"/>
              <a:buChar char="•"/>
            </a:pPr>
            <a:r>
              <a:rPr lang="en-US" dirty="0">
                <a:solidFill>
                  <a:srgbClr val="333333"/>
                </a:solidFill>
                <a:latin typeface="+mj-lt"/>
              </a:rPr>
              <a:t>Balance Sheet Accounts</a:t>
            </a:r>
          </a:p>
          <a:p>
            <a:pPr marL="285750" indent="-285750">
              <a:buClr>
                <a:schemeClr val="accent1"/>
              </a:buClr>
              <a:buFont typeface="Wingdings" panose="05000000000000000000" pitchFamily="2" charset="2"/>
              <a:buChar char="§"/>
            </a:pPr>
            <a:r>
              <a:rPr lang="en-US" b="1" dirty="0">
                <a:solidFill>
                  <a:srgbClr val="333333"/>
                </a:solidFill>
                <a:latin typeface="+mj-lt"/>
              </a:rPr>
              <a:t>N- Non-operating Expenses or Income</a:t>
            </a:r>
            <a:endParaRPr lang="en-US" dirty="0">
              <a:solidFill>
                <a:srgbClr val="333333"/>
              </a:solidFill>
              <a:latin typeface="+mj-lt"/>
            </a:endParaRPr>
          </a:p>
          <a:p>
            <a:pPr marL="557213" lvl="1" indent="-269875">
              <a:buClr>
                <a:schemeClr val="accent2"/>
              </a:buClr>
              <a:buFont typeface="Arial" panose="020B0604020202020204" pitchFamily="34" charset="0"/>
              <a:buChar char="•"/>
            </a:pPr>
            <a:r>
              <a:rPr lang="en-US" dirty="0">
                <a:solidFill>
                  <a:srgbClr val="333333"/>
                </a:solidFill>
                <a:latin typeface="+mj-lt"/>
              </a:rPr>
              <a:t>Profit &amp; Loss account used only in FI.</a:t>
            </a:r>
          </a:p>
          <a:p>
            <a:pPr marL="285750" indent="-285750">
              <a:buClr>
                <a:schemeClr val="accent1"/>
              </a:buClr>
              <a:buFont typeface="Wingdings" panose="05000000000000000000" pitchFamily="2" charset="2"/>
              <a:buChar char="§"/>
            </a:pPr>
            <a:r>
              <a:rPr lang="en-US" b="1" dirty="0">
                <a:solidFill>
                  <a:srgbClr val="333333"/>
                </a:solidFill>
                <a:latin typeface="+mj-lt"/>
              </a:rPr>
              <a:t>P- Primary Costs or Revenue</a:t>
            </a:r>
            <a:endParaRPr lang="en-US" dirty="0">
              <a:solidFill>
                <a:srgbClr val="333333"/>
              </a:solidFill>
              <a:latin typeface="+mj-lt"/>
            </a:endParaRPr>
          </a:p>
          <a:p>
            <a:pPr marL="557213" lvl="1" indent="-269875">
              <a:buClr>
                <a:schemeClr val="accent2"/>
              </a:buClr>
              <a:buFont typeface="Arial" panose="020B0604020202020204" pitchFamily="34" charset="0"/>
              <a:buChar char="•"/>
            </a:pPr>
            <a:r>
              <a:rPr lang="en-US" dirty="0">
                <a:solidFill>
                  <a:srgbClr val="333333"/>
                </a:solidFill>
                <a:latin typeface="+mj-lt"/>
              </a:rPr>
              <a:t>Profit &amp; Loss account used both in FI &amp; CO</a:t>
            </a:r>
          </a:p>
          <a:p>
            <a:pPr marL="285750" indent="-285750">
              <a:buClr>
                <a:schemeClr val="accent1"/>
              </a:buClr>
              <a:buFont typeface="Wingdings" panose="05000000000000000000" pitchFamily="2" charset="2"/>
              <a:buChar char="§"/>
            </a:pPr>
            <a:r>
              <a:rPr lang="en-US" b="1" dirty="0">
                <a:solidFill>
                  <a:srgbClr val="333333"/>
                </a:solidFill>
                <a:latin typeface="+mj-lt"/>
              </a:rPr>
              <a:t>S- Secondary Costs</a:t>
            </a:r>
            <a:endParaRPr lang="en-US" dirty="0">
              <a:solidFill>
                <a:srgbClr val="333333"/>
              </a:solidFill>
              <a:latin typeface="+mj-lt"/>
            </a:endParaRPr>
          </a:p>
          <a:p>
            <a:pPr marL="557213" lvl="1" indent="-269875">
              <a:buClr>
                <a:schemeClr val="accent2"/>
              </a:buClr>
              <a:buFont typeface="Arial" panose="020B0604020202020204" pitchFamily="34" charset="0"/>
              <a:buChar char="•"/>
            </a:pPr>
            <a:r>
              <a:rPr lang="en-US" dirty="0">
                <a:solidFill>
                  <a:srgbClr val="333333"/>
                </a:solidFill>
                <a:latin typeface="+mj-lt"/>
              </a:rPr>
              <a:t>Profit &amp; Loss account used only in CO</a:t>
            </a:r>
          </a:p>
        </p:txBody>
      </p:sp>
      <p:pic>
        <p:nvPicPr>
          <p:cNvPr id="4" name="Content Placeholder 3">
            <a:extLst>
              <a:ext uri="{FF2B5EF4-FFF2-40B4-BE49-F238E27FC236}">
                <a16:creationId xmlns="" xmlns:a16="http://schemas.microsoft.com/office/drawing/2014/main" id="{8C1E56B4-1A23-4E5E-B0BC-6AADE13A4A5F}"/>
              </a:ext>
            </a:extLst>
          </p:cNvPr>
          <p:cNvPicPr>
            <a:picLocks noChangeAspect="1"/>
          </p:cNvPicPr>
          <p:nvPr/>
        </p:nvPicPr>
        <p:blipFill>
          <a:blip r:embed="rId3"/>
          <a:stretch>
            <a:fillRect/>
          </a:stretch>
        </p:blipFill>
        <p:spPr>
          <a:xfrm>
            <a:off x="5807968" y="2457450"/>
            <a:ext cx="6107807" cy="4067175"/>
          </a:xfrm>
          <a:prstGeom prst="rect">
            <a:avLst/>
          </a:prstGeom>
        </p:spPr>
      </p:pic>
    </p:spTree>
    <p:extLst>
      <p:ext uri="{BB962C8B-B14F-4D97-AF65-F5344CB8AC3E}">
        <p14:creationId xmlns:p14="http://schemas.microsoft.com/office/powerpoint/2010/main" val="1541745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 On General Ledger Master </a:t>
            </a:r>
            <a:r>
              <a:rPr lang="en-US" dirty="0" smtClean="0"/>
              <a:t>Data</a:t>
            </a:r>
            <a:endParaRPr lang="en-US" dirty="0"/>
          </a:p>
        </p:txBody>
      </p:sp>
      <p:sp>
        <p:nvSpPr>
          <p:cNvPr id="6" name="Content Placeholder 5">
            <a:extLst>
              <a:ext uri="{FF2B5EF4-FFF2-40B4-BE49-F238E27FC236}">
                <a16:creationId xmlns="" xmlns:a16="http://schemas.microsoft.com/office/drawing/2014/main" id="{5CF1E27B-619D-4191-B6C4-D0788BA3DF4F}"/>
              </a:ext>
            </a:extLst>
          </p:cNvPr>
          <p:cNvSpPr>
            <a:spLocks noGrp="1"/>
          </p:cNvSpPr>
          <p:nvPr>
            <p:ph idx="4294967295"/>
          </p:nvPr>
        </p:nvSpPr>
        <p:spPr>
          <a:xfrm>
            <a:off x="239887" y="980728"/>
            <a:ext cx="11688761" cy="1327837"/>
          </a:xfrm>
          <a:prstGeom prst="rect">
            <a:avLst/>
          </a:prstGeom>
        </p:spPr>
        <p:txBody>
          <a:bodyPr/>
          <a:lstStyle/>
          <a:p>
            <a:pPr marL="285750" indent="-285750">
              <a:buClr>
                <a:schemeClr val="accent1"/>
              </a:buClr>
              <a:buFont typeface="Wingdings" panose="05000000000000000000" pitchFamily="2" charset="2"/>
              <a:buChar char="§"/>
            </a:pPr>
            <a:r>
              <a:rPr lang="en-US" sz="1800" dirty="0" smtClean="0"/>
              <a:t>New </a:t>
            </a:r>
            <a:r>
              <a:rPr lang="en-US" sz="1800" dirty="0"/>
              <a:t>Field ‘Cost Element Category’ under Control Data updates account settings for the Controlling Area.</a:t>
            </a:r>
          </a:p>
          <a:p>
            <a:pPr marL="285750" indent="-285750">
              <a:buClr>
                <a:schemeClr val="accent1"/>
              </a:buClr>
              <a:buFont typeface="Wingdings" panose="05000000000000000000" pitchFamily="2" charset="2"/>
              <a:buChar char="§"/>
            </a:pPr>
            <a:r>
              <a:rPr lang="en-US" sz="1800" dirty="0"/>
              <a:t>The following cost element categories are available when G/L account type P – Primary Cost or Revenue is selected</a:t>
            </a:r>
            <a:r>
              <a:rPr lang="en-US" sz="1800" dirty="0" smtClean="0"/>
              <a:t>.</a:t>
            </a:r>
            <a:endParaRPr lang="en-US" sz="1800" dirty="0"/>
          </a:p>
        </p:txBody>
      </p:sp>
      <p:graphicFrame>
        <p:nvGraphicFramePr>
          <p:cNvPr id="7" name="Table 6">
            <a:extLst>
              <a:ext uri="{FF2B5EF4-FFF2-40B4-BE49-F238E27FC236}">
                <a16:creationId xmlns="" xmlns:a16="http://schemas.microsoft.com/office/drawing/2014/main" id="{6281AB9D-5544-4F1E-980A-6470D1833B2B}"/>
              </a:ext>
            </a:extLst>
          </p:cNvPr>
          <p:cNvGraphicFramePr>
            <a:graphicFrameLocks noGrp="1"/>
          </p:cNvGraphicFramePr>
          <p:nvPr>
            <p:extLst>
              <p:ext uri="{D42A27DB-BD31-4B8C-83A1-F6EECF244321}">
                <p14:modId xmlns:p14="http://schemas.microsoft.com/office/powerpoint/2010/main" val="2858511322"/>
              </p:ext>
            </p:extLst>
          </p:nvPr>
        </p:nvGraphicFramePr>
        <p:xfrm>
          <a:off x="275113" y="2348880"/>
          <a:ext cx="4308719" cy="2525908"/>
        </p:xfrm>
        <a:graphic>
          <a:graphicData uri="http://schemas.openxmlformats.org/drawingml/2006/table">
            <a:tbl>
              <a:tblPr/>
              <a:tblGrid>
                <a:gridCol w="744781">
                  <a:extLst>
                    <a:ext uri="{9D8B030D-6E8A-4147-A177-3AD203B41FA5}">
                      <a16:colId xmlns="" xmlns:a16="http://schemas.microsoft.com/office/drawing/2014/main" val="1485753432"/>
                    </a:ext>
                  </a:extLst>
                </a:gridCol>
                <a:gridCol w="3563938">
                  <a:extLst>
                    <a:ext uri="{9D8B030D-6E8A-4147-A177-3AD203B41FA5}">
                      <a16:colId xmlns="" xmlns:a16="http://schemas.microsoft.com/office/drawing/2014/main" val="2121288574"/>
                    </a:ext>
                  </a:extLst>
                </a:gridCol>
              </a:tblGrid>
              <a:tr h="349537">
                <a:tc>
                  <a:txBody>
                    <a:bodyPr/>
                    <a:lstStyle/>
                    <a:p>
                      <a:pPr algn="l" fontAlgn="t"/>
                      <a:r>
                        <a:rPr lang="en-US" sz="1600" b="1" dirty="0">
                          <a:effectLst/>
                        </a:rPr>
                        <a:t>1</a:t>
                      </a:r>
                      <a:endParaRPr lang="en-US" sz="1600" b="0" dirty="0">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b="1" dirty="0">
                          <a:effectLst/>
                        </a:rPr>
                        <a:t>Primary costs/cost-reducing revenues</a:t>
                      </a:r>
                      <a:endParaRPr lang="en-US" sz="1600" b="0" dirty="0">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88253707"/>
                  </a:ext>
                </a:extLst>
              </a:tr>
              <a:tr h="349537">
                <a:tc>
                  <a:txBody>
                    <a:bodyPr/>
                    <a:lstStyle/>
                    <a:p>
                      <a:pPr algn="l" fontAlgn="t"/>
                      <a:r>
                        <a:rPr lang="en-US" sz="1600" b="1">
                          <a:effectLst/>
                        </a:rPr>
                        <a:t>3</a:t>
                      </a:r>
                      <a:endParaRPr lang="en-US" sz="1600" b="0">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b="0" dirty="0">
                          <a:effectLst/>
                        </a:rPr>
                        <a:t>Accrual/deferral per surcharge</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10012792"/>
                  </a:ext>
                </a:extLst>
              </a:tr>
              <a:tr h="349537">
                <a:tc>
                  <a:txBody>
                    <a:bodyPr/>
                    <a:lstStyle/>
                    <a:p>
                      <a:pPr algn="l" fontAlgn="t"/>
                      <a:r>
                        <a:rPr lang="en-US" sz="1600" b="1">
                          <a:effectLst/>
                        </a:rPr>
                        <a:t>4</a:t>
                      </a:r>
                      <a:endParaRPr lang="en-US" sz="1600" b="0">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b="0" dirty="0">
                          <a:effectLst/>
                        </a:rPr>
                        <a:t>Accrual/deferral per debit = actual</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95599015"/>
                  </a:ext>
                </a:extLst>
              </a:tr>
              <a:tr h="349537">
                <a:tc>
                  <a:txBody>
                    <a:bodyPr/>
                    <a:lstStyle/>
                    <a:p>
                      <a:pPr algn="l" fontAlgn="t"/>
                      <a:r>
                        <a:rPr lang="en-US" sz="1600" b="1">
                          <a:effectLst/>
                        </a:rPr>
                        <a:t>11</a:t>
                      </a:r>
                      <a:endParaRPr lang="en-US" sz="1600" b="0">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b="0" dirty="0">
                          <a:effectLst/>
                        </a:rPr>
                        <a:t>Revenues</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25437869"/>
                  </a:ext>
                </a:extLst>
              </a:tr>
              <a:tr h="349537">
                <a:tc>
                  <a:txBody>
                    <a:bodyPr/>
                    <a:lstStyle/>
                    <a:p>
                      <a:pPr algn="l" fontAlgn="t"/>
                      <a:r>
                        <a:rPr lang="en-US" sz="1600" b="1">
                          <a:effectLst/>
                        </a:rPr>
                        <a:t>12</a:t>
                      </a:r>
                      <a:endParaRPr lang="en-US" sz="1600" b="0">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b="0">
                          <a:effectLst/>
                        </a:rPr>
                        <a:t>Sales deduction</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27846191"/>
                  </a:ext>
                </a:extLst>
              </a:tr>
              <a:tr h="349537">
                <a:tc>
                  <a:txBody>
                    <a:bodyPr/>
                    <a:lstStyle/>
                    <a:p>
                      <a:pPr algn="l" fontAlgn="t"/>
                      <a:r>
                        <a:rPr lang="en-US" sz="1600" b="1">
                          <a:effectLst/>
                        </a:rPr>
                        <a:t>22</a:t>
                      </a:r>
                      <a:endParaRPr lang="en-US" sz="1600" b="0">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b="0" dirty="0">
                          <a:effectLst/>
                        </a:rPr>
                        <a:t>External settlement</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54594837"/>
                  </a:ext>
                </a:extLst>
              </a:tr>
            </a:tbl>
          </a:graphicData>
        </a:graphic>
      </p:graphicFrame>
      <p:sp>
        <p:nvSpPr>
          <p:cNvPr id="8" name="Rectangle 2">
            <a:extLst>
              <a:ext uri="{FF2B5EF4-FFF2-40B4-BE49-F238E27FC236}">
                <a16:creationId xmlns="" xmlns:a16="http://schemas.microsoft.com/office/drawing/2014/main" id="{A35074F6-A5A3-4C56-81C9-2C1D338D2758}"/>
              </a:ext>
            </a:extLst>
          </p:cNvPr>
          <p:cNvSpPr>
            <a:spLocks noChangeArrowheads="1"/>
          </p:cNvSpPr>
          <p:nvPr/>
        </p:nvSpPr>
        <p:spPr bwMode="auto">
          <a:xfrm>
            <a:off x="6293462" y="1856212"/>
            <a:ext cx="1680705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a:r>
              <a:rPr lang="en-US" altLang="en-US" sz="750">
                <a:solidFill>
                  <a:srgbClr val="333333"/>
                </a:solidFill>
                <a:latin typeface="SAPRegular"/>
              </a:rPr>
              <a:t> </a:t>
            </a:r>
            <a:endParaRPr lang="en-US" altLang="en-US" sz="1350">
              <a:latin typeface="Arial" panose="020B0604020202020204" pitchFamily="34" charset="0"/>
            </a:endParaRPr>
          </a:p>
        </p:txBody>
      </p:sp>
      <p:pic>
        <p:nvPicPr>
          <p:cNvPr id="9" name="Picture 8">
            <a:extLst>
              <a:ext uri="{FF2B5EF4-FFF2-40B4-BE49-F238E27FC236}">
                <a16:creationId xmlns="" xmlns:a16="http://schemas.microsoft.com/office/drawing/2014/main" id="{8C2C3ED5-884A-4033-AE85-C5B6975B1048}"/>
              </a:ext>
            </a:extLst>
          </p:cNvPr>
          <p:cNvPicPr>
            <a:picLocks noChangeAspect="1"/>
          </p:cNvPicPr>
          <p:nvPr/>
        </p:nvPicPr>
        <p:blipFill rotWithShape="1">
          <a:blip r:embed="rId2"/>
          <a:srcRect l="1548" b="5919"/>
          <a:stretch/>
        </p:blipFill>
        <p:spPr>
          <a:xfrm>
            <a:off x="4727848" y="2132856"/>
            <a:ext cx="7187927" cy="4320480"/>
          </a:xfrm>
          <a:prstGeom prst="rect">
            <a:avLst/>
          </a:prstGeom>
        </p:spPr>
      </p:pic>
    </p:spTree>
    <p:extLst>
      <p:ext uri="{BB962C8B-B14F-4D97-AF65-F5344CB8AC3E}">
        <p14:creationId xmlns:p14="http://schemas.microsoft.com/office/powerpoint/2010/main" val="2020759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5EB2F16-DB51-42A5-B3E9-4F69B2C0578B}"/>
              </a:ext>
            </a:extLst>
          </p:cNvPr>
          <p:cNvSpPr/>
          <p:nvPr/>
        </p:nvSpPr>
        <p:spPr>
          <a:xfrm>
            <a:off x="227013" y="980728"/>
            <a:ext cx="11688762" cy="646331"/>
          </a:xfrm>
          <a:prstGeom prst="rect">
            <a:avLst/>
          </a:prstGeom>
        </p:spPr>
        <p:txBody>
          <a:bodyPr wrap="square">
            <a:spAutoFit/>
          </a:bodyPr>
          <a:lstStyle/>
          <a:p>
            <a:r>
              <a:rPr lang="en-US" dirty="0">
                <a:solidFill>
                  <a:srgbClr val="333333"/>
                </a:solidFill>
                <a:latin typeface="+mj-lt"/>
              </a:rPr>
              <a:t>The following cost element categories are available when G/L account type S – Secondary Costs is selected.</a:t>
            </a:r>
          </a:p>
        </p:txBody>
      </p:sp>
      <p:pic>
        <p:nvPicPr>
          <p:cNvPr id="5" name="Picture 4">
            <a:extLst>
              <a:ext uri="{FF2B5EF4-FFF2-40B4-BE49-F238E27FC236}">
                <a16:creationId xmlns="" xmlns:a16="http://schemas.microsoft.com/office/drawing/2014/main" id="{EDADC12D-5FEB-4E11-8E57-A807618EEDF3}"/>
              </a:ext>
            </a:extLst>
          </p:cNvPr>
          <p:cNvPicPr>
            <a:picLocks noChangeAspect="1"/>
          </p:cNvPicPr>
          <p:nvPr/>
        </p:nvPicPr>
        <p:blipFill>
          <a:blip r:embed="rId2"/>
          <a:stretch>
            <a:fillRect/>
          </a:stretch>
        </p:blipFill>
        <p:spPr>
          <a:xfrm>
            <a:off x="2138363" y="1556792"/>
            <a:ext cx="6837957" cy="4464495"/>
          </a:xfrm>
          <a:prstGeom prst="rect">
            <a:avLst/>
          </a:prstGeom>
        </p:spPr>
      </p:pic>
    </p:spTree>
    <p:extLst>
      <p:ext uri="{BB962C8B-B14F-4D97-AF65-F5344CB8AC3E}">
        <p14:creationId xmlns:p14="http://schemas.microsoft.com/office/powerpoint/2010/main" val="704265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7F8A2B-A9D8-4575-835A-A99A20EFEF5B}"/>
              </a:ext>
            </a:extLst>
          </p:cNvPr>
          <p:cNvSpPr>
            <a:spLocks noGrp="1"/>
          </p:cNvSpPr>
          <p:nvPr>
            <p:ph type="title"/>
          </p:nvPr>
        </p:nvSpPr>
        <p:spPr/>
        <p:txBody>
          <a:bodyPr/>
          <a:lstStyle/>
          <a:p>
            <a:r>
              <a:rPr lang="en-US" dirty="0"/>
              <a:t>Cost Center Accounting</a:t>
            </a:r>
          </a:p>
        </p:txBody>
      </p:sp>
      <p:sp>
        <p:nvSpPr>
          <p:cNvPr id="3" name="Content Placeholder 2">
            <a:extLst>
              <a:ext uri="{FF2B5EF4-FFF2-40B4-BE49-F238E27FC236}">
                <a16:creationId xmlns="" xmlns:a16="http://schemas.microsoft.com/office/drawing/2014/main" id="{613AF4AE-5E75-4A7C-A362-3ACF2469B1BC}"/>
              </a:ext>
            </a:extLst>
          </p:cNvPr>
          <p:cNvSpPr>
            <a:spLocks noGrp="1"/>
          </p:cNvSpPr>
          <p:nvPr>
            <p:ph idx="4294967295"/>
          </p:nvPr>
        </p:nvSpPr>
        <p:spPr>
          <a:xfrm>
            <a:off x="239241" y="1268413"/>
            <a:ext cx="11676534" cy="2304603"/>
          </a:xfrm>
        </p:spPr>
        <p:txBody>
          <a:bodyPr/>
          <a:lstStyle/>
          <a:p>
            <a:pPr marL="285750" indent="-285750">
              <a:buClr>
                <a:schemeClr val="accent1"/>
              </a:buClr>
              <a:buFont typeface="Wingdings" panose="05000000000000000000" pitchFamily="2" charset="2"/>
              <a:buChar char="§"/>
            </a:pPr>
            <a:r>
              <a:rPr lang="en-US" sz="1800" dirty="0"/>
              <a:t>You use Cost Center Accounting for controlling purposes within your organization. The costs incurred by your organization should be transparent. This enables you to check the profitability of individual functional areas and provide decision-making data for management. This requires that all costs be assigned according to their source. However, source-related assignment is especially difficult for overhead costs. Cost Center Accounting lets you analyze the overhead costs according to where they were incurred with in the organization</a:t>
            </a:r>
            <a:r>
              <a:rPr lang="en-US" sz="1800" dirty="0" smtClean="0"/>
              <a:t>.</a:t>
            </a:r>
          </a:p>
          <a:p>
            <a:pPr marL="285750" indent="-285750">
              <a:buClr>
                <a:schemeClr val="accent1"/>
              </a:buClr>
              <a:buFont typeface="Wingdings" panose="05000000000000000000" pitchFamily="2" charset="2"/>
              <a:buChar char="§"/>
            </a:pPr>
            <a:r>
              <a:rPr lang="en-US" sz="1800" dirty="0"/>
              <a:t>Depending on the level of decision-making powers assigned to the manager of an organizational unit, you can </a:t>
            </a:r>
            <a:r>
              <a:rPr lang="en-US" sz="1800" dirty="0" smtClean="0"/>
              <a:t>distinguish between </a:t>
            </a:r>
            <a:r>
              <a:rPr lang="en-US" sz="1800" dirty="0"/>
              <a:t>various types of responsibility areas within an organization</a:t>
            </a:r>
            <a:r>
              <a:rPr lang="en-US" sz="1800" dirty="0" smtClean="0"/>
              <a:t>:</a:t>
            </a:r>
            <a:endParaRPr lang="en-US" sz="1800" dirty="0"/>
          </a:p>
        </p:txBody>
      </p:sp>
      <p:graphicFrame>
        <p:nvGraphicFramePr>
          <p:cNvPr id="4" name="Table 3">
            <a:extLst>
              <a:ext uri="{FF2B5EF4-FFF2-40B4-BE49-F238E27FC236}">
                <a16:creationId xmlns="" xmlns:a16="http://schemas.microsoft.com/office/drawing/2014/main" id="{1BF5700E-6CD2-461D-908E-8900B175D0D5}"/>
              </a:ext>
            </a:extLst>
          </p:cNvPr>
          <p:cNvGraphicFramePr>
            <a:graphicFrameLocks noGrp="1"/>
          </p:cNvGraphicFramePr>
          <p:nvPr>
            <p:extLst>
              <p:ext uri="{D42A27DB-BD31-4B8C-83A1-F6EECF244321}">
                <p14:modId xmlns:p14="http://schemas.microsoft.com/office/powerpoint/2010/main" val="672618307"/>
              </p:ext>
            </p:extLst>
          </p:nvPr>
        </p:nvGraphicFramePr>
        <p:xfrm>
          <a:off x="1667508" y="4149080"/>
          <a:ext cx="8856984" cy="2194560"/>
        </p:xfrm>
        <a:graphic>
          <a:graphicData uri="http://schemas.openxmlformats.org/drawingml/2006/table">
            <a:tbl>
              <a:tblPr firstRow="1" bandRow="1">
                <a:tableStyleId>{5C22544A-7EE6-4342-B048-85BDC9FD1C3A}</a:tableStyleId>
              </a:tblPr>
              <a:tblGrid>
                <a:gridCol w="3103825">
                  <a:extLst>
                    <a:ext uri="{9D8B030D-6E8A-4147-A177-3AD203B41FA5}">
                      <a16:colId xmlns="" xmlns:a16="http://schemas.microsoft.com/office/drawing/2014/main" val="2514647818"/>
                    </a:ext>
                  </a:extLst>
                </a:gridCol>
                <a:gridCol w="5753159">
                  <a:extLst>
                    <a:ext uri="{9D8B030D-6E8A-4147-A177-3AD203B41FA5}">
                      <a16:colId xmlns="" xmlns:a16="http://schemas.microsoft.com/office/drawing/2014/main" val="2805772710"/>
                    </a:ext>
                  </a:extLst>
                </a:gridCol>
              </a:tblGrid>
              <a:tr h="349362">
                <a:tc>
                  <a:txBody>
                    <a:bodyPr/>
                    <a:lstStyle/>
                    <a:p>
                      <a:r>
                        <a:rPr lang="en-US" sz="1800" b="0" i="0" u="none" strike="noStrike" kern="1200" baseline="0" dirty="0">
                          <a:solidFill>
                            <a:schemeClr val="tx1"/>
                          </a:solidFill>
                          <a:latin typeface="+mn-lt"/>
                          <a:ea typeface="+mn-ea"/>
                          <a:cs typeface="+mn-cs"/>
                        </a:rPr>
                        <a:t>Cost center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Recording costs with reference to plan values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691866806"/>
                  </a:ext>
                </a:extLst>
              </a:tr>
              <a:tr h="340470">
                <a:tc>
                  <a:txBody>
                    <a:bodyPr/>
                    <a:lstStyle/>
                    <a:p>
                      <a:r>
                        <a:rPr lang="en-US" sz="1800" b="0" i="0" u="none" strike="noStrike" kern="1200" baseline="0" dirty="0">
                          <a:solidFill>
                            <a:schemeClr val="dk1"/>
                          </a:solidFill>
                          <a:latin typeface="+mn-lt"/>
                          <a:ea typeface="+mn-ea"/>
                          <a:cs typeface="+mn-cs"/>
                        </a:rPr>
                        <a:t>Profit centers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dk1"/>
                          </a:solidFill>
                          <a:latin typeface="+mn-lt"/>
                          <a:ea typeface="+mn-ea"/>
                          <a:cs typeface="+mn-cs"/>
                        </a:rPr>
                        <a:t>Calculating operating results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480277829"/>
                  </a:ext>
                </a:extLst>
              </a:tr>
              <a:tr h="1361880">
                <a:tc>
                  <a:txBody>
                    <a:bodyPr/>
                    <a:lstStyle/>
                    <a:p>
                      <a:r>
                        <a:rPr lang="en-US" sz="1800" b="0" i="0" u="none" strike="noStrike" kern="1200" baseline="0" dirty="0">
                          <a:solidFill>
                            <a:schemeClr val="dk1"/>
                          </a:solidFill>
                          <a:latin typeface="+mn-lt"/>
                          <a:ea typeface="+mn-ea"/>
                          <a:cs typeface="+mn-cs"/>
                        </a:rPr>
                        <a:t>Investment centers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dk1"/>
                          </a:solidFill>
                          <a:latin typeface="+mn-lt"/>
                          <a:ea typeface="+mn-ea"/>
                          <a:cs typeface="+mn-cs"/>
                        </a:rPr>
                        <a:t>Calculating </a:t>
                      </a:r>
                      <a:r>
                        <a:rPr lang="en-US" sz="1800" b="0" i="1" u="none" strike="noStrike" kern="1200" baseline="0" dirty="0">
                          <a:solidFill>
                            <a:schemeClr val="dk1"/>
                          </a:solidFill>
                          <a:latin typeface="+mn-lt"/>
                          <a:ea typeface="+mn-ea"/>
                          <a:cs typeface="+mn-cs"/>
                        </a:rPr>
                        <a:t>Return On Investment</a:t>
                      </a:r>
                    </a:p>
                    <a:p>
                      <a:r>
                        <a:rPr lang="en-US" sz="1800" b="0" i="0" u="none" strike="noStrike" kern="1200" baseline="0" dirty="0">
                          <a:solidFill>
                            <a:schemeClr val="dk1"/>
                          </a:solidFill>
                          <a:latin typeface="+mn-lt"/>
                          <a:ea typeface="+mn-ea"/>
                          <a:cs typeface="+mn-cs"/>
                        </a:rPr>
                        <a:t>In the SAP system you can create an investment center in the Profit Center Accounting component (EC-PCA). You do this by assigning balance sheet items to a profit center.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78504379"/>
                  </a:ext>
                </a:extLst>
              </a:tr>
            </a:tbl>
          </a:graphicData>
        </a:graphic>
      </p:graphicFrame>
    </p:spTree>
    <p:extLst>
      <p:ext uri="{BB962C8B-B14F-4D97-AF65-F5344CB8AC3E}">
        <p14:creationId xmlns:p14="http://schemas.microsoft.com/office/powerpoint/2010/main" val="1358394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63664-E0DF-4D86-A4CD-A7140F730C81}"/>
              </a:ext>
            </a:extLst>
          </p:cNvPr>
          <p:cNvSpPr>
            <a:spLocks noGrp="1"/>
          </p:cNvSpPr>
          <p:nvPr>
            <p:ph type="title"/>
          </p:nvPr>
        </p:nvSpPr>
        <p:spPr/>
        <p:txBody>
          <a:bodyPr/>
          <a:lstStyle/>
          <a:p>
            <a:r>
              <a:rPr lang="en-US" sz="3200" dirty="0"/>
              <a:t>Features:</a:t>
            </a:r>
            <a:endParaRPr lang="en-US" sz="2000" dirty="0"/>
          </a:p>
        </p:txBody>
      </p:sp>
      <p:sp>
        <p:nvSpPr>
          <p:cNvPr id="3" name="Content Placeholder 2">
            <a:extLst>
              <a:ext uri="{FF2B5EF4-FFF2-40B4-BE49-F238E27FC236}">
                <a16:creationId xmlns="" xmlns:a16="http://schemas.microsoft.com/office/drawing/2014/main" id="{37791F68-9073-4858-A67F-A2E48F979DDB}"/>
              </a:ext>
            </a:extLst>
          </p:cNvPr>
          <p:cNvSpPr>
            <a:spLocks noGrp="1"/>
          </p:cNvSpPr>
          <p:nvPr>
            <p:ph idx="4294967295"/>
          </p:nvPr>
        </p:nvSpPr>
        <p:spPr>
          <a:xfrm>
            <a:off x="227014" y="980728"/>
            <a:ext cx="11688762" cy="5543897"/>
          </a:xfrm>
        </p:spPr>
        <p:txBody>
          <a:bodyPr/>
          <a:lstStyle/>
          <a:p>
            <a:pPr>
              <a:spcBef>
                <a:spcPts val="600"/>
              </a:spcBef>
            </a:pPr>
            <a:r>
              <a:rPr lang="en-US" sz="1600" b="1" dirty="0"/>
              <a:t>Entering actual costs: </a:t>
            </a:r>
            <a:r>
              <a:rPr lang="en-US" sz="1600" dirty="0"/>
              <a:t>Primary costs can be transferred to Cost Accounting from other components, for example, Materials Management (MM), Asset Accounting (AA), Payroll Accounting (PY). Additional costs and outlay costs are recorded using the accrual method.</a:t>
            </a:r>
          </a:p>
          <a:p>
            <a:pPr>
              <a:spcBef>
                <a:spcPts val="600"/>
              </a:spcBef>
            </a:pPr>
            <a:r>
              <a:rPr lang="en-US" sz="1600" b="1" dirty="0"/>
              <a:t>Allocating actual costs: </a:t>
            </a:r>
            <a:r>
              <a:rPr lang="en-US" sz="1600" dirty="0"/>
              <a:t>You can use various methods to further allocate the actual costs you have recorded, according to their source. The system distinguishes between transaction-based allocations, which occur within one period, and period based allocations, which occur at period end.</a:t>
            </a:r>
          </a:p>
          <a:p>
            <a:pPr>
              <a:spcBef>
                <a:spcPts val="600"/>
              </a:spcBef>
            </a:pPr>
            <a:r>
              <a:rPr lang="en-US" sz="1600" b="1" dirty="0"/>
              <a:t>Planning activities and costs: </a:t>
            </a:r>
            <a:r>
              <a:rPr lang="en-US" sz="1600" dirty="0"/>
              <a:t>You can use planning to define organizational targets and carry out regular cost effectiveness checks. Variances can be calculated by comparing the actual costs and activities with the plan values. These variances serve as a control signal, which helps you to correct business processes, when required. You can plan costs and activities to determine allocation (activity) prices</a:t>
            </a:r>
            <a:r>
              <a:rPr lang="en-US" sz="1600" dirty="0" smtClean="0"/>
              <a:t>.</a:t>
            </a:r>
          </a:p>
          <a:p>
            <a:pPr>
              <a:spcBef>
                <a:spcPts val="600"/>
              </a:spcBef>
            </a:pPr>
            <a:r>
              <a:rPr lang="en-US" sz="1600" b="1" dirty="0"/>
              <a:t>Allocating plan costs: </a:t>
            </a:r>
            <a:r>
              <a:rPr lang="en-US" sz="1600" dirty="0"/>
              <a:t>All actual allocations that occur for cost centers can also be planned (for example, distribution, assessment, indirect activity allocation).</a:t>
            </a:r>
          </a:p>
          <a:p>
            <a:pPr>
              <a:spcBef>
                <a:spcPts val="600"/>
              </a:spcBef>
            </a:pPr>
            <a:r>
              <a:rPr lang="en-US" sz="1600" b="1" dirty="0"/>
              <a:t>Entering plan and actual statistical key figures: </a:t>
            </a:r>
            <a:r>
              <a:rPr lang="en-US" sz="1600" dirty="0"/>
              <a:t>Statistical key figures are used as the basis for the indirect allocation methods, as well as for evaluations in the information system (for example, employees, telephones).</a:t>
            </a:r>
          </a:p>
          <a:p>
            <a:pPr>
              <a:spcBef>
                <a:spcPts val="600"/>
              </a:spcBef>
            </a:pPr>
            <a:r>
              <a:rPr lang="en-US" sz="1600" b="1" dirty="0"/>
              <a:t>Activity Accounting: </a:t>
            </a:r>
            <a:r>
              <a:rPr lang="en-US" sz="1600" dirty="0"/>
              <a:t>Activity Accounting uses the activity produced by a cost center as the tracing factor for the costs. You can use activities to measure the operating rate or the rate of capacity utilization for a cost center. The target costs of the cost center refer to the activity output.    Depending on the source of the costs, the activities of a cost center are     divided into various activity types (for example, for the Work center cost center: Repair hours or Assembly hours.)</a:t>
            </a:r>
          </a:p>
          <a:p>
            <a:pPr>
              <a:spcBef>
                <a:spcPts val="600"/>
              </a:spcBef>
            </a:pPr>
            <a:r>
              <a:rPr lang="en-US" sz="1600" b="1" dirty="0"/>
              <a:t>Information system: </a:t>
            </a:r>
            <a:r>
              <a:rPr lang="en-US" sz="1600" dirty="0"/>
              <a:t>The information system provides tools with which you can analyze the cost flows that have occurred in your organization. You can carry out standard recurring evaluations; and create special reports for unique tasks or situations</a:t>
            </a:r>
            <a:r>
              <a:rPr lang="en-US" sz="1600" dirty="0" smtClean="0"/>
              <a:t>.</a:t>
            </a:r>
            <a:endParaRPr lang="en-US" sz="1600" dirty="0"/>
          </a:p>
        </p:txBody>
      </p:sp>
    </p:spTree>
    <p:extLst>
      <p:ext uri="{BB962C8B-B14F-4D97-AF65-F5344CB8AC3E}">
        <p14:creationId xmlns:p14="http://schemas.microsoft.com/office/powerpoint/2010/main" val="6011613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7BA1F-FE5B-4520-B53E-6C273EE1999E}"/>
              </a:ext>
            </a:extLst>
          </p:cNvPr>
          <p:cNvSpPr>
            <a:spLocks noGrp="1"/>
          </p:cNvSpPr>
          <p:nvPr>
            <p:ph type="title"/>
          </p:nvPr>
        </p:nvSpPr>
        <p:spPr/>
        <p:txBody>
          <a:bodyPr/>
          <a:lstStyle/>
          <a:p>
            <a:r>
              <a:rPr lang="en-US" dirty="0"/>
              <a:t>Cost Center Categories</a:t>
            </a:r>
          </a:p>
        </p:txBody>
      </p:sp>
      <p:sp>
        <p:nvSpPr>
          <p:cNvPr id="3" name="Content Placeholder 2">
            <a:extLst>
              <a:ext uri="{FF2B5EF4-FFF2-40B4-BE49-F238E27FC236}">
                <a16:creationId xmlns="" xmlns:a16="http://schemas.microsoft.com/office/drawing/2014/main" id="{A581D2D9-447B-4C5A-BE59-33F4535EAB36}"/>
              </a:ext>
            </a:extLst>
          </p:cNvPr>
          <p:cNvSpPr>
            <a:spLocks noGrp="1"/>
          </p:cNvSpPr>
          <p:nvPr>
            <p:ph idx="4294967295"/>
          </p:nvPr>
        </p:nvSpPr>
        <p:spPr>
          <a:xfrm>
            <a:off x="239241" y="981074"/>
            <a:ext cx="11676534" cy="4896197"/>
          </a:xfrm>
        </p:spPr>
        <p:txBody>
          <a:bodyPr/>
          <a:lstStyle/>
          <a:p>
            <a:r>
              <a:rPr lang="en-US" sz="1800" dirty="0"/>
              <a:t>To classify and specify the types of cost center and to control the data flow to the cost centers by cost center</a:t>
            </a:r>
          </a:p>
          <a:p>
            <a:r>
              <a:rPr lang="en-US" sz="1800" dirty="0"/>
              <a:t>category you can maintain the following types of data to cost centers:</a:t>
            </a:r>
          </a:p>
          <a:p>
            <a:endParaRPr lang="en-US" sz="1800" dirty="0"/>
          </a:p>
          <a:p>
            <a:pPr marL="342900" indent="-342900">
              <a:buFont typeface="+mj-lt"/>
              <a:buAutoNum type="arabicPeriod"/>
            </a:pPr>
            <a:r>
              <a:rPr lang="en-US" sz="1800" dirty="0" smtClean="0"/>
              <a:t>Planed </a:t>
            </a:r>
            <a:r>
              <a:rPr lang="en-US" sz="1800" dirty="0"/>
              <a:t>Primary cost</a:t>
            </a:r>
          </a:p>
          <a:p>
            <a:pPr marL="342900" indent="-342900">
              <a:buFont typeface="+mj-lt"/>
              <a:buAutoNum type="arabicPeriod"/>
            </a:pPr>
            <a:r>
              <a:rPr lang="en-US" sz="1800" dirty="0" smtClean="0"/>
              <a:t>Planed </a:t>
            </a:r>
            <a:r>
              <a:rPr lang="en-US" sz="1800" dirty="0"/>
              <a:t>Secondary Cost</a:t>
            </a:r>
          </a:p>
          <a:p>
            <a:pPr marL="342900" indent="-342900">
              <a:buFont typeface="+mj-lt"/>
              <a:buAutoNum type="arabicPeriod"/>
            </a:pPr>
            <a:r>
              <a:rPr lang="en-US" sz="1800" dirty="0" smtClean="0"/>
              <a:t>Planed </a:t>
            </a:r>
            <a:r>
              <a:rPr lang="en-US" sz="1800" dirty="0"/>
              <a:t>Revenues</a:t>
            </a:r>
          </a:p>
          <a:p>
            <a:pPr marL="342900" indent="-342900">
              <a:buFont typeface="+mj-lt"/>
              <a:buAutoNum type="arabicPeriod"/>
            </a:pPr>
            <a:r>
              <a:rPr lang="en-US" sz="1800" dirty="0" smtClean="0"/>
              <a:t>Actual </a:t>
            </a:r>
            <a:r>
              <a:rPr lang="en-US" sz="1800" dirty="0"/>
              <a:t>Primary Cost</a:t>
            </a:r>
          </a:p>
          <a:p>
            <a:pPr marL="342900" indent="-342900">
              <a:buFont typeface="+mj-lt"/>
              <a:buAutoNum type="arabicPeriod"/>
            </a:pPr>
            <a:r>
              <a:rPr lang="en-US" sz="1800" dirty="0" smtClean="0"/>
              <a:t>Actual </a:t>
            </a:r>
            <a:r>
              <a:rPr lang="en-US" sz="1800" dirty="0"/>
              <a:t>Secondary Cost</a:t>
            </a:r>
          </a:p>
          <a:p>
            <a:pPr marL="342900" indent="-342900">
              <a:buFont typeface="+mj-lt"/>
              <a:buAutoNum type="arabicPeriod"/>
            </a:pPr>
            <a:r>
              <a:rPr lang="en-US" sz="1800" dirty="0" smtClean="0"/>
              <a:t>Actual </a:t>
            </a:r>
            <a:r>
              <a:rPr lang="en-US" sz="1800" dirty="0"/>
              <a:t>revenue</a:t>
            </a:r>
          </a:p>
          <a:p>
            <a:pPr marL="342900" indent="-342900">
              <a:buFont typeface="+mj-lt"/>
              <a:buAutoNum type="arabicPeriod"/>
            </a:pPr>
            <a:r>
              <a:rPr lang="en-US" sz="1800" dirty="0" smtClean="0"/>
              <a:t>Commitment </a:t>
            </a:r>
            <a:r>
              <a:rPr lang="en-US" sz="1800" dirty="0"/>
              <a:t>Items</a:t>
            </a:r>
          </a:p>
          <a:p>
            <a:pPr marL="342900" indent="-342900">
              <a:buFont typeface="+mj-lt"/>
              <a:buAutoNum type="arabicPeriod"/>
            </a:pPr>
            <a:r>
              <a:rPr lang="en-US" sz="1800" dirty="0" smtClean="0"/>
              <a:t>Functional </a:t>
            </a:r>
            <a:r>
              <a:rPr lang="en-US" sz="1800" dirty="0"/>
              <a:t>Area in Formation</a:t>
            </a:r>
          </a:p>
          <a:p>
            <a:pPr marL="342900" indent="-342900">
              <a:buFont typeface="+mj-lt"/>
              <a:buAutoNum type="arabicPeriod"/>
            </a:pPr>
            <a:r>
              <a:rPr lang="en-US" sz="1800" dirty="0" smtClean="0"/>
              <a:t>Quantitative </a:t>
            </a:r>
            <a:r>
              <a:rPr lang="en-US" sz="1800" dirty="0"/>
              <a:t>Information</a:t>
            </a:r>
          </a:p>
        </p:txBody>
      </p:sp>
    </p:spTree>
    <p:extLst>
      <p:ext uri="{BB962C8B-B14F-4D97-AF65-F5344CB8AC3E}">
        <p14:creationId xmlns:p14="http://schemas.microsoft.com/office/powerpoint/2010/main" val="3837295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9DFDB-79D2-49DC-8C02-6A7020E1D6AE}"/>
              </a:ext>
            </a:extLst>
          </p:cNvPr>
          <p:cNvSpPr>
            <a:spLocks noGrp="1"/>
          </p:cNvSpPr>
          <p:nvPr>
            <p:ph type="title"/>
          </p:nvPr>
        </p:nvSpPr>
        <p:spPr/>
        <p:txBody>
          <a:bodyPr/>
          <a:lstStyle/>
          <a:p>
            <a:r>
              <a:rPr lang="en-US" dirty="0"/>
              <a:t>Primary cost elements</a:t>
            </a:r>
          </a:p>
        </p:txBody>
      </p:sp>
      <p:sp>
        <p:nvSpPr>
          <p:cNvPr id="3" name="Content Placeholder 2">
            <a:extLst>
              <a:ext uri="{FF2B5EF4-FFF2-40B4-BE49-F238E27FC236}">
                <a16:creationId xmlns="" xmlns:a16="http://schemas.microsoft.com/office/drawing/2014/main" id="{B42A86B3-A027-4908-9D9C-9C39B7484426}"/>
              </a:ext>
            </a:extLst>
          </p:cNvPr>
          <p:cNvSpPr>
            <a:spLocks noGrp="1"/>
          </p:cNvSpPr>
          <p:nvPr>
            <p:ph idx="4294967295"/>
          </p:nvPr>
        </p:nvSpPr>
        <p:spPr>
          <a:xfrm>
            <a:off x="221331" y="996210"/>
            <a:ext cx="11694443" cy="3368894"/>
          </a:xfrm>
        </p:spPr>
        <p:txBody>
          <a:bodyPr/>
          <a:lstStyle/>
          <a:p>
            <a:r>
              <a:rPr lang="en-US" sz="1800" dirty="0"/>
              <a:t>Primary Cost or Revenue Element: A primary cost or revenue element is a cost or revenue relevant item in the chart of accounts, for which a corresponding general ledger (G/L) account exists in Financial Accounting (FI). You can only create the cost or revenue element if you have first defined it as a G/L account in the chart of accounts and created it as an account in Financial Accounting. The SAP System checks whether a corresponding account exists in Financial Accounting.</a:t>
            </a:r>
          </a:p>
          <a:p>
            <a:endParaRPr lang="en-US" sz="1800" dirty="0"/>
          </a:p>
          <a:p>
            <a:r>
              <a:rPr lang="en-US" sz="1800" u="sng" dirty="0"/>
              <a:t>Examples of primary cost elements include:</a:t>
            </a:r>
          </a:p>
          <a:p>
            <a:pPr marL="285750" indent="-285750">
              <a:buClr>
                <a:schemeClr val="accent1"/>
              </a:buClr>
              <a:buFont typeface="Wingdings" panose="05000000000000000000" pitchFamily="2" charset="2"/>
              <a:buChar char="§"/>
            </a:pPr>
            <a:r>
              <a:rPr lang="en-US" sz="1800" dirty="0"/>
              <a:t>Material costs</a:t>
            </a:r>
          </a:p>
          <a:p>
            <a:pPr marL="285750" indent="-285750">
              <a:buClr>
                <a:schemeClr val="accent1"/>
              </a:buClr>
              <a:buFont typeface="Wingdings" panose="05000000000000000000" pitchFamily="2" charset="2"/>
              <a:buChar char="§"/>
            </a:pPr>
            <a:r>
              <a:rPr lang="en-US" sz="1800" dirty="0"/>
              <a:t>Personnel costs</a:t>
            </a:r>
          </a:p>
          <a:p>
            <a:pPr marL="285750" indent="-285750">
              <a:buClr>
                <a:schemeClr val="accent1"/>
              </a:buClr>
              <a:buFont typeface="Wingdings" panose="05000000000000000000" pitchFamily="2" charset="2"/>
              <a:buChar char="§"/>
            </a:pPr>
            <a:r>
              <a:rPr lang="en-US" sz="1800" dirty="0"/>
              <a:t>Energy costs</a:t>
            </a:r>
          </a:p>
        </p:txBody>
      </p:sp>
    </p:spTree>
    <p:extLst>
      <p:ext uri="{BB962C8B-B14F-4D97-AF65-F5344CB8AC3E}">
        <p14:creationId xmlns:p14="http://schemas.microsoft.com/office/powerpoint/2010/main" val="1213882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37EA3F-3AE6-4DEA-BD76-B9CA12409737}"/>
              </a:ext>
            </a:extLst>
          </p:cNvPr>
          <p:cNvSpPr>
            <a:spLocks noGrp="1"/>
          </p:cNvSpPr>
          <p:nvPr>
            <p:ph type="title"/>
          </p:nvPr>
        </p:nvSpPr>
        <p:spPr/>
        <p:txBody>
          <a:bodyPr/>
          <a:lstStyle/>
          <a:p>
            <a:r>
              <a:rPr lang="en-US" dirty="0"/>
              <a:t>Define Cost Center Categories</a:t>
            </a:r>
          </a:p>
        </p:txBody>
      </p:sp>
      <p:sp>
        <p:nvSpPr>
          <p:cNvPr id="3" name="Content Placeholder 2">
            <a:extLst>
              <a:ext uri="{FF2B5EF4-FFF2-40B4-BE49-F238E27FC236}">
                <a16:creationId xmlns="" xmlns:a16="http://schemas.microsoft.com/office/drawing/2014/main" id="{8443BD1A-9CF4-4907-A60E-7E4D643D423A}"/>
              </a:ext>
            </a:extLst>
          </p:cNvPr>
          <p:cNvSpPr>
            <a:spLocks noGrp="1"/>
          </p:cNvSpPr>
          <p:nvPr>
            <p:ph idx="4294967295"/>
          </p:nvPr>
        </p:nvSpPr>
        <p:spPr>
          <a:xfrm>
            <a:off x="227013" y="765175"/>
            <a:ext cx="11688762" cy="2015753"/>
          </a:xfrm>
        </p:spPr>
        <p:txBody>
          <a:bodyPr/>
          <a:lstStyle/>
          <a:p>
            <a:r>
              <a:rPr lang="en-US" sz="1800" dirty="0"/>
              <a:t>Path: SPRO-&gt; Controlling-&gt; Cost Center Accounting-&gt; Master Data-&gt; Cost Centers-&gt; Define Cost Center Categories</a:t>
            </a:r>
          </a:p>
          <a:p>
            <a:r>
              <a:rPr lang="en-US" sz="1800" dirty="0"/>
              <a:t>Transaction code: OKA2</a:t>
            </a:r>
          </a:p>
          <a:p>
            <a:r>
              <a:rPr lang="en-US" sz="1800" dirty="0"/>
              <a:t>SAP provided all types of Cost Centers Categories as we shown below. If you want to create any new click on                   and specify Cost Center Category (CCTC), name and all other parameters and save</a:t>
            </a:r>
            <a:r>
              <a:rPr lang="en-US" sz="1800" dirty="0" smtClean="0"/>
              <a:t>.</a:t>
            </a:r>
            <a:endParaRPr lang="en-US" sz="1800" dirty="0"/>
          </a:p>
        </p:txBody>
      </p:sp>
      <p:pic>
        <p:nvPicPr>
          <p:cNvPr id="4" name="Picture 3">
            <a:extLst>
              <a:ext uri="{FF2B5EF4-FFF2-40B4-BE49-F238E27FC236}">
                <a16:creationId xmlns="" xmlns:a16="http://schemas.microsoft.com/office/drawing/2014/main" id="{8DAA36E1-02F1-4593-B7F3-5989C159A065}"/>
              </a:ext>
            </a:extLst>
          </p:cNvPr>
          <p:cNvPicPr>
            <a:picLocks noChangeAspect="1"/>
          </p:cNvPicPr>
          <p:nvPr/>
        </p:nvPicPr>
        <p:blipFill>
          <a:blip r:embed="rId2" cstate="print"/>
          <a:stretch>
            <a:fillRect/>
          </a:stretch>
        </p:blipFill>
        <p:spPr>
          <a:xfrm>
            <a:off x="1919536" y="2132857"/>
            <a:ext cx="1133475" cy="288032"/>
          </a:xfrm>
          <a:prstGeom prst="rect">
            <a:avLst/>
          </a:prstGeom>
        </p:spPr>
      </p:pic>
      <p:pic>
        <p:nvPicPr>
          <p:cNvPr id="5" name="Picture 4">
            <a:extLst>
              <a:ext uri="{FF2B5EF4-FFF2-40B4-BE49-F238E27FC236}">
                <a16:creationId xmlns="" xmlns:a16="http://schemas.microsoft.com/office/drawing/2014/main" id="{A7B2584E-840E-4CE5-A325-019C102F725E}"/>
              </a:ext>
            </a:extLst>
          </p:cNvPr>
          <p:cNvPicPr>
            <a:picLocks noChangeAspect="1"/>
          </p:cNvPicPr>
          <p:nvPr/>
        </p:nvPicPr>
        <p:blipFill rotWithShape="1">
          <a:blip r:embed="rId3" cstate="print"/>
          <a:srcRect b="21116"/>
          <a:stretch/>
        </p:blipFill>
        <p:spPr>
          <a:xfrm>
            <a:off x="3057525" y="2977809"/>
            <a:ext cx="5810250" cy="3118192"/>
          </a:xfrm>
          <a:prstGeom prst="rect">
            <a:avLst/>
          </a:prstGeom>
        </p:spPr>
      </p:pic>
    </p:spTree>
    <p:extLst>
      <p:ext uri="{BB962C8B-B14F-4D97-AF65-F5344CB8AC3E}">
        <p14:creationId xmlns:p14="http://schemas.microsoft.com/office/powerpoint/2010/main" val="297903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8F8F3-E529-4217-954D-2E2C1F671411}"/>
              </a:ext>
            </a:extLst>
          </p:cNvPr>
          <p:cNvSpPr>
            <a:spLocks noGrp="1"/>
          </p:cNvSpPr>
          <p:nvPr>
            <p:ph type="title"/>
          </p:nvPr>
        </p:nvSpPr>
        <p:spPr/>
        <p:txBody>
          <a:bodyPr/>
          <a:lstStyle/>
          <a:p>
            <a:r>
              <a:rPr lang="en-US" dirty="0"/>
              <a:t>Cost Center Group</a:t>
            </a:r>
          </a:p>
        </p:txBody>
      </p:sp>
      <p:sp>
        <p:nvSpPr>
          <p:cNvPr id="3" name="Content Placeholder 2">
            <a:extLst>
              <a:ext uri="{FF2B5EF4-FFF2-40B4-BE49-F238E27FC236}">
                <a16:creationId xmlns="" xmlns:a16="http://schemas.microsoft.com/office/drawing/2014/main" id="{2E169179-33EB-47BE-AB05-E306FAAEAC93}"/>
              </a:ext>
            </a:extLst>
          </p:cNvPr>
          <p:cNvSpPr>
            <a:spLocks noGrp="1"/>
          </p:cNvSpPr>
          <p:nvPr>
            <p:ph idx="4294967295"/>
          </p:nvPr>
        </p:nvSpPr>
        <p:spPr>
          <a:xfrm>
            <a:off x="227013" y="981075"/>
            <a:ext cx="11688761" cy="5543550"/>
          </a:xfrm>
        </p:spPr>
        <p:txBody>
          <a:bodyPr/>
          <a:lstStyle/>
          <a:p>
            <a:pPr marL="285750" indent="-285750">
              <a:spcBef>
                <a:spcPts val="1200"/>
              </a:spcBef>
              <a:spcAft>
                <a:spcPts val="1200"/>
              </a:spcAft>
              <a:buClr>
                <a:schemeClr val="accent1"/>
              </a:buClr>
              <a:buFont typeface="Wingdings" panose="05000000000000000000" pitchFamily="2" charset="2"/>
              <a:buChar char="§"/>
            </a:pPr>
            <a:r>
              <a:rPr lang="en-US" sz="1800" dirty="0"/>
              <a:t>You can collect cost centers according to various criteria into groups. This enables you to use cost centers to depict the structure of the organization in the SAP System</a:t>
            </a:r>
            <a:r>
              <a:rPr lang="en-US" sz="1800" dirty="0" smtClean="0"/>
              <a:t>.</a:t>
            </a:r>
            <a:endParaRPr lang="en-US" sz="1800" dirty="0"/>
          </a:p>
          <a:p>
            <a:pPr marL="285750" indent="-285750">
              <a:spcBef>
                <a:spcPts val="1200"/>
              </a:spcBef>
              <a:spcAft>
                <a:spcPts val="1200"/>
              </a:spcAft>
              <a:buClr>
                <a:schemeClr val="accent1"/>
              </a:buClr>
              <a:buFont typeface="Wingdings" panose="05000000000000000000" pitchFamily="2" charset="2"/>
              <a:buChar char="§"/>
            </a:pPr>
            <a:r>
              <a:rPr lang="en-US" sz="1800" dirty="0"/>
              <a:t>You can use the groups to build cost center hierarchies, which summarize the decision-making, responsibility, and control areas according to the particular requirements of the organization. The individual cost centers form the lowest hierarchical level</a:t>
            </a:r>
            <a:r>
              <a:rPr lang="en-US" sz="1800" dirty="0" smtClean="0"/>
              <a:t>.</a:t>
            </a:r>
            <a:endParaRPr lang="en-US" sz="1800" dirty="0"/>
          </a:p>
          <a:p>
            <a:pPr marL="285750" indent="-285750">
              <a:spcBef>
                <a:spcPts val="1200"/>
              </a:spcBef>
              <a:spcAft>
                <a:spcPts val="1200"/>
              </a:spcAft>
              <a:buClr>
                <a:schemeClr val="accent1"/>
              </a:buClr>
              <a:buFont typeface="Wingdings" panose="05000000000000000000" pitchFamily="2" charset="2"/>
              <a:buChar char="§"/>
            </a:pPr>
            <a:r>
              <a:rPr lang="en-US" sz="1800" dirty="0"/>
              <a:t>There must be at least one group that contains all cost centers and represents the entire business organization. This cost center group is described as the standard hierarchy. You can assign more cost center groups to the standard hierarchy</a:t>
            </a:r>
            <a:r>
              <a:rPr lang="en-US" sz="1800" dirty="0" smtClean="0"/>
              <a:t>.</a:t>
            </a:r>
            <a:endParaRPr lang="en-US" sz="1800" dirty="0"/>
          </a:p>
          <a:p>
            <a:pPr marL="285750" indent="-285750">
              <a:spcBef>
                <a:spcPts val="1200"/>
              </a:spcBef>
              <a:spcAft>
                <a:spcPts val="1200"/>
              </a:spcAft>
              <a:buClr>
                <a:schemeClr val="accent1"/>
              </a:buClr>
              <a:buFont typeface="Wingdings" panose="05000000000000000000" pitchFamily="2" charset="2"/>
              <a:buChar char="§"/>
            </a:pPr>
            <a:r>
              <a:rPr lang="en-US" sz="1800" dirty="0"/>
              <a:t>You can also create any number of alternative groups. You can structure these, for example, according to organizational and/or functional viewpoints. Cost center groups enable you to perform evaluations for each decision-making, responsibility, or control area. They also support the processes during planning and internal allocations</a:t>
            </a:r>
            <a:r>
              <a:rPr lang="en-US" sz="1800" dirty="0" smtClean="0"/>
              <a:t>.</a:t>
            </a:r>
            <a:endParaRPr lang="en-US" sz="1800" dirty="0"/>
          </a:p>
          <a:p>
            <a:pPr marL="285750" indent="-285750">
              <a:spcBef>
                <a:spcPts val="1200"/>
              </a:spcBef>
              <a:spcAft>
                <a:spcPts val="1200"/>
              </a:spcAft>
              <a:buClr>
                <a:schemeClr val="accent1"/>
              </a:buClr>
              <a:buFont typeface="Wingdings" panose="05000000000000000000" pitchFamily="2" charset="2"/>
              <a:buChar char="§"/>
            </a:pPr>
            <a:r>
              <a:rPr lang="en-US" sz="1800" dirty="0"/>
              <a:t>You can assign each cost center to only one group in the standard hierarchy, but to as many alternative groups as you require</a:t>
            </a:r>
            <a:r>
              <a:rPr lang="en-US" sz="1800" dirty="0" smtClean="0"/>
              <a:t>.</a:t>
            </a:r>
            <a:endParaRPr lang="en-US" sz="1800" dirty="0"/>
          </a:p>
        </p:txBody>
      </p:sp>
    </p:spTree>
    <p:extLst>
      <p:ext uri="{BB962C8B-B14F-4D97-AF65-F5344CB8AC3E}">
        <p14:creationId xmlns:p14="http://schemas.microsoft.com/office/powerpoint/2010/main" val="612595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2DFB6-FD48-43B5-9491-08C98D440B3E}"/>
              </a:ext>
            </a:extLst>
          </p:cNvPr>
          <p:cNvSpPr>
            <a:spLocks noGrp="1"/>
          </p:cNvSpPr>
          <p:nvPr>
            <p:ph type="title"/>
          </p:nvPr>
        </p:nvSpPr>
        <p:spPr/>
        <p:txBody>
          <a:bodyPr/>
          <a:lstStyle/>
          <a:p>
            <a:r>
              <a:rPr lang="en-US" dirty="0"/>
              <a:t>Creation of Cost Center Group</a:t>
            </a:r>
          </a:p>
        </p:txBody>
      </p:sp>
      <p:sp>
        <p:nvSpPr>
          <p:cNvPr id="3" name="Content Placeholder 2">
            <a:extLst>
              <a:ext uri="{FF2B5EF4-FFF2-40B4-BE49-F238E27FC236}">
                <a16:creationId xmlns="" xmlns:a16="http://schemas.microsoft.com/office/drawing/2014/main" id="{21216792-8601-468C-8D6F-493826CA03E6}"/>
              </a:ext>
            </a:extLst>
          </p:cNvPr>
          <p:cNvSpPr>
            <a:spLocks noGrp="1"/>
          </p:cNvSpPr>
          <p:nvPr>
            <p:ph idx="4294967295"/>
          </p:nvPr>
        </p:nvSpPr>
        <p:spPr>
          <a:xfrm>
            <a:off x="227014" y="990600"/>
            <a:ext cx="11688762" cy="1574304"/>
          </a:xfrm>
        </p:spPr>
        <p:txBody>
          <a:bodyPr/>
          <a:lstStyle/>
          <a:p>
            <a:r>
              <a:rPr lang="en-US" sz="1800" dirty="0"/>
              <a:t>Path: Accounting-&gt; Controlling-&gt; Cost Center Accounting-&gt; Master Data-&gt; Cost Center Group-&gt; KSH1 – Create</a:t>
            </a:r>
          </a:p>
          <a:p>
            <a:r>
              <a:rPr lang="en-US" sz="1800" dirty="0"/>
              <a:t>Transaction Code: KSH1</a:t>
            </a:r>
          </a:p>
          <a:p>
            <a:r>
              <a:rPr lang="en-US" sz="1800" dirty="0"/>
              <a:t>In above screen Cost Center Group name will display automatically and just click on Hierarchy button </a:t>
            </a:r>
          </a:p>
        </p:txBody>
      </p:sp>
      <p:pic>
        <p:nvPicPr>
          <p:cNvPr id="4" name="Picture 3">
            <a:extLst>
              <a:ext uri="{FF2B5EF4-FFF2-40B4-BE49-F238E27FC236}">
                <a16:creationId xmlns="" xmlns:a16="http://schemas.microsoft.com/office/drawing/2014/main" id="{83713CA0-AC00-4052-9870-C0B3A30BBF03}"/>
              </a:ext>
            </a:extLst>
          </p:cNvPr>
          <p:cNvPicPr>
            <a:picLocks noChangeAspect="1"/>
          </p:cNvPicPr>
          <p:nvPr/>
        </p:nvPicPr>
        <p:blipFill>
          <a:blip r:embed="rId2" cstate="print"/>
          <a:stretch>
            <a:fillRect/>
          </a:stretch>
        </p:blipFill>
        <p:spPr>
          <a:xfrm>
            <a:off x="1271464" y="2276872"/>
            <a:ext cx="314325" cy="371475"/>
          </a:xfrm>
          <a:prstGeom prst="rect">
            <a:avLst/>
          </a:prstGeom>
        </p:spPr>
      </p:pic>
      <p:pic>
        <p:nvPicPr>
          <p:cNvPr id="5" name="Picture 4">
            <a:extLst>
              <a:ext uri="{FF2B5EF4-FFF2-40B4-BE49-F238E27FC236}">
                <a16:creationId xmlns="" xmlns:a16="http://schemas.microsoft.com/office/drawing/2014/main" id="{369FBCF6-C229-4E57-A465-E36BC39673D6}"/>
              </a:ext>
            </a:extLst>
          </p:cNvPr>
          <p:cNvPicPr>
            <a:picLocks noChangeAspect="1"/>
          </p:cNvPicPr>
          <p:nvPr/>
        </p:nvPicPr>
        <p:blipFill>
          <a:blip r:embed="rId3" cstate="print"/>
          <a:stretch>
            <a:fillRect/>
          </a:stretch>
        </p:blipFill>
        <p:spPr>
          <a:xfrm>
            <a:off x="2127739" y="2492896"/>
            <a:ext cx="8353425" cy="3888432"/>
          </a:xfrm>
          <a:prstGeom prst="rect">
            <a:avLst/>
          </a:prstGeom>
        </p:spPr>
      </p:pic>
    </p:spTree>
    <p:extLst>
      <p:ext uri="{BB962C8B-B14F-4D97-AF65-F5344CB8AC3E}">
        <p14:creationId xmlns:p14="http://schemas.microsoft.com/office/powerpoint/2010/main" val="2833973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6916E9-05EB-4DBB-8CF2-05B5480F4675}"/>
              </a:ext>
            </a:extLst>
          </p:cNvPr>
          <p:cNvSpPr>
            <a:spLocks noGrp="1"/>
          </p:cNvSpPr>
          <p:nvPr>
            <p:ph type="title"/>
          </p:nvPr>
        </p:nvSpPr>
        <p:spPr/>
        <p:txBody>
          <a:bodyPr/>
          <a:lstStyle/>
          <a:p>
            <a:r>
              <a:rPr lang="en-US" dirty="0"/>
              <a:t>Creation of Cost Center Group</a:t>
            </a:r>
          </a:p>
        </p:txBody>
      </p:sp>
      <p:sp>
        <p:nvSpPr>
          <p:cNvPr id="3" name="Content Placeholder 2">
            <a:extLst>
              <a:ext uri="{FF2B5EF4-FFF2-40B4-BE49-F238E27FC236}">
                <a16:creationId xmlns="" xmlns:a16="http://schemas.microsoft.com/office/drawing/2014/main" id="{6C7A74ED-4382-4101-A3AE-716386ECEBC6}"/>
              </a:ext>
            </a:extLst>
          </p:cNvPr>
          <p:cNvSpPr>
            <a:spLocks noGrp="1"/>
          </p:cNvSpPr>
          <p:nvPr>
            <p:ph idx="4294967295"/>
          </p:nvPr>
        </p:nvSpPr>
        <p:spPr>
          <a:xfrm>
            <a:off x="239241" y="980728"/>
            <a:ext cx="11676534" cy="1224136"/>
          </a:xfrm>
        </p:spPr>
        <p:txBody>
          <a:bodyPr/>
          <a:lstStyle/>
          <a:p>
            <a:pPr marL="285750" indent="-285750">
              <a:buClr>
                <a:schemeClr val="accent1"/>
              </a:buClr>
              <a:buFont typeface="Wingdings" panose="05000000000000000000" pitchFamily="2" charset="2"/>
              <a:buChar char="§"/>
            </a:pPr>
            <a:r>
              <a:rPr lang="en-US" sz="1800" dirty="0"/>
              <a:t>In the below screen type the description and place the curser on the same window and click on Lower Level button</a:t>
            </a:r>
          </a:p>
          <a:p>
            <a:pPr marL="285750" indent="-285750">
              <a:buClr>
                <a:schemeClr val="accent1"/>
              </a:buClr>
              <a:buFont typeface="Wingdings" panose="05000000000000000000" pitchFamily="2" charset="2"/>
              <a:buChar char="§"/>
            </a:pPr>
            <a:r>
              <a:rPr lang="en-US" sz="1800" dirty="0" smtClean="0"/>
              <a:t>It will </a:t>
            </a:r>
            <a:r>
              <a:rPr lang="en-US" sz="1800" dirty="0"/>
              <a:t>display Lower Level Group. Enter the details of the groups that needs to be created.</a:t>
            </a:r>
          </a:p>
          <a:p>
            <a:pPr marL="285750" indent="-285750">
              <a:buClr>
                <a:schemeClr val="accent1"/>
              </a:buClr>
              <a:buFont typeface="Wingdings" panose="05000000000000000000" pitchFamily="2" charset="2"/>
              <a:buChar char="§"/>
            </a:pPr>
            <a:r>
              <a:rPr lang="en-US" sz="1800" dirty="0"/>
              <a:t>In case if you want to create a group in the same level. Click same level button.</a:t>
            </a:r>
          </a:p>
        </p:txBody>
      </p:sp>
      <p:pic>
        <p:nvPicPr>
          <p:cNvPr id="4" name="Picture 3">
            <a:extLst>
              <a:ext uri="{FF2B5EF4-FFF2-40B4-BE49-F238E27FC236}">
                <a16:creationId xmlns="" xmlns:a16="http://schemas.microsoft.com/office/drawing/2014/main" id="{E3CD9358-DD29-4B15-8BE6-3CFCB7B4705B}"/>
              </a:ext>
            </a:extLst>
          </p:cNvPr>
          <p:cNvPicPr>
            <a:picLocks noChangeAspect="1"/>
          </p:cNvPicPr>
          <p:nvPr/>
        </p:nvPicPr>
        <p:blipFill>
          <a:blip r:embed="rId2" cstate="print"/>
          <a:stretch>
            <a:fillRect/>
          </a:stretch>
        </p:blipFill>
        <p:spPr>
          <a:xfrm>
            <a:off x="2279576" y="2420888"/>
            <a:ext cx="7560840" cy="4008752"/>
          </a:xfrm>
          <a:prstGeom prst="rect">
            <a:avLst/>
          </a:prstGeom>
        </p:spPr>
      </p:pic>
    </p:spTree>
    <p:extLst>
      <p:ext uri="{BB962C8B-B14F-4D97-AF65-F5344CB8AC3E}">
        <p14:creationId xmlns:p14="http://schemas.microsoft.com/office/powerpoint/2010/main" val="2340662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55B82C-D295-40BE-9D9B-97902A9B5970}"/>
              </a:ext>
            </a:extLst>
          </p:cNvPr>
          <p:cNvSpPr>
            <a:spLocks noGrp="1"/>
          </p:cNvSpPr>
          <p:nvPr>
            <p:ph type="title"/>
          </p:nvPr>
        </p:nvSpPr>
        <p:spPr/>
        <p:txBody>
          <a:bodyPr/>
          <a:lstStyle/>
          <a:p>
            <a:r>
              <a:rPr lang="en-US" dirty="0"/>
              <a:t>Creation of Cost Centers</a:t>
            </a:r>
          </a:p>
        </p:txBody>
      </p:sp>
      <p:sp>
        <p:nvSpPr>
          <p:cNvPr id="3" name="Content Placeholder 2">
            <a:extLst>
              <a:ext uri="{FF2B5EF4-FFF2-40B4-BE49-F238E27FC236}">
                <a16:creationId xmlns="" xmlns:a16="http://schemas.microsoft.com/office/drawing/2014/main" id="{434BECFB-8A5C-4E4B-AC02-F1023716A358}"/>
              </a:ext>
            </a:extLst>
          </p:cNvPr>
          <p:cNvSpPr>
            <a:spLocks noGrp="1"/>
          </p:cNvSpPr>
          <p:nvPr>
            <p:ph idx="4294967295"/>
          </p:nvPr>
        </p:nvSpPr>
        <p:spPr>
          <a:xfrm>
            <a:off x="227013" y="764704"/>
            <a:ext cx="11688761" cy="2376264"/>
          </a:xfrm>
        </p:spPr>
        <p:txBody>
          <a:bodyPr/>
          <a:lstStyle/>
          <a:p>
            <a:r>
              <a:rPr lang="en-US" sz="1800" dirty="0"/>
              <a:t>Path: Accounting-&gt; Controlling-&gt; Cost Center Accounting-&gt; Master Data-&gt; Cost Center-&gt; Individual Processing -&gt;KS01 – Create</a:t>
            </a:r>
          </a:p>
          <a:p>
            <a:r>
              <a:rPr lang="en-US" sz="1800" dirty="0"/>
              <a:t>Transaction Code: KS01</a:t>
            </a:r>
          </a:p>
          <a:p>
            <a:r>
              <a:rPr lang="en-US" sz="1800" dirty="0"/>
              <a:t>In the below window enter the details</a:t>
            </a:r>
            <a:r>
              <a:rPr lang="en-US" sz="1800" dirty="0" smtClean="0"/>
              <a:t>:</a:t>
            </a:r>
          </a:p>
          <a:p>
            <a:pPr marL="342900" indent="-342900">
              <a:buFont typeface="+mj-lt"/>
              <a:buAutoNum type="arabicPeriod"/>
            </a:pPr>
            <a:r>
              <a:rPr lang="en-US" sz="1800" dirty="0" smtClean="0"/>
              <a:t>Cost Center number</a:t>
            </a:r>
          </a:p>
          <a:p>
            <a:pPr marL="342900" indent="-342900">
              <a:buFont typeface="+mj-lt"/>
              <a:buAutoNum type="arabicPeriod"/>
            </a:pPr>
            <a:r>
              <a:rPr lang="en-US" sz="1800" dirty="0"/>
              <a:t>Valid From</a:t>
            </a:r>
          </a:p>
          <a:p>
            <a:pPr marL="342900" indent="-342900">
              <a:buFont typeface="+mj-lt"/>
              <a:buAutoNum type="arabicPeriod"/>
            </a:pPr>
            <a:r>
              <a:rPr lang="en-US" sz="1800" dirty="0" smtClean="0"/>
              <a:t>To</a:t>
            </a:r>
            <a:endParaRPr lang="en-US" sz="1800" dirty="0"/>
          </a:p>
        </p:txBody>
      </p:sp>
      <p:pic>
        <p:nvPicPr>
          <p:cNvPr id="4" name="Picture 3">
            <a:extLst>
              <a:ext uri="{FF2B5EF4-FFF2-40B4-BE49-F238E27FC236}">
                <a16:creationId xmlns="" xmlns:a16="http://schemas.microsoft.com/office/drawing/2014/main" id="{83F80AC1-CF57-4939-8226-B8F16B727404}"/>
              </a:ext>
            </a:extLst>
          </p:cNvPr>
          <p:cNvPicPr>
            <a:picLocks noChangeAspect="1"/>
          </p:cNvPicPr>
          <p:nvPr/>
        </p:nvPicPr>
        <p:blipFill>
          <a:blip r:embed="rId2" cstate="print"/>
          <a:stretch>
            <a:fillRect/>
          </a:stretch>
        </p:blipFill>
        <p:spPr>
          <a:xfrm>
            <a:off x="4943872" y="2080201"/>
            <a:ext cx="6562725" cy="3365023"/>
          </a:xfrm>
          <a:prstGeom prst="rect">
            <a:avLst/>
          </a:prstGeom>
        </p:spPr>
      </p:pic>
      <p:sp>
        <p:nvSpPr>
          <p:cNvPr id="5" name="Rectangle 4"/>
          <p:cNvSpPr/>
          <p:nvPr/>
        </p:nvSpPr>
        <p:spPr>
          <a:xfrm>
            <a:off x="227013" y="5602014"/>
            <a:ext cx="11688762" cy="369332"/>
          </a:xfrm>
          <a:prstGeom prst="rect">
            <a:avLst/>
          </a:prstGeom>
        </p:spPr>
        <p:txBody>
          <a:bodyPr wrap="square">
            <a:spAutoFit/>
          </a:bodyPr>
          <a:lstStyle/>
          <a:p>
            <a:pPr>
              <a:buClr>
                <a:schemeClr val="accent1"/>
              </a:buClr>
            </a:pPr>
            <a:r>
              <a:rPr lang="en-US" dirty="0"/>
              <a:t>Enter above parameters and click on save button to save the activity</a:t>
            </a:r>
            <a:r>
              <a:rPr lang="en-US" dirty="0" smtClean="0"/>
              <a:t>.</a:t>
            </a:r>
            <a:endParaRPr lang="en-US" dirty="0"/>
          </a:p>
        </p:txBody>
      </p:sp>
    </p:spTree>
    <p:extLst>
      <p:ext uri="{BB962C8B-B14F-4D97-AF65-F5344CB8AC3E}">
        <p14:creationId xmlns:p14="http://schemas.microsoft.com/office/powerpoint/2010/main" val="21351742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6EA70E-384D-406A-82CF-DC0038FCE5EE}"/>
              </a:ext>
            </a:extLst>
          </p:cNvPr>
          <p:cNvSpPr>
            <a:spLocks noGrp="1"/>
          </p:cNvSpPr>
          <p:nvPr>
            <p:ph type="title"/>
          </p:nvPr>
        </p:nvSpPr>
        <p:spPr/>
        <p:txBody>
          <a:bodyPr/>
          <a:lstStyle/>
          <a:p>
            <a:r>
              <a:rPr lang="en-US" dirty="0"/>
              <a:t>Creation of Cost Centers</a:t>
            </a:r>
          </a:p>
        </p:txBody>
      </p:sp>
      <p:pic>
        <p:nvPicPr>
          <p:cNvPr id="4" name="Content Placeholder 3">
            <a:extLst>
              <a:ext uri="{FF2B5EF4-FFF2-40B4-BE49-F238E27FC236}">
                <a16:creationId xmlns="" xmlns:a16="http://schemas.microsoft.com/office/drawing/2014/main" id="{17B11F31-CA2A-4A98-AC2F-C55DAB8FD48F}"/>
              </a:ext>
            </a:extLst>
          </p:cNvPr>
          <p:cNvPicPr>
            <a:picLocks noGrp="1" noChangeAspect="1"/>
          </p:cNvPicPr>
          <p:nvPr>
            <p:ph idx="4294967295"/>
          </p:nvPr>
        </p:nvPicPr>
        <p:blipFill>
          <a:blip r:embed="rId2" cstate="print"/>
          <a:stretch>
            <a:fillRect/>
          </a:stretch>
        </p:blipFill>
        <p:spPr>
          <a:xfrm>
            <a:off x="1631504" y="1974850"/>
            <a:ext cx="9001001" cy="4549775"/>
          </a:xfrm>
          <a:prstGeom prst="rect">
            <a:avLst/>
          </a:prstGeom>
        </p:spPr>
      </p:pic>
      <p:sp>
        <p:nvSpPr>
          <p:cNvPr id="3" name="Rectangle 2"/>
          <p:cNvSpPr/>
          <p:nvPr/>
        </p:nvSpPr>
        <p:spPr>
          <a:xfrm>
            <a:off x="227013" y="982469"/>
            <a:ext cx="11688762" cy="646331"/>
          </a:xfrm>
          <a:prstGeom prst="rect">
            <a:avLst/>
          </a:prstGeom>
        </p:spPr>
        <p:txBody>
          <a:bodyPr wrap="square">
            <a:spAutoFit/>
          </a:bodyPr>
          <a:lstStyle/>
          <a:p>
            <a:pPr>
              <a:buClr>
                <a:schemeClr val="accent1"/>
              </a:buClr>
            </a:pPr>
            <a:r>
              <a:rPr lang="en-US" dirty="0"/>
              <a:t>Immediately after you click on save button it will save and take you to previous screen. So you can change the Cost Center number and create another one.</a:t>
            </a:r>
            <a:endParaRPr lang="en-US" dirty="0"/>
          </a:p>
        </p:txBody>
      </p:sp>
    </p:spTree>
    <p:extLst>
      <p:ext uri="{BB962C8B-B14F-4D97-AF65-F5344CB8AC3E}">
        <p14:creationId xmlns:p14="http://schemas.microsoft.com/office/powerpoint/2010/main" val="2760019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 xmlns:a16="http://schemas.microsoft.com/office/drawing/2014/main" id="{EF61B36C-C4BE-42E9-BF7D-8D571DE91BC4}"/>
              </a:ext>
            </a:extLst>
          </p:cNvPr>
          <p:cNvPicPr>
            <a:picLocks noChangeAspect="1"/>
          </p:cNvPicPr>
          <p:nvPr/>
        </p:nvPicPr>
        <p:blipFill rotWithShape="1">
          <a:blip r:embed="rId2"/>
          <a:srcRect r="1309" b="9136"/>
          <a:stretch/>
        </p:blipFill>
        <p:spPr>
          <a:xfrm>
            <a:off x="1694513" y="1969516"/>
            <a:ext cx="8802974" cy="4502118"/>
          </a:xfrm>
          <a:prstGeom prst="rect">
            <a:avLst/>
          </a:prstGeom>
        </p:spPr>
      </p:pic>
      <p:sp>
        <p:nvSpPr>
          <p:cNvPr id="2" name="Title 1">
            <a:extLst>
              <a:ext uri="{FF2B5EF4-FFF2-40B4-BE49-F238E27FC236}">
                <a16:creationId xmlns="" xmlns:a16="http://schemas.microsoft.com/office/drawing/2014/main" id="{630FE9E4-30E6-4CBB-B950-4B94FF7F5E82}"/>
              </a:ext>
            </a:extLst>
          </p:cNvPr>
          <p:cNvSpPr>
            <a:spLocks noGrp="1"/>
          </p:cNvSpPr>
          <p:nvPr>
            <p:ph type="title"/>
          </p:nvPr>
        </p:nvSpPr>
        <p:spPr/>
        <p:txBody>
          <a:bodyPr/>
          <a:lstStyle/>
          <a:p>
            <a:r>
              <a:rPr lang="en-US" dirty="0"/>
              <a:t>Cost Center – Master Data</a:t>
            </a:r>
          </a:p>
        </p:txBody>
      </p:sp>
      <p:sp>
        <p:nvSpPr>
          <p:cNvPr id="3" name="Footer Placeholder 2">
            <a:extLst>
              <a:ext uri="{FF2B5EF4-FFF2-40B4-BE49-F238E27FC236}">
                <a16:creationId xmlns="" xmlns:a16="http://schemas.microsoft.com/office/drawing/2014/main" id="{D52909F0-7352-4E7A-9007-CDF70D194ED2}"/>
              </a:ext>
            </a:extLst>
          </p:cNvPr>
          <p:cNvSpPr>
            <a:spLocks noGrp="1"/>
          </p:cNvSpPr>
          <p:nvPr>
            <p:ph type="ftr" sz="quarter" idx="4294967295"/>
          </p:nvPr>
        </p:nvSpPr>
        <p:spPr>
          <a:xfrm>
            <a:off x="9993313" y="6662738"/>
            <a:ext cx="2198687" cy="122237"/>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latin typeface="+mj-lt"/>
              </a:rPr>
              <a:t>© Capgemini 2017. All rights reserved |</a:t>
            </a:r>
            <a:endParaRPr lang="en-US" dirty="0">
              <a:latin typeface="+mj-lt"/>
            </a:endParaRPr>
          </a:p>
        </p:txBody>
      </p:sp>
      <p:sp>
        <p:nvSpPr>
          <p:cNvPr id="4" name="Slide Number Placeholder 3">
            <a:extLst>
              <a:ext uri="{FF2B5EF4-FFF2-40B4-BE49-F238E27FC236}">
                <a16:creationId xmlns="" xmlns:a16="http://schemas.microsoft.com/office/drawing/2014/main" id="{A92FDEB8-6D5C-4BA2-AD9C-39EDAA29810B}"/>
              </a:ext>
            </a:extLst>
          </p:cNvPr>
          <p:cNvSpPr>
            <a:spLocks noGrp="1"/>
          </p:cNvSpPr>
          <p:nvPr>
            <p:ph type="sldNum" sz="quarter" idx="4294967295"/>
          </p:nvPr>
        </p:nvSpPr>
        <p:spPr>
          <a:xfrm>
            <a:off x="11814175" y="6616700"/>
            <a:ext cx="377825" cy="214313"/>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latin typeface="+mj-lt"/>
              </a:rPr>
              <a:pPr/>
              <a:t>36</a:t>
            </a:fld>
            <a:endParaRPr lang="en-US" dirty="0">
              <a:latin typeface="+mj-lt"/>
            </a:endParaRPr>
          </a:p>
        </p:txBody>
      </p:sp>
      <p:pic>
        <p:nvPicPr>
          <p:cNvPr id="15" name="Picture 14">
            <a:extLst>
              <a:ext uri="{FF2B5EF4-FFF2-40B4-BE49-F238E27FC236}">
                <a16:creationId xmlns="" xmlns:a16="http://schemas.microsoft.com/office/drawing/2014/main" id="{91924651-C746-49F4-B884-DCDE0FDA106D}"/>
              </a:ext>
            </a:extLst>
          </p:cNvPr>
          <p:cNvPicPr>
            <a:picLocks noChangeAspect="1"/>
          </p:cNvPicPr>
          <p:nvPr/>
        </p:nvPicPr>
        <p:blipFill>
          <a:blip r:embed="rId3"/>
          <a:stretch>
            <a:fillRect/>
          </a:stretch>
        </p:blipFill>
        <p:spPr>
          <a:xfrm>
            <a:off x="1694513" y="969145"/>
            <a:ext cx="8802974" cy="1064443"/>
          </a:xfrm>
          <a:prstGeom prst="rect">
            <a:avLst/>
          </a:prstGeom>
        </p:spPr>
      </p:pic>
      <p:sp>
        <p:nvSpPr>
          <p:cNvPr id="43" name="Speech Bubble: Rectangle with Corners Rounded 42">
            <a:extLst>
              <a:ext uri="{FF2B5EF4-FFF2-40B4-BE49-F238E27FC236}">
                <a16:creationId xmlns="" xmlns:a16="http://schemas.microsoft.com/office/drawing/2014/main" id="{1725909D-6CBB-4F24-B562-010A7E3CA91A}"/>
              </a:ext>
            </a:extLst>
          </p:cNvPr>
          <p:cNvSpPr/>
          <p:nvPr/>
        </p:nvSpPr>
        <p:spPr>
          <a:xfrm>
            <a:off x="7383624" y="1200668"/>
            <a:ext cx="2386058" cy="384424"/>
          </a:xfrm>
          <a:prstGeom prst="wedgeRoundRectCallout">
            <a:avLst>
              <a:gd name="adj1" fmla="val 71060"/>
              <a:gd name="adj2" fmla="val 89502"/>
              <a:gd name="adj3" fmla="val 16667"/>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mj-lt"/>
              </a:rPr>
              <a:t>1.Click on create new (+) and It takes you to below input screen</a:t>
            </a:r>
          </a:p>
        </p:txBody>
      </p:sp>
      <p:sp>
        <p:nvSpPr>
          <p:cNvPr id="52" name="Rectangle 51">
            <a:extLst>
              <a:ext uri="{FF2B5EF4-FFF2-40B4-BE49-F238E27FC236}">
                <a16:creationId xmlns="" xmlns:a16="http://schemas.microsoft.com/office/drawing/2014/main" id="{66A60E79-CCED-4A31-8B6F-41F086675C22}"/>
              </a:ext>
            </a:extLst>
          </p:cNvPr>
          <p:cNvSpPr/>
          <p:nvPr/>
        </p:nvSpPr>
        <p:spPr>
          <a:xfrm>
            <a:off x="1981897" y="2306452"/>
            <a:ext cx="994940" cy="111560"/>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Oval 18">
            <a:extLst>
              <a:ext uri="{FF2B5EF4-FFF2-40B4-BE49-F238E27FC236}">
                <a16:creationId xmlns="" xmlns:a16="http://schemas.microsoft.com/office/drawing/2014/main" id="{65F3A164-D86A-4A05-92AC-A565919341CE}"/>
              </a:ext>
            </a:extLst>
          </p:cNvPr>
          <p:cNvSpPr/>
          <p:nvPr/>
        </p:nvSpPr>
        <p:spPr>
          <a:xfrm>
            <a:off x="4252362" y="2770400"/>
            <a:ext cx="154829" cy="93924"/>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2</a:t>
            </a:r>
          </a:p>
        </p:txBody>
      </p:sp>
      <p:sp>
        <p:nvSpPr>
          <p:cNvPr id="21" name="Oval 20">
            <a:extLst>
              <a:ext uri="{FF2B5EF4-FFF2-40B4-BE49-F238E27FC236}">
                <a16:creationId xmlns="" xmlns:a16="http://schemas.microsoft.com/office/drawing/2014/main" id="{28CCE686-1D8F-43A1-A883-27529DBABE70}"/>
              </a:ext>
            </a:extLst>
          </p:cNvPr>
          <p:cNvSpPr/>
          <p:nvPr/>
        </p:nvSpPr>
        <p:spPr>
          <a:xfrm>
            <a:off x="4242102" y="3125633"/>
            <a:ext cx="154829" cy="110049"/>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3</a:t>
            </a:r>
          </a:p>
        </p:txBody>
      </p:sp>
      <p:sp>
        <p:nvSpPr>
          <p:cNvPr id="23" name="Oval 22">
            <a:extLst>
              <a:ext uri="{FF2B5EF4-FFF2-40B4-BE49-F238E27FC236}">
                <a16:creationId xmlns="" xmlns:a16="http://schemas.microsoft.com/office/drawing/2014/main" id="{625A589E-C644-4D1A-8252-0A8B961ED437}"/>
              </a:ext>
            </a:extLst>
          </p:cNvPr>
          <p:cNvSpPr/>
          <p:nvPr/>
        </p:nvSpPr>
        <p:spPr>
          <a:xfrm>
            <a:off x="4242102" y="3462849"/>
            <a:ext cx="154829" cy="128141"/>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4</a:t>
            </a:r>
          </a:p>
        </p:txBody>
      </p:sp>
      <p:sp>
        <p:nvSpPr>
          <p:cNvPr id="24" name="Rectangle 23">
            <a:extLst>
              <a:ext uri="{FF2B5EF4-FFF2-40B4-BE49-F238E27FC236}">
                <a16:creationId xmlns="" xmlns:a16="http://schemas.microsoft.com/office/drawing/2014/main" id="{78A0BDFF-D506-40F4-9180-452F9A38CA70}"/>
              </a:ext>
            </a:extLst>
          </p:cNvPr>
          <p:cNvSpPr/>
          <p:nvPr/>
        </p:nvSpPr>
        <p:spPr>
          <a:xfrm>
            <a:off x="1981896" y="3827567"/>
            <a:ext cx="2709505" cy="147588"/>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Oval 24">
            <a:extLst>
              <a:ext uri="{FF2B5EF4-FFF2-40B4-BE49-F238E27FC236}">
                <a16:creationId xmlns="" xmlns:a16="http://schemas.microsoft.com/office/drawing/2014/main" id="{78E2BBA4-7161-45B9-94A8-559672CEBD16}"/>
              </a:ext>
            </a:extLst>
          </p:cNvPr>
          <p:cNvSpPr/>
          <p:nvPr/>
        </p:nvSpPr>
        <p:spPr>
          <a:xfrm>
            <a:off x="4252362" y="3838618"/>
            <a:ext cx="154829" cy="11437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5</a:t>
            </a:r>
          </a:p>
        </p:txBody>
      </p:sp>
      <p:sp>
        <p:nvSpPr>
          <p:cNvPr id="73" name="Rectangle 72">
            <a:extLst>
              <a:ext uri="{FF2B5EF4-FFF2-40B4-BE49-F238E27FC236}">
                <a16:creationId xmlns="" xmlns:a16="http://schemas.microsoft.com/office/drawing/2014/main" id="{93F5B2F2-3A9B-40A5-BB49-CAEF5618554B}"/>
              </a:ext>
            </a:extLst>
          </p:cNvPr>
          <p:cNvSpPr/>
          <p:nvPr/>
        </p:nvSpPr>
        <p:spPr>
          <a:xfrm>
            <a:off x="1960574" y="4026772"/>
            <a:ext cx="2730826" cy="667933"/>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5" name="Oval 74">
            <a:extLst>
              <a:ext uri="{FF2B5EF4-FFF2-40B4-BE49-F238E27FC236}">
                <a16:creationId xmlns="" xmlns:a16="http://schemas.microsoft.com/office/drawing/2014/main" id="{436ECEF5-3137-4978-8942-856ED134871E}"/>
              </a:ext>
            </a:extLst>
          </p:cNvPr>
          <p:cNvSpPr/>
          <p:nvPr/>
        </p:nvSpPr>
        <p:spPr>
          <a:xfrm>
            <a:off x="4166888" y="4378767"/>
            <a:ext cx="154829" cy="93924"/>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6</a:t>
            </a:r>
          </a:p>
        </p:txBody>
      </p:sp>
      <p:sp>
        <p:nvSpPr>
          <p:cNvPr id="87" name="Oval 86">
            <a:extLst>
              <a:ext uri="{FF2B5EF4-FFF2-40B4-BE49-F238E27FC236}">
                <a16:creationId xmlns="" xmlns:a16="http://schemas.microsoft.com/office/drawing/2014/main" id="{36B140B5-B5AF-480C-A114-A3E4950439C6}"/>
              </a:ext>
            </a:extLst>
          </p:cNvPr>
          <p:cNvSpPr/>
          <p:nvPr/>
        </p:nvSpPr>
        <p:spPr>
          <a:xfrm>
            <a:off x="6982574" y="3145803"/>
            <a:ext cx="154829" cy="93924"/>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7</a:t>
            </a:r>
          </a:p>
        </p:txBody>
      </p:sp>
      <p:sp>
        <p:nvSpPr>
          <p:cNvPr id="89" name="Oval 88">
            <a:extLst>
              <a:ext uri="{FF2B5EF4-FFF2-40B4-BE49-F238E27FC236}">
                <a16:creationId xmlns="" xmlns:a16="http://schemas.microsoft.com/office/drawing/2014/main" id="{F23341D4-D2EC-46E6-898E-063EAF951A4B}"/>
              </a:ext>
            </a:extLst>
          </p:cNvPr>
          <p:cNvSpPr/>
          <p:nvPr/>
        </p:nvSpPr>
        <p:spPr>
          <a:xfrm>
            <a:off x="6982574" y="3451621"/>
            <a:ext cx="154829" cy="93924"/>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8</a:t>
            </a:r>
          </a:p>
        </p:txBody>
      </p:sp>
      <p:sp>
        <p:nvSpPr>
          <p:cNvPr id="90" name="Rectangle 89">
            <a:extLst>
              <a:ext uri="{FF2B5EF4-FFF2-40B4-BE49-F238E27FC236}">
                <a16:creationId xmlns="" xmlns:a16="http://schemas.microsoft.com/office/drawing/2014/main" id="{9429D8D8-0D2F-4BEE-B3E0-5B209A60F742}"/>
              </a:ext>
            </a:extLst>
          </p:cNvPr>
          <p:cNvSpPr/>
          <p:nvPr/>
        </p:nvSpPr>
        <p:spPr>
          <a:xfrm>
            <a:off x="4846232" y="3122790"/>
            <a:ext cx="2554677" cy="134047"/>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1" name="Oval 90">
            <a:extLst>
              <a:ext uri="{FF2B5EF4-FFF2-40B4-BE49-F238E27FC236}">
                <a16:creationId xmlns="" xmlns:a16="http://schemas.microsoft.com/office/drawing/2014/main" id="{4CE428DA-1729-4E10-8E96-E960FAE77458}"/>
              </a:ext>
            </a:extLst>
          </p:cNvPr>
          <p:cNvSpPr/>
          <p:nvPr/>
        </p:nvSpPr>
        <p:spPr>
          <a:xfrm>
            <a:off x="6982574" y="3835156"/>
            <a:ext cx="154829" cy="93924"/>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9</a:t>
            </a:r>
          </a:p>
        </p:txBody>
      </p:sp>
      <p:sp>
        <p:nvSpPr>
          <p:cNvPr id="92" name="Rectangle 91">
            <a:extLst>
              <a:ext uri="{FF2B5EF4-FFF2-40B4-BE49-F238E27FC236}">
                <a16:creationId xmlns="" xmlns:a16="http://schemas.microsoft.com/office/drawing/2014/main" id="{AEBA6ADA-DE80-426E-889A-D7EB34B7BAE7}"/>
              </a:ext>
            </a:extLst>
          </p:cNvPr>
          <p:cNvSpPr/>
          <p:nvPr/>
        </p:nvSpPr>
        <p:spPr>
          <a:xfrm>
            <a:off x="1981896" y="5591693"/>
            <a:ext cx="2709506" cy="145169"/>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4" name="Rectangle 93">
            <a:extLst>
              <a:ext uri="{FF2B5EF4-FFF2-40B4-BE49-F238E27FC236}">
                <a16:creationId xmlns="" xmlns:a16="http://schemas.microsoft.com/office/drawing/2014/main" id="{ED9C007E-43D4-4EAF-9AC4-B693705F6D36}"/>
              </a:ext>
            </a:extLst>
          </p:cNvPr>
          <p:cNvSpPr/>
          <p:nvPr/>
        </p:nvSpPr>
        <p:spPr>
          <a:xfrm>
            <a:off x="1981896" y="5976118"/>
            <a:ext cx="2709506" cy="116407"/>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6" name="Rectangle 95">
            <a:extLst>
              <a:ext uri="{FF2B5EF4-FFF2-40B4-BE49-F238E27FC236}">
                <a16:creationId xmlns="" xmlns:a16="http://schemas.microsoft.com/office/drawing/2014/main" id="{BFCED5D0-307C-4BFD-AFE8-B2B998280FE0}"/>
              </a:ext>
            </a:extLst>
          </p:cNvPr>
          <p:cNvSpPr/>
          <p:nvPr/>
        </p:nvSpPr>
        <p:spPr>
          <a:xfrm>
            <a:off x="1981896" y="6327229"/>
            <a:ext cx="2709506" cy="116407"/>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98" name="Rectangle 97">
            <a:extLst>
              <a:ext uri="{FF2B5EF4-FFF2-40B4-BE49-F238E27FC236}">
                <a16:creationId xmlns="" xmlns:a16="http://schemas.microsoft.com/office/drawing/2014/main" id="{1DDB0FE7-3A8E-4100-AE94-B0DF273C9C42}"/>
              </a:ext>
            </a:extLst>
          </p:cNvPr>
          <p:cNvSpPr/>
          <p:nvPr/>
        </p:nvSpPr>
        <p:spPr>
          <a:xfrm>
            <a:off x="4846232" y="6231499"/>
            <a:ext cx="2554677" cy="157995"/>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29" name="Rectangle: Rounded Corners 28">
            <a:extLst>
              <a:ext uri="{FF2B5EF4-FFF2-40B4-BE49-F238E27FC236}">
                <a16:creationId xmlns="" xmlns:a16="http://schemas.microsoft.com/office/drawing/2014/main" id="{3EF28CB8-D1C9-422A-9F0D-E5A198206738}"/>
              </a:ext>
            </a:extLst>
          </p:cNvPr>
          <p:cNvSpPr/>
          <p:nvPr/>
        </p:nvSpPr>
        <p:spPr>
          <a:xfrm>
            <a:off x="3994673" y="5596427"/>
            <a:ext cx="451352" cy="140434"/>
          </a:xfrm>
          <a:prstGeom prst="round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10</a:t>
            </a:r>
          </a:p>
        </p:txBody>
      </p:sp>
      <p:sp>
        <p:nvSpPr>
          <p:cNvPr id="102" name="Rectangle: Rounded Corners 101">
            <a:extLst>
              <a:ext uri="{FF2B5EF4-FFF2-40B4-BE49-F238E27FC236}">
                <a16:creationId xmlns="" xmlns:a16="http://schemas.microsoft.com/office/drawing/2014/main" id="{5386AB30-C167-46AB-BE61-D60A12443DF3}"/>
              </a:ext>
            </a:extLst>
          </p:cNvPr>
          <p:cNvSpPr/>
          <p:nvPr/>
        </p:nvSpPr>
        <p:spPr>
          <a:xfrm>
            <a:off x="4072087" y="5985962"/>
            <a:ext cx="387073" cy="93924"/>
          </a:xfrm>
          <a:prstGeom prst="round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11</a:t>
            </a:r>
          </a:p>
        </p:txBody>
      </p:sp>
      <p:sp>
        <p:nvSpPr>
          <p:cNvPr id="103" name="Rectangle: Rounded Corners 102">
            <a:extLst>
              <a:ext uri="{FF2B5EF4-FFF2-40B4-BE49-F238E27FC236}">
                <a16:creationId xmlns="" xmlns:a16="http://schemas.microsoft.com/office/drawing/2014/main" id="{1F50B7FF-9BE5-48A5-B492-2E58B938A0BD}"/>
              </a:ext>
            </a:extLst>
          </p:cNvPr>
          <p:cNvSpPr/>
          <p:nvPr/>
        </p:nvSpPr>
        <p:spPr>
          <a:xfrm>
            <a:off x="4072087" y="6326325"/>
            <a:ext cx="387073" cy="116407"/>
          </a:xfrm>
          <a:prstGeom prst="round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12</a:t>
            </a:r>
          </a:p>
        </p:txBody>
      </p:sp>
      <p:sp>
        <p:nvSpPr>
          <p:cNvPr id="104" name="Rectangle: Rounded Corners 103">
            <a:extLst>
              <a:ext uri="{FF2B5EF4-FFF2-40B4-BE49-F238E27FC236}">
                <a16:creationId xmlns="" xmlns:a16="http://schemas.microsoft.com/office/drawing/2014/main" id="{C8EC367E-FCA9-46E6-AAA8-6CC7E8FC3806}"/>
              </a:ext>
            </a:extLst>
          </p:cNvPr>
          <p:cNvSpPr/>
          <p:nvPr/>
        </p:nvSpPr>
        <p:spPr>
          <a:xfrm>
            <a:off x="6845545" y="6230596"/>
            <a:ext cx="555365" cy="157995"/>
          </a:xfrm>
          <a:prstGeom prst="round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13</a:t>
            </a:r>
          </a:p>
        </p:txBody>
      </p:sp>
      <p:sp>
        <p:nvSpPr>
          <p:cNvPr id="53" name="Rectangle 52">
            <a:extLst>
              <a:ext uri="{FF2B5EF4-FFF2-40B4-BE49-F238E27FC236}">
                <a16:creationId xmlns="" xmlns:a16="http://schemas.microsoft.com/office/drawing/2014/main" id="{3FE3F1F4-80F8-4F08-AAF4-C752780D6011}"/>
              </a:ext>
            </a:extLst>
          </p:cNvPr>
          <p:cNvSpPr/>
          <p:nvPr/>
        </p:nvSpPr>
        <p:spPr>
          <a:xfrm>
            <a:off x="1981896" y="5091954"/>
            <a:ext cx="1470874" cy="145169"/>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5" name="Rectangle 54">
            <a:extLst>
              <a:ext uri="{FF2B5EF4-FFF2-40B4-BE49-F238E27FC236}">
                <a16:creationId xmlns="" xmlns:a16="http://schemas.microsoft.com/office/drawing/2014/main" id="{4FE44CC8-5CF6-4925-AA66-BBF7715CEDAA}"/>
              </a:ext>
            </a:extLst>
          </p:cNvPr>
          <p:cNvSpPr/>
          <p:nvPr/>
        </p:nvSpPr>
        <p:spPr>
          <a:xfrm>
            <a:off x="4846232" y="3443144"/>
            <a:ext cx="2554677" cy="134047"/>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6" name="Rectangle 55">
            <a:extLst>
              <a:ext uri="{FF2B5EF4-FFF2-40B4-BE49-F238E27FC236}">
                <a16:creationId xmlns="" xmlns:a16="http://schemas.microsoft.com/office/drawing/2014/main" id="{08652B67-0451-4619-87EB-EE3FC40FB6E7}"/>
              </a:ext>
            </a:extLst>
          </p:cNvPr>
          <p:cNvSpPr/>
          <p:nvPr/>
        </p:nvSpPr>
        <p:spPr>
          <a:xfrm>
            <a:off x="4846232" y="3827568"/>
            <a:ext cx="2554677" cy="134047"/>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7" name="Rectangle 56">
            <a:extLst>
              <a:ext uri="{FF2B5EF4-FFF2-40B4-BE49-F238E27FC236}">
                <a16:creationId xmlns="" xmlns:a16="http://schemas.microsoft.com/office/drawing/2014/main" id="{EE3C01B6-1543-439E-93E9-4A3F8D3EC7A2}"/>
              </a:ext>
            </a:extLst>
          </p:cNvPr>
          <p:cNvSpPr/>
          <p:nvPr/>
        </p:nvSpPr>
        <p:spPr>
          <a:xfrm>
            <a:off x="1981896" y="3443143"/>
            <a:ext cx="2678244" cy="155787"/>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Rectangle 57">
            <a:extLst>
              <a:ext uri="{FF2B5EF4-FFF2-40B4-BE49-F238E27FC236}">
                <a16:creationId xmlns="" xmlns:a16="http://schemas.microsoft.com/office/drawing/2014/main" id="{5B3BD615-1782-4140-809E-C801E7DF29FD}"/>
              </a:ext>
            </a:extLst>
          </p:cNvPr>
          <p:cNvSpPr/>
          <p:nvPr/>
        </p:nvSpPr>
        <p:spPr>
          <a:xfrm>
            <a:off x="1981897" y="2738366"/>
            <a:ext cx="2554677" cy="157995"/>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9" name="Rectangle 58">
            <a:extLst>
              <a:ext uri="{FF2B5EF4-FFF2-40B4-BE49-F238E27FC236}">
                <a16:creationId xmlns="" xmlns:a16="http://schemas.microsoft.com/office/drawing/2014/main" id="{51A08091-536D-4ACF-A629-6AD1788559C5}"/>
              </a:ext>
            </a:extLst>
          </p:cNvPr>
          <p:cNvSpPr/>
          <p:nvPr/>
        </p:nvSpPr>
        <p:spPr>
          <a:xfrm>
            <a:off x="1981896" y="3102764"/>
            <a:ext cx="2678244" cy="155787"/>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TextBox 6">
            <a:extLst>
              <a:ext uri="{FF2B5EF4-FFF2-40B4-BE49-F238E27FC236}">
                <a16:creationId xmlns="" xmlns:a16="http://schemas.microsoft.com/office/drawing/2014/main" id="{87FB059B-F441-4400-A94D-8F2A24B1256B}"/>
              </a:ext>
            </a:extLst>
          </p:cNvPr>
          <p:cNvSpPr txBox="1"/>
          <p:nvPr/>
        </p:nvSpPr>
        <p:spPr>
          <a:xfrm>
            <a:off x="8511399" y="2161100"/>
            <a:ext cx="1970471" cy="21544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2: Enter Controlling area</a:t>
            </a:r>
          </a:p>
        </p:txBody>
      </p:sp>
      <p:sp>
        <p:nvSpPr>
          <p:cNvPr id="8" name="TextBox 7">
            <a:extLst>
              <a:ext uri="{FF2B5EF4-FFF2-40B4-BE49-F238E27FC236}">
                <a16:creationId xmlns="" xmlns:a16="http://schemas.microsoft.com/office/drawing/2014/main" id="{F52B3B59-2992-4DB2-9D54-3C2424A2A53F}"/>
              </a:ext>
            </a:extLst>
          </p:cNvPr>
          <p:cNvSpPr txBox="1"/>
          <p:nvPr/>
        </p:nvSpPr>
        <p:spPr>
          <a:xfrm>
            <a:off x="8511398" y="2442102"/>
            <a:ext cx="1970472" cy="33855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3: Enter new Cost Center Code</a:t>
            </a:r>
          </a:p>
        </p:txBody>
      </p:sp>
      <p:sp>
        <p:nvSpPr>
          <p:cNvPr id="10" name="TextBox 9">
            <a:extLst>
              <a:ext uri="{FF2B5EF4-FFF2-40B4-BE49-F238E27FC236}">
                <a16:creationId xmlns="" xmlns:a16="http://schemas.microsoft.com/office/drawing/2014/main" id="{6EC1F628-0B1C-4360-851C-3D827D5D44A8}"/>
              </a:ext>
            </a:extLst>
          </p:cNvPr>
          <p:cNvSpPr txBox="1"/>
          <p:nvPr/>
        </p:nvSpPr>
        <p:spPr>
          <a:xfrm>
            <a:off x="8511399" y="2846214"/>
            <a:ext cx="1970471" cy="33855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4:Enter Name of the Cost Center</a:t>
            </a:r>
          </a:p>
        </p:txBody>
      </p:sp>
      <p:sp>
        <p:nvSpPr>
          <p:cNvPr id="12" name="TextBox 11">
            <a:extLst>
              <a:ext uri="{FF2B5EF4-FFF2-40B4-BE49-F238E27FC236}">
                <a16:creationId xmlns="" xmlns:a16="http://schemas.microsoft.com/office/drawing/2014/main" id="{4FDA4036-C83B-4583-9131-21715D202429}"/>
              </a:ext>
            </a:extLst>
          </p:cNvPr>
          <p:cNvSpPr txBox="1"/>
          <p:nvPr/>
        </p:nvSpPr>
        <p:spPr>
          <a:xfrm>
            <a:off x="8511398" y="4058550"/>
            <a:ext cx="1970472" cy="33855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7: Enter Person responsible for Cost Center</a:t>
            </a:r>
          </a:p>
        </p:txBody>
      </p:sp>
      <p:sp>
        <p:nvSpPr>
          <p:cNvPr id="13" name="TextBox 12">
            <a:extLst>
              <a:ext uri="{FF2B5EF4-FFF2-40B4-BE49-F238E27FC236}">
                <a16:creationId xmlns="" xmlns:a16="http://schemas.microsoft.com/office/drawing/2014/main" id="{9D222611-8B57-46EC-9AA2-6DEFBB06E996}"/>
              </a:ext>
            </a:extLst>
          </p:cNvPr>
          <p:cNvSpPr txBox="1"/>
          <p:nvPr/>
        </p:nvSpPr>
        <p:spPr>
          <a:xfrm>
            <a:off x="8511398" y="3250326"/>
            <a:ext cx="1970472" cy="33855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5: Enter description for this Cost Center</a:t>
            </a:r>
          </a:p>
        </p:txBody>
      </p:sp>
      <p:sp>
        <p:nvSpPr>
          <p:cNvPr id="63" name="TextBox 62">
            <a:extLst>
              <a:ext uri="{FF2B5EF4-FFF2-40B4-BE49-F238E27FC236}">
                <a16:creationId xmlns="" xmlns:a16="http://schemas.microsoft.com/office/drawing/2014/main" id="{3E4137A5-D554-4D54-8290-3B50F7814035}"/>
              </a:ext>
            </a:extLst>
          </p:cNvPr>
          <p:cNvSpPr txBox="1"/>
          <p:nvPr/>
        </p:nvSpPr>
        <p:spPr>
          <a:xfrm>
            <a:off x="8511398" y="3654438"/>
            <a:ext cx="1970472" cy="33855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6: Enter Validity start and End date</a:t>
            </a:r>
          </a:p>
        </p:txBody>
      </p:sp>
      <p:sp>
        <p:nvSpPr>
          <p:cNvPr id="66" name="TextBox 65">
            <a:extLst>
              <a:ext uri="{FF2B5EF4-FFF2-40B4-BE49-F238E27FC236}">
                <a16:creationId xmlns="" xmlns:a16="http://schemas.microsoft.com/office/drawing/2014/main" id="{7BEE4D2D-2D9B-40D3-9917-D12E9D2856C2}"/>
              </a:ext>
            </a:extLst>
          </p:cNvPr>
          <p:cNvSpPr txBox="1"/>
          <p:nvPr/>
        </p:nvSpPr>
        <p:spPr>
          <a:xfrm>
            <a:off x="8511398" y="4462662"/>
            <a:ext cx="1970472" cy="33855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8: Enter responsible department</a:t>
            </a:r>
          </a:p>
        </p:txBody>
      </p:sp>
      <p:sp>
        <p:nvSpPr>
          <p:cNvPr id="67" name="TextBox 66">
            <a:extLst>
              <a:ext uri="{FF2B5EF4-FFF2-40B4-BE49-F238E27FC236}">
                <a16:creationId xmlns="" xmlns:a16="http://schemas.microsoft.com/office/drawing/2014/main" id="{BC4CC188-AE35-49ED-A816-89ED17E0ADFE}"/>
              </a:ext>
            </a:extLst>
          </p:cNvPr>
          <p:cNvSpPr txBox="1"/>
          <p:nvPr/>
        </p:nvSpPr>
        <p:spPr>
          <a:xfrm>
            <a:off x="8511398" y="4866774"/>
            <a:ext cx="1970472" cy="33855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9: Select Cost Center Category</a:t>
            </a:r>
          </a:p>
        </p:txBody>
      </p:sp>
      <p:sp>
        <p:nvSpPr>
          <p:cNvPr id="68" name="TextBox 67">
            <a:extLst>
              <a:ext uri="{FF2B5EF4-FFF2-40B4-BE49-F238E27FC236}">
                <a16:creationId xmlns="" xmlns:a16="http://schemas.microsoft.com/office/drawing/2014/main" id="{BE032862-9FF4-4633-942B-8FA915EF5E30}"/>
              </a:ext>
            </a:extLst>
          </p:cNvPr>
          <p:cNvSpPr txBox="1"/>
          <p:nvPr/>
        </p:nvSpPr>
        <p:spPr>
          <a:xfrm>
            <a:off x="8511399" y="5270886"/>
            <a:ext cx="1970471" cy="33855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10: Select Cost Center Hierarchy</a:t>
            </a:r>
          </a:p>
        </p:txBody>
      </p:sp>
      <p:sp>
        <p:nvSpPr>
          <p:cNvPr id="69" name="TextBox 68">
            <a:extLst>
              <a:ext uri="{FF2B5EF4-FFF2-40B4-BE49-F238E27FC236}">
                <a16:creationId xmlns="" xmlns:a16="http://schemas.microsoft.com/office/drawing/2014/main" id="{4AD0DB30-624A-4733-A5D0-884BF6D6E6BA}"/>
              </a:ext>
            </a:extLst>
          </p:cNvPr>
          <p:cNvSpPr txBox="1"/>
          <p:nvPr/>
        </p:nvSpPr>
        <p:spPr>
          <a:xfrm>
            <a:off x="8511400" y="6237000"/>
            <a:ext cx="1970471" cy="21544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13: Select Profit Center </a:t>
            </a:r>
          </a:p>
        </p:txBody>
      </p:sp>
      <p:sp>
        <p:nvSpPr>
          <p:cNvPr id="70" name="TextBox 69">
            <a:extLst>
              <a:ext uri="{FF2B5EF4-FFF2-40B4-BE49-F238E27FC236}">
                <a16:creationId xmlns="" xmlns:a16="http://schemas.microsoft.com/office/drawing/2014/main" id="{562901FD-7D1F-431A-849C-8B2F7F8ADC6A}"/>
              </a:ext>
            </a:extLst>
          </p:cNvPr>
          <p:cNvSpPr txBox="1"/>
          <p:nvPr/>
        </p:nvSpPr>
        <p:spPr>
          <a:xfrm>
            <a:off x="8511400" y="5674998"/>
            <a:ext cx="1970471" cy="21544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11: Select Company code</a:t>
            </a:r>
          </a:p>
        </p:txBody>
      </p:sp>
      <p:sp>
        <p:nvSpPr>
          <p:cNvPr id="71" name="TextBox 70">
            <a:extLst>
              <a:ext uri="{FF2B5EF4-FFF2-40B4-BE49-F238E27FC236}">
                <a16:creationId xmlns="" xmlns:a16="http://schemas.microsoft.com/office/drawing/2014/main" id="{D5ADAF6F-E0BD-4303-B2EE-67C281BB068D}"/>
              </a:ext>
            </a:extLst>
          </p:cNvPr>
          <p:cNvSpPr txBox="1"/>
          <p:nvPr/>
        </p:nvSpPr>
        <p:spPr>
          <a:xfrm>
            <a:off x="8511400" y="5956000"/>
            <a:ext cx="1970471" cy="21544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Step 12: Select Business area</a:t>
            </a:r>
          </a:p>
        </p:txBody>
      </p:sp>
    </p:spTree>
    <p:extLst>
      <p:ext uri="{BB962C8B-B14F-4D97-AF65-F5344CB8AC3E}">
        <p14:creationId xmlns:p14="http://schemas.microsoft.com/office/powerpoint/2010/main" val="375783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1000" fill="hold"/>
                                        <p:tgtEl>
                                          <p:spTgt spid="16"/>
                                        </p:tgtEl>
                                        <p:attrNameLst>
                                          <p:attrName>ppt_w</p:attrName>
                                        </p:attrNameLst>
                                      </p:cBhvr>
                                      <p:tavLst>
                                        <p:tav tm="0">
                                          <p:val>
                                            <p:fltVal val="0"/>
                                          </p:val>
                                        </p:tav>
                                        <p:tav tm="100000">
                                          <p:val>
                                            <p:strVal val="#ppt_w"/>
                                          </p:val>
                                        </p:tav>
                                      </p:tavLst>
                                    </p:anim>
                                    <p:anim calcmode="lin" valueType="num">
                                      <p:cBhvr>
                                        <p:cTn id="22" dur="1000" fill="hold"/>
                                        <p:tgtEl>
                                          <p:spTgt spid="16"/>
                                        </p:tgtEl>
                                        <p:attrNameLst>
                                          <p:attrName>ppt_h</p:attrName>
                                        </p:attrNameLst>
                                      </p:cBhvr>
                                      <p:tavLst>
                                        <p:tav tm="0">
                                          <p:val>
                                            <p:fltVal val="0"/>
                                          </p:val>
                                        </p:tav>
                                        <p:tav tm="100000">
                                          <p:val>
                                            <p:strVal val="#ppt_h"/>
                                          </p:val>
                                        </p:tav>
                                      </p:tavLst>
                                    </p:anim>
                                    <p:animEffect transition="in" filter="fade">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p:cTn id="28" dur="1000" fill="hold"/>
                                        <p:tgtEl>
                                          <p:spTgt spid="52"/>
                                        </p:tgtEl>
                                        <p:attrNameLst>
                                          <p:attrName>ppt_w</p:attrName>
                                        </p:attrNameLst>
                                      </p:cBhvr>
                                      <p:tavLst>
                                        <p:tav tm="0">
                                          <p:val>
                                            <p:fltVal val="0"/>
                                          </p:val>
                                        </p:tav>
                                        <p:tav tm="100000">
                                          <p:val>
                                            <p:strVal val="#ppt_w"/>
                                          </p:val>
                                        </p:tav>
                                      </p:tavLst>
                                    </p:anim>
                                    <p:anim calcmode="lin" valueType="num">
                                      <p:cBhvr>
                                        <p:cTn id="29" dur="1000" fill="hold"/>
                                        <p:tgtEl>
                                          <p:spTgt spid="52"/>
                                        </p:tgtEl>
                                        <p:attrNameLst>
                                          <p:attrName>ppt_h</p:attrName>
                                        </p:attrNameLst>
                                      </p:cBhvr>
                                      <p:tavLst>
                                        <p:tav tm="0">
                                          <p:val>
                                            <p:fltVal val="0"/>
                                          </p:val>
                                        </p:tav>
                                        <p:tav tm="100000">
                                          <p:val>
                                            <p:strVal val="#ppt_h"/>
                                          </p:val>
                                        </p:tav>
                                      </p:tavLst>
                                    </p:anim>
                                    <p:animEffect transition="in" filter="fade">
                                      <p:cBhvr>
                                        <p:cTn id="30" dur="10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1000"/>
                                        <p:tgtEl>
                                          <p:spTgt spid="58"/>
                                        </p:tgtEl>
                                      </p:cBhvr>
                                    </p:animEffect>
                                    <p:anim calcmode="lin" valueType="num">
                                      <p:cBhvr>
                                        <p:cTn id="41" dur="1000" fill="hold"/>
                                        <p:tgtEl>
                                          <p:spTgt spid="58"/>
                                        </p:tgtEl>
                                        <p:attrNameLst>
                                          <p:attrName>ppt_x</p:attrName>
                                        </p:attrNameLst>
                                      </p:cBhvr>
                                      <p:tavLst>
                                        <p:tav tm="0">
                                          <p:val>
                                            <p:strVal val="#ppt_x"/>
                                          </p:val>
                                        </p:tav>
                                        <p:tav tm="100000">
                                          <p:val>
                                            <p:strVal val="#ppt_x"/>
                                          </p:val>
                                        </p:tav>
                                      </p:tavLst>
                                    </p:anim>
                                    <p:anim calcmode="lin" valueType="num">
                                      <p:cBhvr>
                                        <p:cTn id="42" dur="1000" fill="hold"/>
                                        <p:tgtEl>
                                          <p:spTgt spid="5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1000"/>
                                        <p:tgtEl>
                                          <p:spTgt spid="59"/>
                                        </p:tgtEl>
                                      </p:cBhvr>
                                    </p:animEffect>
                                    <p:anim calcmode="lin" valueType="num">
                                      <p:cBhvr>
                                        <p:cTn id="58" dur="1000" fill="hold"/>
                                        <p:tgtEl>
                                          <p:spTgt spid="59"/>
                                        </p:tgtEl>
                                        <p:attrNameLst>
                                          <p:attrName>ppt_x</p:attrName>
                                        </p:attrNameLst>
                                      </p:cBhvr>
                                      <p:tavLst>
                                        <p:tav tm="0">
                                          <p:val>
                                            <p:strVal val="#ppt_x"/>
                                          </p:val>
                                        </p:tav>
                                        <p:tav tm="100000">
                                          <p:val>
                                            <p:strVal val="#ppt_x"/>
                                          </p:val>
                                        </p:tav>
                                      </p:tavLst>
                                    </p:anim>
                                    <p:anim calcmode="lin" valueType="num">
                                      <p:cBhvr>
                                        <p:cTn id="59" dur="1000" fill="hold"/>
                                        <p:tgtEl>
                                          <p:spTgt spid="5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anim calcmode="lin" valueType="num">
                                      <p:cBhvr>
                                        <p:cTn id="63" dur="1000" fill="hold"/>
                                        <p:tgtEl>
                                          <p:spTgt spid="8"/>
                                        </p:tgtEl>
                                        <p:attrNameLst>
                                          <p:attrName>ppt_x</p:attrName>
                                        </p:attrNameLst>
                                      </p:cBhvr>
                                      <p:tavLst>
                                        <p:tav tm="0">
                                          <p:val>
                                            <p:strVal val="#ppt_x"/>
                                          </p:val>
                                        </p:tav>
                                        <p:tav tm="100000">
                                          <p:val>
                                            <p:strVal val="#ppt_x"/>
                                          </p:val>
                                        </p:tav>
                                      </p:tavLst>
                                    </p:anim>
                                    <p:anim calcmode="lin" valueType="num">
                                      <p:cBhvr>
                                        <p:cTn id="6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anim calcmode="lin" valueType="num">
                                      <p:cBhvr>
                                        <p:cTn id="70" dur="1000" fill="hold"/>
                                        <p:tgtEl>
                                          <p:spTgt spid="23"/>
                                        </p:tgtEl>
                                        <p:attrNameLst>
                                          <p:attrName>ppt_x</p:attrName>
                                        </p:attrNameLst>
                                      </p:cBhvr>
                                      <p:tavLst>
                                        <p:tav tm="0">
                                          <p:val>
                                            <p:strVal val="#ppt_x"/>
                                          </p:val>
                                        </p:tav>
                                        <p:tav tm="100000">
                                          <p:val>
                                            <p:strVal val="#ppt_x"/>
                                          </p:val>
                                        </p:tav>
                                      </p:tavLst>
                                    </p:anim>
                                    <p:anim calcmode="lin" valueType="num">
                                      <p:cBhvr>
                                        <p:cTn id="71" dur="1000" fill="hold"/>
                                        <p:tgtEl>
                                          <p:spTgt spid="2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1000"/>
                                        <p:tgtEl>
                                          <p:spTgt spid="57"/>
                                        </p:tgtEl>
                                      </p:cBhvr>
                                    </p:animEffect>
                                    <p:anim calcmode="lin" valueType="num">
                                      <p:cBhvr>
                                        <p:cTn id="75" dur="1000" fill="hold"/>
                                        <p:tgtEl>
                                          <p:spTgt spid="57"/>
                                        </p:tgtEl>
                                        <p:attrNameLst>
                                          <p:attrName>ppt_x</p:attrName>
                                        </p:attrNameLst>
                                      </p:cBhvr>
                                      <p:tavLst>
                                        <p:tav tm="0">
                                          <p:val>
                                            <p:strVal val="#ppt_x"/>
                                          </p:val>
                                        </p:tav>
                                        <p:tav tm="100000">
                                          <p:val>
                                            <p:strVal val="#ppt_x"/>
                                          </p:val>
                                        </p:tav>
                                      </p:tavLst>
                                    </p:anim>
                                    <p:anim calcmode="lin" valueType="num">
                                      <p:cBhvr>
                                        <p:cTn id="76" dur="1000" fill="hold"/>
                                        <p:tgtEl>
                                          <p:spTgt spid="5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anim calcmode="lin" valueType="num">
                                      <p:cBhvr>
                                        <p:cTn id="80" dur="1000" fill="hold"/>
                                        <p:tgtEl>
                                          <p:spTgt spid="10"/>
                                        </p:tgtEl>
                                        <p:attrNameLst>
                                          <p:attrName>ppt_x</p:attrName>
                                        </p:attrNameLst>
                                      </p:cBhvr>
                                      <p:tavLst>
                                        <p:tav tm="0">
                                          <p:val>
                                            <p:strVal val="#ppt_x"/>
                                          </p:val>
                                        </p:tav>
                                        <p:tav tm="100000">
                                          <p:val>
                                            <p:strVal val="#ppt_x"/>
                                          </p:val>
                                        </p:tav>
                                      </p:tavLst>
                                    </p:anim>
                                    <p:anim calcmode="lin" valueType="num">
                                      <p:cBhvr>
                                        <p:cTn id="8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anim calcmode="lin" valueType="num">
                                      <p:cBhvr>
                                        <p:cTn id="87" dur="1000" fill="hold"/>
                                        <p:tgtEl>
                                          <p:spTgt spid="25"/>
                                        </p:tgtEl>
                                        <p:attrNameLst>
                                          <p:attrName>ppt_x</p:attrName>
                                        </p:attrNameLst>
                                      </p:cBhvr>
                                      <p:tavLst>
                                        <p:tav tm="0">
                                          <p:val>
                                            <p:strVal val="#ppt_x"/>
                                          </p:val>
                                        </p:tav>
                                        <p:tav tm="100000">
                                          <p:val>
                                            <p:strVal val="#ppt_x"/>
                                          </p:val>
                                        </p:tav>
                                      </p:tavLst>
                                    </p:anim>
                                    <p:anim calcmode="lin" valueType="num">
                                      <p:cBhvr>
                                        <p:cTn id="88" dur="1000" fill="hold"/>
                                        <p:tgtEl>
                                          <p:spTgt spid="2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anim calcmode="lin" valueType="num">
                                      <p:cBhvr>
                                        <p:cTn id="92" dur="1000" fill="hold"/>
                                        <p:tgtEl>
                                          <p:spTgt spid="24"/>
                                        </p:tgtEl>
                                        <p:attrNameLst>
                                          <p:attrName>ppt_x</p:attrName>
                                        </p:attrNameLst>
                                      </p:cBhvr>
                                      <p:tavLst>
                                        <p:tav tm="0">
                                          <p:val>
                                            <p:strVal val="#ppt_x"/>
                                          </p:val>
                                        </p:tav>
                                        <p:tav tm="100000">
                                          <p:val>
                                            <p:strVal val="#ppt_x"/>
                                          </p:val>
                                        </p:tav>
                                      </p:tavLst>
                                    </p:anim>
                                    <p:anim calcmode="lin" valueType="num">
                                      <p:cBhvr>
                                        <p:cTn id="93" dur="1000" fill="hold"/>
                                        <p:tgtEl>
                                          <p:spTgt spid="2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1000"/>
                                        <p:tgtEl>
                                          <p:spTgt spid="13"/>
                                        </p:tgtEl>
                                      </p:cBhvr>
                                    </p:animEffect>
                                    <p:anim calcmode="lin" valueType="num">
                                      <p:cBhvr>
                                        <p:cTn id="97" dur="1000" fill="hold"/>
                                        <p:tgtEl>
                                          <p:spTgt spid="13"/>
                                        </p:tgtEl>
                                        <p:attrNameLst>
                                          <p:attrName>ppt_x</p:attrName>
                                        </p:attrNameLst>
                                      </p:cBhvr>
                                      <p:tavLst>
                                        <p:tav tm="0">
                                          <p:val>
                                            <p:strVal val="#ppt_x"/>
                                          </p:val>
                                        </p:tav>
                                        <p:tav tm="100000">
                                          <p:val>
                                            <p:strVal val="#ppt_x"/>
                                          </p:val>
                                        </p:tav>
                                      </p:tavLst>
                                    </p:anim>
                                    <p:anim calcmode="lin" valueType="num">
                                      <p:cBhvr>
                                        <p:cTn id="9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1000"/>
                                        <p:tgtEl>
                                          <p:spTgt spid="75"/>
                                        </p:tgtEl>
                                      </p:cBhvr>
                                    </p:animEffect>
                                    <p:anim calcmode="lin" valueType="num">
                                      <p:cBhvr>
                                        <p:cTn id="104" dur="1000" fill="hold"/>
                                        <p:tgtEl>
                                          <p:spTgt spid="75"/>
                                        </p:tgtEl>
                                        <p:attrNameLst>
                                          <p:attrName>ppt_x</p:attrName>
                                        </p:attrNameLst>
                                      </p:cBhvr>
                                      <p:tavLst>
                                        <p:tav tm="0">
                                          <p:val>
                                            <p:strVal val="#ppt_x"/>
                                          </p:val>
                                        </p:tav>
                                        <p:tav tm="100000">
                                          <p:val>
                                            <p:strVal val="#ppt_x"/>
                                          </p:val>
                                        </p:tav>
                                      </p:tavLst>
                                    </p:anim>
                                    <p:anim calcmode="lin" valueType="num">
                                      <p:cBhvr>
                                        <p:cTn id="105" dur="1000" fill="hold"/>
                                        <p:tgtEl>
                                          <p:spTgt spid="7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73"/>
                                        </p:tgtEl>
                                        <p:attrNameLst>
                                          <p:attrName>style.visibility</p:attrName>
                                        </p:attrNameLst>
                                      </p:cBhvr>
                                      <p:to>
                                        <p:strVal val="visible"/>
                                      </p:to>
                                    </p:set>
                                    <p:animEffect transition="in" filter="fade">
                                      <p:cBhvr>
                                        <p:cTn id="108" dur="1000"/>
                                        <p:tgtEl>
                                          <p:spTgt spid="73"/>
                                        </p:tgtEl>
                                      </p:cBhvr>
                                    </p:animEffect>
                                    <p:anim calcmode="lin" valueType="num">
                                      <p:cBhvr>
                                        <p:cTn id="109" dur="1000" fill="hold"/>
                                        <p:tgtEl>
                                          <p:spTgt spid="73"/>
                                        </p:tgtEl>
                                        <p:attrNameLst>
                                          <p:attrName>ppt_x</p:attrName>
                                        </p:attrNameLst>
                                      </p:cBhvr>
                                      <p:tavLst>
                                        <p:tav tm="0">
                                          <p:val>
                                            <p:strVal val="#ppt_x"/>
                                          </p:val>
                                        </p:tav>
                                        <p:tav tm="100000">
                                          <p:val>
                                            <p:strVal val="#ppt_x"/>
                                          </p:val>
                                        </p:tav>
                                      </p:tavLst>
                                    </p:anim>
                                    <p:anim calcmode="lin" valueType="num">
                                      <p:cBhvr>
                                        <p:cTn id="110" dur="1000" fill="hold"/>
                                        <p:tgtEl>
                                          <p:spTgt spid="73"/>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fade">
                                      <p:cBhvr>
                                        <p:cTn id="113" dur="1000"/>
                                        <p:tgtEl>
                                          <p:spTgt spid="63"/>
                                        </p:tgtEl>
                                      </p:cBhvr>
                                    </p:animEffect>
                                    <p:anim calcmode="lin" valueType="num">
                                      <p:cBhvr>
                                        <p:cTn id="114" dur="1000" fill="hold"/>
                                        <p:tgtEl>
                                          <p:spTgt spid="63"/>
                                        </p:tgtEl>
                                        <p:attrNameLst>
                                          <p:attrName>ppt_x</p:attrName>
                                        </p:attrNameLst>
                                      </p:cBhvr>
                                      <p:tavLst>
                                        <p:tav tm="0">
                                          <p:val>
                                            <p:strVal val="#ppt_x"/>
                                          </p:val>
                                        </p:tav>
                                        <p:tav tm="100000">
                                          <p:val>
                                            <p:strVal val="#ppt_x"/>
                                          </p:val>
                                        </p:tav>
                                      </p:tavLst>
                                    </p:anim>
                                    <p:anim calcmode="lin" valueType="num">
                                      <p:cBhvr>
                                        <p:cTn id="115"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87"/>
                                        </p:tgtEl>
                                        <p:attrNameLst>
                                          <p:attrName>style.visibility</p:attrName>
                                        </p:attrNameLst>
                                      </p:cBhvr>
                                      <p:to>
                                        <p:strVal val="visible"/>
                                      </p:to>
                                    </p:set>
                                    <p:animEffect transition="in" filter="fade">
                                      <p:cBhvr>
                                        <p:cTn id="120" dur="1000"/>
                                        <p:tgtEl>
                                          <p:spTgt spid="87"/>
                                        </p:tgtEl>
                                      </p:cBhvr>
                                    </p:animEffect>
                                    <p:anim calcmode="lin" valueType="num">
                                      <p:cBhvr>
                                        <p:cTn id="121" dur="1000" fill="hold"/>
                                        <p:tgtEl>
                                          <p:spTgt spid="87"/>
                                        </p:tgtEl>
                                        <p:attrNameLst>
                                          <p:attrName>ppt_x</p:attrName>
                                        </p:attrNameLst>
                                      </p:cBhvr>
                                      <p:tavLst>
                                        <p:tav tm="0">
                                          <p:val>
                                            <p:strVal val="#ppt_x"/>
                                          </p:val>
                                        </p:tav>
                                        <p:tav tm="100000">
                                          <p:val>
                                            <p:strVal val="#ppt_x"/>
                                          </p:val>
                                        </p:tav>
                                      </p:tavLst>
                                    </p:anim>
                                    <p:anim calcmode="lin" valueType="num">
                                      <p:cBhvr>
                                        <p:cTn id="122" dur="1000" fill="hold"/>
                                        <p:tgtEl>
                                          <p:spTgt spid="87"/>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90"/>
                                        </p:tgtEl>
                                        <p:attrNameLst>
                                          <p:attrName>style.visibility</p:attrName>
                                        </p:attrNameLst>
                                      </p:cBhvr>
                                      <p:to>
                                        <p:strVal val="visible"/>
                                      </p:to>
                                    </p:set>
                                    <p:animEffect transition="in" filter="fade">
                                      <p:cBhvr>
                                        <p:cTn id="125" dur="1000"/>
                                        <p:tgtEl>
                                          <p:spTgt spid="90"/>
                                        </p:tgtEl>
                                      </p:cBhvr>
                                    </p:animEffect>
                                    <p:anim calcmode="lin" valueType="num">
                                      <p:cBhvr>
                                        <p:cTn id="126" dur="1000" fill="hold"/>
                                        <p:tgtEl>
                                          <p:spTgt spid="90"/>
                                        </p:tgtEl>
                                        <p:attrNameLst>
                                          <p:attrName>ppt_x</p:attrName>
                                        </p:attrNameLst>
                                      </p:cBhvr>
                                      <p:tavLst>
                                        <p:tav tm="0">
                                          <p:val>
                                            <p:strVal val="#ppt_x"/>
                                          </p:val>
                                        </p:tav>
                                        <p:tav tm="100000">
                                          <p:val>
                                            <p:strVal val="#ppt_x"/>
                                          </p:val>
                                        </p:tav>
                                      </p:tavLst>
                                    </p:anim>
                                    <p:anim calcmode="lin" valueType="num">
                                      <p:cBhvr>
                                        <p:cTn id="127" dur="1000" fill="hold"/>
                                        <p:tgtEl>
                                          <p:spTgt spid="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12"/>
                                        </p:tgtEl>
                                        <p:attrNameLst>
                                          <p:attrName>style.visibility</p:attrName>
                                        </p:attrNameLst>
                                      </p:cBhvr>
                                      <p:to>
                                        <p:strVal val="visible"/>
                                      </p:to>
                                    </p:set>
                                    <p:animEffect transition="in" filter="fade">
                                      <p:cBhvr>
                                        <p:cTn id="130" dur="1000"/>
                                        <p:tgtEl>
                                          <p:spTgt spid="12"/>
                                        </p:tgtEl>
                                      </p:cBhvr>
                                    </p:animEffect>
                                    <p:anim calcmode="lin" valueType="num">
                                      <p:cBhvr>
                                        <p:cTn id="131" dur="1000" fill="hold"/>
                                        <p:tgtEl>
                                          <p:spTgt spid="12"/>
                                        </p:tgtEl>
                                        <p:attrNameLst>
                                          <p:attrName>ppt_x</p:attrName>
                                        </p:attrNameLst>
                                      </p:cBhvr>
                                      <p:tavLst>
                                        <p:tav tm="0">
                                          <p:val>
                                            <p:strVal val="#ppt_x"/>
                                          </p:val>
                                        </p:tav>
                                        <p:tav tm="100000">
                                          <p:val>
                                            <p:strVal val="#ppt_x"/>
                                          </p:val>
                                        </p:tav>
                                      </p:tavLst>
                                    </p:anim>
                                    <p:anim calcmode="lin" valueType="num">
                                      <p:cBhvr>
                                        <p:cTn id="1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89"/>
                                        </p:tgtEl>
                                        <p:attrNameLst>
                                          <p:attrName>style.visibility</p:attrName>
                                        </p:attrNameLst>
                                      </p:cBhvr>
                                      <p:to>
                                        <p:strVal val="visible"/>
                                      </p:to>
                                    </p:set>
                                    <p:animEffect transition="in" filter="fade">
                                      <p:cBhvr>
                                        <p:cTn id="137" dur="1000"/>
                                        <p:tgtEl>
                                          <p:spTgt spid="89"/>
                                        </p:tgtEl>
                                      </p:cBhvr>
                                    </p:animEffect>
                                    <p:anim calcmode="lin" valueType="num">
                                      <p:cBhvr>
                                        <p:cTn id="138" dur="1000" fill="hold"/>
                                        <p:tgtEl>
                                          <p:spTgt spid="89"/>
                                        </p:tgtEl>
                                        <p:attrNameLst>
                                          <p:attrName>ppt_x</p:attrName>
                                        </p:attrNameLst>
                                      </p:cBhvr>
                                      <p:tavLst>
                                        <p:tav tm="0">
                                          <p:val>
                                            <p:strVal val="#ppt_x"/>
                                          </p:val>
                                        </p:tav>
                                        <p:tav tm="100000">
                                          <p:val>
                                            <p:strVal val="#ppt_x"/>
                                          </p:val>
                                        </p:tav>
                                      </p:tavLst>
                                    </p:anim>
                                    <p:anim calcmode="lin" valueType="num">
                                      <p:cBhvr>
                                        <p:cTn id="139" dur="1000" fill="hold"/>
                                        <p:tgtEl>
                                          <p:spTgt spid="89"/>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5"/>
                                        </p:tgtEl>
                                        <p:attrNameLst>
                                          <p:attrName>style.visibility</p:attrName>
                                        </p:attrNameLst>
                                      </p:cBhvr>
                                      <p:to>
                                        <p:strVal val="visible"/>
                                      </p:to>
                                    </p:set>
                                    <p:animEffect transition="in" filter="fade">
                                      <p:cBhvr>
                                        <p:cTn id="142" dur="1000"/>
                                        <p:tgtEl>
                                          <p:spTgt spid="55"/>
                                        </p:tgtEl>
                                      </p:cBhvr>
                                    </p:animEffect>
                                    <p:anim calcmode="lin" valueType="num">
                                      <p:cBhvr>
                                        <p:cTn id="143" dur="1000" fill="hold"/>
                                        <p:tgtEl>
                                          <p:spTgt spid="55"/>
                                        </p:tgtEl>
                                        <p:attrNameLst>
                                          <p:attrName>ppt_x</p:attrName>
                                        </p:attrNameLst>
                                      </p:cBhvr>
                                      <p:tavLst>
                                        <p:tav tm="0">
                                          <p:val>
                                            <p:strVal val="#ppt_x"/>
                                          </p:val>
                                        </p:tav>
                                        <p:tav tm="100000">
                                          <p:val>
                                            <p:strVal val="#ppt_x"/>
                                          </p:val>
                                        </p:tav>
                                      </p:tavLst>
                                    </p:anim>
                                    <p:anim calcmode="lin" valueType="num">
                                      <p:cBhvr>
                                        <p:cTn id="144" dur="1000" fill="hold"/>
                                        <p:tgtEl>
                                          <p:spTgt spid="55"/>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66"/>
                                        </p:tgtEl>
                                        <p:attrNameLst>
                                          <p:attrName>style.visibility</p:attrName>
                                        </p:attrNameLst>
                                      </p:cBhvr>
                                      <p:to>
                                        <p:strVal val="visible"/>
                                      </p:to>
                                    </p:set>
                                    <p:animEffect transition="in" filter="fade">
                                      <p:cBhvr>
                                        <p:cTn id="147" dur="1000"/>
                                        <p:tgtEl>
                                          <p:spTgt spid="66"/>
                                        </p:tgtEl>
                                      </p:cBhvr>
                                    </p:animEffect>
                                    <p:anim calcmode="lin" valueType="num">
                                      <p:cBhvr>
                                        <p:cTn id="148" dur="1000" fill="hold"/>
                                        <p:tgtEl>
                                          <p:spTgt spid="66"/>
                                        </p:tgtEl>
                                        <p:attrNameLst>
                                          <p:attrName>ppt_x</p:attrName>
                                        </p:attrNameLst>
                                      </p:cBhvr>
                                      <p:tavLst>
                                        <p:tav tm="0">
                                          <p:val>
                                            <p:strVal val="#ppt_x"/>
                                          </p:val>
                                        </p:tav>
                                        <p:tav tm="100000">
                                          <p:val>
                                            <p:strVal val="#ppt_x"/>
                                          </p:val>
                                        </p:tav>
                                      </p:tavLst>
                                    </p:anim>
                                    <p:anim calcmode="lin" valueType="num">
                                      <p:cBhvr>
                                        <p:cTn id="14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91"/>
                                        </p:tgtEl>
                                        <p:attrNameLst>
                                          <p:attrName>style.visibility</p:attrName>
                                        </p:attrNameLst>
                                      </p:cBhvr>
                                      <p:to>
                                        <p:strVal val="visible"/>
                                      </p:to>
                                    </p:set>
                                    <p:animEffect transition="in" filter="fade">
                                      <p:cBhvr>
                                        <p:cTn id="154" dur="1000"/>
                                        <p:tgtEl>
                                          <p:spTgt spid="91"/>
                                        </p:tgtEl>
                                      </p:cBhvr>
                                    </p:animEffect>
                                    <p:anim calcmode="lin" valueType="num">
                                      <p:cBhvr>
                                        <p:cTn id="155" dur="1000" fill="hold"/>
                                        <p:tgtEl>
                                          <p:spTgt spid="91"/>
                                        </p:tgtEl>
                                        <p:attrNameLst>
                                          <p:attrName>ppt_x</p:attrName>
                                        </p:attrNameLst>
                                      </p:cBhvr>
                                      <p:tavLst>
                                        <p:tav tm="0">
                                          <p:val>
                                            <p:strVal val="#ppt_x"/>
                                          </p:val>
                                        </p:tav>
                                        <p:tav tm="100000">
                                          <p:val>
                                            <p:strVal val="#ppt_x"/>
                                          </p:val>
                                        </p:tav>
                                      </p:tavLst>
                                    </p:anim>
                                    <p:anim calcmode="lin" valueType="num">
                                      <p:cBhvr>
                                        <p:cTn id="156" dur="1000" fill="hold"/>
                                        <p:tgtEl>
                                          <p:spTgt spid="91"/>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fade">
                                      <p:cBhvr>
                                        <p:cTn id="159" dur="1000"/>
                                        <p:tgtEl>
                                          <p:spTgt spid="56"/>
                                        </p:tgtEl>
                                      </p:cBhvr>
                                    </p:animEffect>
                                    <p:anim calcmode="lin" valueType="num">
                                      <p:cBhvr>
                                        <p:cTn id="160" dur="1000" fill="hold"/>
                                        <p:tgtEl>
                                          <p:spTgt spid="56"/>
                                        </p:tgtEl>
                                        <p:attrNameLst>
                                          <p:attrName>ppt_x</p:attrName>
                                        </p:attrNameLst>
                                      </p:cBhvr>
                                      <p:tavLst>
                                        <p:tav tm="0">
                                          <p:val>
                                            <p:strVal val="#ppt_x"/>
                                          </p:val>
                                        </p:tav>
                                        <p:tav tm="100000">
                                          <p:val>
                                            <p:strVal val="#ppt_x"/>
                                          </p:val>
                                        </p:tav>
                                      </p:tavLst>
                                    </p:anim>
                                    <p:anim calcmode="lin" valueType="num">
                                      <p:cBhvr>
                                        <p:cTn id="161" dur="1000" fill="hold"/>
                                        <p:tgtEl>
                                          <p:spTgt spid="56"/>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67"/>
                                        </p:tgtEl>
                                        <p:attrNameLst>
                                          <p:attrName>style.visibility</p:attrName>
                                        </p:attrNameLst>
                                      </p:cBhvr>
                                      <p:to>
                                        <p:strVal val="visible"/>
                                      </p:to>
                                    </p:set>
                                    <p:animEffect transition="in" filter="fade">
                                      <p:cBhvr>
                                        <p:cTn id="164" dur="1000"/>
                                        <p:tgtEl>
                                          <p:spTgt spid="67"/>
                                        </p:tgtEl>
                                      </p:cBhvr>
                                    </p:animEffect>
                                    <p:anim calcmode="lin" valueType="num">
                                      <p:cBhvr>
                                        <p:cTn id="165" dur="1000" fill="hold"/>
                                        <p:tgtEl>
                                          <p:spTgt spid="67"/>
                                        </p:tgtEl>
                                        <p:attrNameLst>
                                          <p:attrName>ppt_x</p:attrName>
                                        </p:attrNameLst>
                                      </p:cBhvr>
                                      <p:tavLst>
                                        <p:tav tm="0">
                                          <p:val>
                                            <p:strVal val="#ppt_x"/>
                                          </p:val>
                                        </p:tav>
                                        <p:tav tm="100000">
                                          <p:val>
                                            <p:strVal val="#ppt_x"/>
                                          </p:val>
                                        </p:tav>
                                      </p:tavLst>
                                    </p:anim>
                                    <p:anim calcmode="lin" valueType="num">
                                      <p:cBhvr>
                                        <p:cTn id="166"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53" presetClass="entr" presetSubtype="16"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p:cTn id="171" dur="1000" fill="hold"/>
                                        <p:tgtEl>
                                          <p:spTgt spid="53"/>
                                        </p:tgtEl>
                                        <p:attrNameLst>
                                          <p:attrName>ppt_w</p:attrName>
                                        </p:attrNameLst>
                                      </p:cBhvr>
                                      <p:tavLst>
                                        <p:tav tm="0">
                                          <p:val>
                                            <p:fltVal val="0"/>
                                          </p:val>
                                        </p:tav>
                                        <p:tav tm="100000">
                                          <p:val>
                                            <p:strVal val="#ppt_w"/>
                                          </p:val>
                                        </p:tav>
                                      </p:tavLst>
                                    </p:anim>
                                    <p:anim calcmode="lin" valueType="num">
                                      <p:cBhvr>
                                        <p:cTn id="172" dur="1000" fill="hold"/>
                                        <p:tgtEl>
                                          <p:spTgt spid="53"/>
                                        </p:tgtEl>
                                        <p:attrNameLst>
                                          <p:attrName>ppt_h</p:attrName>
                                        </p:attrNameLst>
                                      </p:cBhvr>
                                      <p:tavLst>
                                        <p:tav tm="0">
                                          <p:val>
                                            <p:fltVal val="0"/>
                                          </p:val>
                                        </p:tav>
                                        <p:tav tm="100000">
                                          <p:val>
                                            <p:strVal val="#ppt_h"/>
                                          </p:val>
                                        </p:tav>
                                      </p:tavLst>
                                    </p:anim>
                                    <p:animEffect transition="in" filter="fade">
                                      <p:cBhvr>
                                        <p:cTn id="173" dur="1000"/>
                                        <p:tgtEl>
                                          <p:spTgt spid="53"/>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entr" presetSubtype="0" fill="hold" grpId="0" nodeType="clickEffect">
                                  <p:stCondLst>
                                    <p:cond delay="0"/>
                                  </p:stCondLst>
                                  <p:childTnLst>
                                    <p:set>
                                      <p:cBhvr>
                                        <p:cTn id="177" dur="1" fill="hold">
                                          <p:stCondLst>
                                            <p:cond delay="0"/>
                                          </p:stCondLst>
                                        </p:cTn>
                                        <p:tgtEl>
                                          <p:spTgt spid="29"/>
                                        </p:tgtEl>
                                        <p:attrNameLst>
                                          <p:attrName>style.visibility</p:attrName>
                                        </p:attrNameLst>
                                      </p:cBhvr>
                                      <p:to>
                                        <p:strVal val="visible"/>
                                      </p:to>
                                    </p:set>
                                    <p:animEffect transition="in" filter="fade">
                                      <p:cBhvr>
                                        <p:cTn id="178" dur="1000"/>
                                        <p:tgtEl>
                                          <p:spTgt spid="29"/>
                                        </p:tgtEl>
                                      </p:cBhvr>
                                    </p:animEffect>
                                    <p:anim calcmode="lin" valueType="num">
                                      <p:cBhvr>
                                        <p:cTn id="179" dur="1000" fill="hold"/>
                                        <p:tgtEl>
                                          <p:spTgt spid="29"/>
                                        </p:tgtEl>
                                        <p:attrNameLst>
                                          <p:attrName>ppt_x</p:attrName>
                                        </p:attrNameLst>
                                      </p:cBhvr>
                                      <p:tavLst>
                                        <p:tav tm="0">
                                          <p:val>
                                            <p:strVal val="#ppt_x"/>
                                          </p:val>
                                        </p:tav>
                                        <p:tav tm="100000">
                                          <p:val>
                                            <p:strVal val="#ppt_x"/>
                                          </p:val>
                                        </p:tav>
                                      </p:tavLst>
                                    </p:anim>
                                    <p:anim calcmode="lin" valueType="num">
                                      <p:cBhvr>
                                        <p:cTn id="180" dur="1000" fill="hold"/>
                                        <p:tgtEl>
                                          <p:spTgt spid="29"/>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92"/>
                                        </p:tgtEl>
                                        <p:attrNameLst>
                                          <p:attrName>style.visibility</p:attrName>
                                        </p:attrNameLst>
                                      </p:cBhvr>
                                      <p:to>
                                        <p:strVal val="visible"/>
                                      </p:to>
                                    </p:set>
                                    <p:animEffect transition="in" filter="fade">
                                      <p:cBhvr>
                                        <p:cTn id="183" dur="1000"/>
                                        <p:tgtEl>
                                          <p:spTgt spid="92"/>
                                        </p:tgtEl>
                                      </p:cBhvr>
                                    </p:animEffect>
                                    <p:anim calcmode="lin" valueType="num">
                                      <p:cBhvr>
                                        <p:cTn id="184" dur="1000" fill="hold"/>
                                        <p:tgtEl>
                                          <p:spTgt spid="92"/>
                                        </p:tgtEl>
                                        <p:attrNameLst>
                                          <p:attrName>ppt_x</p:attrName>
                                        </p:attrNameLst>
                                      </p:cBhvr>
                                      <p:tavLst>
                                        <p:tav tm="0">
                                          <p:val>
                                            <p:strVal val="#ppt_x"/>
                                          </p:val>
                                        </p:tav>
                                        <p:tav tm="100000">
                                          <p:val>
                                            <p:strVal val="#ppt_x"/>
                                          </p:val>
                                        </p:tav>
                                      </p:tavLst>
                                    </p:anim>
                                    <p:anim calcmode="lin" valueType="num">
                                      <p:cBhvr>
                                        <p:cTn id="185" dur="1000" fill="hold"/>
                                        <p:tgtEl>
                                          <p:spTgt spid="92"/>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68"/>
                                        </p:tgtEl>
                                        <p:attrNameLst>
                                          <p:attrName>style.visibility</p:attrName>
                                        </p:attrNameLst>
                                      </p:cBhvr>
                                      <p:to>
                                        <p:strVal val="visible"/>
                                      </p:to>
                                    </p:set>
                                    <p:animEffect transition="in" filter="fade">
                                      <p:cBhvr>
                                        <p:cTn id="188" dur="1000"/>
                                        <p:tgtEl>
                                          <p:spTgt spid="68"/>
                                        </p:tgtEl>
                                      </p:cBhvr>
                                    </p:animEffect>
                                    <p:anim calcmode="lin" valueType="num">
                                      <p:cBhvr>
                                        <p:cTn id="189" dur="1000" fill="hold"/>
                                        <p:tgtEl>
                                          <p:spTgt spid="68"/>
                                        </p:tgtEl>
                                        <p:attrNameLst>
                                          <p:attrName>ppt_x</p:attrName>
                                        </p:attrNameLst>
                                      </p:cBhvr>
                                      <p:tavLst>
                                        <p:tav tm="0">
                                          <p:val>
                                            <p:strVal val="#ppt_x"/>
                                          </p:val>
                                        </p:tav>
                                        <p:tav tm="100000">
                                          <p:val>
                                            <p:strVal val="#ppt_x"/>
                                          </p:val>
                                        </p:tav>
                                      </p:tavLst>
                                    </p:anim>
                                    <p:anim calcmode="lin" valueType="num">
                                      <p:cBhvr>
                                        <p:cTn id="190"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94"/>
                                        </p:tgtEl>
                                        <p:attrNameLst>
                                          <p:attrName>style.visibility</p:attrName>
                                        </p:attrNameLst>
                                      </p:cBhvr>
                                      <p:to>
                                        <p:strVal val="visible"/>
                                      </p:to>
                                    </p:set>
                                    <p:animEffect transition="in" filter="fade">
                                      <p:cBhvr>
                                        <p:cTn id="195" dur="1000"/>
                                        <p:tgtEl>
                                          <p:spTgt spid="94"/>
                                        </p:tgtEl>
                                      </p:cBhvr>
                                    </p:animEffect>
                                    <p:anim calcmode="lin" valueType="num">
                                      <p:cBhvr>
                                        <p:cTn id="196" dur="1000" fill="hold"/>
                                        <p:tgtEl>
                                          <p:spTgt spid="94"/>
                                        </p:tgtEl>
                                        <p:attrNameLst>
                                          <p:attrName>ppt_x</p:attrName>
                                        </p:attrNameLst>
                                      </p:cBhvr>
                                      <p:tavLst>
                                        <p:tav tm="0">
                                          <p:val>
                                            <p:strVal val="#ppt_x"/>
                                          </p:val>
                                        </p:tav>
                                        <p:tav tm="100000">
                                          <p:val>
                                            <p:strVal val="#ppt_x"/>
                                          </p:val>
                                        </p:tav>
                                      </p:tavLst>
                                    </p:anim>
                                    <p:anim calcmode="lin" valueType="num">
                                      <p:cBhvr>
                                        <p:cTn id="197" dur="1000" fill="hold"/>
                                        <p:tgtEl>
                                          <p:spTgt spid="94"/>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102"/>
                                        </p:tgtEl>
                                        <p:attrNameLst>
                                          <p:attrName>style.visibility</p:attrName>
                                        </p:attrNameLst>
                                      </p:cBhvr>
                                      <p:to>
                                        <p:strVal val="visible"/>
                                      </p:to>
                                    </p:set>
                                    <p:animEffect transition="in" filter="fade">
                                      <p:cBhvr>
                                        <p:cTn id="200" dur="1000"/>
                                        <p:tgtEl>
                                          <p:spTgt spid="102"/>
                                        </p:tgtEl>
                                      </p:cBhvr>
                                    </p:animEffect>
                                    <p:anim calcmode="lin" valueType="num">
                                      <p:cBhvr>
                                        <p:cTn id="201" dur="1000" fill="hold"/>
                                        <p:tgtEl>
                                          <p:spTgt spid="102"/>
                                        </p:tgtEl>
                                        <p:attrNameLst>
                                          <p:attrName>ppt_x</p:attrName>
                                        </p:attrNameLst>
                                      </p:cBhvr>
                                      <p:tavLst>
                                        <p:tav tm="0">
                                          <p:val>
                                            <p:strVal val="#ppt_x"/>
                                          </p:val>
                                        </p:tav>
                                        <p:tav tm="100000">
                                          <p:val>
                                            <p:strVal val="#ppt_x"/>
                                          </p:val>
                                        </p:tav>
                                      </p:tavLst>
                                    </p:anim>
                                    <p:anim calcmode="lin" valueType="num">
                                      <p:cBhvr>
                                        <p:cTn id="202" dur="1000" fill="hold"/>
                                        <p:tgtEl>
                                          <p:spTgt spid="102"/>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fade">
                                      <p:cBhvr>
                                        <p:cTn id="205" dur="1000"/>
                                        <p:tgtEl>
                                          <p:spTgt spid="70"/>
                                        </p:tgtEl>
                                      </p:cBhvr>
                                    </p:animEffect>
                                    <p:anim calcmode="lin" valueType="num">
                                      <p:cBhvr>
                                        <p:cTn id="206" dur="1000" fill="hold"/>
                                        <p:tgtEl>
                                          <p:spTgt spid="70"/>
                                        </p:tgtEl>
                                        <p:attrNameLst>
                                          <p:attrName>ppt_x</p:attrName>
                                        </p:attrNameLst>
                                      </p:cBhvr>
                                      <p:tavLst>
                                        <p:tav tm="0">
                                          <p:val>
                                            <p:strVal val="#ppt_x"/>
                                          </p:val>
                                        </p:tav>
                                        <p:tav tm="100000">
                                          <p:val>
                                            <p:strVal val="#ppt_x"/>
                                          </p:val>
                                        </p:tav>
                                      </p:tavLst>
                                    </p:anim>
                                    <p:anim calcmode="lin" valueType="num">
                                      <p:cBhvr>
                                        <p:cTn id="207"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42" presetClass="entr" presetSubtype="0" fill="hold" grpId="0" nodeType="clickEffect">
                                  <p:stCondLst>
                                    <p:cond delay="0"/>
                                  </p:stCondLst>
                                  <p:childTnLst>
                                    <p:set>
                                      <p:cBhvr>
                                        <p:cTn id="211" dur="1" fill="hold">
                                          <p:stCondLst>
                                            <p:cond delay="0"/>
                                          </p:stCondLst>
                                        </p:cTn>
                                        <p:tgtEl>
                                          <p:spTgt spid="96"/>
                                        </p:tgtEl>
                                        <p:attrNameLst>
                                          <p:attrName>style.visibility</p:attrName>
                                        </p:attrNameLst>
                                      </p:cBhvr>
                                      <p:to>
                                        <p:strVal val="visible"/>
                                      </p:to>
                                    </p:set>
                                    <p:animEffect transition="in" filter="fade">
                                      <p:cBhvr>
                                        <p:cTn id="212" dur="1000"/>
                                        <p:tgtEl>
                                          <p:spTgt spid="96"/>
                                        </p:tgtEl>
                                      </p:cBhvr>
                                    </p:animEffect>
                                    <p:anim calcmode="lin" valueType="num">
                                      <p:cBhvr>
                                        <p:cTn id="213" dur="1000" fill="hold"/>
                                        <p:tgtEl>
                                          <p:spTgt spid="96"/>
                                        </p:tgtEl>
                                        <p:attrNameLst>
                                          <p:attrName>ppt_x</p:attrName>
                                        </p:attrNameLst>
                                      </p:cBhvr>
                                      <p:tavLst>
                                        <p:tav tm="0">
                                          <p:val>
                                            <p:strVal val="#ppt_x"/>
                                          </p:val>
                                        </p:tav>
                                        <p:tav tm="100000">
                                          <p:val>
                                            <p:strVal val="#ppt_x"/>
                                          </p:val>
                                        </p:tav>
                                      </p:tavLst>
                                    </p:anim>
                                    <p:anim calcmode="lin" valueType="num">
                                      <p:cBhvr>
                                        <p:cTn id="214" dur="1000" fill="hold"/>
                                        <p:tgtEl>
                                          <p:spTgt spid="96"/>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03"/>
                                        </p:tgtEl>
                                        <p:attrNameLst>
                                          <p:attrName>style.visibility</p:attrName>
                                        </p:attrNameLst>
                                      </p:cBhvr>
                                      <p:to>
                                        <p:strVal val="visible"/>
                                      </p:to>
                                    </p:set>
                                    <p:animEffect transition="in" filter="fade">
                                      <p:cBhvr>
                                        <p:cTn id="217" dur="1000"/>
                                        <p:tgtEl>
                                          <p:spTgt spid="103"/>
                                        </p:tgtEl>
                                      </p:cBhvr>
                                    </p:animEffect>
                                    <p:anim calcmode="lin" valueType="num">
                                      <p:cBhvr>
                                        <p:cTn id="218" dur="1000" fill="hold"/>
                                        <p:tgtEl>
                                          <p:spTgt spid="103"/>
                                        </p:tgtEl>
                                        <p:attrNameLst>
                                          <p:attrName>ppt_x</p:attrName>
                                        </p:attrNameLst>
                                      </p:cBhvr>
                                      <p:tavLst>
                                        <p:tav tm="0">
                                          <p:val>
                                            <p:strVal val="#ppt_x"/>
                                          </p:val>
                                        </p:tav>
                                        <p:tav tm="100000">
                                          <p:val>
                                            <p:strVal val="#ppt_x"/>
                                          </p:val>
                                        </p:tav>
                                      </p:tavLst>
                                    </p:anim>
                                    <p:anim calcmode="lin" valueType="num">
                                      <p:cBhvr>
                                        <p:cTn id="219" dur="1000" fill="hold"/>
                                        <p:tgtEl>
                                          <p:spTgt spid="103"/>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71"/>
                                        </p:tgtEl>
                                        <p:attrNameLst>
                                          <p:attrName>style.visibility</p:attrName>
                                        </p:attrNameLst>
                                      </p:cBhvr>
                                      <p:to>
                                        <p:strVal val="visible"/>
                                      </p:to>
                                    </p:set>
                                    <p:animEffect transition="in" filter="fade">
                                      <p:cBhvr>
                                        <p:cTn id="222" dur="1000"/>
                                        <p:tgtEl>
                                          <p:spTgt spid="71"/>
                                        </p:tgtEl>
                                      </p:cBhvr>
                                    </p:animEffect>
                                    <p:anim calcmode="lin" valueType="num">
                                      <p:cBhvr>
                                        <p:cTn id="223" dur="1000" fill="hold"/>
                                        <p:tgtEl>
                                          <p:spTgt spid="71"/>
                                        </p:tgtEl>
                                        <p:attrNameLst>
                                          <p:attrName>ppt_x</p:attrName>
                                        </p:attrNameLst>
                                      </p:cBhvr>
                                      <p:tavLst>
                                        <p:tav tm="0">
                                          <p:val>
                                            <p:strVal val="#ppt_x"/>
                                          </p:val>
                                        </p:tav>
                                        <p:tav tm="100000">
                                          <p:val>
                                            <p:strVal val="#ppt_x"/>
                                          </p:val>
                                        </p:tav>
                                      </p:tavLst>
                                    </p:anim>
                                    <p:anim calcmode="lin" valueType="num">
                                      <p:cBhvr>
                                        <p:cTn id="22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2" presetClass="entr" presetSubtype="0" fill="hold" grpId="0" nodeType="clickEffect">
                                  <p:stCondLst>
                                    <p:cond delay="0"/>
                                  </p:stCondLst>
                                  <p:childTnLst>
                                    <p:set>
                                      <p:cBhvr>
                                        <p:cTn id="228" dur="1" fill="hold">
                                          <p:stCondLst>
                                            <p:cond delay="0"/>
                                          </p:stCondLst>
                                        </p:cTn>
                                        <p:tgtEl>
                                          <p:spTgt spid="104"/>
                                        </p:tgtEl>
                                        <p:attrNameLst>
                                          <p:attrName>style.visibility</p:attrName>
                                        </p:attrNameLst>
                                      </p:cBhvr>
                                      <p:to>
                                        <p:strVal val="visible"/>
                                      </p:to>
                                    </p:set>
                                    <p:animEffect transition="in" filter="fade">
                                      <p:cBhvr>
                                        <p:cTn id="229" dur="1000"/>
                                        <p:tgtEl>
                                          <p:spTgt spid="104"/>
                                        </p:tgtEl>
                                      </p:cBhvr>
                                    </p:animEffect>
                                    <p:anim calcmode="lin" valueType="num">
                                      <p:cBhvr>
                                        <p:cTn id="230" dur="1000" fill="hold"/>
                                        <p:tgtEl>
                                          <p:spTgt spid="104"/>
                                        </p:tgtEl>
                                        <p:attrNameLst>
                                          <p:attrName>ppt_x</p:attrName>
                                        </p:attrNameLst>
                                      </p:cBhvr>
                                      <p:tavLst>
                                        <p:tav tm="0">
                                          <p:val>
                                            <p:strVal val="#ppt_x"/>
                                          </p:val>
                                        </p:tav>
                                        <p:tav tm="100000">
                                          <p:val>
                                            <p:strVal val="#ppt_x"/>
                                          </p:val>
                                        </p:tav>
                                      </p:tavLst>
                                    </p:anim>
                                    <p:anim calcmode="lin" valueType="num">
                                      <p:cBhvr>
                                        <p:cTn id="231" dur="1000" fill="hold"/>
                                        <p:tgtEl>
                                          <p:spTgt spid="104"/>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98"/>
                                        </p:tgtEl>
                                        <p:attrNameLst>
                                          <p:attrName>style.visibility</p:attrName>
                                        </p:attrNameLst>
                                      </p:cBhvr>
                                      <p:to>
                                        <p:strVal val="visible"/>
                                      </p:to>
                                    </p:set>
                                    <p:animEffect transition="in" filter="fade">
                                      <p:cBhvr>
                                        <p:cTn id="234" dur="1000"/>
                                        <p:tgtEl>
                                          <p:spTgt spid="98"/>
                                        </p:tgtEl>
                                      </p:cBhvr>
                                    </p:animEffect>
                                    <p:anim calcmode="lin" valueType="num">
                                      <p:cBhvr>
                                        <p:cTn id="235" dur="1000" fill="hold"/>
                                        <p:tgtEl>
                                          <p:spTgt spid="98"/>
                                        </p:tgtEl>
                                        <p:attrNameLst>
                                          <p:attrName>ppt_x</p:attrName>
                                        </p:attrNameLst>
                                      </p:cBhvr>
                                      <p:tavLst>
                                        <p:tav tm="0">
                                          <p:val>
                                            <p:strVal val="#ppt_x"/>
                                          </p:val>
                                        </p:tav>
                                        <p:tav tm="100000">
                                          <p:val>
                                            <p:strVal val="#ppt_x"/>
                                          </p:val>
                                        </p:tav>
                                      </p:tavLst>
                                    </p:anim>
                                    <p:anim calcmode="lin" valueType="num">
                                      <p:cBhvr>
                                        <p:cTn id="236" dur="1000" fill="hold"/>
                                        <p:tgtEl>
                                          <p:spTgt spid="98"/>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69"/>
                                        </p:tgtEl>
                                        <p:attrNameLst>
                                          <p:attrName>style.visibility</p:attrName>
                                        </p:attrNameLst>
                                      </p:cBhvr>
                                      <p:to>
                                        <p:strVal val="visible"/>
                                      </p:to>
                                    </p:set>
                                    <p:animEffect transition="in" filter="fade">
                                      <p:cBhvr>
                                        <p:cTn id="239" dur="1000"/>
                                        <p:tgtEl>
                                          <p:spTgt spid="69"/>
                                        </p:tgtEl>
                                      </p:cBhvr>
                                    </p:animEffect>
                                    <p:anim calcmode="lin" valueType="num">
                                      <p:cBhvr>
                                        <p:cTn id="240" dur="1000" fill="hold"/>
                                        <p:tgtEl>
                                          <p:spTgt spid="69"/>
                                        </p:tgtEl>
                                        <p:attrNameLst>
                                          <p:attrName>ppt_x</p:attrName>
                                        </p:attrNameLst>
                                      </p:cBhvr>
                                      <p:tavLst>
                                        <p:tav tm="0">
                                          <p:val>
                                            <p:strVal val="#ppt_x"/>
                                          </p:val>
                                        </p:tav>
                                        <p:tav tm="100000">
                                          <p:val>
                                            <p:strVal val="#ppt_x"/>
                                          </p:val>
                                        </p:tav>
                                      </p:tavLst>
                                    </p:anim>
                                    <p:anim calcmode="lin" valueType="num">
                                      <p:cBhvr>
                                        <p:cTn id="24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2" grpId="0" animBg="1"/>
      <p:bldP spid="19" grpId="0" animBg="1"/>
      <p:bldP spid="21" grpId="0" animBg="1"/>
      <p:bldP spid="23" grpId="0" animBg="1"/>
      <p:bldP spid="24" grpId="0" animBg="1"/>
      <p:bldP spid="25" grpId="0" animBg="1"/>
      <p:bldP spid="73" grpId="0" animBg="1"/>
      <p:bldP spid="75" grpId="0" animBg="1"/>
      <p:bldP spid="87" grpId="0" animBg="1"/>
      <p:bldP spid="89" grpId="0" animBg="1"/>
      <p:bldP spid="90" grpId="0" animBg="1"/>
      <p:bldP spid="91" grpId="0" animBg="1"/>
      <p:bldP spid="92" grpId="0" animBg="1"/>
      <p:bldP spid="94" grpId="0" animBg="1"/>
      <p:bldP spid="96" grpId="0" animBg="1"/>
      <p:bldP spid="98" grpId="0" animBg="1"/>
      <p:bldP spid="29" grpId="0" animBg="1"/>
      <p:bldP spid="102" grpId="0" animBg="1"/>
      <p:bldP spid="103" grpId="0" animBg="1"/>
      <p:bldP spid="104" grpId="0" animBg="1"/>
      <p:bldP spid="53" grpId="0" animBg="1"/>
      <p:bldP spid="55" grpId="0" animBg="1"/>
      <p:bldP spid="56" grpId="0" animBg="1"/>
      <p:bldP spid="57" grpId="0" animBg="1"/>
      <p:bldP spid="58" grpId="0" animBg="1"/>
      <p:bldP spid="59" grpId="0" animBg="1"/>
      <p:bldP spid="7" grpId="0" animBg="1"/>
      <p:bldP spid="8" grpId="0" animBg="1"/>
      <p:bldP spid="10" grpId="0" animBg="1"/>
      <p:bldP spid="12" grpId="0" animBg="1"/>
      <p:bldP spid="13" grpId="0" animBg="1"/>
      <p:bldP spid="63" grpId="0" animBg="1"/>
      <p:bldP spid="66" grpId="0" animBg="1"/>
      <p:bldP spid="67" grpId="0" animBg="1"/>
      <p:bldP spid="68" grpId="0" animBg="1"/>
      <p:bldP spid="69" grpId="0" animBg="1"/>
      <p:bldP spid="70" grpId="0" animBg="1"/>
      <p:bldP spid="7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0FE9E4-30E6-4CBB-B950-4B94FF7F5E82}"/>
              </a:ext>
            </a:extLst>
          </p:cNvPr>
          <p:cNvSpPr>
            <a:spLocks noGrp="1"/>
          </p:cNvSpPr>
          <p:nvPr>
            <p:ph type="title"/>
          </p:nvPr>
        </p:nvSpPr>
        <p:spPr/>
        <p:txBody>
          <a:bodyPr/>
          <a:lstStyle/>
          <a:p>
            <a:r>
              <a:rPr lang="en-US" dirty="0"/>
              <a:t>Cost Center – Master Data</a:t>
            </a:r>
          </a:p>
        </p:txBody>
      </p:sp>
      <p:sp>
        <p:nvSpPr>
          <p:cNvPr id="3" name="Footer Placeholder 2">
            <a:extLst>
              <a:ext uri="{FF2B5EF4-FFF2-40B4-BE49-F238E27FC236}">
                <a16:creationId xmlns="" xmlns:a16="http://schemas.microsoft.com/office/drawing/2014/main" id="{D52909F0-7352-4E7A-9007-CDF70D194ED2}"/>
              </a:ext>
            </a:extLst>
          </p:cNvPr>
          <p:cNvSpPr>
            <a:spLocks noGrp="1"/>
          </p:cNvSpPr>
          <p:nvPr>
            <p:ph type="ftr" sz="quarter" idx="4294967295"/>
          </p:nvPr>
        </p:nvSpPr>
        <p:spPr>
          <a:xfrm>
            <a:off x="9993313" y="6662738"/>
            <a:ext cx="2198687" cy="122237"/>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latin typeface="+mj-lt"/>
              </a:rPr>
              <a:t>© Capgemini 2017. All rights reserved |</a:t>
            </a:r>
            <a:endParaRPr lang="en-US" dirty="0">
              <a:latin typeface="+mj-lt"/>
            </a:endParaRPr>
          </a:p>
        </p:txBody>
      </p:sp>
      <p:sp>
        <p:nvSpPr>
          <p:cNvPr id="4" name="Slide Number Placeholder 3">
            <a:extLst>
              <a:ext uri="{FF2B5EF4-FFF2-40B4-BE49-F238E27FC236}">
                <a16:creationId xmlns="" xmlns:a16="http://schemas.microsoft.com/office/drawing/2014/main" id="{A92FDEB8-6D5C-4BA2-AD9C-39EDAA29810B}"/>
              </a:ext>
            </a:extLst>
          </p:cNvPr>
          <p:cNvSpPr>
            <a:spLocks noGrp="1"/>
          </p:cNvSpPr>
          <p:nvPr>
            <p:ph type="sldNum" sz="quarter" idx="4294967295"/>
          </p:nvPr>
        </p:nvSpPr>
        <p:spPr>
          <a:xfrm>
            <a:off x="11814175" y="6616700"/>
            <a:ext cx="377825" cy="214313"/>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latin typeface="+mj-lt"/>
              </a:rPr>
              <a:pPr/>
              <a:t>37</a:t>
            </a:fld>
            <a:endParaRPr lang="en-US" dirty="0">
              <a:latin typeface="+mj-lt"/>
            </a:endParaRPr>
          </a:p>
        </p:txBody>
      </p:sp>
      <p:pic>
        <p:nvPicPr>
          <p:cNvPr id="107" name="Picture 106">
            <a:extLst>
              <a:ext uri="{FF2B5EF4-FFF2-40B4-BE49-F238E27FC236}">
                <a16:creationId xmlns="" xmlns:a16="http://schemas.microsoft.com/office/drawing/2014/main" id="{B625623B-9ECA-4D04-91F1-291B52ED99F6}"/>
              </a:ext>
            </a:extLst>
          </p:cNvPr>
          <p:cNvPicPr>
            <a:picLocks noChangeAspect="1"/>
          </p:cNvPicPr>
          <p:nvPr/>
        </p:nvPicPr>
        <p:blipFill rotWithShape="1">
          <a:blip r:embed="rId2"/>
          <a:srcRect r="170"/>
          <a:stretch/>
        </p:blipFill>
        <p:spPr>
          <a:xfrm>
            <a:off x="1866373" y="2619430"/>
            <a:ext cx="6943063" cy="3870270"/>
          </a:xfrm>
          <a:prstGeom prst="rect">
            <a:avLst/>
          </a:prstGeom>
          <a:ln w="6350" cap="sq" cmpd="thickThin">
            <a:solidFill>
              <a:srgbClr val="000000"/>
            </a:solidFill>
            <a:prstDash val="solid"/>
            <a:miter lim="800000"/>
          </a:ln>
          <a:effectLst>
            <a:innerShdw blurRad="76200">
              <a:srgbClr val="000000"/>
            </a:innerShdw>
          </a:effectLst>
        </p:spPr>
      </p:pic>
      <p:grpSp>
        <p:nvGrpSpPr>
          <p:cNvPr id="6" name="Group 5"/>
          <p:cNvGrpSpPr/>
          <p:nvPr/>
        </p:nvGrpSpPr>
        <p:grpSpPr>
          <a:xfrm>
            <a:off x="1766670" y="980208"/>
            <a:ext cx="5178293" cy="1352778"/>
            <a:chOff x="388562" y="980208"/>
            <a:chExt cx="5178293" cy="1352778"/>
          </a:xfrm>
        </p:grpSpPr>
        <p:pic>
          <p:nvPicPr>
            <p:cNvPr id="28" name="Picture 27">
              <a:extLst>
                <a:ext uri="{FF2B5EF4-FFF2-40B4-BE49-F238E27FC236}">
                  <a16:creationId xmlns="" xmlns:a16="http://schemas.microsoft.com/office/drawing/2014/main" id="{98045C49-E72F-4E3B-AD9A-F04DECBCCED0}"/>
                </a:ext>
              </a:extLst>
            </p:cNvPr>
            <p:cNvPicPr>
              <a:picLocks noChangeAspect="1"/>
            </p:cNvPicPr>
            <p:nvPr/>
          </p:nvPicPr>
          <p:blipFill rotWithShape="1">
            <a:blip r:embed="rId3"/>
            <a:srcRect t="10676" r="14414"/>
            <a:stretch/>
          </p:blipFill>
          <p:spPr>
            <a:xfrm>
              <a:off x="388562" y="980208"/>
              <a:ext cx="5178293" cy="1352778"/>
            </a:xfrm>
            <a:prstGeom prst="rect">
              <a:avLst/>
            </a:prstGeom>
          </p:spPr>
        </p:pic>
        <p:sp>
          <p:nvSpPr>
            <p:cNvPr id="100" name="Rectangle 99">
              <a:extLst>
                <a:ext uri="{FF2B5EF4-FFF2-40B4-BE49-F238E27FC236}">
                  <a16:creationId xmlns="" xmlns:a16="http://schemas.microsoft.com/office/drawing/2014/main" id="{921AA4B3-6075-43DE-B4AA-9EEA84022334}"/>
                </a:ext>
              </a:extLst>
            </p:cNvPr>
            <p:cNvSpPr/>
            <p:nvPr/>
          </p:nvSpPr>
          <p:spPr>
            <a:xfrm>
              <a:off x="506562" y="1230837"/>
              <a:ext cx="4991550" cy="1065172"/>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grpSp>
      <p:sp>
        <p:nvSpPr>
          <p:cNvPr id="101" name="Oval 100">
            <a:extLst>
              <a:ext uri="{FF2B5EF4-FFF2-40B4-BE49-F238E27FC236}">
                <a16:creationId xmlns="" xmlns:a16="http://schemas.microsoft.com/office/drawing/2014/main" id="{302BD31F-5743-4CBD-9337-F74E8555D5F8}"/>
              </a:ext>
            </a:extLst>
          </p:cNvPr>
          <p:cNvSpPr/>
          <p:nvPr/>
        </p:nvSpPr>
        <p:spPr>
          <a:xfrm>
            <a:off x="3267942" y="1544124"/>
            <a:ext cx="481201" cy="302955"/>
          </a:xfrm>
          <a:prstGeom prst="ellipse">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tx1"/>
                </a:solidFill>
                <a:latin typeface="+mj-lt"/>
              </a:rPr>
              <a:t>14</a:t>
            </a:r>
          </a:p>
        </p:txBody>
      </p:sp>
      <p:pic>
        <p:nvPicPr>
          <p:cNvPr id="106" name="Picture 105">
            <a:extLst>
              <a:ext uri="{FF2B5EF4-FFF2-40B4-BE49-F238E27FC236}">
                <a16:creationId xmlns="" xmlns:a16="http://schemas.microsoft.com/office/drawing/2014/main" id="{E113744A-9D67-40C0-AA2E-B0D33647C48F}"/>
              </a:ext>
            </a:extLst>
          </p:cNvPr>
          <p:cNvPicPr>
            <a:picLocks noChangeAspect="1"/>
          </p:cNvPicPr>
          <p:nvPr/>
        </p:nvPicPr>
        <p:blipFill>
          <a:blip r:embed="rId4"/>
          <a:stretch>
            <a:fillRect/>
          </a:stretch>
        </p:blipFill>
        <p:spPr>
          <a:xfrm>
            <a:off x="1866372" y="2360550"/>
            <a:ext cx="6805576" cy="228707"/>
          </a:xfrm>
          <a:prstGeom prst="rect">
            <a:avLst/>
          </a:prstGeom>
        </p:spPr>
      </p:pic>
      <p:sp>
        <p:nvSpPr>
          <p:cNvPr id="108" name="Speech Bubble: Rectangle with Corners Rounded 107">
            <a:extLst>
              <a:ext uri="{FF2B5EF4-FFF2-40B4-BE49-F238E27FC236}">
                <a16:creationId xmlns="" xmlns:a16="http://schemas.microsoft.com/office/drawing/2014/main" id="{E462C145-9331-4B3B-996B-ACAB0C426E49}"/>
              </a:ext>
            </a:extLst>
          </p:cNvPr>
          <p:cNvSpPr/>
          <p:nvPr/>
        </p:nvSpPr>
        <p:spPr>
          <a:xfrm>
            <a:off x="8534462" y="5877001"/>
            <a:ext cx="1856066" cy="502466"/>
          </a:xfrm>
          <a:prstGeom prst="wedgeRoundRectCallout">
            <a:avLst>
              <a:gd name="adj1" fmla="val -110873"/>
              <a:gd name="adj2" fmla="val -49935"/>
              <a:gd name="adj3" fmla="val 16667"/>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mj-lt"/>
              </a:rPr>
              <a:t>Fiori Output screen</a:t>
            </a:r>
          </a:p>
        </p:txBody>
      </p:sp>
      <p:sp>
        <p:nvSpPr>
          <p:cNvPr id="109" name="TextBox 108">
            <a:extLst>
              <a:ext uri="{FF2B5EF4-FFF2-40B4-BE49-F238E27FC236}">
                <a16:creationId xmlns="" xmlns:a16="http://schemas.microsoft.com/office/drawing/2014/main" id="{E6966BB1-320D-472F-95F1-55BE0BB93443}"/>
              </a:ext>
            </a:extLst>
          </p:cNvPr>
          <p:cNvSpPr txBox="1"/>
          <p:nvPr/>
        </p:nvSpPr>
        <p:spPr>
          <a:xfrm>
            <a:off x="7201471" y="1238315"/>
            <a:ext cx="3287143" cy="338554"/>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defRPr sz="800" b="1">
                <a:solidFill>
                  <a:schemeClr val="tx1"/>
                </a:solidFill>
                <a:latin typeface="+mj-lt"/>
              </a:defRPr>
            </a:lvl1pPr>
          </a:lstStyle>
          <a:p>
            <a:r>
              <a:rPr lang="en-US" dirty="0"/>
              <a:t>Step 14: Choose Cost center relevancy for Qty, Cost element Planning &amp; Posting</a:t>
            </a:r>
          </a:p>
        </p:txBody>
      </p:sp>
      <p:sp>
        <p:nvSpPr>
          <p:cNvPr id="110" name="Speech Bubble: Rectangle with Corners Rounded 109">
            <a:extLst>
              <a:ext uri="{FF2B5EF4-FFF2-40B4-BE49-F238E27FC236}">
                <a16:creationId xmlns="" xmlns:a16="http://schemas.microsoft.com/office/drawing/2014/main" id="{DE2EDC07-6EAB-406D-B0D6-0CE36FDFAE17}"/>
              </a:ext>
            </a:extLst>
          </p:cNvPr>
          <p:cNvSpPr/>
          <p:nvPr/>
        </p:nvSpPr>
        <p:spPr>
          <a:xfrm>
            <a:off x="7915773" y="1884785"/>
            <a:ext cx="1856066" cy="296046"/>
          </a:xfrm>
          <a:prstGeom prst="wedgeRoundRectCallout">
            <a:avLst>
              <a:gd name="adj1" fmla="val -34822"/>
              <a:gd name="adj2" fmla="val 117240"/>
              <a:gd name="adj3" fmla="val 16667"/>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mj-lt"/>
              </a:rPr>
              <a:t>Step 15: Click on save</a:t>
            </a:r>
          </a:p>
        </p:txBody>
      </p:sp>
      <p:sp>
        <p:nvSpPr>
          <p:cNvPr id="54" name="Rectangle 53">
            <a:extLst>
              <a:ext uri="{FF2B5EF4-FFF2-40B4-BE49-F238E27FC236}">
                <a16:creationId xmlns="" xmlns:a16="http://schemas.microsoft.com/office/drawing/2014/main" id="{9A6D3C15-BCD4-4312-BA05-41CAE7FC006A}"/>
              </a:ext>
            </a:extLst>
          </p:cNvPr>
          <p:cNvSpPr/>
          <p:nvPr/>
        </p:nvSpPr>
        <p:spPr>
          <a:xfrm>
            <a:off x="1920000" y="962722"/>
            <a:ext cx="449672" cy="178948"/>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extLst>
      <p:ext uri="{BB962C8B-B14F-4D97-AF65-F5344CB8AC3E}">
        <p14:creationId xmlns:p14="http://schemas.microsoft.com/office/powerpoint/2010/main" val="7558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cBhvr>
                                        <p:cTn id="14" dur="1000" fill="hold"/>
                                        <p:tgtEl>
                                          <p:spTgt spid="54"/>
                                        </p:tgtEl>
                                        <p:attrNameLst>
                                          <p:attrName>ppt_w</p:attrName>
                                        </p:attrNameLst>
                                      </p:cBhvr>
                                      <p:tavLst>
                                        <p:tav tm="0">
                                          <p:val>
                                            <p:fltVal val="0"/>
                                          </p:val>
                                        </p:tav>
                                        <p:tav tm="100000">
                                          <p:val>
                                            <p:strVal val="#ppt_w"/>
                                          </p:val>
                                        </p:tav>
                                      </p:tavLst>
                                    </p:anim>
                                    <p:anim calcmode="lin" valueType="num">
                                      <p:cBhvr>
                                        <p:cTn id="15" dur="1000" fill="hold"/>
                                        <p:tgtEl>
                                          <p:spTgt spid="54"/>
                                        </p:tgtEl>
                                        <p:attrNameLst>
                                          <p:attrName>ppt_h</p:attrName>
                                        </p:attrNameLst>
                                      </p:cBhvr>
                                      <p:tavLst>
                                        <p:tav tm="0">
                                          <p:val>
                                            <p:fltVal val="0"/>
                                          </p:val>
                                        </p:tav>
                                        <p:tav tm="100000">
                                          <p:val>
                                            <p:strVal val="#ppt_h"/>
                                          </p:val>
                                        </p:tav>
                                      </p:tavLst>
                                    </p:anim>
                                    <p:animEffect transition="in" filter="fade">
                                      <p:cBhvr>
                                        <p:cTn id="16" dur="10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fade">
                                      <p:cBhvr>
                                        <p:cTn id="21" dur="1000"/>
                                        <p:tgtEl>
                                          <p:spTgt spid="109"/>
                                        </p:tgtEl>
                                      </p:cBhvr>
                                    </p:animEffect>
                                    <p:anim calcmode="lin" valueType="num">
                                      <p:cBhvr>
                                        <p:cTn id="22" dur="1000" fill="hold"/>
                                        <p:tgtEl>
                                          <p:spTgt spid="109"/>
                                        </p:tgtEl>
                                        <p:attrNameLst>
                                          <p:attrName>ppt_x</p:attrName>
                                        </p:attrNameLst>
                                      </p:cBhvr>
                                      <p:tavLst>
                                        <p:tav tm="0">
                                          <p:val>
                                            <p:strVal val="#ppt_x"/>
                                          </p:val>
                                        </p:tav>
                                        <p:tav tm="100000">
                                          <p:val>
                                            <p:strVal val="#ppt_x"/>
                                          </p:val>
                                        </p:tav>
                                      </p:tavLst>
                                    </p:anim>
                                    <p:anim calcmode="lin" valueType="num">
                                      <p:cBhvr>
                                        <p:cTn id="23" dur="1000" fill="hold"/>
                                        <p:tgtEl>
                                          <p:spTgt spid="10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fade">
                                      <p:cBhvr>
                                        <p:cTn id="26" dur="1000"/>
                                        <p:tgtEl>
                                          <p:spTgt spid="101"/>
                                        </p:tgtEl>
                                      </p:cBhvr>
                                    </p:animEffect>
                                    <p:anim calcmode="lin" valueType="num">
                                      <p:cBhvr>
                                        <p:cTn id="27" dur="1000" fill="hold"/>
                                        <p:tgtEl>
                                          <p:spTgt spid="101"/>
                                        </p:tgtEl>
                                        <p:attrNameLst>
                                          <p:attrName>ppt_x</p:attrName>
                                        </p:attrNameLst>
                                      </p:cBhvr>
                                      <p:tavLst>
                                        <p:tav tm="0">
                                          <p:val>
                                            <p:strVal val="#ppt_x"/>
                                          </p:val>
                                        </p:tav>
                                        <p:tav tm="100000">
                                          <p:val>
                                            <p:strVal val="#ppt_x"/>
                                          </p:val>
                                        </p:tav>
                                      </p:tavLst>
                                    </p:anim>
                                    <p:anim calcmode="lin" valueType="num">
                                      <p:cBhvr>
                                        <p:cTn id="28"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6"/>
                                        </p:tgtEl>
                                        <p:attrNameLst>
                                          <p:attrName>style.visibility</p:attrName>
                                        </p:attrNameLst>
                                      </p:cBhvr>
                                      <p:to>
                                        <p:strVal val="visible"/>
                                      </p:to>
                                    </p:set>
                                    <p:anim calcmode="lin" valueType="num">
                                      <p:cBhvr>
                                        <p:cTn id="33" dur="1000" fill="hold"/>
                                        <p:tgtEl>
                                          <p:spTgt spid="106"/>
                                        </p:tgtEl>
                                        <p:attrNameLst>
                                          <p:attrName>ppt_w</p:attrName>
                                        </p:attrNameLst>
                                      </p:cBhvr>
                                      <p:tavLst>
                                        <p:tav tm="0">
                                          <p:val>
                                            <p:fltVal val="0"/>
                                          </p:val>
                                        </p:tav>
                                        <p:tav tm="100000">
                                          <p:val>
                                            <p:strVal val="#ppt_w"/>
                                          </p:val>
                                        </p:tav>
                                      </p:tavLst>
                                    </p:anim>
                                    <p:anim calcmode="lin" valueType="num">
                                      <p:cBhvr>
                                        <p:cTn id="34" dur="1000" fill="hold"/>
                                        <p:tgtEl>
                                          <p:spTgt spid="106"/>
                                        </p:tgtEl>
                                        <p:attrNameLst>
                                          <p:attrName>ppt_h</p:attrName>
                                        </p:attrNameLst>
                                      </p:cBhvr>
                                      <p:tavLst>
                                        <p:tav tm="0">
                                          <p:val>
                                            <p:fltVal val="0"/>
                                          </p:val>
                                        </p:tav>
                                        <p:tav tm="100000">
                                          <p:val>
                                            <p:strVal val="#ppt_h"/>
                                          </p:val>
                                        </p:tav>
                                      </p:tavLst>
                                    </p:anim>
                                    <p:animEffect transition="in" filter="fade">
                                      <p:cBhvr>
                                        <p:cTn id="35" dur="1000"/>
                                        <p:tgtEl>
                                          <p:spTgt spid="10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fade">
                                      <p:cBhvr>
                                        <p:cTn id="40" dur="1000"/>
                                        <p:tgtEl>
                                          <p:spTgt spid="110"/>
                                        </p:tgtEl>
                                      </p:cBhvr>
                                    </p:animEffect>
                                    <p:anim calcmode="lin" valueType="num">
                                      <p:cBhvr>
                                        <p:cTn id="41" dur="1000" fill="hold"/>
                                        <p:tgtEl>
                                          <p:spTgt spid="110"/>
                                        </p:tgtEl>
                                        <p:attrNameLst>
                                          <p:attrName>ppt_x</p:attrName>
                                        </p:attrNameLst>
                                      </p:cBhvr>
                                      <p:tavLst>
                                        <p:tav tm="0">
                                          <p:val>
                                            <p:strVal val="#ppt_x"/>
                                          </p:val>
                                        </p:tav>
                                        <p:tav tm="100000">
                                          <p:val>
                                            <p:strVal val="#ppt_x"/>
                                          </p:val>
                                        </p:tav>
                                      </p:tavLst>
                                    </p:anim>
                                    <p:anim calcmode="lin" valueType="num">
                                      <p:cBhvr>
                                        <p:cTn id="42"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anim calcmode="lin" valueType="num">
                                      <p:cBhvr>
                                        <p:cTn id="47" dur="1000" fill="hold"/>
                                        <p:tgtEl>
                                          <p:spTgt spid="107"/>
                                        </p:tgtEl>
                                        <p:attrNameLst>
                                          <p:attrName>ppt_w</p:attrName>
                                        </p:attrNameLst>
                                      </p:cBhvr>
                                      <p:tavLst>
                                        <p:tav tm="0">
                                          <p:val>
                                            <p:fltVal val="0"/>
                                          </p:val>
                                        </p:tav>
                                        <p:tav tm="100000">
                                          <p:val>
                                            <p:strVal val="#ppt_w"/>
                                          </p:val>
                                        </p:tav>
                                      </p:tavLst>
                                    </p:anim>
                                    <p:anim calcmode="lin" valueType="num">
                                      <p:cBhvr>
                                        <p:cTn id="48" dur="1000" fill="hold"/>
                                        <p:tgtEl>
                                          <p:spTgt spid="107"/>
                                        </p:tgtEl>
                                        <p:attrNameLst>
                                          <p:attrName>ppt_h</p:attrName>
                                        </p:attrNameLst>
                                      </p:cBhvr>
                                      <p:tavLst>
                                        <p:tav tm="0">
                                          <p:val>
                                            <p:fltVal val="0"/>
                                          </p:val>
                                        </p:tav>
                                        <p:tav tm="100000">
                                          <p:val>
                                            <p:strVal val="#ppt_h"/>
                                          </p:val>
                                        </p:tav>
                                      </p:tavLst>
                                    </p:anim>
                                    <p:animEffect transition="in" filter="fade">
                                      <p:cBhvr>
                                        <p:cTn id="49" dur="1000"/>
                                        <p:tgtEl>
                                          <p:spTgt spid="107"/>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8"/>
                                        </p:tgtEl>
                                        <p:attrNameLst>
                                          <p:attrName>style.visibility</p:attrName>
                                        </p:attrNameLst>
                                      </p:cBhvr>
                                      <p:to>
                                        <p:strVal val="visible"/>
                                      </p:to>
                                    </p:set>
                                    <p:animEffect transition="in" filter="fade">
                                      <p:cBhvr>
                                        <p:cTn id="54" dur="1000"/>
                                        <p:tgtEl>
                                          <p:spTgt spid="108"/>
                                        </p:tgtEl>
                                      </p:cBhvr>
                                    </p:animEffect>
                                    <p:anim calcmode="lin" valueType="num">
                                      <p:cBhvr>
                                        <p:cTn id="55" dur="1000" fill="hold"/>
                                        <p:tgtEl>
                                          <p:spTgt spid="108"/>
                                        </p:tgtEl>
                                        <p:attrNameLst>
                                          <p:attrName>ppt_x</p:attrName>
                                        </p:attrNameLst>
                                      </p:cBhvr>
                                      <p:tavLst>
                                        <p:tav tm="0">
                                          <p:val>
                                            <p:strVal val="#ppt_x"/>
                                          </p:val>
                                        </p:tav>
                                        <p:tav tm="100000">
                                          <p:val>
                                            <p:strVal val="#ppt_x"/>
                                          </p:val>
                                        </p:tav>
                                      </p:tavLst>
                                    </p:anim>
                                    <p:anim calcmode="lin" valueType="num">
                                      <p:cBhvr>
                                        <p:cTn id="56"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8" grpId="0" animBg="1"/>
      <p:bldP spid="109" grpId="0" animBg="1"/>
      <p:bldP spid="110" grpId="0" animBg="1"/>
      <p:bldP spid="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F27AAC-8ECD-413B-8A6D-3EF186FEFCF0}"/>
              </a:ext>
            </a:extLst>
          </p:cNvPr>
          <p:cNvSpPr>
            <a:spLocks noGrp="1"/>
          </p:cNvSpPr>
          <p:nvPr>
            <p:ph type="title"/>
          </p:nvPr>
        </p:nvSpPr>
        <p:spPr/>
        <p:txBody>
          <a:bodyPr/>
          <a:lstStyle/>
          <a:p>
            <a:r>
              <a:rPr lang="en-US" dirty="0"/>
              <a:t>To print Cost Center Information</a:t>
            </a:r>
          </a:p>
        </p:txBody>
      </p:sp>
      <p:sp>
        <p:nvSpPr>
          <p:cNvPr id="3" name="Content Placeholder 2">
            <a:extLst>
              <a:ext uri="{FF2B5EF4-FFF2-40B4-BE49-F238E27FC236}">
                <a16:creationId xmlns="" xmlns:a16="http://schemas.microsoft.com/office/drawing/2014/main" id="{CC32EBFC-B2FF-4AE1-9613-976E4A5A547E}"/>
              </a:ext>
            </a:extLst>
          </p:cNvPr>
          <p:cNvSpPr>
            <a:spLocks noGrp="1"/>
          </p:cNvSpPr>
          <p:nvPr>
            <p:ph idx="4294967295"/>
          </p:nvPr>
        </p:nvSpPr>
        <p:spPr>
          <a:xfrm>
            <a:off x="227013" y="980729"/>
            <a:ext cx="11688762" cy="1152128"/>
          </a:xfrm>
        </p:spPr>
        <p:txBody>
          <a:bodyPr/>
          <a:lstStyle/>
          <a:p>
            <a:r>
              <a:rPr lang="en-US" sz="1800" dirty="0"/>
              <a:t>Path: Accounting-&gt; Controlling-&gt; Cost Center Accounting-&gt; Information System -&gt; Reports for Cost Center Accounting -&gt; Master Data Indexes-&gt; KS13 - Cost Centers: Master Data Report</a:t>
            </a:r>
          </a:p>
          <a:p>
            <a:r>
              <a:rPr lang="en-US" sz="1800" dirty="0"/>
              <a:t>Select “All Cost Centers” and click      on button</a:t>
            </a:r>
          </a:p>
        </p:txBody>
      </p:sp>
      <p:pic>
        <p:nvPicPr>
          <p:cNvPr id="4" name="Picture 3">
            <a:extLst>
              <a:ext uri="{FF2B5EF4-FFF2-40B4-BE49-F238E27FC236}">
                <a16:creationId xmlns="" xmlns:a16="http://schemas.microsoft.com/office/drawing/2014/main" id="{9A2F6DB5-83BB-4DFB-8D73-C80DF6EF9FBA}"/>
              </a:ext>
            </a:extLst>
          </p:cNvPr>
          <p:cNvPicPr>
            <a:picLocks noChangeAspect="1"/>
          </p:cNvPicPr>
          <p:nvPr/>
        </p:nvPicPr>
        <p:blipFill>
          <a:blip r:embed="rId2" cstate="print"/>
          <a:stretch>
            <a:fillRect/>
          </a:stretch>
        </p:blipFill>
        <p:spPr>
          <a:xfrm>
            <a:off x="4295800" y="1628800"/>
            <a:ext cx="266700" cy="276225"/>
          </a:xfrm>
          <a:prstGeom prst="rect">
            <a:avLst/>
          </a:prstGeom>
        </p:spPr>
      </p:pic>
      <p:pic>
        <p:nvPicPr>
          <p:cNvPr id="5" name="Picture 4">
            <a:extLst>
              <a:ext uri="{FF2B5EF4-FFF2-40B4-BE49-F238E27FC236}">
                <a16:creationId xmlns="" xmlns:a16="http://schemas.microsoft.com/office/drawing/2014/main" id="{5F7B407F-F3A7-40CC-8D26-43CC537C4432}"/>
              </a:ext>
            </a:extLst>
          </p:cNvPr>
          <p:cNvPicPr>
            <a:picLocks noChangeAspect="1"/>
          </p:cNvPicPr>
          <p:nvPr/>
        </p:nvPicPr>
        <p:blipFill>
          <a:blip r:embed="rId3" cstate="print"/>
          <a:stretch>
            <a:fillRect/>
          </a:stretch>
        </p:blipFill>
        <p:spPr>
          <a:xfrm>
            <a:off x="1775520" y="2060848"/>
            <a:ext cx="8734425" cy="2902489"/>
          </a:xfrm>
          <a:prstGeom prst="rect">
            <a:avLst/>
          </a:prstGeom>
        </p:spPr>
      </p:pic>
    </p:spTree>
    <p:extLst>
      <p:ext uri="{BB962C8B-B14F-4D97-AF65-F5344CB8AC3E}">
        <p14:creationId xmlns:p14="http://schemas.microsoft.com/office/powerpoint/2010/main" val="30572020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1EE9D7-CC9B-4C89-BDC9-CF8139A33DC5}"/>
              </a:ext>
            </a:extLst>
          </p:cNvPr>
          <p:cNvSpPr>
            <a:spLocks noGrp="1"/>
          </p:cNvSpPr>
          <p:nvPr>
            <p:ph type="title"/>
          </p:nvPr>
        </p:nvSpPr>
        <p:spPr/>
        <p:txBody>
          <a:bodyPr/>
          <a:lstStyle/>
          <a:p>
            <a:r>
              <a:rPr lang="en-US" dirty="0"/>
              <a:t>Internal Orders</a:t>
            </a:r>
          </a:p>
        </p:txBody>
      </p:sp>
      <p:sp>
        <p:nvSpPr>
          <p:cNvPr id="3" name="Footer Placeholder 2">
            <a:extLst>
              <a:ext uri="{FF2B5EF4-FFF2-40B4-BE49-F238E27FC236}">
                <a16:creationId xmlns="" xmlns:a16="http://schemas.microsoft.com/office/drawing/2014/main" id="{0269D597-21FE-4A86-B246-7CF160AA2889}"/>
              </a:ext>
            </a:extLst>
          </p:cNvPr>
          <p:cNvSpPr>
            <a:spLocks noGrp="1"/>
          </p:cNvSpPr>
          <p:nvPr>
            <p:ph type="ftr" sz="quarter" idx="4294967295"/>
          </p:nvPr>
        </p:nvSpPr>
        <p:spPr>
          <a:xfrm>
            <a:off x="9993313" y="6662738"/>
            <a:ext cx="2198687" cy="122237"/>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4" name="Slide Number Placeholder 3">
            <a:extLst>
              <a:ext uri="{FF2B5EF4-FFF2-40B4-BE49-F238E27FC236}">
                <a16:creationId xmlns="" xmlns:a16="http://schemas.microsoft.com/office/drawing/2014/main" id="{7230C232-3E42-4C15-84D6-2632AF3632A1}"/>
              </a:ext>
            </a:extLst>
          </p:cNvPr>
          <p:cNvSpPr>
            <a:spLocks noGrp="1"/>
          </p:cNvSpPr>
          <p:nvPr>
            <p:ph type="sldNum" sz="quarter" idx="4294967295"/>
          </p:nvPr>
        </p:nvSpPr>
        <p:spPr>
          <a:xfrm>
            <a:off x="11814175" y="6616700"/>
            <a:ext cx="377825" cy="214313"/>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39</a:t>
            </a:fld>
            <a:endParaRPr lang="en-US" dirty="0"/>
          </a:p>
        </p:txBody>
      </p:sp>
      <p:sp>
        <p:nvSpPr>
          <p:cNvPr id="6" name="Rectangle 5"/>
          <p:cNvSpPr/>
          <p:nvPr/>
        </p:nvSpPr>
        <p:spPr>
          <a:xfrm>
            <a:off x="239886" y="980728"/>
            <a:ext cx="11688762" cy="3877985"/>
          </a:xfrm>
          <a:prstGeom prst="rect">
            <a:avLst/>
          </a:prstGeom>
        </p:spPr>
        <p:txBody>
          <a:bodyPr wrap="square">
            <a:spAutoFit/>
          </a:bodyPr>
          <a:lstStyle/>
          <a:p>
            <a:pPr marL="354013" lvl="2" indent="-354013" defTabSz="914377">
              <a:spcBef>
                <a:spcPts val="1200"/>
              </a:spcBef>
              <a:buClr>
                <a:schemeClr val="accent1"/>
              </a:buClr>
              <a:buFont typeface="Wingdings" panose="05000000000000000000" pitchFamily="2" charset="2"/>
              <a:buChar char="§"/>
              <a:defRPr/>
            </a:pPr>
            <a:r>
              <a:rPr lang="en-US" dirty="0"/>
              <a:t>Internal order is a method to collect those costs and business transactions related to the task/activity</a:t>
            </a:r>
          </a:p>
          <a:p>
            <a:pPr marL="354013" lvl="2" indent="-354013" defTabSz="914377">
              <a:spcBef>
                <a:spcPts val="1200"/>
              </a:spcBef>
              <a:buClr>
                <a:schemeClr val="accent1"/>
              </a:buClr>
              <a:buFont typeface="Wingdings" panose="05000000000000000000" pitchFamily="2" charset="2"/>
              <a:buChar char="§"/>
              <a:defRPr/>
            </a:pPr>
            <a:r>
              <a:rPr lang="en-US" dirty="0"/>
              <a:t>It is a means of tracking costs of a specific job, service, or task . Periodically the costs which are pooled in an internal order can be settled to an asset or to a cost center or to a GL Account or to an order. Thus, while recording you need not analyze the costs. Just record and pool the costs in internal order. After that (generally at the end of the month)  these costs are analyzed and settled to relevant elements (like asset or cost center etc.)</a:t>
            </a:r>
          </a:p>
          <a:p>
            <a:pPr marL="354013" lvl="2" indent="-354013" defTabSz="914377">
              <a:spcBef>
                <a:spcPts val="1200"/>
              </a:spcBef>
              <a:buClr>
                <a:schemeClr val="accent1"/>
              </a:buClr>
              <a:buFont typeface="Wingdings" panose="05000000000000000000" pitchFamily="2" charset="2"/>
              <a:buChar char="§"/>
              <a:defRPr/>
            </a:pPr>
            <a:r>
              <a:rPr lang="en-US" dirty="0"/>
              <a:t>This method of recording and settling the costs helps in analyzing the costs cost center wise, profit center wise or cost element wise. This level of monitoring can be very detailed but allows management the ability to review Internal Order activity for better-decision making purposes</a:t>
            </a:r>
          </a:p>
          <a:p>
            <a:pPr marL="354013" lvl="2" indent="-354013" defTabSz="914377">
              <a:spcBef>
                <a:spcPts val="1200"/>
              </a:spcBef>
              <a:buClr>
                <a:schemeClr val="accent1"/>
              </a:buClr>
              <a:buFont typeface="Wingdings" panose="05000000000000000000" pitchFamily="2" charset="2"/>
              <a:buChar char="§"/>
              <a:defRPr/>
            </a:pPr>
            <a:r>
              <a:rPr lang="en-US" dirty="0"/>
              <a:t>Internal Orders are used for short term purpose like Trade Fairs, Job Fairs etc., where as Cost Centers are used for long term purpose to capture the day to day costs</a:t>
            </a:r>
          </a:p>
        </p:txBody>
      </p:sp>
    </p:spTree>
    <p:extLst>
      <p:ext uri="{BB962C8B-B14F-4D97-AF65-F5344CB8AC3E}">
        <p14:creationId xmlns:p14="http://schemas.microsoft.com/office/powerpoint/2010/main" val="167231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BE624B-5947-4073-97BA-92F85205912B}"/>
              </a:ext>
            </a:extLst>
          </p:cNvPr>
          <p:cNvSpPr>
            <a:spLocks noGrp="1"/>
          </p:cNvSpPr>
          <p:nvPr>
            <p:ph type="title"/>
          </p:nvPr>
        </p:nvSpPr>
        <p:spPr/>
        <p:txBody>
          <a:bodyPr/>
          <a:lstStyle/>
          <a:p>
            <a:r>
              <a:rPr lang="en-US" dirty="0"/>
              <a:t>Secondary Cost Elements:</a:t>
            </a:r>
          </a:p>
        </p:txBody>
      </p:sp>
      <p:sp>
        <p:nvSpPr>
          <p:cNvPr id="3" name="Content Placeholder 2">
            <a:extLst>
              <a:ext uri="{FF2B5EF4-FFF2-40B4-BE49-F238E27FC236}">
                <a16:creationId xmlns="" xmlns:a16="http://schemas.microsoft.com/office/drawing/2014/main" id="{CDC3E26F-AECC-41EE-A657-00DC6BED853E}"/>
              </a:ext>
            </a:extLst>
          </p:cNvPr>
          <p:cNvSpPr>
            <a:spLocks noGrp="1"/>
          </p:cNvSpPr>
          <p:nvPr>
            <p:ph idx="4294967295"/>
          </p:nvPr>
        </p:nvSpPr>
        <p:spPr>
          <a:xfrm>
            <a:off x="227013" y="981075"/>
            <a:ext cx="11688762" cy="3672061"/>
          </a:xfrm>
        </p:spPr>
        <p:txBody>
          <a:bodyPr/>
          <a:lstStyle/>
          <a:p>
            <a:r>
              <a:rPr lang="en-US" sz="1800" dirty="0"/>
              <a:t>Secondary cost elements can only be created and administrated in cost accounting (CO). They portray internal value flows, such as those found in internal activity allocation, overhead calculations and</a:t>
            </a:r>
          </a:p>
          <a:p>
            <a:r>
              <a:rPr lang="en-US" sz="1800" dirty="0"/>
              <a:t>settlement transactions.</a:t>
            </a:r>
          </a:p>
          <a:p>
            <a:r>
              <a:rPr lang="en-US" sz="1800" dirty="0"/>
              <a:t>When you create a secondary cost element, the SAP System checks whether a corresponding account already exists in Financial Accounting. If one exists, you can not create the secondary cost element in cost accounting.</a:t>
            </a:r>
          </a:p>
          <a:p>
            <a:r>
              <a:rPr lang="en-US" sz="1800" u="sng" dirty="0"/>
              <a:t>Examples of secondary cost elements include:</a:t>
            </a:r>
          </a:p>
          <a:p>
            <a:pPr marL="285750" indent="-285750">
              <a:buClr>
                <a:schemeClr val="accent1"/>
              </a:buClr>
              <a:buFont typeface="Wingdings" panose="05000000000000000000" pitchFamily="2" charset="2"/>
              <a:buChar char="§"/>
            </a:pPr>
            <a:r>
              <a:rPr lang="en-US" sz="1800" dirty="0"/>
              <a:t>Assessment cost elements</a:t>
            </a:r>
          </a:p>
          <a:p>
            <a:pPr marL="285750" indent="-285750">
              <a:buClr>
                <a:schemeClr val="accent1"/>
              </a:buClr>
              <a:buFont typeface="Wingdings" panose="05000000000000000000" pitchFamily="2" charset="2"/>
              <a:buChar char="§"/>
            </a:pPr>
            <a:r>
              <a:rPr lang="en-US" sz="1800" dirty="0"/>
              <a:t>Cost elements for Internal Activity Allocation</a:t>
            </a:r>
          </a:p>
          <a:p>
            <a:pPr marL="285750" indent="-285750">
              <a:buClr>
                <a:schemeClr val="accent1"/>
              </a:buClr>
              <a:buFont typeface="Wingdings" panose="05000000000000000000" pitchFamily="2" charset="2"/>
              <a:buChar char="§"/>
            </a:pPr>
            <a:r>
              <a:rPr lang="en-US" sz="1800" dirty="0"/>
              <a:t>Cost elements for Order Settlement</a:t>
            </a:r>
          </a:p>
        </p:txBody>
      </p:sp>
    </p:spTree>
    <p:extLst>
      <p:ext uri="{BB962C8B-B14F-4D97-AF65-F5344CB8AC3E}">
        <p14:creationId xmlns:p14="http://schemas.microsoft.com/office/powerpoint/2010/main" val="4171670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00C629-F67C-44BE-A99D-B0000D57EAD1}"/>
              </a:ext>
            </a:extLst>
          </p:cNvPr>
          <p:cNvSpPr>
            <a:spLocks noGrp="1"/>
          </p:cNvSpPr>
          <p:nvPr>
            <p:ph type="title"/>
          </p:nvPr>
        </p:nvSpPr>
        <p:spPr/>
        <p:txBody>
          <a:bodyPr/>
          <a:lstStyle/>
          <a:p>
            <a:r>
              <a:rPr lang="en-US" dirty="0"/>
              <a:t>Internal Order</a:t>
            </a:r>
          </a:p>
        </p:txBody>
      </p:sp>
      <p:sp>
        <p:nvSpPr>
          <p:cNvPr id="3" name="Footer Placeholder 2">
            <a:extLst>
              <a:ext uri="{FF2B5EF4-FFF2-40B4-BE49-F238E27FC236}">
                <a16:creationId xmlns="" xmlns:a16="http://schemas.microsoft.com/office/drawing/2014/main" id="{60242F02-A818-416C-A10F-37B46294D9DD}"/>
              </a:ext>
            </a:extLst>
          </p:cNvPr>
          <p:cNvSpPr>
            <a:spLocks noGrp="1"/>
          </p:cNvSpPr>
          <p:nvPr>
            <p:ph type="ftr" sz="quarter" idx="4294967295"/>
          </p:nvPr>
        </p:nvSpPr>
        <p:spPr>
          <a:xfrm>
            <a:off x="9993313" y="6662738"/>
            <a:ext cx="2198687" cy="122237"/>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4" name="Slide Number Placeholder 3">
            <a:extLst>
              <a:ext uri="{FF2B5EF4-FFF2-40B4-BE49-F238E27FC236}">
                <a16:creationId xmlns="" xmlns:a16="http://schemas.microsoft.com/office/drawing/2014/main" id="{1CC5CE73-04DF-4204-9E36-2ADEF0006B89}"/>
              </a:ext>
            </a:extLst>
          </p:cNvPr>
          <p:cNvSpPr>
            <a:spLocks noGrp="1"/>
          </p:cNvSpPr>
          <p:nvPr>
            <p:ph type="sldNum" sz="quarter" idx="4294967295"/>
          </p:nvPr>
        </p:nvSpPr>
        <p:spPr>
          <a:xfrm>
            <a:off x="11814175" y="6616700"/>
            <a:ext cx="377825" cy="214313"/>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40</a:t>
            </a:fld>
            <a:endParaRPr lang="en-US" dirty="0"/>
          </a:p>
        </p:txBody>
      </p:sp>
      <p:pic>
        <p:nvPicPr>
          <p:cNvPr id="5" name="Picture 4">
            <a:extLst>
              <a:ext uri="{FF2B5EF4-FFF2-40B4-BE49-F238E27FC236}">
                <a16:creationId xmlns="" xmlns:a16="http://schemas.microsoft.com/office/drawing/2014/main" id="{5397A1D6-2FCF-49C7-B8D6-8CE76034BCDF}"/>
              </a:ext>
            </a:extLst>
          </p:cNvPr>
          <p:cNvPicPr>
            <a:picLocks noChangeAspect="1"/>
          </p:cNvPicPr>
          <p:nvPr/>
        </p:nvPicPr>
        <p:blipFill>
          <a:blip r:embed="rId2"/>
          <a:stretch>
            <a:fillRect/>
          </a:stretch>
        </p:blipFill>
        <p:spPr>
          <a:xfrm>
            <a:off x="1713081" y="1091682"/>
            <a:ext cx="8729841" cy="1488440"/>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 xmlns:a16="http://schemas.microsoft.com/office/drawing/2014/main" id="{8DC43ACE-3FCB-4CBD-AF0E-DA14CF2BED6E}"/>
              </a:ext>
            </a:extLst>
          </p:cNvPr>
          <p:cNvPicPr>
            <a:picLocks noChangeAspect="1"/>
          </p:cNvPicPr>
          <p:nvPr/>
        </p:nvPicPr>
        <p:blipFill>
          <a:blip r:embed="rId3"/>
          <a:stretch>
            <a:fillRect/>
          </a:stretch>
        </p:blipFill>
        <p:spPr>
          <a:xfrm>
            <a:off x="1713081" y="2794611"/>
            <a:ext cx="8729841" cy="2801720"/>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 xmlns:a16="http://schemas.microsoft.com/office/drawing/2014/main" id="{A2028AE5-03DA-43B6-A02B-D33DC9DFD61F}"/>
              </a:ext>
            </a:extLst>
          </p:cNvPr>
          <p:cNvPicPr>
            <a:picLocks noChangeAspect="1"/>
          </p:cNvPicPr>
          <p:nvPr/>
        </p:nvPicPr>
        <p:blipFill>
          <a:blip r:embed="rId4"/>
          <a:stretch>
            <a:fillRect/>
          </a:stretch>
        </p:blipFill>
        <p:spPr>
          <a:xfrm>
            <a:off x="1713079" y="5941092"/>
            <a:ext cx="8729842" cy="223909"/>
          </a:xfrm>
          <a:prstGeom prst="rect">
            <a:avLst/>
          </a:prstGeom>
        </p:spPr>
      </p:pic>
      <p:sp>
        <p:nvSpPr>
          <p:cNvPr id="11" name="Speech Bubble: Rectangle with Corners Rounded 10">
            <a:extLst>
              <a:ext uri="{FF2B5EF4-FFF2-40B4-BE49-F238E27FC236}">
                <a16:creationId xmlns="" xmlns:a16="http://schemas.microsoft.com/office/drawing/2014/main" id="{E8D96AA3-F2AE-429D-8D47-CF1660930372}"/>
              </a:ext>
            </a:extLst>
          </p:cNvPr>
          <p:cNvSpPr/>
          <p:nvPr/>
        </p:nvSpPr>
        <p:spPr>
          <a:xfrm>
            <a:off x="8540620" y="1673007"/>
            <a:ext cx="877340" cy="358792"/>
          </a:xfrm>
          <a:prstGeom prst="wedgeRoundRectCallout">
            <a:avLst>
              <a:gd name="adj1" fmla="val 35733"/>
              <a:gd name="adj2" fmla="val 8713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1.Click on “Create”</a:t>
            </a:r>
          </a:p>
        </p:txBody>
      </p:sp>
      <p:sp>
        <p:nvSpPr>
          <p:cNvPr id="12" name="Speech Bubble: Rectangle with Corners Rounded 11">
            <a:extLst>
              <a:ext uri="{FF2B5EF4-FFF2-40B4-BE49-F238E27FC236}">
                <a16:creationId xmlns="" xmlns:a16="http://schemas.microsoft.com/office/drawing/2014/main" id="{62641DE5-94E7-41D8-986C-465AB3C3F0FC}"/>
              </a:ext>
            </a:extLst>
          </p:cNvPr>
          <p:cNvSpPr/>
          <p:nvPr/>
        </p:nvSpPr>
        <p:spPr>
          <a:xfrm>
            <a:off x="3156858" y="3582956"/>
            <a:ext cx="1313015" cy="372533"/>
          </a:xfrm>
          <a:prstGeom prst="wedgeRoundRectCallout">
            <a:avLst>
              <a:gd name="adj1" fmla="val 35733"/>
              <a:gd name="adj2" fmla="val 8713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2. Enter Controlling area</a:t>
            </a:r>
          </a:p>
        </p:txBody>
      </p:sp>
      <p:sp>
        <p:nvSpPr>
          <p:cNvPr id="13" name="Speech Bubble: Rectangle with Corners Rounded 12">
            <a:extLst>
              <a:ext uri="{FF2B5EF4-FFF2-40B4-BE49-F238E27FC236}">
                <a16:creationId xmlns="" xmlns:a16="http://schemas.microsoft.com/office/drawing/2014/main" id="{12F46639-9C54-4990-92C6-69508B343DF5}"/>
              </a:ext>
            </a:extLst>
          </p:cNvPr>
          <p:cNvSpPr/>
          <p:nvPr/>
        </p:nvSpPr>
        <p:spPr>
          <a:xfrm>
            <a:off x="3184850" y="4515449"/>
            <a:ext cx="1143649" cy="383122"/>
          </a:xfrm>
          <a:prstGeom prst="wedgeRoundRectCallout">
            <a:avLst>
              <a:gd name="adj1" fmla="val 47787"/>
              <a:gd name="adj2" fmla="val -7799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3. Enter Order type</a:t>
            </a:r>
          </a:p>
        </p:txBody>
      </p:sp>
      <p:sp>
        <p:nvSpPr>
          <p:cNvPr id="14" name="Speech Bubble: Rectangle with Corners Rounded 13">
            <a:extLst>
              <a:ext uri="{FF2B5EF4-FFF2-40B4-BE49-F238E27FC236}">
                <a16:creationId xmlns="" xmlns:a16="http://schemas.microsoft.com/office/drawing/2014/main" id="{378FC254-89EB-4C37-8FCD-D3F22578C19E}"/>
              </a:ext>
            </a:extLst>
          </p:cNvPr>
          <p:cNvSpPr/>
          <p:nvPr/>
        </p:nvSpPr>
        <p:spPr>
          <a:xfrm>
            <a:off x="9175103" y="5449079"/>
            <a:ext cx="1161789" cy="402291"/>
          </a:xfrm>
          <a:prstGeom prst="wedgeRoundRectCallout">
            <a:avLst>
              <a:gd name="adj1" fmla="val 46681"/>
              <a:gd name="adj2" fmla="val 9260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4. Press “Continue”</a:t>
            </a:r>
          </a:p>
        </p:txBody>
      </p:sp>
    </p:spTree>
    <p:extLst>
      <p:ext uri="{BB962C8B-B14F-4D97-AF65-F5344CB8AC3E}">
        <p14:creationId xmlns:p14="http://schemas.microsoft.com/office/powerpoint/2010/main" val="17660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fltVal val="0"/>
                                          </p:val>
                                        </p:tav>
                                        <p:tav tm="100000">
                                          <p:val>
                                            <p:strVal val="#ppt_w"/>
                                          </p:val>
                                        </p:tav>
                                      </p:tavLst>
                                    </p:anim>
                                    <p:anim calcmode="lin" valueType="num">
                                      <p:cBhvr>
                                        <p:cTn id="43" dur="1000" fill="hold"/>
                                        <p:tgtEl>
                                          <p:spTgt spid="10"/>
                                        </p:tgtEl>
                                        <p:attrNameLst>
                                          <p:attrName>ppt_h</p:attrName>
                                        </p:attrNameLst>
                                      </p:cBhvr>
                                      <p:tavLst>
                                        <p:tav tm="0">
                                          <p:val>
                                            <p:fltVal val="0"/>
                                          </p:val>
                                        </p:tav>
                                        <p:tav tm="100000">
                                          <p:val>
                                            <p:strVal val="#ppt_h"/>
                                          </p:val>
                                        </p:tav>
                                      </p:tavLst>
                                    </p:anim>
                                    <p:animEffect transition="in" filter="fade">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8EF61D-1A86-443E-9F41-79BC5F976BC5}"/>
              </a:ext>
            </a:extLst>
          </p:cNvPr>
          <p:cNvSpPr>
            <a:spLocks noGrp="1"/>
          </p:cNvSpPr>
          <p:nvPr>
            <p:ph type="title"/>
          </p:nvPr>
        </p:nvSpPr>
        <p:spPr/>
        <p:txBody>
          <a:bodyPr/>
          <a:lstStyle/>
          <a:p>
            <a:r>
              <a:rPr lang="en-US" dirty="0"/>
              <a:t>Internal Order</a:t>
            </a:r>
          </a:p>
        </p:txBody>
      </p:sp>
      <p:sp>
        <p:nvSpPr>
          <p:cNvPr id="3" name="Footer Placeholder 2">
            <a:extLst>
              <a:ext uri="{FF2B5EF4-FFF2-40B4-BE49-F238E27FC236}">
                <a16:creationId xmlns="" xmlns:a16="http://schemas.microsoft.com/office/drawing/2014/main" id="{1DE2BEFE-4307-4855-B25B-63A76070C4DF}"/>
              </a:ext>
            </a:extLst>
          </p:cNvPr>
          <p:cNvSpPr>
            <a:spLocks noGrp="1"/>
          </p:cNvSpPr>
          <p:nvPr>
            <p:ph type="ftr" sz="quarter" idx="4294967295"/>
          </p:nvPr>
        </p:nvSpPr>
        <p:spPr>
          <a:xfrm>
            <a:off x="9993313" y="6662738"/>
            <a:ext cx="2198687" cy="122237"/>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4" name="Slide Number Placeholder 3">
            <a:extLst>
              <a:ext uri="{FF2B5EF4-FFF2-40B4-BE49-F238E27FC236}">
                <a16:creationId xmlns="" xmlns:a16="http://schemas.microsoft.com/office/drawing/2014/main" id="{56F5E811-B66A-4BF2-B0AE-CB8DF2871652}"/>
              </a:ext>
            </a:extLst>
          </p:cNvPr>
          <p:cNvSpPr>
            <a:spLocks noGrp="1"/>
          </p:cNvSpPr>
          <p:nvPr>
            <p:ph type="sldNum" sz="quarter" idx="4294967295"/>
          </p:nvPr>
        </p:nvSpPr>
        <p:spPr>
          <a:xfrm>
            <a:off x="11814175" y="6616700"/>
            <a:ext cx="377825" cy="214313"/>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41</a:t>
            </a:fld>
            <a:endParaRPr lang="en-US" dirty="0"/>
          </a:p>
        </p:txBody>
      </p:sp>
      <p:pic>
        <p:nvPicPr>
          <p:cNvPr id="5" name="Picture 4">
            <a:extLst>
              <a:ext uri="{FF2B5EF4-FFF2-40B4-BE49-F238E27FC236}">
                <a16:creationId xmlns="" xmlns:a16="http://schemas.microsoft.com/office/drawing/2014/main" id="{89ADCA93-4B41-4944-9729-94326BEC7D5C}"/>
              </a:ext>
            </a:extLst>
          </p:cNvPr>
          <p:cNvPicPr>
            <a:picLocks noChangeAspect="1"/>
          </p:cNvPicPr>
          <p:nvPr/>
        </p:nvPicPr>
        <p:blipFill rotWithShape="1">
          <a:blip r:embed="rId2"/>
          <a:srcRect l="1182" t="16404" r="2051" b="15586"/>
          <a:stretch/>
        </p:blipFill>
        <p:spPr>
          <a:xfrm>
            <a:off x="1796729" y="892583"/>
            <a:ext cx="8597423" cy="3146741"/>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 xmlns:a16="http://schemas.microsoft.com/office/drawing/2014/main" id="{EF0570D6-38B5-431E-AA85-BD5136C712CC}"/>
              </a:ext>
            </a:extLst>
          </p:cNvPr>
          <p:cNvPicPr>
            <a:picLocks noChangeAspect="1"/>
          </p:cNvPicPr>
          <p:nvPr/>
        </p:nvPicPr>
        <p:blipFill>
          <a:blip r:embed="rId3"/>
          <a:stretch>
            <a:fillRect/>
          </a:stretch>
        </p:blipFill>
        <p:spPr>
          <a:xfrm>
            <a:off x="1746499" y="4163660"/>
            <a:ext cx="8674261" cy="23260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 xmlns:a16="http://schemas.microsoft.com/office/drawing/2014/main" id="{BFC460F4-0CB0-476E-A04B-79968562E568}"/>
              </a:ext>
            </a:extLst>
          </p:cNvPr>
          <p:cNvPicPr>
            <a:picLocks noChangeAspect="1"/>
          </p:cNvPicPr>
          <p:nvPr/>
        </p:nvPicPr>
        <p:blipFill>
          <a:blip r:embed="rId4"/>
          <a:stretch>
            <a:fillRect/>
          </a:stretch>
        </p:blipFill>
        <p:spPr>
          <a:xfrm>
            <a:off x="5640079" y="4249728"/>
            <a:ext cx="3313147" cy="6508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Speech Bubble: Rectangle with Corners Rounded 8">
            <a:extLst>
              <a:ext uri="{FF2B5EF4-FFF2-40B4-BE49-F238E27FC236}">
                <a16:creationId xmlns="" xmlns:a16="http://schemas.microsoft.com/office/drawing/2014/main" id="{756F6D5A-2E51-4241-B4C6-AEDD19641D19}"/>
              </a:ext>
            </a:extLst>
          </p:cNvPr>
          <p:cNvSpPr/>
          <p:nvPr/>
        </p:nvSpPr>
        <p:spPr>
          <a:xfrm>
            <a:off x="1887586" y="1935106"/>
            <a:ext cx="1708777" cy="135756"/>
          </a:xfrm>
          <a:prstGeom prst="wedgeRoundRectCallout">
            <a:avLst>
              <a:gd name="adj1" fmla="val 47075"/>
              <a:gd name="adj2" fmla="val 11450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5. Enter Applicant name</a:t>
            </a:r>
          </a:p>
        </p:txBody>
      </p:sp>
      <p:sp>
        <p:nvSpPr>
          <p:cNvPr id="10" name="Speech Bubble: Rectangle with Corners Rounded 9">
            <a:extLst>
              <a:ext uri="{FF2B5EF4-FFF2-40B4-BE49-F238E27FC236}">
                <a16:creationId xmlns="" xmlns:a16="http://schemas.microsoft.com/office/drawing/2014/main" id="{FDF753DA-A3AD-4901-A865-1C937BF565FD}"/>
              </a:ext>
            </a:extLst>
          </p:cNvPr>
          <p:cNvSpPr/>
          <p:nvPr/>
        </p:nvSpPr>
        <p:spPr>
          <a:xfrm>
            <a:off x="4365947" y="2342374"/>
            <a:ext cx="1708777" cy="135756"/>
          </a:xfrm>
          <a:prstGeom prst="wedgeRoundRectCallout">
            <a:avLst>
              <a:gd name="adj1" fmla="val -68615"/>
              <a:gd name="adj2" fmla="val 3786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6. Enter Application date</a:t>
            </a:r>
          </a:p>
        </p:txBody>
      </p:sp>
      <p:sp>
        <p:nvSpPr>
          <p:cNvPr id="11" name="Speech Bubble: Rectangle with Corners Rounded 10">
            <a:extLst>
              <a:ext uri="{FF2B5EF4-FFF2-40B4-BE49-F238E27FC236}">
                <a16:creationId xmlns="" xmlns:a16="http://schemas.microsoft.com/office/drawing/2014/main" id="{C386B1E0-FDD0-4530-B8C8-A8F6F8F3EFA9}"/>
              </a:ext>
            </a:extLst>
          </p:cNvPr>
          <p:cNvSpPr/>
          <p:nvPr/>
        </p:nvSpPr>
        <p:spPr>
          <a:xfrm>
            <a:off x="3516223" y="2681763"/>
            <a:ext cx="1708777" cy="135756"/>
          </a:xfrm>
          <a:prstGeom prst="wedgeRoundRectCallout">
            <a:avLst>
              <a:gd name="adj1" fmla="val -33703"/>
              <a:gd name="adj2" fmla="val -13515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7. Enter Department</a:t>
            </a:r>
          </a:p>
        </p:txBody>
      </p:sp>
      <p:sp>
        <p:nvSpPr>
          <p:cNvPr id="12" name="Speech Bubble: Rectangle with Corners Rounded 11">
            <a:extLst>
              <a:ext uri="{FF2B5EF4-FFF2-40B4-BE49-F238E27FC236}">
                <a16:creationId xmlns="" xmlns:a16="http://schemas.microsoft.com/office/drawing/2014/main" id="{1D53845F-7417-4209-AB14-A583096981C0}"/>
              </a:ext>
            </a:extLst>
          </p:cNvPr>
          <p:cNvSpPr/>
          <p:nvPr/>
        </p:nvSpPr>
        <p:spPr>
          <a:xfrm>
            <a:off x="6216345" y="1392082"/>
            <a:ext cx="1708777" cy="135756"/>
          </a:xfrm>
          <a:prstGeom prst="wedgeRoundRectCallout">
            <a:avLst>
              <a:gd name="adj1" fmla="val 67945"/>
              <a:gd name="adj2" fmla="val 11997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8. Enter Estimated cost</a:t>
            </a:r>
          </a:p>
        </p:txBody>
      </p:sp>
      <p:sp>
        <p:nvSpPr>
          <p:cNvPr id="13" name="Speech Bubble: Rectangle with Corners Rounded 12">
            <a:extLst>
              <a:ext uri="{FF2B5EF4-FFF2-40B4-BE49-F238E27FC236}">
                <a16:creationId xmlns="" xmlns:a16="http://schemas.microsoft.com/office/drawing/2014/main" id="{87AB055F-8A82-4FA2-BDA4-FDFF7869A06C}"/>
              </a:ext>
            </a:extLst>
          </p:cNvPr>
          <p:cNvSpPr/>
          <p:nvPr/>
        </p:nvSpPr>
        <p:spPr>
          <a:xfrm>
            <a:off x="9553003" y="1573556"/>
            <a:ext cx="920534" cy="252508"/>
          </a:xfrm>
          <a:prstGeom prst="wedgeRoundRectCallout">
            <a:avLst>
              <a:gd name="adj1" fmla="val -172281"/>
              <a:gd name="adj2" fmla="val 859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9. Enter Currency</a:t>
            </a:r>
          </a:p>
        </p:txBody>
      </p:sp>
      <p:sp>
        <p:nvSpPr>
          <p:cNvPr id="14" name="Speech Bubble: Rectangle with Corners Rounded 13">
            <a:extLst>
              <a:ext uri="{FF2B5EF4-FFF2-40B4-BE49-F238E27FC236}">
                <a16:creationId xmlns="" xmlns:a16="http://schemas.microsoft.com/office/drawing/2014/main" id="{C32A4CB8-CD84-4949-A7E2-562FADDF5822}"/>
              </a:ext>
            </a:extLst>
          </p:cNvPr>
          <p:cNvSpPr/>
          <p:nvPr/>
        </p:nvSpPr>
        <p:spPr>
          <a:xfrm>
            <a:off x="9057331" y="1894991"/>
            <a:ext cx="1487016" cy="220773"/>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10. Enter Person responsible</a:t>
            </a:r>
          </a:p>
        </p:txBody>
      </p:sp>
      <p:sp>
        <p:nvSpPr>
          <p:cNvPr id="15" name="Speech Bubble: Rectangle with Corners Rounded 14">
            <a:extLst>
              <a:ext uri="{FF2B5EF4-FFF2-40B4-BE49-F238E27FC236}">
                <a16:creationId xmlns="" xmlns:a16="http://schemas.microsoft.com/office/drawing/2014/main" id="{76C4FA2A-E57F-4376-A3EE-631B8BB8C0ED}"/>
              </a:ext>
            </a:extLst>
          </p:cNvPr>
          <p:cNvSpPr/>
          <p:nvPr/>
        </p:nvSpPr>
        <p:spPr>
          <a:xfrm>
            <a:off x="9207212" y="2148313"/>
            <a:ext cx="1337134" cy="153420"/>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11. Enter Start date</a:t>
            </a:r>
          </a:p>
        </p:txBody>
      </p:sp>
      <p:sp>
        <p:nvSpPr>
          <p:cNvPr id="16" name="Speech Bubble: Rectangle with Corners Rounded 15">
            <a:extLst>
              <a:ext uri="{FF2B5EF4-FFF2-40B4-BE49-F238E27FC236}">
                <a16:creationId xmlns="" xmlns:a16="http://schemas.microsoft.com/office/drawing/2014/main" id="{D7F00081-1B7F-488A-B695-69BA44C882A5}"/>
              </a:ext>
            </a:extLst>
          </p:cNvPr>
          <p:cNvSpPr/>
          <p:nvPr/>
        </p:nvSpPr>
        <p:spPr>
          <a:xfrm>
            <a:off x="9207212" y="2302258"/>
            <a:ext cx="1337134" cy="203110"/>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12. Enter End date</a:t>
            </a:r>
          </a:p>
        </p:txBody>
      </p:sp>
      <p:sp>
        <p:nvSpPr>
          <p:cNvPr id="17" name="Speech Bubble: Rectangle with Corners Rounded 16">
            <a:extLst>
              <a:ext uri="{FF2B5EF4-FFF2-40B4-BE49-F238E27FC236}">
                <a16:creationId xmlns="" xmlns:a16="http://schemas.microsoft.com/office/drawing/2014/main" id="{0C70B8FC-A9D2-4013-9594-4C8ADE1FA635}"/>
              </a:ext>
            </a:extLst>
          </p:cNvPr>
          <p:cNvSpPr/>
          <p:nvPr/>
        </p:nvSpPr>
        <p:spPr>
          <a:xfrm>
            <a:off x="4862688" y="3059075"/>
            <a:ext cx="1778519" cy="135232"/>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13. Enter Company code</a:t>
            </a:r>
          </a:p>
        </p:txBody>
      </p:sp>
      <p:sp>
        <p:nvSpPr>
          <p:cNvPr id="18" name="Speech Bubble: Rectangle with Corners Rounded 17">
            <a:extLst>
              <a:ext uri="{FF2B5EF4-FFF2-40B4-BE49-F238E27FC236}">
                <a16:creationId xmlns="" xmlns:a16="http://schemas.microsoft.com/office/drawing/2014/main" id="{665087B9-11D8-43DB-971D-50402E3DFE90}"/>
              </a:ext>
            </a:extLst>
          </p:cNvPr>
          <p:cNvSpPr/>
          <p:nvPr/>
        </p:nvSpPr>
        <p:spPr>
          <a:xfrm>
            <a:off x="4862688" y="3194831"/>
            <a:ext cx="1778519" cy="135232"/>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14. Enter Business Area</a:t>
            </a:r>
          </a:p>
        </p:txBody>
      </p:sp>
      <p:sp>
        <p:nvSpPr>
          <p:cNvPr id="19" name="Speech Bubble: Rectangle with Corners Rounded 18">
            <a:extLst>
              <a:ext uri="{FF2B5EF4-FFF2-40B4-BE49-F238E27FC236}">
                <a16:creationId xmlns="" xmlns:a16="http://schemas.microsoft.com/office/drawing/2014/main" id="{78189FDB-DBE3-488C-88F6-0E288B3BD7C9}"/>
              </a:ext>
            </a:extLst>
          </p:cNvPr>
          <p:cNvSpPr/>
          <p:nvPr/>
        </p:nvSpPr>
        <p:spPr>
          <a:xfrm>
            <a:off x="4862688" y="3330063"/>
            <a:ext cx="1778519" cy="135232"/>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15. Enter Plant</a:t>
            </a:r>
          </a:p>
        </p:txBody>
      </p:sp>
      <p:sp>
        <p:nvSpPr>
          <p:cNvPr id="20" name="Speech Bubble: Rectangle with Corners Rounded 19">
            <a:extLst>
              <a:ext uri="{FF2B5EF4-FFF2-40B4-BE49-F238E27FC236}">
                <a16:creationId xmlns="" xmlns:a16="http://schemas.microsoft.com/office/drawing/2014/main" id="{56733E86-B40C-44EB-9D39-1314F5391422}"/>
              </a:ext>
            </a:extLst>
          </p:cNvPr>
          <p:cNvSpPr/>
          <p:nvPr/>
        </p:nvSpPr>
        <p:spPr>
          <a:xfrm>
            <a:off x="5012570" y="3699933"/>
            <a:ext cx="1778519" cy="135232"/>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16. Enter Profit center</a:t>
            </a:r>
          </a:p>
        </p:txBody>
      </p:sp>
      <p:sp>
        <p:nvSpPr>
          <p:cNvPr id="21" name="Speech Bubble: Rectangle with Corners Rounded 20">
            <a:extLst>
              <a:ext uri="{FF2B5EF4-FFF2-40B4-BE49-F238E27FC236}">
                <a16:creationId xmlns="" xmlns:a16="http://schemas.microsoft.com/office/drawing/2014/main" id="{464231E4-C098-4AFF-A9DF-8C59FDBF461B}"/>
              </a:ext>
            </a:extLst>
          </p:cNvPr>
          <p:cNvSpPr/>
          <p:nvPr/>
        </p:nvSpPr>
        <p:spPr>
          <a:xfrm>
            <a:off x="5012570" y="3873611"/>
            <a:ext cx="1778519" cy="135232"/>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17. Enter Cost center</a:t>
            </a:r>
          </a:p>
        </p:txBody>
      </p:sp>
      <p:sp>
        <p:nvSpPr>
          <p:cNvPr id="22" name="Speech Bubble: Rectangle with Corners Rounded 21">
            <a:extLst>
              <a:ext uri="{FF2B5EF4-FFF2-40B4-BE49-F238E27FC236}">
                <a16:creationId xmlns="" xmlns:a16="http://schemas.microsoft.com/office/drawing/2014/main" id="{3197A75C-CCF2-415A-AA1C-97FFC87602E5}"/>
              </a:ext>
            </a:extLst>
          </p:cNvPr>
          <p:cNvSpPr/>
          <p:nvPr/>
        </p:nvSpPr>
        <p:spPr>
          <a:xfrm>
            <a:off x="9207213" y="2817519"/>
            <a:ext cx="1407945" cy="338866"/>
          </a:xfrm>
          <a:prstGeom prst="wedgeRoundRectCallout">
            <a:avLst>
              <a:gd name="adj1" fmla="val -102065"/>
              <a:gd name="adj2" fmla="val 4957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18. Enter Requesting Cost center</a:t>
            </a:r>
          </a:p>
        </p:txBody>
      </p:sp>
      <p:sp>
        <p:nvSpPr>
          <p:cNvPr id="23" name="Speech Bubble: Rectangle with Corners Rounded 22">
            <a:extLst>
              <a:ext uri="{FF2B5EF4-FFF2-40B4-BE49-F238E27FC236}">
                <a16:creationId xmlns="" xmlns:a16="http://schemas.microsoft.com/office/drawing/2014/main" id="{6CD9E857-C999-420B-8DC3-3FA31DFD8BA5}"/>
              </a:ext>
            </a:extLst>
          </p:cNvPr>
          <p:cNvSpPr/>
          <p:nvPr/>
        </p:nvSpPr>
        <p:spPr>
          <a:xfrm>
            <a:off x="9198952" y="3292665"/>
            <a:ext cx="1407945" cy="338866"/>
          </a:xfrm>
          <a:prstGeom prst="wedgeRoundRectCallout">
            <a:avLst>
              <a:gd name="adj1" fmla="val -116381"/>
              <a:gd name="adj2" fmla="val -4692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19. Enter Requesting Company Code</a:t>
            </a:r>
          </a:p>
        </p:txBody>
      </p:sp>
      <p:sp>
        <p:nvSpPr>
          <p:cNvPr id="24" name="Speech Bubble: Rectangle with Corners Rounded 23">
            <a:extLst>
              <a:ext uri="{FF2B5EF4-FFF2-40B4-BE49-F238E27FC236}">
                <a16:creationId xmlns="" xmlns:a16="http://schemas.microsoft.com/office/drawing/2014/main" id="{46F9C851-F517-4E93-83C1-1C75D2BD0EC7}"/>
              </a:ext>
            </a:extLst>
          </p:cNvPr>
          <p:cNvSpPr/>
          <p:nvPr/>
        </p:nvSpPr>
        <p:spPr>
          <a:xfrm>
            <a:off x="5314158" y="5848842"/>
            <a:ext cx="1778519" cy="135232"/>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20. Enter Result analysis key</a:t>
            </a:r>
          </a:p>
        </p:txBody>
      </p:sp>
      <p:sp>
        <p:nvSpPr>
          <p:cNvPr id="25" name="Speech Bubble: Rectangle with Corners Rounded 24">
            <a:extLst>
              <a:ext uri="{FF2B5EF4-FFF2-40B4-BE49-F238E27FC236}">
                <a16:creationId xmlns="" xmlns:a16="http://schemas.microsoft.com/office/drawing/2014/main" id="{81025FE4-7FF0-4F32-A2F1-4387D0F1D70B}"/>
              </a:ext>
            </a:extLst>
          </p:cNvPr>
          <p:cNvSpPr/>
          <p:nvPr/>
        </p:nvSpPr>
        <p:spPr>
          <a:xfrm>
            <a:off x="5322419" y="5992517"/>
            <a:ext cx="1778519" cy="135232"/>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21. Enter Costing sheet</a:t>
            </a:r>
          </a:p>
        </p:txBody>
      </p:sp>
      <p:sp>
        <p:nvSpPr>
          <p:cNvPr id="26" name="Speech Bubble: Rectangle with Corners Rounded 25">
            <a:extLst>
              <a:ext uri="{FF2B5EF4-FFF2-40B4-BE49-F238E27FC236}">
                <a16:creationId xmlns="" xmlns:a16="http://schemas.microsoft.com/office/drawing/2014/main" id="{FE44ED63-C6B1-47C6-A106-98CC4470A8B1}"/>
              </a:ext>
            </a:extLst>
          </p:cNvPr>
          <p:cNvSpPr/>
          <p:nvPr/>
        </p:nvSpPr>
        <p:spPr>
          <a:xfrm>
            <a:off x="5314158" y="6120354"/>
            <a:ext cx="1778519" cy="135232"/>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22. Enter Overhead key</a:t>
            </a:r>
          </a:p>
        </p:txBody>
      </p:sp>
      <p:sp>
        <p:nvSpPr>
          <p:cNvPr id="27" name="Speech Bubble: Rectangle with Corners Rounded 26">
            <a:extLst>
              <a:ext uri="{FF2B5EF4-FFF2-40B4-BE49-F238E27FC236}">
                <a16:creationId xmlns="" xmlns:a16="http://schemas.microsoft.com/office/drawing/2014/main" id="{D5F1EB52-BCBE-4934-AAE1-364A19BD27A4}"/>
              </a:ext>
            </a:extLst>
          </p:cNvPr>
          <p:cNvSpPr/>
          <p:nvPr/>
        </p:nvSpPr>
        <p:spPr>
          <a:xfrm>
            <a:off x="5322419" y="6264029"/>
            <a:ext cx="1778519" cy="135232"/>
          </a:xfrm>
          <a:prstGeom prst="wedgeRoundRectCallout">
            <a:avLst>
              <a:gd name="adj1" fmla="val -101514"/>
              <a:gd name="adj2" fmla="val 232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23. Enter Interest Profile</a:t>
            </a:r>
          </a:p>
        </p:txBody>
      </p:sp>
      <p:sp>
        <p:nvSpPr>
          <p:cNvPr id="30" name="Speech Bubble: Rectangle with Corners Rounded 29">
            <a:extLst>
              <a:ext uri="{FF2B5EF4-FFF2-40B4-BE49-F238E27FC236}">
                <a16:creationId xmlns="" xmlns:a16="http://schemas.microsoft.com/office/drawing/2014/main" id="{CC305A1C-99F4-4722-91A8-26EA4B6A73C0}"/>
              </a:ext>
            </a:extLst>
          </p:cNvPr>
          <p:cNvSpPr/>
          <p:nvPr/>
        </p:nvSpPr>
        <p:spPr>
          <a:xfrm>
            <a:off x="8995224" y="4453361"/>
            <a:ext cx="1591497" cy="338865"/>
          </a:xfrm>
          <a:prstGeom prst="wedgeRoundRectCallout">
            <a:avLst>
              <a:gd name="adj1" fmla="val -80864"/>
              <a:gd name="adj2" fmla="val 1049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25. Order Creation confirmation message</a:t>
            </a:r>
          </a:p>
        </p:txBody>
      </p:sp>
      <p:sp>
        <p:nvSpPr>
          <p:cNvPr id="31" name="Rectangle 30">
            <a:extLst>
              <a:ext uri="{FF2B5EF4-FFF2-40B4-BE49-F238E27FC236}">
                <a16:creationId xmlns="" xmlns:a16="http://schemas.microsoft.com/office/drawing/2014/main" id="{5B1F6CC9-577A-4566-96B3-37B4740EA010}"/>
              </a:ext>
            </a:extLst>
          </p:cNvPr>
          <p:cNvSpPr/>
          <p:nvPr/>
        </p:nvSpPr>
        <p:spPr>
          <a:xfrm>
            <a:off x="1887585" y="1400474"/>
            <a:ext cx="505002" cy="104256"/>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Speech Bubble: Rectangle with Corners Rounded 28">
            <a:extLst>
              <a:ext uri="{FF2B5EF4-FFF2-40B4-BE49-F238E27FC236}">
                <a16:creationId xmlns="" xmlns:a16="http://schemas.microsoft.com/office/drawing/2014/main" id="{F10AF70F-4881-42BE-A061-954A4BBAD0AB}"/>
              </a:ext>
            </a:extLst>
          </p:cNvPr>
          <p:cNvSpPr/>
          <p:nvPr/>
        </p:nvSpPr>
        <p:spPr>
          <a:xfrm>
            <a:off x="2392589" y="1535757"/>
            <a:ext cx="1708777" cy="135756"/>
          </a:xfrm>
          <a:prstGeom prst="wedgeRoundRectCallout">
            <a:avLst>
              <a:gd name="adj1" fmla="val -76781"/>
              <a:gd name="adj2" fmla="val -27416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24.Click on ’Save’</a:t>
            </a:r>
          </a:p>
        </p:txBody>
      </p:sp>
      <p:sp>
        <p:nvSpPr>
          <p:cNvPr id="32" name="Rectangle 31">
            <a:extLst>
              <a:ext uri="{FF2B5EF4-FFF2-40B4-BE49-F238E27FC236}">
                <a16:creationId xmlns="" xmlns:a16="http://schemas.microsoft.com/office/drawing/2014/main" id="{C4BC2217-AE22-4792-8300-925A91464313}"/>
              </a:ext>
            </a:extLst>
          </p:cNvPr>
          <p:cNvSpPr/>
          <p:nvPr/>
        </p:nvSpPr>
        <p:spPr>
          <a:xfrm>
            <a:off x="1905178" y="2791411"/>
            <a:ext cx="487411" cy="93986"/>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 xmlns:a16="http://schemas.microsoft.com/office/drawing/2014/main" id="{36783C92-5815-4CBF-A9E0-D12E781C4EBF}"/>
              </a:ext>
            </a:extLst>
          </p:cNvPr>
          <p:cNvSpPr/>
          <p:nvPr/>
        </p:nvSpPr>
        <p:spPr>
          <a:xfrm>
            <a:off x="1914193" y="4205431"/>
            <a:ext cx="204170" cy="112174"/>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 xmlns:a16="http://schemas.microsoft.com/office/drawing/2014/main" id="{ABA6CE80-97F8-4FC2-87BB-B3F553E9232C}"/>
              </a:ext>
            </a:extLst>
          </p:cNvPr>
          <p:cNvSpPr/>
          <p:nvPr/>
        </p:nvSpPr>
        <p:spPr>
          <a:xfrm>
            <a:off x="1923524" y="4884211"/>
            <a:ext cx="345790" cy="112175"/>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 xmlns:a16="http://schemas.microsoft.com/office/drawing/2014/main" id="{BBF33C9C-7B7C-4B31-83F4-7F72092FAE24}"/>
              </a:ext>
            </a:extLst>
          </p:cNvPr>
          <p:cNvSpPr/>
          <p:nvPr/>
        </p:nvSpPr>
        <p:spPr>
          <a:xfrm>
            <a:off x="1852714" y="5562989"/>
            <a:ext cx="708103" cy="112175"/>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390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1000" fill="hold"/>
                                        <p:tgtEl>
                                          <p:spTgt spid="31"/>
                                        </p:tgtEl>
                                        <p:attrNameLst>
                                          <p:attrName>ppt_w</p:attrName>
                                        </p:attrNameLst>
                                      </p:cBhvr>
                                      <p:tavLst>
                                        <p:tav tm="0">
                                          <p:val>
                                            <p:fltVal val="0"/>
                                          </p:val>
                                        </p:tav>
                                        <p:tav tm="100000">
                                          <p:val>
                                            <p:strVal val="#ppt_w"/>
                                          </p:val>
                                        </p:tav>
                                      </p:tavLst>
                                    </p:anim>
                                    <p:anim calcmode="lin" valueType="num">
                                      <p:cBhvr>
                                        <p:cTn id="15" dur="1000" fill="hold"/>
                                        <p:tgtEl>
                                          <p:spTgt spid="31"/>
                                        </p:tgtEl>
                                        <p:attrNameLst>
                                          <p:attrName>ppt_h</p:attrName>
                                        </p:attrNameLst>
                                      </p:cBhvr>
                                      <p:tavLst>
                                        <p:tav tm="0">
                                          <p:val>
                                            <p:fltVal val="0"/>
                                          </p:val>
                                        </p:tav>
                                        <p:tav tm="100000">
                                          <p:val>
                                            <p:strVal val="#ppt_h"/>
                                          </p:val>
                                        </p:tav>
                                      </p:tavLst>
                                    </p:anim>
                                    <p:animEffect transition="in" filter="fade">
                                      <p:cBhvr>
                                        <p:cTn id="16" dur="1000"/>
                                        <p:tgtEl>
                                          <p:spTgt spid="3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Effect transition="in" filter="fade">
                                      <p:cBhvr>
                                        <p:cTn id="21" dur="10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fltVal val="0"/>
                                          </p:val>
                                        </p:tav>
                                        <p:tav tm="100000">
                                          <p:val>
                                            <p:strVal val="#ppt_w"/>
                                          </p:val>
                                        </p:tav>
                                      </p:tavLst>
                                    </p:anim>
                                    <p:anim calcmode="lin" valueType="num">
                                      <p:cBhvr>
                                        <p:cTn id="27" dur="1000" fill="hold"/>
                                        <p:tgtEl>
                                          <p:spTgt spid="7"/>
                                        </p:tgtEl>
                                        <p:attrNameLst>
                                          <p:attrName>ppt_h</p:attrName>
                                        </p:attrNameLst>
                                      </p:cBhvr>
                                      <p:tavLst>
                                        <p:tav tm="0">
                                          <p:val>
                                            <p:fltVal val="0"/>
                                          </p:val>
                                        </p:tav>
                                        <p:tav tm="100000">
                                          <p:val>
                                            <p:strVal val="#ppt_h"/>
                                          </p:val>
                                        </p:tav>
                                      </p:tavLst>
                                    </p:anim>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1000" fill="hold"/>
                                        <p:tgtEl>
                                          <p:spTgt spid="33"/>
                                        </p:tgtEl>
                                        <p:attrNameLst>
                                          <p:attrName>ppt_w</p:attrName>
                                        </p:attrNameLst>
                                      </p:cBhvr>
                                      <p:tavLst>
                                        <p:tav tm="0">
                                          <p:val>
                                            <p:fltVal val="0"/>
                                          </p:val>
                                        </p:tav>
                                        <p:tav tm="100000">
                                          <p:val>
                                            <p:strVal val="#ppt_w"/>
                                          </p:val>
                                        </p:tav>
                                      </p:tavLst>
                                    </p:anim>
                                    <p:anim calcmode="lin" valueType="num">
                                      <p:cBhvr>
                                        <p:cTn id="34" dur="1000" fill="hold"/>
                                        <p:tgtEl>
                                          <p:spTgt spid="33"/>
                                        </p:tgtEl>
                                        <p:attrNameLst>
                                          <p:attrName>ppt_h</p:attrName>
                                        </p:attrNameLst>
                                      </p:cBhvr>
                                      <p:tavLst>
                                        <p:tav tm="0">
                                          <p:val>
                                            <p:fltVal val="0"/>
                                          </p:val>
                                        </p:tav>
                                        <p:tav tm="100000">
                                          <p:val>
                                            <p:strVal val="#ppt_h"/>
                                          </p:val>
                                        </p:tav>
                                      </p:tavLst>
                                    </p:anim>
                                    <p:animEffect transition="in" filter="fade">
                                      <p:cBhvr>
                                        <p:cTn id="35" dur="1000"/>
                                        <p:tgtEl>
                                          <p:spTgt spid="3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p:cTn id="38" dur="1000" fill="hold"/>
                                        <p:tgtEl>
                                          <p:spTgt spid="34"/>
                                        </p:tgtEl>
                                        <p:attrNameLst>
                                          <p:attrName>ppt_w</p:attrName>
                                        </p:attrNameLst>
                                      </p:cBhvr>
                                      <p:tavLst>
                                        <p:tav tm="0">
                                          <p:val>
                                            <p:fltVal val="0"/>
                                          </p:val>
                                        </p:tav>
                                        <p:tav tm="100000">
                                          <p:val>
                                            <p:strVal val="#ppt_w"/>
                                          </p:val>
                                        </p:tav>
                                      </p:tavLst>
                                    </p:anim>
                                    <p:anim calcmode="lin" valueType="num">
                                      <p:cBhvr>
                                        <p:cTn id="39" dur="1000" fill="hold"/>
                                        <p:tgtEl>
                                          <p:spTgt spid="34"/>
                                        </p:tgtEl>
                                        <p:attrNameLst>
                                          <p:attrName>ppt_h</p:attrName>
                                        </p:attrNameLst>
                                      </p:cBhvr>
                                      <p:tavLst>
                                        <p:tav tm="0">
                                          <p:val>
                                            <p:fltVal val="0"/>
                                          </p:val>
                                        </p:tav>
                                        <p:tav tm="100000">
                                          <p:val>
                                            <p:strVal val="#ppt_h"/>
                                          </p:val>
                                        </p:tav>
                                      </p:tavLst>
                                    </p:anim>
                                    <p:animEffect transition="in" filter="fade">
                                      <p:cBhvr>
                                        <p:cTn id="40" dur="1000"/>
                                        <p:tgtEl>
                                          <p:spTgt spid="3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1000" fill="hold"/>
                                        <p:tgtEl>
                                          <p:spTgt spid="35"/>
                                        </p:tgtEl>
                                        <p:attrNameLst>
                                          <p:attrName>ppt_w</p:attrName>
                                        </p:attrNameLst>
                                      </p:cBhvr>
                                      <p:tavLst>
                                        <p:tav tm="0">
                                          <p:val>
                                            <p:fltVal val="0"/>
                                          </p:val>
                                        </p:tav>
                                        <p:tav tm="100000">
                                          <p:val>
                                            <p:strVal val="#ppt_w"/>
                                          </p:val>
                                        </p:tav>
                                      </p:tavLst>
                                    </p:anim>
                                    <p:anim calcmode="lin" valueType="num">
                                      <p:cBhvr>
                                        <p:cTn id="44" dur="1000" fill="hold"/>
                                        <p:tgtEl>
                                          <p:spTgt spid="35"/>
                                        </p:tgtEl>
                                        <p:attrNameLst>
                                          <p:attrName>ppt_h</p:attrName>
                                        </p:attrNameLst>
                                      </p:cBhvr>
                                      <p:tavLst>
                                        <p:tav tm="0">
                                          <p:val>
                                            <p:fltVal val="0"/>
                                          </p:val>
                                        </p:tav>
                                        <p:tav tm="100000">
                                          <p:val>
                                            <p:strVal val="#ppt_h"/>
                                          </p:val>
                                        </p:tav>
                                      </p:tavLst>
                                    </p:anim>
                                    <p:animEffect transition="in" filter="fade">
                                      <p:cBhvr>
                                        <p:cTn id="45" dur="10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1000"/>
                                        <p:tgtEl>
                                          <p:spTgt spid="12"/>
                                        </p:tgtEl>
                                      </p:cBhvr>
                                    </p:animEffect>
                                    <p:anim calcmode="lin" valueType="num">
                                      <p:cBhvr>
                                        <p:cTn id="72" dur="1000" fill="hold"/>
                                        <p:tgtEl>
                                          <p:spTgt spid="12"/>
                                        </p:tgtEl>
                                        <p:attrNameLst>
                                          <p:attrName>ppt_x</p:attrName>
                                        </p:attrNameLst>
                                      </p:cBhvr>
                                      <p:tavLst>
                                        <p:tav tm="0">
                                          <p:val>
                                            <p:strVal val="#ppt_x"/>
                                          </p:val>
                                        </p:tav>
                                        <p:tav tm="100000">
                                          <p:val>
                                            <p:strVal val="#ppt_x"/>
                                          </p:val>
                                        </p:tav>
                                      </p:tavLst>
                                    </p:anim>
                                    <p:anim calcmode="lin" valueType="num">
                                      <p:cBhvr>
                                        <p:cTn id="7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1000"/>
                                        <p:tgtEl>
                                          <p:spTgt spid="13"/>
                                        </p:tgtEl>
                                      </p:cBhvr>
                                    </p:animEffect>
                                    <p:anim calcmode="lin" valueType="num">
                                      <p:cBhvr>
                                        <p:cTn id="79" dur="1000" fill="hold"/>
                                        <p:tgtEl>
                                          <p:spTgt spid="13"/>
                                        </p:tgtEl>
                                        <p:attrNameLst>
                                          <p:attrName>ppt_x</p:attrName>
                                        </p:attrNameLst>
                                      </p:cBhvr>
                                      <p:tavLst>
                                        <p:tav tm="0">
                                          <p:val>
                                            <p:strVal val="#ppt_x"/>
                                          </p:val>
                                        </p:tav>
                                        <p:tav tm="100000">
                                          <p:val>
                                            <p:strVal val="#ppt_x"/>
                                          </p:val>
                                        </p:tav>
                                      </p:tavLst>
                                    </p:anim>
                                    <p:anim calcmode="lin" valueType="num">
                                      <p:cBhvr>
                                        <p:cTn id="8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1000"/>
                                        <p:tgtEl>
                                          <p:spTgt spid="14"/>
                                        </p:tgtEl>
                                      </p:cBhvr>
                                    </p:animEffect>
                                    <p:anim calcmode="lin" valueType="num">
                                      <p:cBhvr>
                                        <p:cTn id="86" dur="1000" fill="hold"/>
                                        <p:tgtEl>
                                          <p:spTgt spid="14"/>
                                        </p:tgtEl>
                                        <p:attrNameLst>
                                          <p:attrName>ppt_x</p:attrName>
                                        </p:attrNameLst>
                                      </p:cBhvr>
                                      <p:tavLst>
                                        <p:tav tm="0">
                                          <p:val>
                                            <p:strVal val="#ppt_x"/>
                                          </p:val>
                                        </p:tav>
                                        <p:tav tm="100000">
                                          <p:val>
                                            <p:strVal val="#ppt_x"/>
                                          </p:val>
                                        </p:tav>
                                      </p:tavLst>
                                    </p:anim>
                                    <p:anim calcmode="lin" valueType="num">
                                      <p:cBhvr>
                                        <p:cTn id="8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1000"/>
                                        <p:tgtEl>
                                          <p:spTgt spid="15"/>
                                        </p:tgtEl>
                                      </p:cBhvr>
                                    </p:animEffect>
                                    <p:anim calcmode="lin" valueType="num">
                                      <p:cBhvr>
                                        <p:cTn id="93" dur="1000" fill="hold"/>
                                        <p:tgtEl>
                                          <p:spTgt spid="15"/>
                                        </p:tgtEl>
                                        <p:attrNameLst>
                                          <p:attrName>ppt_x</p:attrName>
                                        </p:attrNameLst>
                                      </p:cBhvr>
                                      <p:tavLst>
                                        <p:tav tm="0">
                                          <p:val>
                                            <p:strVal val="#ppt_x"/>
                                          </p:val>
                                        </p:tav>
                                        <p:tav tm="100000">
                                          <p:val>
                                            <p:strVal val="#ppt_x"/>
                                          </p:val>
                                        </p:tav>
                                      </p:tavLst>
                                    </p:anim>
                                    <p:anim calcmode="lin" valueType="num">
                                      <p:cBhvr>
                                        <p:cTn id="9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fade">
                                      <p:cBhvr>
                                        <p:cTn id="113" dur="1000"/>
                                        <p:tgtEl>
                                          <p:spTgt spid="18"/>
                                        </p:tgtEl>
                                      </p:cBhvr>
                                    </p:animEffect>
                                    <p:anim calcmode="lin" valueType="num">
                                      <p:cBhvr>
                                        <p:cTn id="114" dur="1000" fill="hold"/>
                                        <p:tgtEl>
                                          <p:spTgt spid="18"/>
                                        </p:tgtEl>
                                        <p:attrNameLst>
                                          <p:attrName>ppt_x</p:attrName>
                                        </p:attrNameLst>
                                      </p:cBhvr>
                                      <p:tavLst>
                                        <p:tav tm="0">
                                          <p:val>
                                            <p:strVal val="#ppt_x"/>
                                          </p:val>
                                        </p:tav>
                                        <p:tav tm="100000">
                                          <p:val>
                                            <p:strVal val="#ppt_x"/>
                                          </p:val>
                                        </p:tav>
                                      </p:tavLst>
                                    </p:anim>
                                    <p:anim calcmode="lin" valueType="num">
                                      <p:cBhvr>
                                        <p:cTn id="1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19"/>
                                        </p:tgtEl>
                                        <p:attrNameLst>
                                          <p:attrName>style.visibility</p:attrName>
                                        </p:attrNameLst>
                                      </p:cBhvr>
                                      <p:to>
                                        <p:strVal val="visible"/>
                                      </p:to>
                                    </p:set>
                                    <p:animEffect transition="in" filter="fade">
                                      <p:cBhvr>
                                        <p:cTn id="120" dur="1000"/>
                                        <p:tgtEl>
                                          <p:spTgt spid="19"/>
                                        </p:tgtEl>
                                      </p:cBhvr>
                                    </p:animEffect>
                                    <p:anim calcmode="lin" valueType="num">
                                      <p:cBhvr>
                                        <p:cTn id="121" dur="1000" fill="hold"/>
                                        <p:tgtEl>
                                          <p:spTgt spid="19"/>
                                        </p:tgtEl>
                                        <p:attrNameLst>
                                          <p:attrName>ppt_x</p:attrName>
                                        </p:attrNameLst>
                                      </p:cBhvr>
                                      <p:tavLst>
                                        <p:tav tm="0">
                                          <p:val>
                                            <p:strVal val="#ppt_x"/>
                                          </p:val>
                                        </p:tav>
                                        <p:tav tm="100000">
                                          <p:val>
                                            <p:strVal val="#ppt_x"/>
                                          </p:val>
                                        </p:tav>
                                      </p:tavLst>
                                    </p:anim>
                                    <p:anim calcmode="lin" valueType="num">
                                      <p:cBhvr>
                                        <p:cTn id="1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fade">
                                      <p:cBhvr>
                                        <p:cTn id="127" dur="1000"/>
                                        <p:tgtEl>
                                          <p:spTgt spid="20"/>
                                        </p:tgtEl>
                                      </p:cBhvr>
                                    </p:animEffect>
                                    <p:anim calcmode="lin" valueType="num">
                                      <p:cBhvr>
                                        <p:cTn id="128" dur="1000" fill="hold"/>
                                        <p:tgtEl>
                                          <p:spTgt spid="20"/>
                                        </p:tgtEl>
                                        <p:attrNameLst>
                                          <p:attrName>ppt_x</p:attrName>
                                        </p:attrNameLst>
                                      </p:cBhvr>
                                      <p:tavLst>
                                        <p:tav tm="0">
                                          <p:val>
                                            <p:strVal val="#ppt_x"/>
                                          </p:val>
                                        </p:tav>
                                        <p:tav tm="100000">
                                          <p:val>
                                            <p:strVal val="#ppt_x"/>
                                          </p:val>
                                        </p:tav>
                                      </p:tavLst>
                                    </p:anim>
                                    <p:anim calcmode="lin" valueType="num">
                                      <p:cBhvr>
                                        <p:cTn id="12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1000"/>
                                        <p:tgtEl>
                                          <p:spTgt spid="21"/>
                                        </p:tgtEl>
                                      </p:cBhvr>
                                    </p:animEffect>
                                    <p:anim calcmode="lin" valueType="num">
                                      <p:cBhvr>
                                        <p:cTn id="135" dur="1000" fill="hold"/>
                                        <p:tgtEl>
                                          <p:spTgt spid="21"/>
                                        </p:tgtEl>
                                        <p:attrNameLst>
                                          <p:attrName>ppt_x</p:attrName>
                                        </p:attrNameLst>
                                      </p:cBhvr>
                                      <p:tavLst>
                                        <p:tav tm="0">
                                          <p:val>
                                            <p:strVal val="#ppt_x"/>
                                          </p:val>
                                        </p:tav>
                                        <p:tav tm="100000">
                                          <p:val>
                                            <p:strVal val="#ppt_x"/>
                                          </p:val>
                                        </p:tav>
                                      </p:tavLst>
                                    </p:anim>
                                    <p:anim calcmode="lin" valueType="num">
                                      <p:cBhvr>
                                        <p:cTn id="13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22"/>
                                        </p:tgtEl>
                                        <p:attrNameLst>
                                          <p:attrName>style.visibility</p:attrName>
                                        </p:attrNameLst>
                                      </p:cBhvr>
                                      <p:to>
                                        <p:strVal val="visible"/>
                                      </p:to>
                                    </p:set>
                                    <p:animEffect transition="in" filter="fade">
                                      <p:cBhvr>
                                        <p:cTn id="141" dur="1000"/>
                                        <p:tgtEl>
                                          <p:spTgt spid="22"/>
                                        </p:tgtEl>
                                      </p:cBhvr>
                                    </p:animEffect>
                                    <p:anim calcmode="lin" valueType="num">
                                      <p:cBhvr>
                                        <p:cTn id="142" dur="1000" fill="hold"/>
                                        <p:tgtEl>
                                          <p:spTgt spid="22"/>
                                        </p:tgtEl>
                                        <p:attrNameLst>
                                          <p:attrName>ppt_x</p:attrName>
                                        </p:attrNameLst>
                                      </p:cBhvr>
                                      <p:tavLst>
                                        <p:tav tm="0">
                                          <p:val>
                                            <p:strVal val="#ppt_x"/>
                                          </p:val>
                                        </p:tav>
                                        <p:tav tm="100000">
                                          <p:val>
                                            <p:strVal val="#ppt_x"/>
                                          </p:val>
                                        </p:tav>
                                      </p:tavLst>
                                    </p:anim>
                                    <p:anim calcmode="lin" valueType="num">
                                      <p:cBhvr>
                                        <p:cTn id="1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23"/>
                                        </p:tgtEl>
                                        <p:attrNameLst>
                                          <p:attrName>style.visibility</p:attrName>
                                        </p:attrNameLst>
                                      </p:cBhvr>
                                      <p:to>
                                        <p:strVal val="visible"/>
                                      </p:to>
                                    </p:set>
                                    <p:animEffect transition="in" filter="fade">
                                      <p:cBhvr>
                                        <p:cTn id="148" dur="1000"/>
                                        <p:tgtEl>
                                          <p:spTgt spid="23"/>
                                        </p:tgtEl>
                                      </p:cBhvr>
                                    </p:animEffect>
                                    <p:anim calcmode="lin" valueType="num">
                                      <p:cBhvr>
                                        <p:cTn id="149" dur="1000" fill="hold"/>
                                        <p:tgtEl>
                                          <p:spTgt spid="23"/>
                                        </p:tgtEl>
                                        <p:attrNameLst>
                                          <p:attrName>ppt_x</p:attrName>
                                        </p:attrNameLst>
                                      </p:cBhvr>
                                      <p:tavLst>
                                        <p:tav tm="0">
                                          <p:val>
                                            <p:strVal val="#ppt_x"/>
                                          </p:val>
                                        </p:tav>
                                        <p:tav tm="100000">
                                          <p:val>
                                            <p:strVal val="#ppt_x"/>
                                          </p:val>
                                        </p:tav>
                                      </p:tavLst>
                                    </p:anim>
                                    <p:anim calcmode="lin" valueType="num">
                                      <p:cBhvr>
                                        <p:cTn id="15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24"/>
                                        </p:tgtEl>
                                        <p:attrNameLst>
                                          <p:attrName>style.visibility</p:attrName>
                                        </p:attrNameLst>
                                      </p:cBhvr>
                                      <p:to>
                                        <p:strVal val="visible"/>
                                      </p:to>
                                    </p:set>
                                    <p:animEffect transition="in" filter="fade">
                                      <p:cBhvr>
                                        <p:cTn id="155" dur="1000"/>
                                        <p:tgtEl>
                                          <p:spTgt spid="24"/>
                                        </p:tgtEl>
                                      </p:cBhvr>
                                    </p:animEffect>
                                    <p:anim calcmode="lin" valueType="num">
                                      <p:cBhvr>
                                        <p:cTn id="156" dur="1000" fill="hold"/>
                                        <p:tgtEl>
                                          <p:spTgt spid="24"/>
                                        </p:tgtEl>
                                        <p:attrNameLst>
                                          <p:attrName>ppt_x</p:attrName>
                                        </p:attrNameLst>
                                      </p:cBhvr>
                                      <p:tavLst>
                                        <p:tav tm="0">
                                          <p:val>
                                            <p:strVal val="#ppt_x"/>
                                          </p:val>
                                        </p:tav>
                                        <p:tav tm="100000">
                                          <p:val>
                                            <p:strVal val="#ppt_x"/>
                                          </p:val>
                                        </p:tav>
                                      </p:tavLst>
                                    </p:anim>
                                    <p:anim calcmode="lin" valueType="num">
                                      <p:cBhvr>
                                        <p:cTn id="15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25"/>
                                        </p:tgtEl>
                                        <p:attrNameLst>
                                          <p:attrName>style.visibility</p:attrName>
                                        </p:attrNameLst>
                                      </p:cBhvr>
                                      <p:to>
                                        <p:strVal val="visible"/>
                                      </p:to>
                                    </p:set>
                                    <p:animEffect transition="in" filter="fade">
                                      <p:cBhvr>
                                        <p:cTn id="162" dur="1000"/>
                                        <p:tgtEl>
                                          <p:spTgt spid="25"/>
                                        </p:tgtEl>
                                      </p:cBhvr>
                                    </p:animEffect>
                                    <p:anim calcmode="lin" valueType="num">
                                      <p:cBhvr>
                                        <p:cTn id="163" dur="1000" fill="hold"/>
                                        <p:tgtEl>
                                          <p:spTgt spid="25"/>
                                        </p:tgtEl>
                                        <p:attrNameLst>
                                          <p:attrName>ppt_x</p:attrName>
                                        </p:attrNameLst>
                                      </p:cBhvr>
                                      <p:tavLst>
                                        <p:tav tm="0">
                                          <p:val>
                                            <p:strVal val="#ppt_x"/>
                                          </p:val>
                                        </p:tav>
                                        <p:tav tm="100000">
                                          <p:val>
                                            <p:strVal val="#ppt_x"/>
                                          </p:val>
                                        </p:tav>
                                      </p:tavLst>
                                    </p:anim>
                                    <p:anim calcmode="lin" valueType="num">
                                      <p:cBhvr>
                                        <p:cTn id="16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1000"/>
                                        <p:tgtEl>
                                          <p:spTgt spid="26"/>
                                        </p:tgtEl>
                                      </p:cBhvr>
                                    </p:animEffect>
                                    <p:anim calcmode="lin" valueType="num">
                                      <p:cBhvr>
                                        <p:cTn id="170" dur="1000" fill="hold"/>
                                        <p:tgtEl>
                                          <p:spTgt spid="26"/>
                                        </p:tgtEl>
                                        <p:attrNameLst>
                                          <p:attrName>ppt_x</p:attrName>
                                        </p:attrNameLst>
                                      </p:cBhvr>
                                      <p:tavLst>
                                        <p:tav tm="0">
                                          <p:val>
                                            <p:strVal val="#ppt_x"/>
                                          </p:val>
                                        </p:tav>
                                        <p:tav tm="100000">
                                          <p:val>
                                            <p:strVal val="#ppt_x"/>
                                          </p:val>
                                        </p:tav>
                                      </p:tavLst>
                                    </p:anim>
                                    <p:anim calcmode="lin" valueType="num">
                                      <p:cBhvr>
                                        <p:cTn id="17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27"/>
                                        </p:tgtEl>
                                        <p:attrNameLst>
                                          <p:attrName>style.visibility</p:attrName>
                                        </p:attrNameLst>
                                      </p:cBhvr>
                                      <p:to>
                                        <p:strVal val="visible"/>
                                      </p:to>
                                    </p:set>
                                    <p:animEffect transition="in" filter="fade">
                                      <p:cBhvr>
                                        <p:cTn id="176" dur="1000"/>
                                        <p:tgtEl>
                                          <p:spTgt spid="27"/>
                                        </p:tgtEl>
                                      </p:cBhvr>
                                    </p:animEffect>
                                    <p:anim calcmode="lin" valueType="num">
                                      <p:cBhvr>
                                        <p:cTn id="177" dur="1000" fill="hold"/>
                                        <p:tgtEl>
                                          <p:spTgt spid="27"/>
                                        </p:tgtEl>
                                        <p:attrNameLst>
                                          <p:attrName>ppt_x</p:attrName>
                                        </p:attrNameLst>
                                      </p:cBhvr>
                                      <p:tavLst>
                                        <p:tav tm="0">
                                          <p:val>
                                            <p:strVal val="#ppt_x"/>
                                          </p:val>
                                        </p:tav>
                                        <p:tav tm="100000">
                                          <p:val>
                                            <p:strVal val="#ppt_x"/>
                                          </p:val>
                                        </p:tav>
                                      </p:tavLst>
                                    </p:anim>
                                    <p:anim calcmode="lin" valueType="num">
                                      <p:cBhvr>
                                        <p:cTn id="17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42" presetClass="entr" presetSubtype="0" fill="hold" grpId="0" nodeType="clickEffect">
                                  <p:stCondLst>
                                    <p:cond delay="0"/>
                                  </p:stCondLst>
                                  <p:childTnLst>
                                    <p:set>
                                      <p:cBhvr>
                                        <p:cTn id="182" dur="1" fill="hold">
                                          <p:stCondLst>
                                            <p:cond delay="0"/>
                                          </p:stCondLst>
                                        </p:cTn>
                                        <p:tgtEl>
                                          <p:spTgt spid="29"/>
                                        </p:tgtEl>
                                        <p:attrNameLst>
                                          <p:attrName>style.visibility</p:attrName>
                                        </p:attrNameLst>
                                      </p:cBhvr>
                                      <p:to>
                                        <p:strVal val="visible"/>
                                      </p:to>
                                    </p:set>
                                    <p:animEffect transition="in" filter="fade">
                                      <p:cBhvr>
                                        <p:cTn id="183" dur="1000"/>
                                        <p:tgtEl>
                                          <p:spTgt spid="29"/>
                                        </p:tgtEl>
                                      </p:cBhvr>
                                    </p:animEffect>
                                    <p:anim calcmode="lin" valueType="num">
                                      <p:cBhvr>
                                        <p:cTn id="184" dur="1000" fill="hold"/>
                                        <p:tgtEl>
                                          <p:spTgt spid="29"/>
                                        </p:tgtEl>
                                        <p:attrNameLst>
                                          <p:attrName>ppt_x</p:attrName>
                                        </p:attrNameLst>
                                      </p:cBhvr>
                                      <p:tavLst>
                                        <p:tav tm="0">
                                          <p:val>
                                            <p:strVal val="#ppt_x"/>
                                          </p:val>
                                        </p:tav>
                                        <p:tav tm="100000">
                                          <p:val>
                                            <p:strVal val="#ppt_x"/>
                                          </p:val>
                                        </p:tav>
                                      </p:tavLst>
                                    </p:anim>
                                    <p:anim calcmode="lin" valueType="num">
                                      <p:cBhvr>
                                        <p:cTn id="18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53" presetClass="entr" presetSubtype="16" fill="hold" nodeType="clickEffect">
                                  <p:stCondLst>
                                    <p:cond delay="0"/>
                                  </p:stCondLst>
                                  <p:childTnLst>
                                    <p:set>
                                      <p:cBhvr>
                                        <p:cTn id="189" dur="1" fill="hold">
                                          <p:stCondLst>
                                            <p:cond delay="0"/>
                                          </p:stCondLst>
                                        </p:cTn>
                                        <p:tgtEl>
                                          <p:spTgt spid="8"/>
                                        </p:tgtEl>
                                        <p:attrNameLst>
                                          <p:attrName>style.visibility</p:attrName>
                                        </p:attrNameLst>
                                      </p:cBhvr>
                                      <p:to>
                                        <p:strVal val="visible"/>
                                      </p:to>
                                    </p:set>
                                    <p:anim calcmode="lin" valueType="num">
                                      <p:cBhvr>
                                        <p:cTn id="190" dur="1000" fill="hold"/>
                                        <p:tgtEl>
                                          <p:spTgt spid="8"/>
                                        </p:tgtEl>
                                        <p:attrNameLst>
                                          <p:attrName>ppt_w</p:attrName>
                                        </p:attrNameLst>
                                      </p:cBhvr>
                                      <p:tavLst>
                                        <p:tav tm="0">
                                          <p:val>
                                            <p:fltVal val="0"/>
                                          </p:val>
                                        </p:tav>
                                        <p:tav tm="100000">
                                          <p:val>
                                            <p:strVal val="#ppt_w"/>
                                          </p:val>
                                        </p:tav>
                                      </p:tavLst>
                                    </p:anim>
                                    <p:anim calcmode="lin" valueType="num">
                                      <p:cBhvr>
                                        <p:cTn id="191" dur="1000" fill="hold"/>
                                        <p:tgtEl>
                                          <p:spTgt spid="8"/>
                                        </p:tgtEl>
                                        <p:attrNameLst>
                                          <p:attrName>ppt_h</p:attrName>
                                        </p:attrNameLst>
                                      </p:cBhvr>
                                      <p:tavLst>
                                        <p:tav tm="0">
                                          <p:val>
                                            <p:fltVal val="0"/>
                                          </p:val>
                                        </p:tav>
                                        <p:tav tm="100000">
                                          <p:val>
                                            <p:strVal val="#ppt_h"/>
                                          </p:val>
                                        </p:tav>
                                      </p:tavLst>
                                    </p:anim>
                                    <p:animEffect transition="in" filter="fade">
                                      <p:cBhvr>
                                        <p:cTn id="192" dur="1000"/>
                                        <p:tgtEl>
                                          <p:spTgt spid="8"/>
                                        </p:tgtEl>
                                      </p:cBhvr>
                                    </p:animEffect>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grpId="0" nodeType="clickEffect">
                                  <p:stCondLst>
                                    <p:cond delay="0"/>
                                  </p:stCondLst>
                                  <p:childTnLst>
                                    <p:set>
                                      <p:cBhvr>
                                        <p:cTn id="196" dur="1" fill="hold">
                                          <p:stCondLst>
                                            <p:cond delay="0"/>
                                          </p:stCondLst>
                                        </p:cTn>
                                        <p:tgtEl>
                                          <p:spTgt spid="30"/>
                                        </p:tgtEl>
                                        <p:attrNameLst>
                                          <p:attrName>style.visibility</p:attrName>
                                        </p:attrNameLst>
                                      </p:cBhvr>
                                      <p:to>
                                        <p:strVal val="visible"/>
                                      </p:to>
                                    </p:set>
                                    <p:animEffect transition="in" filter="fade">
                                      <p:cBhvr>
                                        <p:cTn id="197" dur="1000"/>
                                        <p:tgtEl>
                                          <p:spTgt spid="30"/>
                                        </p:tgtEl>
                                      </p:cBhvr>
                                    </p:animEffect>
                                    <p:anim calcmode="lin" valueType="num">
                                      <p:cBhvr>
                                        <p:cTn id="198" dur="1000" fill="hold"/>
                                        <p:tgtEl>
                                          <p:spTgt spid="30"/>
                                        </p:tgtEl>
                                        <p:attrNameLst>
                                          <p:attrName>ppt_x</p:attrName>
                                        </p:attrNameLst>
                                      </p:cBhvr>
                                      <p:tavLst>
                                        <p:tav tm="0">
                                          <p:val>
                                            <p:strVal val="#ppt_x"/>
                                          </p:val>
                                        </p:tav>
                                        <p:tav tm="100000">
                                          <p:val>
                                            <p:strVal val="#ppt_x"/>
                                          </p:val>
                                        </p:tav>
                                      </p:tavLst>
                                    </p:anim>
                                    <p:anim calcmode="lin" valueType="num">
                                      <p:cBhvr>
                                        <p:cTn id="19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0" grpId="0" animBg="1"/>
      <p:bldP spid="31" grpId="0" animBg="1"/>
      <p:bldP spid="29" grpId="0" animBg="1"/>
      <p:bldP spid="32" grpId="0" animBg="1"/>
      <p:bldP spid="33" grpId="0" animBg="1"/>
      <p:bldP spid="34" grpId="0" animBg="1"/>
      <p:bldP spid="3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785279-838A-44E0-A30D-3804AD3DF4EF}"/>
              </a:ext>
            </a:extLst>
          </p:cNvPr>
          <p:cNvSpPr>
            <a:spLocks noGrp="1"/>
          </p:cNvSpPr>
          <p:nvPr>
            <p:ph type="title"/>
          </p:nvPr>
        </p:nvSpPr>
        <p:spPr/>
        <p:txBody>
          <a:bodyPr/>
          <a:lstStyle/>
          <a:p>
            <a:r>
              <a:rPr lang="en-US" dirty="0"/>
              <a:t>Creation of primary and secondary cost elements (Automatic Creation)</a:t>
            </a:r>
          </a:p>
        </p:txBody>
      </p:sp>
      <p:sp>
        <p:nvSpPr>
          <p:cNvPr id="3" name="Content Placeholder 2">
            <a:extLst>
              <a:ext uri="{FF2B5EF4-FFF2-40B4-BE49-F238E27FC236}">
                <a16:creationId xmlns="" xmlns:a16="http://schemas.microsoft.com/office/drawing/2014/main" id="{A9C52510-D2B9-43B3-A826-A7658CF86B9E}"/>
              </a:ext>
            </a:extLst>
          </p:cNvPr>
          <p:cNvSpPr>
            <a:spLocks noGrp="1"/>
          </p:cNvSpPr>
          <p:nvPr>
            <p:ph idx="4294967295"/>
          </p:nvPr>
        </p:nvSpPr>
        <p:spPr>
          <a:xfrm>
            <a:off x="227013" y="1447800"/>
            <a:ext cx="11688762" cy="1693168"/>
          </a:xfrm>
        </p:spPr>
        <p:txBody>
          <a:bodyPr/>
          <a:lstStyle/>
          <a:p>
            <a:r>
              <a:rPr lang="en-US" sz="1800" b="1" u="sng" dirty="0"/>
              <a:t>Step 1:Make Default Settings</a:t>
            </a:r>
          </a:p>
          <a:p>
            <a:r>
              <a:rPr lang="en-US" sz="1800" dirty="0"/>
              <a:t>Path: SPRO-&gt;Controlling-&gt;Cost Element Accounting-&gt;Master Data-&gt;Cost Elements-&gt;Automatic Creation of Primary and Secondary Cost Elements-&gt;Make Default Settings.</a:t>
            </a:r>
          </a:p>
          <a:p>
            <a:r>
              <a:rPr lang="en-US" sz="1800" dirty="0"/>
              <a:t>Enter your </a:t>
            </a:r>
            <a:r>
              <a:rPr lang="en-US" sz="1800" b="1" dirty="0"/>
              <a:t>chart of account </a:t>
            </a:r>
            <a:r>
              <a:rPr lang="en-US" sz="1800" dirty="0"/>
              <a:t>and press enter key or click on continue button</a:t>
            </a:r>
            <a:r>
              <a:rPr lang="en-US" sz="1800" dirty="0" smtClean="0"/>
              <a:t>.</a:t>
            </a:r>
            <a:endParaRPr lang="en-US" sz="1800" dirty="0"/>
          </a:p>
        </p:txBody>
      </p:sp>
      <p:pic>
        <p:nvPicPr>
          <p:cNvPr id="4" name="Picture 3">
            <a:extLst>
              <a:ext uri="{FF2B5EF4-FFF2-40B4-BE49-F238E27FC236}">
                <a16:creationId xmlns="" xmlns:a16="http://schemas.microsoft.com/office/drawing/2014/main" id="{51281E5A-4A4B-4253-B1B4-6C5A6632CA60}"/>
              </a:ext>
            </a:extLst>
          </p:cNvPr>
          <p:cNvPicPr>
            <a:picLocks noChangeAspect="1"/>
          </p:cNvPicPr>
          <p:nvPr/>
        </p:nvPicPr>
        <p:blipFill>
          <a:blip r:embed="rId2" cstate="print"/>
          <a:stretch>
            <a:fillRect/>
          </a:stretch>
        </p:blipFill>
        <p:spPr>
          <a:xfrm>
            <a:off x="2971801" y="3872133"/>
            <a:ext cx="5324475" cy="1524000"/>
          </a:xfrm>
          <a:prstGeom prst="rect">
            <a:avLst/>
          </a:prstGeom>
        </p:spPr>
      </p:pic>
    </p:spTree>
    <p:extLst>
      <p:ext uri="{BB962C8B-B14F-4D97-AF65-F5344CB8AC3E}">
        <p14:creationId xmlns:p14="http://schemas.microsoft.com/office/powerpoint/2010/main" val="310421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A84865-4650-4B12-AA4D-820464B3CDCC}"/>
              </a:ext>
            </a:extLst>
          </p:cNvPr>
          <p:cNvSpPr>
            <a:spLocks noGrp="1"/>
          </p:cNvSpPr>
          <p:nvPr>
            <p:ph type="title"/>
          </p:nvPr>
        </p:nvSpPr>
        <p:spPr/>
        <p:txBody>
          <a:bodyPr/>
          <a:lstStyle/>
          <a:p>
            <a:r>
              <a:rPr lang="en-US" dirty="0"/>
              <a:t>Creation of primary and secondary cost elements (Automatic Creation)</a:t>
            </a:r>
          </a:p>
        </p:txBody>
      </p:sp>
      <p:sp>
        <p:nvSpPr>
          <p:cNvPr id="3" name="Content Placeholder 2">
            <a:extLst>
              <a:ext uri="{FF2B5EF4-FFF2-40B4-BE49-F238E27FC236}">
                <a16:creationId xmlns="" xmlns:a16="http://schemas.microsoft.com/office/drawing/2014/main" id="{A953AA24-B30F-4BB1-BF41-60473FD24F2E}"/>
              </a:ext>
            </a:extLst>
          </p:cNvPr>
          <p:cNvSpPr>
            <a:spLocks noGrp="1"/>
          </p:cNvSpPr>
          <p:nvPr>
            <p:ph idx="4294967295"/>
          </p:nvPr>
        </p:nvSpPr>
        <p:spPr>
          <a:xfrm>
            <a:off x="227013" y="1268413"/>
            <a:ext cx="11915775" cy="769640"/>
          </a:xfrm>
        </p:spPr>
        <p:txBody>
          <a:bodyPr/>
          <a:lstStyle/>
          <a:p>
            <a:r>
              <a:rPr lang="en-US" sz="1800" dirty="0"/>
              <a:t>In the next screen click on                button</a:t>
            </a:r>
          </a:p>
          <a:p>
            <a:r>
              <a:rPr lang="en-US" sz="1800" dirty="0"/>
              <a:t>Click on save button </a:t>
            </a:r>
          </a:p>
        </p:txBody>
      </p:sp>
      <p:pic>
        <p:nvPicPr>
          <p:cNvPr id="5" name="Picture 4">
            <a:extLst>
              <a:ext uri="{FF2B5EF4-FFF2-40B4-BE49-F238E27FC236}">
                <a16:creationId xmlns="" xmlns:a16="http://schemas.microsoft.com/office/drawing/2014/main" id="{88176D3C-1A64-4C23-8C01-E080CA84B2BA}"/>
              </a:ext>
            </a:extLst>
          </p:cNvPr>
          <p:cNvPicPr>
            <a:picLocks noChangeAspect="1"/>
          </p:cNvPicPr>
          <p:nvPr/>
        </p:nvPicPr>
        <p:blipFill>
          <a:blip r:embed="rId2" cstate="print"/>
          <a:stretch>
            <a:fillRect/>
          </a:stretch>
        </p:blipFill>
        <p:spPr>
          <a:xfrm>
            <a:off x="3431704" y="1268413"/>
            <a:ext cx="1219200" cy="371475"/>
          </a:xfrm>
          <a:prstGeom prst="rect">
            <a:avLst/>
          </a:prstGeom>
        </p:spPr>
      </p:pic>
      <p:pic>
        <p:nvPicPr>
          <p:cNvPr id="6" name="Picture 5">
            <a:extLst>
              <a:ext uri="{FF2B5EF4-FFF2-40B4-BE49-F238E27FC236}">
                <a16:creationId xmlns="" xmlns:a16="http://schemas.microsoft.com/office/drawing/2014/main" id="{081B73D9-9386-440B-884B-4D2217621C5B}"/>
              </a:ext>
            </a:extLst>
          </p:cNvPr>
          <p:cNvPicPr>
            <a:picLocks noChangeAspect="1"/>
          </p:cNvPicPr>
          <p:nvPr/>
        </p:nvPicPr>
        <p:blipFill>
          <a:blip r:embed="rId3" cstate="print"/>
          <a:stretch>
            <a:fillRect/>
          </a:stretch>
        </p:blipFill>
        <p:spPr>
          <a:xfrm>
            <a:off x="2362201" y="2043188"/>
            <a:ext cx="7334199" cy="4410148"/>
          </a:xfrm>
          <a:prstGeom prst="rect">
            <a:avLst/>
          </a:prstGeom>
        </p:spPr>
      </p:pic>
      <p:pic>
        <p:nvPicPr>
          <p:cNvPr id="7" name="Picture 6">
            <a:extLst>
              <a:ext uri="{FF2B5EF4-FFF2-40B4-BE49-F238E27FC236}">
                <a16:creationId xmlns="" xmlns:a16="http://schemas.microsoft.com/office/drawing/2014/main" id="{43155741-13F0-4033-8436-85EF842241E8}"/>
              </a:ext>
            </a:extLst>
          </p:cNvPr>
          <p:cNvPicPr>
            <a:picLocks noChangeAspect="1"/>
          </p:cNvPicPr>
          <p:nvPr/>
        </p:nvPicPr>
        <p:blipFill>
          <a:blip r:embed="rId4" cstate="print"/>
          <a:stretch>
            <a:fillRect/>
          </a:stretch>
        </p:blipFill>
        <p:spPr>
          <a:xfrm>
            <a:off x="2855640" y="1628800"/>
            <a:ext cx="257175" cy="276225"/>
          </a:xfrm>
          <a:prstGeom prst="rect">
            <a:avLst/>
          </a:prstGeom>
        </p:spPr>
      </p:pic>
    </p:spTree>
    <p:extLst>
      <p:ext uri="{BB962C8B-B14F-4D97-AF65-F5344CB8AC3E}">
        <p14:creationId xmlns:p14="http://schemas.microsoft.com/office/powerpoint/2010/main" val="425237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7B9941-DD49-426B-AE62-286E8C4143C0}"/>
              </a:ext>
            </a:extLst>
          </p:cNvPr>
          <p:cNvSpPr>
            <a:spLocks noGrp="1"/>
          </p:cNvSpPr>
          <p:nvPr>
            <p:ph type="title"/>
          </p:nvPr>
        </p:nvSpPr>
        <p:spPr/>
        <p:txBody>
          <a:bodyPr/>
          <a:lstStyle/>
          <a:p>
            <a:r>
              <a:rPr lang="en-US" dirty="0"/>
              <a:t>Creation of primary and secondary cost elements (Automatic Creation)</a:t>
            </a:r>
          </a:p>
        </p:txBody>
      </p:sp>
      <p:sp>
        <p:nvSpPr>
          <p:cNvPr id="3" name="Content Placeholder 2">
            <a:extLst>
              <a:ext uri="{FF2B5EF4-FFF2-40B4-BE49-F238E27FC236}">
                <a16:creationId xmlns="" xmlns:a16="http://schemas.microsoft.com/office/drawing/2014/main" id="{5C26B799-8186-472C-ACBB-EAD0A80C0508}"/>
              </a:ext>
            </a:extLst>
          </p:cNvPr>
          <p:cNvSpPr>
            <a:spLocks noGrp="1"/>
          </p:cNvSpPr>
          <p:nvPr>
            <p:ph idx="4294967295"/>
          </p:nvPr>
        </p:nvSpPr>
        <p:spPr>
          <a:xfrm>
            <a:off x="216341" y="1268413"/>
            <a:ext cx="11699434" cy="1728539"/>
          </a:xfrm>
        </p:spPr>
        <p:txBody>
          <a:bodyPr/>
          <a:lstStyle/>
          <a:p>
            <a:r>
              <a:rPr lang="en-US" sz="1800" b="1" u="sng" dirty="0"/>
              <a:t>Step 2: Create Batch Input Session</a:t>
            </a:r>
          </a:p>
          <a:p>
            <a:r>
              <a:rPr lang="en-US" sz="1800" dirty="0"/>
              <a:t>Path: SPRO-&gt;Controlling-&gt;Cost Element Accounting-&gt;Master Data-&gt;Cost Elements-&gt;Automatic Creation of Primary and Secondary Cost Elements-&gt; Create Batch Input Session.</a:t>
            </a:r>
          </a:p>
          <a:p>
            <a:r>
              <a:rPr lang="en-US" sz="1800" dirty="0"/>
              <a:t>In the below window enter all parameters and click on execute </a:t>
            </a:r>
            <a:r>
              <a:rPr lang="en-US" sz="1800" dirty="0" smtClean="0"/>
              <a:t>button</a:t>
            </a:r>
            <a:endParaRPr lang="en-US" sz="1800" dirty="0"/>
          </a:p>
        </p:txBody>
      </p:sp>
      <p:pic>
        <p:nvPicPr>
          <p:cNvPr id="4" name="Picture 3">
            <a:extLst>
              <a:ext uri="{FF2B5EF4-FFF2-40B4-BE49-F238E27FC236}">
                <a16:creationId xmlns="" xmlns:a16="http://schemas.microsoft.com/office/drawing/2014/main" id="{09F18C5D-0891-4AF9-8C7A-E130BA1452DC}"/>
              </a:ext>
            </a:extLst>
          </p:cNvPr>
          <p:cNvPicPr>
            <a:picLocks noChangeAspect="1"/>
          </p:cNvPicPr>
          <p:nvPr/>
        </p:nvPicPr>
        <p:blipFill>
          <a:blip r:embed="rId2" cstate="print"/>
          <a:stretch>
            <a:fillRect/>
          </a:stretch>
        </p:blipFill>
        <p:spPr>
          <a:xfrm>
            <a:off x="2133600" y="2708921"/>
            <a:ext cx="8372475" cy="3489408"/>
          </a:xfrm>
          <a:prstGeom prst="rect">
            <a:avLst/>
          </a:prstGeom>
        </p:spPr>
      </p:pic>
      <p:pic>
        <p:nvPicPr>
          <p:cNvPr id="5" name="Picture 4">
            <a:extLst>
              <a:ext uri="{FF2B5EF4-FFF2-40B4-BE49-F238E27FC236}">
                <a16:creationId xmlns="" xmlns:a16="http://schemas.microsoft.com/office/drawing/2014/main" id="{05CD1C4C-D781-4319-A05D-AE90071131FD}"/>
              </a:ext>
            </a:extLst>
          </p:cNvPr>
          <p:cNvPicPr>
            <a:picLocks noChangeAspect="1"/>
          </p:cNvPicPr>
          <p:nvPr/>
        </p:nvPicPr>
        <p:blipFill>
          <a:blip r:embed="rId3" cstate="print"/>
          <a:stretch>
            <a:fillRect/>
          </a:stretch>
        </p:blipFill>
        <p:spPr>
          <a:xfrm>
            <a:off x="8472264" y="2276872"/>
            <a:ext cx="323850" cy="276225"/>
          </a:xfrm>
          <a:prstGeom prst="rect">
            <a:avLst/>
          </a:prstGeom>
        </p:spPr>
      </p:pic>
    </p:spTree>
    <p:extLst>
      <p:ext uri="{BB962C8B-B14F-4D97-AF65-F5344CB8AC3E}">
        <p14:creationId xmlns:p14="http://schemas.microsoft.com/office/powerpoint/2010/main" val="179192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8FBAA-B8E2-4C4D-A2B8-B40AB5F62F7A}"/>
              </a:ext>
            </a:extLst>
          </p:cNvPr>
          <p:cNvSpPr>
            <a:spLocks noGrp="1"/>
          </p:cNvSpPr>
          <p:nvPr>
            <p:ph type="title"/>
          </p:nvPr>
        </p:nvSpPr>
        <p:spPr/>
        <p:txBody>
          <a:bodyPr/>
          <a:lstStyle/>
          <a:p>
            <a:r>
              <a:rPr lang="en-US" dirty="0"/>
              <a:t>Creation of primary and secondary cost elements (Automatic Creation)</a:t>
            </a:r>
          </a:p>
        </p:txBody>
      </p:sp>
      <p:sp>
        <p:nvSpPr>
          <p:cNvPr id="3" name="Content Placeholder 2">
            <a:extLst>
              <a:ext uri="{FF2B5EF4-FFF2-40B4-BE49-F238E27FC236}">
                <a16:creationId xmlns="" xmlns:a16="http://schemas.microsoft.com/office/drawing/2014/main" id="{546DA528-25D3-47D4-A1D1-0448D7F9B057}"/>
              </a:ext>
            </a:extLst>
          </p:cNvPr>
          <p:cNvSpPr>
            <a:spLocks noGrp="1"/>
          </p:cNvSpPr>
          <p:nvPr>
            <p:ph idx="4294967295"/>
          </p:nvPr>
        </p:nvSpPr>
        <p:spPr>
          <a:xfrm>
            <a:off x="227013" y="1287016"/>
            <a:ext cx="11688762" cy="1349896"/>
          </a:xfrm>
        </p:spPr>
        <p:txBody>
          <a:bodyPr/>
          <a:lstStyle/>
          <a:p>
            <a:r>
              <a:rPr lang="en-US" sz="1800" b="1" u="sng" dirty="0"/>
              <a:t>Step 3: Execute Batch Input Session</a:t>
            </a:r>
          </a:p>
          <a:p>
            <a:r>
              <a:rPr lang="en-US" sz="1800" dirty="0"/>
              <a:t>Path: SPRO-&gt;Controlling-&gt;Cost Element Accounting-&gt;Master Data-&gt;Cost Elements-&gt;Automatic Creation of Primary and Secondary Cost Elements-&gt; Execute Batch Input Session.</a:t>
            </a:r>
          </a:p>
          <a:p>
            <a:r>
              <a:rPr lang="en-US" sz="1800" dirty="0"/>
              <a:t>Select the session and click on Process button</a:t>
            </a:r>
            <a:r>
              <a:rPr lang="en-US" sz="1800" dirty="0" smtClean="0"/>
              <a:t>.</a:t>
            </a:r>
            <a:endParaRPr lang="en-US" sz="1800" dirty="0"/>
          </a:p>
        </p:txBody>
      </p:sp>
      <p:pic>
        <p:nvPicPr>
          <p:cNvPr id="4" name="Picture 3">
            <a:extLst>
              <a:ext uri="{FF2B5EF4-FFF2-40B4-BE49-F238E27FC236}">
                <a16:creationId xmlns="" xmlns:a16="http://schemas.microsoft.com/office/drawing/2014/main" id="{CB844AF3-0C4F-493A-8A37-5E2BD6E6C981}"/>
              </a:ext>
            </a:extLst>
          </p:cNvPr>
          <p:cNvPicPr>
            <a:picLocks noChangeAspect="1"/>
          </p:cNvPicPr>
          <p:nvPr/>
        </p:nvPicPr>
        <p:blipFill>
          <a:blip r:embed="rId2" cstate="print"/>
          <a:stretch>
            <a:fillRect/>
          </a:stretch>
        </p:blipFill>
        <p:spPr>
          <a:xfrm>
            <a:off x="2286000" y="2971801"/>
            <a:ext cx="7620000" cy="3409527"/>
          </a:xfrm>
          <a:prstGeom prst="rect">
            <a:avLst/>
          </a:prstGeom>
        </p:spPr>
      </p:pic>
    </p:spTree>
    <p:extLst>
      <p:ext uri="{BB962C8B-B14F-4D97-AF65-F5344CB8AC3E}">
        <p14:creationId xmlns:p14="http://schemas.microsoft.com/office/powerpoint/2010/main" val="384183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89E60-6357-4D3E-A4AF-92C03E4A3A1E}"/>
              </a:ext>
            </a:extLst>
          </p:cNvPr>
          <p:cNvSpPr>
            <a:spLocks noGrp="1"/>
          </p:cNvSpPr>
          <p:nvPr>
            <p:ph type="title"/>
          </p:nvPr>
        </p:nvSpPr>
        <p:spPr/>
        <p:txBody>
          <a:bodyPr/>
          <a:lstStyle/>
          <a:p>
            <a:r>
              <a:rPr lang="en-US" dirty="0"/>
              <a:t>Creation of primary and secondary cost elements (Automatic Creation)</a:t>
            </a:r>
          </a:p>
        </p:txBody>
      </p:sp>
      <p:sp>
        <p:nvSpPr>
          <p:cNvPr id="3" name="Content Placeholder 2">
            <a:extLst>
              <a:ext uri="{FF2B5EF4-FFF2-40B4-BE49-F238E27FC236}">
                <a16:creationId xmlns="" xmlns:a16="http://schemas.microsoft.com/office/drawing/2014/main" id="{681310CB-5DB7-4463-B430-4610E1134CF8}"/>
              </a:ext>
            </a:extLst>
          </p:cNvPr>
          <p:cNvSpPr>
            <a:spLocks noGrp="1"/>
          </p:cNvSpPr>
          <p:nvPr>
            <p:ph idx="4294967295"/>
          </p:nvPr>
        </p:nvSpPr>
        <p:spPr>
          <a:xfrm>
            <a:off x="227013" y="1268760"/>
            <a:ext cx="11688761" cy="689248"/>
          </a:xfrm>
        </p:spPr>
        <p:txBody>
          <a:bodyPr/>
          <a:lstStyle/>
          <a:p>
            <a:r>
              <a:rPr lang="en-US" dirty="0"/>
              <a:t>In the above window select “Display errors only” radio button and click on Process button</a:t>
            </a:r>
            <a:r>
              <a:rPr lang="en-US" dirty="0" smtClean="0"/>
              <a:t>.</a:t>
            </a:r>
            <a:endParaRPr lang="en-US" dirty="0"/>
          </a:p>
        </p:txBody>
      </p:sp>
      <p:pic>
        <p:nvPicPr>
          <p:cNvPr id="4" name="Picture 3">
            <a:extLst>
              <a:ext uri="{FF2B5EF4-FFF2-40B4-BE49-F238E27FC236}">
                <a16:creationId xmlns="" xmlns:a16="http://schemas.microsoft.com/office/drawing/2014/main" id="{5C2FA13D-FD9E-42BD-81BC-2EFDFC2ADBB9}"/>
              </a:ext>
            </a:extLst>
          </p:cNvPr>
          <p:cNvPicPr>
            <a:picLocks noChangeAspect="1"/>
          </p:cNvPicPr>
          <p:nvPr/>
        </p:nvPicPr>
        <p:blipFill>
          <a:blip r:embed="rId2" cstate="print"/>
          <a:stretch>
            <a:fillRect/>
          </a:stretch>
        </p:blipFill>
        <p:spPr>
          <a:xfrm>
            <a:off x="2996747" y="2492896"/>
            <a:ext cx="6123589" cy="2530205"/>
          </a:xfrm>
          <a:prstGeom prst="rect">
            <a:avLst/>
          </a:prstGeom>
        </p:spPr>
      </p:pic>
    </p:spTree>
    <p:extLst>
      <p:ext uri="{BB962C8B-B14F-4D97-AF65-F5344CB8AC3E}">
        <p14:creationId xmlns:p14="http://schemas.microsoft.com/office/powerpoint/2010/main" val="34283770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411BF9-414F-4D63-915A-CD25C6970704}"/>
</file>

<file path=customXml/itemProps2.xml><?xml version="1.0" encoding="utf-8"?>
<ds:datastoreItem xmlns:ds="http://schemas.openxmlformats.org/officeDocument/2006/customXml" ds:itemID="{4BBFECAB-AAC3-4562-A7CC-252DCC2CA925}"/>
</file>

<file path=customXml/itemProps3.xml><?xml version="1.0" encoding="utf-8"?>
<ds:datastoreItem xmlns:ds="http://schemas.openxmlformats.org/officeDocument/2006/customXml" ds:itemID="{CAA6ED6D-EAF8-46F5-A32B-DDB60BBD9353}"/>
</file>

<file path=docProps/app.xml><?xml version="1.0" encoding="utf-8"?>
<Properties xmlns="http://schemas.openxmlformats.org/officeDocument/2006/extended-properties" xmlns:vt="http://schemas.openxmlformats.org/officeDocument/2006/docPropsVTypes">
  <Template/>
  <TotalTime>1475</TotalTime>
  <Words>2861</Words>
  <Application>Microsoft Office PowerPoint</Application>
  <PresentationFormat>Widescreen</PresentationFormat>
  <Paragraphs>267</Paragraphs>
  <Slides>42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9" baseType="lpstr">
      <vt:lpstr>Arial</vt:lpstr>
      <vt:lpstr>Calibri</vt:lpstr>
      <vt:lpstr>SAPRegular</vt:lpstr>
      <vt:lpstr>Verdana</vt:lpstr>
      <vt:lpstr>Wingdings</vt:lpstr>
      <vt:lpstr>Capgemini Master</vt:lpstr>
      <vt:lpstr>think-cell Slide</vt:lpstr>
      <vt:lpstr>PowerPoint Presentation</vt:lpstr>
      <vt:lpstr>Cost Element Accounting</vt:lpstr>
      <vt:lpstr>Primary cost elements</vt:lpstr>
      <vt:lpstr>Secondary Cost Elements:</vt:lpstr>
      <vt:lpstr>Creation of primary and secondary cost elements (Automatic Creation)</vt:lpstr>
      <vt:lpstr>Creation of primary and secondary cost elements (Automatic Creation)</vt:lpstr>
      <vt:lpstr>Creation of primary and secondary cost elements (Automatic Creation)</vt:lpstr>
      <vt:lpstr>Creation of primary and secondary cost elements (Automatic Creation)</vt:lpstr>
      <vt:lpstr>Creation of primary and secondary cost elements (Automatic Creation)</vt:lpstr>
      <vt:lpstr>Creation of primary and secondary cost elements (Automatic Creation)</vt:lpstr>
      <vt:lpstr>Display Cost Element Information</vt:lpstr>
      <vt:lpstr>Report output</vt:lpstr>
      <vt:lpstr>Cost Element Group</vt:lpstr>
      <vt:lpstr>Cost Element Group</vt:lpstr>
      <vt:lpstr>Cost Element Group Creation</vt:lpstr>
      <vt:lpstr>Cost Element Group Creation</vt:lpstr>
      <vt:lpstr>Cost Element Group Creation</vt:lpstr>
      <vt:lpstr>Cost Element Group Creation</vt:lpstr>
      <vt:lpstr>Cost Element Group Creation</vt:lpstr>
      <vt:lpstr>Merger of G/L Account and Cost Element</vt:lpstr>
      <vt:lpstr>Merger of G/L Account and Cost Element (2)</vt:lpstr>
      <vt:lpstr>Merger of G/L Account and Cost Element (3)</vt:lpstr>
      <vt:lpstr>P&amp;L Account with Cost Element</vt:lpstr>
      <vt:lpstr>GL Account Master Record</vt:lpstr>
      <vt:lpstr>More Information On General Ledger Master Data</vt:lpstr>
      <vt:lpstr>PowerPoint Presentation</vt:lpstr>
      <vt:lpstr>Cost Center Accounting</vt:lpstr>
      <vt:lpstr>Features:</vt:lpstr>
      <vt:lpstr>Cost Center Categories</vt:lpstr>
      <vt:lpstr>Define Cost Center Categories</vt:lpstr>
      <vt:lpstr>Cost Center Group</vt:lpstr>
      <vt:lpstr>Creation of Cost Center Group</vt:lpstr>
      <vt:lpstr>Creation of Cost Center Group</vt:lpstr>
      <vt:lpstr>Creation of Cost Centers</vt:lpstr>
      <vt:lpstr>Creation of Cost Centers</vt:lpstr>
      <vt:lpstr>Cost Center – Master Data</vt:lpstr>
      <vt:lpstr>Cost Center – Master Data</vt:lpstr>
      <vt:lpstr>To print Cost Center Information</vt:lpstr>
      <vt:lpstr>Internal Orders</vt:lpstr>
      <vt:lpstr>Internal Order</vt:lpstr>
      <vt:lpstr>Internal Order</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Sewlani, Sumit</cp:lastModifiedBy>
  <cp:revision>190</cp:revision>
  <dcterms:created xsi:type="dcterms:W3CDTF">2019-11-18T03:14:39Z</dcterms:created>
  <dcterms:modified xsi:type="dcterms:W3CDTF">2020-02-27T12:14:35Z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