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 id="2147483702" r:id="rId5"/>
    <p:sldMasterId id="2147483708" r:id="rId6"/>
    <p:sldMasterId id="2147483713" r:id="rId7"/>
  </p:sldMasterIdLst>
  <p:notesMasterIdLst>
    <p:notesMasterId r:id="rId73"/>
  </p:notesMasterIdLst>
  <p:handoutMasterIdLst>
    <p:handoutMasterId r:id="rId74"/>
  </p:handoutMasterIdLst>
  <p:sldIdLst>
    <p:sldId id="265" r:id="rId8"/>
    <p:sldId id="648" r:id="rId9"/>
    <p:sldId id="601" r:id="rId10"/>
    <p:sldId id="657" r:id="rId11"/>
    <p:sldId id="656" r:id="rId12"/>
    <p:sldId id="655" r:id="rId13"/>
    <p:sldId id="654" r:id="rId14"/>
    <p:sldId id="653" r:id="rId15"/>
    <p:sldId id="652" r:id="rId16"/>
    <p:sldId id="651" r:id="rId17"/>
    <p:sldId id="650" r:id="rId18"/>
    <p:sldId id="649" r:id="rId19"/>
    <p:sldId id="667" r:id="rId20"/>
    <p:sldId id="666" r:id="rId21"/>
    <p:sldId id="665" r:id="rId22"/>
    <p:sldId id="664" r:id="rId23"/>
    <p:sldId id="663" r:id="rId24"/>
    <p:sldId id="662" r:id="rId25"/>
    <p:sldId id="661" r:id="rId26"/>
    <p:sldId id="660" r:id="rId27"/>
    <p:sldId id="659" r:id="rId28"/>
    <p:sldId id="668" r:id="rId29"/>
    <p:sldId id="658" r:id="rId30"/>
    <p:sldId id="677" r:id="rId31"/>
    <p:sldId id="676" r:id="rId32"/>
    <p:sldId id="675" r:id="rId33"/>
    <p:sldId id="674" r:id="rId34"/>
    <p:sldId id="678" r:id="rId35"/>
    <p:sldId id="673" r:id="rId36"/>
    <p:sldId id="672" r:id="rId37"/>
    <p:sldId id="671" r:id="rId38"/>
    <p:sldId id="670" r:id="rId39"/>
    <p:sldId id="683" r:id="rId40"/>
    <p:sldId id="684" r:id="rId41"/>
    <p:sldId id="685" r:id="rId42"/>
    <p:sldId id="686" r:id="rId43"/>
    <p:sldId id="681" r:id="rId44"/>
    <p:sldId id="680" r:id="rId45"/>
    <p:sldId id="679" r:id="rId46"/>
    <p:sldId id="687" r:id="rId47"/>
    <p:sldId id="695" r:id="rId48"/>
    <p:sldId id="694" r:id="rId49"/>
    <p:sldId id="693" r:id="rId50"/>
    <p:sldId id="692" r:id="rId51"/>
    <p:sldId id="691" r:id="rId52"/>
    <p:sldId id="690" r:id="rId53"/>
    <p:sldId id="696" r:id="rId54"/>
    <p:sldId id="689" r:id="rId55"/>
    <p:sldId id="701" r:id="rId56"/>
    <p:sldId id="688" r:id="rId57"/>
    <p:sldId id="700" r:id="rId58"/>
    <p:sldId id="699" r:id="rId59"/>
    <p:sldId id="698" r:id="rId60"/>
    <p:sldId id="697" r:id="rId61"/>
    <p:sldId id="702" r:id="rId62"/>
    <p:sldId id="704" r:id="rId63"/>
    <p:sldId id="703" r:id="rId64"/>
    <p:sldId id="707" r:id="rId65"/>
    <p:sldId id="706" r:id="rId66"/>
    <p:sldId id="710" r:id="rId67"/>
    <p:sldId id="712" r:id="rId68"/>
    <p:sldId id="709" r:id="rId69"/>
    <p:sldId id="711" r:id="rId70"/>
    <p:sldId id="708" r:id="rId71"/>
    <p:sldId id="364" r:id="rId7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95405"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p:cViewPr varScale="1">
        <p:scale>
          <a:sx n="62" d="100"/>
          <a:sy n="62" d="100"/>
        </p:scale>
        <p:origin x="2208" y="62"/>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viewProps" Target="viewProps.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3/20/2020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77226"/>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01-</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61229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58142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64720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2.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9.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4.png"/><Relationship Id="rId10" Type="http://schemas.openxmlformats.org/officeDocument/2006/relationships/image" Target="../media/image11.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5.xml"/><Relationship Id="rId7" Type="http://schemas.openxmlformats.org/officeDocument/2006/relationships/oleObject" Target="../embeddings/oleObject1.bin"/><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7.xml"/><Relationship Id="rId4"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 xmlns:a16="http://schemas.microsoft.com/office/drawing/2014/main" id="{C3D2EC56-D17C-4A75-8178-C69397BC7353}"/>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 xmlns:asvg="http://schemas.microsoft.com/office/drawing/2016/SVG/main"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3636058" y="5381481"/>
            <a:ext cx="5039685" cy="1079500"/>
          </a:xfrm>
        </p:spPr>
        <p:txBody>
          <a:bodyPr anchor="t">
            <a:normAutofit/>
          </a:bodyPr>
          <a:lstStyle>
            <a:lvl1pPr marL="0" algn="l">
              <a:lnSpc>
                <a:spcPts val="2200"/>
              </a:lnSpc>
              <a:defRPr sz="1800">
                <a:solidFill>
                  <a:schemeClr val="bg1"/>
                </a:solidFill>
              </a:defRPr>
            </a:lvl1pPr>
          </a:lstStyle>
          <a:p>
            <a:pPr marL="0" lvl="0"/>
            <a:r>
              <a:rPr lang="en-US" dirty="0"/>
              <a:t>Click to </a:t>
            </a:r>
            <a:r>
              <a:rPr lang="en-US" dirty="0" err="1"/>
              <a:t>nsert</a:t>
            </a:r>
            <a:r>
              <a:rPr lang="en-US" dirty="0"/>
              <a:t> presenter, location, and date</a:t>
            </a:r>
          </a:p>
        </p:txBody>
      </p:sp>
    </p:spTree>
    <p:extLst>
      <p:ext uri="{BB962C8B-B14F-4D97-AF65-F5344CB8AC3E}">
        <p14:creationId xmlns:p14="http://schemas.microsoft.com/office/powerpoint/2010/main" val="125706271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22084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4094105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202587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929799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3367066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937088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241363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058969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288603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r>
              <a:rPr lang="pl-PL" sz="800" noProof="0" dirty="0">
                <a:solidFill>
                  <a:schemeClr val="bg1"/>
                </a:solidFill>
                <a:latin typeface="+mn-lt"/>
                <a:cs typeface="Arial"/>
              </a:rPr>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395114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302322589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 xmlns:a16="http://schemas.microsoft.com/office/drawing/2014/main" id="{C3D2EC56-D17C-4A75-8178-C69397BC7353}"/>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2453972498"/>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3" cstate="print">
            <a:extLst>
              <a:ext uri="{96DAC541-7B7A-43D3-8B79-37D633B846F1}">
                <asvg:svgBlip xmlns="" xmlns:asvg="http://schemas.microsoft.com/office/drawing/2016/SVG/main"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3347194635"/>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 xmlns:asvg="http://schemas.microsoft.com/office/drawing/2016/SVG/main"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cstate="print">
            <a:extLst>
              <a:ext uri="{96DAC541-7B7A-43D3-8B79-37D633B846F1}">
                <asvg:svgBlip xmlns="" xmlns:asvg="http://schemas.microsoft.com/office/drawing/2016/SVG/main"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963713147"/>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519175956"/>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92564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7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8938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25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311500381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9" r:id="rId8"/>
    <p:sldLayoutId id="2147483701" r:id="rId9"/>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7" name="Retângulo 43">
            <a:extLst>
              <a:ext uri="{FF2B5EF4-FFF2-40B4-BE49-F238E27FC236}">
                <a16:creationId xmlns=""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39316358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2815040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3" cstate="print"/>
          <a:stretch>
            <a:fillRect/>
          </a:stretch>
        </p:blipFill>
        <p:spPr>
          <a:xfrm>
            <a:off x="8465783" y="203647"/>
            <a:ext cx="420168" cy="420241"/>
          </a:xfrm>
          <a:prstGeom prst="rect">
            <a:avLst/>
          </a:prstGeom>
        </p:spPr>
      </p:pic>
      <p:sp>
        <p:nvSpPr>
          <p:cNvPr id="33" name="Retângulo 43">
            <a:extLst>
              <a:ext uri="{FF2B5EF4-FFF2-40B4-BE49-F238E27FC236}">
                <a16:creationId xmlns=""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796290244"/>
      </p:ext>
    </p:extLst>
  </p:cSld>
  <p:clrMap bg1="lt1" tx1="dk1" bg2="lt2" tx2="dk2" accent1="accent1" accent2="accent2" accent3="accent3" accent4="accent4" accent5="accent5" accent6="accent6" hlink="hlink" folHlink="folHlink"/>
  <p:sldLayoutIdLst>
    <p:sldLayoutId id="2147483714" r:id="rId1"/>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r>
              <a:rPr lang="en-US" sz="2000" dirty="0">
                <a:solidFill>
                  <a:schemeClr val="tx1"/>
                </a:solidFill>
              </a:rPr>
              <a:t>Lesson </a:t>
            </a:r>
            <a:r>
              <a:rPr lang="en-US" sz="2000" dirty="0" smtClean="0">
                <a:solidFill>
                  <a:schemeClr val="tx1"/>
                </a:solidFill>
              </a:rPr>
              <a:t>02: </a:t>
            </a:r>
            <a:r>
              <a:rPr lang="en-US" sz="2000" dirty="0">
                <a:solidFill>
                  <a:schemeClr val="tx1"/>
                </a:solidFill>
              </a:rPr>
              <a:t>Performance Management and XML</a:t>
            </a:r>
          </a:p>
        </p:txBody>
      </p:sp>
      <p:sp>
        <p:nvSpPr>
          <p:cNvPr id="11" name="Title 10"/>
          <p:cNvSpPr>
            <a:spLocks noGrp="1"/>
          </p:cNvSpPr>
          <p:nvPr>
            <p:ph type="ctrTitle" idx="4294967295"/>
          </p:nvPr>
        </p:nvSpPr>
        <p:spPr>
          <a:xfrm>
            <a:off x="457200" y="2928031"/>
            <a:ext cx="5035550" cy="1096962"/>
          </a:xfrm>
        </p:spPr>
        <p:txBody>
          <a:bodyPr>
            <a:normAutofit/>
          </a:bodyPr>
          <a:lstStyle/>
          <a:p>
            <a:r>
              <a:rPr lang="en-US" sz="3600"/>
              <a:t>HR Part II</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PMv12 Acceleration</a:t>
            </a:r>
          </a:p>
        </p:txBody>
      </p:sp>
      <p:sp>
        <p:nvSpPr>
          <p:cNvPr id="3" name="Content Placeholder 2"/>
          <p:cNvSpPr>
            <a:spLocks noGrp="1"/>
          </p:cNvSpPr>
          <p:nvPr>
            <p:ph sz="quarter" idx="10"/>
          </p:nvPr>
        </p:nvSpPr>
        <p:spPr/>
        <p:txBody>
          <a:bodyPr/>
          <a:lstStyle/>
          <a:p>
            <a:pPr marL="285750" indent="-285750">
              <a:buFont typeface="Arial" panose="020B0604020202020204" pitchFamily="34" charset="0"/>
              <a:buChar char="•"/>
            </a:pPr>
            <a:r>
              <a:rPr lang="en-US" dirty="0"/>
              <a:t>PMv12 Acceleration is enabled by default in Provisioning and has been since Q2 2019 when PMv11 and PMv12 were officially retired. It is important to note that forms based on PMv11 and PMv12 templates can no longer be launched. However PMv11 and PMv12 form templates can still be upgraded to the PMv12 Acceleration format. This process creates a template in PMv12 Acceleration format that copies over all valid configuration information from a PMv11 or PMv12 form template. Users are then prompted to modify any elements from the older templates that are not supported in PMv12 Acceleration.</a:t>
            </a:r>
          </a:p>
          <a:p>
            <a:pPr marL="285750" indent="-285750">
              <a:buFont typeface="Arial" panose="020B0604020202020204" pitchFamily="34" charset="0"/>
              <a:buChar char="•"/>
            </a:pPr>
            <a:r>
              <a:rPr lang="en-US" dirty="0"/>
              <a:t>You work with PMv12 Acceleration in this course. Please follow the information and instructions in the remaining lessons and exercises carefully.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8540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PMv12 Acceleration Performance Review with </a:t>
            </a:r>
            <a:r>
              <a:rPr lang="en-US" dirty="0" err="1"/>
              <a:t>Fiori</a:t>
            </a:r>
            <a:r>
              <a:rPr lang="en-US" dirty="0"/>
              <a:t> Enabled</a:t>
            </a:r>
          </a:p>
        </p:txBody>
      </p:sp>
      <p:pic>
        <p:nvPicPr>
          <p:cNvPr id="4" name="Content Placeholder 3"/>
          <p:cNvPicPr>
            <a:picLocks noGrp="1" noChangeAspect="1"/>
          </p:cNvPicPr>
          <p:nvPr>
            <p:ph sz="quarter" idx="10"/>
          </p:nvPr>
        </p:nvPicPr>
        <p:blipFill>
          <a:blip r:embed="rId2"/>
          <a:stretch>
            <a:fillRect/>
          </a:stretch>
        </p:blipFill>
        <p:spPr>
          <a:xfrm>
            <a:off x="309802" y="1570279"/>
            <a:ext cx="8496300" cy="4215282"/>
          </a:xfrm>
          <a:prstGeom prst="rect">
            <a:avLst/>
          </a:prstGeom>
        </p:spPr>
      </p:pic>
    </p:spTree>
    <p:extLst>
      <p:ext uri="{BB962C8B-B14F-4D97-AF65-F5344CB8AC3E}">
        <p14:creationId xmlns:p14="http://schemas.microsoft.com/office/powerpoint/2010/main" val="385185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Add a New Template to Your </a:t>
            </a:r>
            <a:r>
              <a:rPr lang="en-US" dirty="0" smtClean="0"/>
              <a:t>Instance</a:t>
            </a:r>
            <a:endParaRPr lang="en-US" dirty="0"/>
          </a:p>
        </p:txBody>
      </p:sp>
      <p:sp>
        <p:nvSpPr>
          <p:cNvPr id="3" name="Content Placeholder 2"/>
          <p:cNvSpPr>
            <a:spLocks noGrp="1"/>
          </p:cNvSpPr>
          <p:nvPr>
            <p:ph sz="quarter" idx="10"/>
          </p:nvPr>
        </p:nvSpPr>
        <p:spPr/>
        <p:txBody>
          <a:bodyPr/>
          <a:lstStyle/>
          <a:p>
            <a:r>
              <a:rPr lang="en-US" b="1" dirty="0"/>
              <a:t>Steps</a:t>
            </a:r>
          </a:p>
          <a:p>
            <a:pPr marL="342900" indent="-342900">
              <a:buFont typeface="+mj-lt"/>
              <a:buAutoNum type="arabicPeriod"/>
            </a:pPr>
            <a:r>
              <a:rPr lang="en-US" dirty="0"/>
              <a:t>Navigate to </a:t>
            </a:r>
            <a:r>
              <a:rPr lang="en-US" i="1" dirty="0"/>
              <a:t>Admin Center</a:t>
            </a:r>
            <a:r>
              <a:rPr lang="en-US" dirty="0"/>
              <a:t> → </a:t>
            </a:r>
            <a:r>
              <a:rPr lang="en-US" i="1" dirty="0"/>
              <a:t>Performance Management</a:t>
            </a:r>
            <a:r>
              <a:rPr lang="en-US" dirty="0"/>
              <a:t> → </a:t>
            </a:r>
            <a:r>
              <a:rPr lang="en-US" i="1" dirty="0"/>
              <a:t>Manage Templates</a:t>
            </a:r>
            <a:r>
              <a:rPr lang="en-US" dirty="0"/>
              <a:t>.</a:t>
            </a:r>
          </a:p>
          <a:p>
            <a:pPr marL="342900" indent="-342900">
              <a:buFont typeface="+mj-lt"/>
              <a:buAutoNum type="arabicPeriod"/>
            </a:pPr>
            <a:r>
              <a:rPr lang="en-US" dirty="0"/>
              <a:t>On the </a:t>
            </a:r>
            <a:r>
              <a:rPr lang="en-US" i="1" dirty="0"/>
              <a:t>Manage Templates</a:t>
            </a:r>
            <a:r>
              <a:rPr lang="en-US" dirty="0"/>
              <a:t> screen, select the </a:t>
            </a:r>
            <a:r>
              <a:rPr lang="en-US" i="1" dirty="0"/>
              <a:t>Performance Review</a:t>
            </a:r>
            <a:r>
              <a:rPr lang="en-US" dirty="0"/>
              <a:t> tab.</a:t>
            </a:r>
          </a:p>
          <a:p>
            <a:pPr marL="342900" indent="-342900">
              <a:buFont typeface="+mj-lt"/>
              <a:buAutoNum type="arabicPeriod"/>
            </a:pPr>
            <a:r>
              <a:rPr lang="en-US" dirty="0"/>
              <a:t>Select </a:t>
            </a:r>
            <a:r>
              <a:rPr lang="en-US" i="1" dirty="0"/>
              <a:t>Add a New Template</a:t>
            </a:r>
            <a:r>
              <a:rPr lang="en-US" dirty="0" smtClean="0"/>
              <a:t>.</a:t>
            </a:r>
          </a:p>
          <a:p>
            <a:endParaRPr lang="en-US" b="1" dirty="0"/>
          </a:p>
          <a:p>
            <a:r>
              <a:rPr lang="en-US" b="1" dirty="0" smtClean="0"/>
              <a:t>Results</a:t>
            </a:r>
            <a:endParaRPr lang="en-US" b="1" dirty="0"/>
          </a:p>
          <a:p>
            <a:r>
              <a:rPr lang="en-US" dirty="0"/>
              <a:t>This option provides template selections from the Success Store.</a:t>
            </a:r>
          </a:p>
          <a:p>
            <a:pPr marL="342900" indent="-342900">
              <a:buFont typeface="+mj-lt"/>
              <a:buAutoNum type="arabicPeriod" startAt="4"/>
            </a:pPr>
            <a:r>
              <a:rPr lang="en-US" dirty="0"/>
              <a:t>Select the </a:t>
            </a:r>
            <a:r>
              <a:rPr lang="en-US" i="1" dirty="0"/>
              <a:t>Performance Review with Self-Review</a:t>
            </a:r>
            <a:r>
              <a:rPr lang="en-US" dirty="0"/>
              <a:t> template.</a:t>
            </a:r>
          </a:p>
          <a:p>
            <a:pPr marL="342900" indent="-342900">
              <a:buFont typeface="+mj-lt"/>
              <a:buAutoNum type="arabicPeriod" startAt="4"/>
            </a:pPr>
            <a:r>
              <a:rPr lang="en-US" dirty="0"/>
              <a:t>Click </a:t>
            </a:r>
            <a:r>
              <a:rPr lang="en-US" i="1" dirty="0"/>
              <a:t>Add to my Instance</a:t>
            </a:r>
            <a:r>
              <a:rPr lang="en-US" dirty="0"/>
              <a:t>.</a:t>
            </a:r>
          </a:p>
          <a:p>
            <a:pPr marL="342900" indent="-342900">
              <a:buFont typeface="+mj-lt"/>
              <a:buAutoNum type="arabicPeriod" startAt="4"/>
            </a:pPr>
            <a:r>
              <a:rPr lang="en-US" dirty="0"/>
              <a:t>On the </a:t>
            </a:r>
            <a:r>
              <a:rPr lang="en-US" i="1" dirty="0"/>
              <a:t>Save As a New Template</a:t>
            </a:r>
            <a:r>
              <a:rPr lang="en-US" dirty="0"/>
              <a:t> dialog box, click </a:t>
            </a:r>
            <a:r>
              <a:rPr lang="en-US" i="1" dirty="0"/>
              <a:t>Save</a:t>
            </a:r>
            <a:r>
              <a:rPr lang="en-US" dirty="0"/>
              <a:t>.</a:t>
            </a:r>
          </a:p>
          <a:p>
            <a:endParaRPr lang="en-US" dirty="0"/>
          </a:p>
        </p:txBody>
      </p:sp>
    </p:spTree>
    <p:extLst>
      <p:ext uri="{BB962C8B-B14F-4D97-AF65-F5344CB8AC3E}">
        <p14:creationId xmlns:p14="http://schemas.microsoft.com/office/powerpoint/2010/main" val="86364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3" y="260648"/>
            <a:ext cx="7398590" cy="480016"/>
          </a:xfrm>
        </p:spPr>
        <p:txBody>
          <a:bodyPr>
            <a:normAutofit fontScale="90000"/>
          </a:bodyPr>
          <a:lstStyle/>
          <a:p>
            <a:r>
              <a:rPr lang="en-US" dirty="0"/>
              <a:t>To Convert PMv11 Forms to PMv12 Acceleration</a:t>
            </a:r>
          </a:p>
        </p:txBody>
      </p:sp>
      <p:sp>
        <p:nvSpPr>
          <p:cNvPr id="3" name="Content Placeholder 2"/>
          <p:cNvSpPr>
            <a:spLocks noGrp="1"/>
          </p:cNvSpPr>
          <p:nvPr>
            <p:ph sz="quarter" idx="10"/>
          </p:nvPr>
        </p:nvSpPr>
        <p:spPr>
          <a:xfrm>
            <a:off x="324266" y="813816"/>
            <a:ext cx="8495469" cy="5495504"/>
          </a:xfrm>
        </p:spPr>
        <p:txBody>
          <a:bodyPr>
            <a:normAutofit fontScale="62500" lnSpcReduction="20000"/>
          </a:bodyPr>
          <a:lstStyle/>
          <a:p>
            <a:r>
              <a:rPr lang="en-US" sz="1900" b="1" dirty="0"/>
              <a:t>Steps</a:t>
            </a:r>
          </a:p>
          <a:p>
            <a:pPr marL="342900" indent="-342900">
              <a:buFont typeface="+mj-lt"/>
              <a:buAutoNum type="arabicPeriod"/>
            </a:pPr>
            <a:r>
              <a:rPr lang="en-US" sz="1900" dirty="0"/>
              <a:t>Log into the Instance and navigate to </a:t>
            </a:r>
            <a:r>
              <a:rPr lang="en-US" sz="1900" i="1" dirty="0"/>
              <a:t>Admin Center</a:t>
            </a:r>
            <a:r>
              <a:rPr lang="en-US" sz="1900" dirty="0"/>
              <a:t> → </a:t>
            </a:r>
            <a:r>
              <a:rPr lang="en-US" sz="1900" i="1" dirty="0"/>
              <a:t>Performance Management</a:t>
            </a:r>
            <a:r>
              <a:rPr lang="en-US" sz="1900" dirty="0"/>
              <a:t> → </a:t>
            </a:r>
            <a:r>
              <a:rPr lang="en-US" sz="1900" i="1" dirty="0"/>
              <a:t>Manage Templates</a:t>
            </a:r>
            <a:r>
              <a:rPr lang="en-US" sz="1900" dirty="0"/>
              <a:t>.</a:t>
            </a:r>
          </a:p>
          <a:p>
            <a:pPr marL="342900" indent="-342900">
              <a:buFont typeface="+mj-lt"/>
              <a:buAutoNum type="arabicPeriod"/>
            </a:pPr>
            <a:r>
              <a:rPr lang="en-US" sz="1900" dirty="0"/>
              <a:t>On the </a:t>
            </a:r>
            <a:r>
              <a:rPr lang="en-US" sz="1900" i="1" dirty="0"/>
              <a:t>Manage Templates</a:t>
            </a:r>
            <a:r>
              <a:rPr lang="en-US" sz="1900" dirty="0"/>
              <a:t> screen, select the </a:t>
            </a:r>
            <a:r>
              <a:rPr lang="en-US" sz="1900" i="1" dirty="0"/>
              <a:t>Performance Review</a:t>
            </a:r>
            <a:r>
              <a:rPr lang="en-US" sz="1900" dirty="0"/>
              <a:t> tab, and click the title of the performance template you want to convert</a:t>
            </a:r>
            <a:r>
              <a:rPr lang="en-US" sz="1900" dirty="0" smtClean="0"/>
              <a:t>.</a:t>
            </a:r>
          </a:p>
          <a:p>
            <a:r>
              <a:rPr lang="en-US" sz="1900" b="1" dirty="0" smtClean="0"/>
              <a:t>Results</a:t>
            </a:r>
            <a:endParaRPr lang="en-US" sz="1900" b="1" dirty="0"/>
          </a:p>
          <a:p>
            <a:r>
              <a:rPr lang="en-US" sz="1900" dirty="0"/>
              <a:t>A yellow triangle appears alongside any performance form that was added before PMv12 Acceleration was turned on in Provisioning.</a:t>
            </a:r>
          </a:p>
          <a:p>
            <a:pPr marL="342900" indent="-342900">
              <a:buFont typeface="+mj-lt"/>
              <a:buAutoNum type="arabicPeriod" startAt="3"/>
            </a:pPr>
            <a:r>
              <a:rPr lang="en-US" sz="1900" dirty="0"/>
              <a:t>Select </a:t>
            </a:r>
            <a:r>
              <a:rPr lang="en-US" sz="1900" i="1" dirty="0"/>
              <a:t>Validate and Approve for PMv12 Acceleration</a:t>
            </a:r>
            <a:r>
              <a:rPr lang="en-US" sz="1900" dirty="0"/>
              <a:t> and read the information on the screen that appears.</a:t>
            </a:r>
          </a:p>
          <a:p>
            <a:pPr marL="342900" indent="-342900">
              <a:buFont typeface="+mj-lt"/>
              <a:buAutoNum type="arabicPeriod" startAt="3"/>
            </a:pPr>
            <a:r>
              <a:rPr lang="en-US" sz="1900" dirty="0"/>
              <a:t>On the left-hand side of the screen, select the </a:t>
            </a:r>
            <a:r>
              <a:rPr lang="en-US" sz="1900" i="1" dirty="0"/>
              <a:t>Edit Fields and Sections</a:t>
            </a:r>
            <a:r>
              <a:rPr lang="en-US" sz="1900" dirty="0"/>
              <a:t> tab.</a:t>
            </a:r>
          </a:p>
          <a:p>
            <a:pPr marL="342900" indent="-342900">
              <a:buFont typeface="+mj-lt"/>
              <a:buAutoNum type="arabicPeriod" startAt="3"/>
            </a:pPr>
            <a:r>
              <a:rPr lang="en-US" sz="1900" dirty="0"/>
              <a:t>Select each of the form sections that appear under the </a:t>
            </a:r>
            <a:r>
              <a:rPr lang="en-US" sz="1900" i="1" dirty="0"/>
              <a:t>Edit Fields and Sections</a:t>
            </a:r>
            <a:r>
              <a:rPr lang="en-US" sz="1900" dirty="0"/>
              <a:t> tab, and note which features are no longer compatible with PMv12 Acceleration in each section. This information appears on the right-hand side of the screen.</a:t>
            </a:r>
          </a:p>
          <a:p>
            <a:pPr marL="342900" indent="-342900">
              <a:buFont typeface="+mj-lt"/>
              <a:buAutoNum type="arabicPeriod" startAt="3"/>
            </a:pPr>
            <a:r>
              <a:rPr lang="en-US" sz="1900" dirty="0"/>
              <a:t>Select the </a:t>
            </a:r>
            <a:r>
              <a:rPr lang="en-US" sz="1900" i="1" dirty="0"/>
              <a:t>Print list of changes</a:t>
            </a:r>
            <a:r>
              <a:rPr lang="en-US" sz="1900" dirty="0"/>
              <a:t> button at the top of the </a:t>
            </a:r>
            <a:r>
              <a:rPr lang="en-US" sz="1900" dirty="0" err="1"/>
              <a:t>screen.Some</a:t>
            </a:r>
            <a:r>
              <a:rPr lang="en-US" sz="1900" dirty="0"/>
              <a:t> template changes can be made in Manage Templates, and some changes can only be made in the XML file. There is an automated process that clones the PMv11 form and converts it into a PMv12 Acceleration form, but this option provides you with copies of both XML files to ensure that all customer specifications are taken into account with the new form.</a:t>
            </a:r>
          </a:p>
          <a:p>
            <a:pPr marL="342900" indent="-342900">
              <a:buFont typeface="+mj-lt"/>
              <a:buAutoNum type="arabicPeriod" startAt="3"/>
            </a:pPr>
            <a:r>
              <a:rPr lang="en-US" sz="1900" dirty="0"/>
              <a:t>On the </a:t>
            </a:r>
            <a:r>
              <a:rPr lang="en-US" sz="1900" i="1" dirty="0"/>
              <a:t>Validate and Approve for PMv12 Acceleration</a:t>
            </a:r>
            <a:r>
              <a:rPr lang="en-US" sz="1900" dirty="0"/>
              <a:t> tab, select the </a:t>
            </a:r>
            <a:r>
              <a:rPr lang="en-US" sz="1900" i="1" dirty="0"/>
              <a:t>Update and Edit</a:t>
            </a:r>
            <a:r>
              <a:rPr lang="en-US" sz="1900" dirty="0"/>
              <a:t> button at the bottom of the screen and select </a:t>
            </a:r>
            <a:r>
              <a:rPr lang="en-US" sz="1900" i="1" dirty="0"/>
              <a:t>OK</a:t>
            </a:r>
            <a:r>
              <a:rPr lang="en-US" sz="1900" dirty="0"/>
              <a:t> in the dialog box that </a:t>
            </a:r>
            <a:r>
              <a:rPr lang="en-US" sz="1900" dirty="0" err="1"/>
              <a:t>appears.The</a:t>
            </a:r>
            <a:r>
              <a:rPr lang="en-US" sz="1900" dirty="0"/>
              <a:t> automated conversion will clone your PMv11 form and convert it into a compliant PMv12 Acceleration form.</a:t>
            </a:r>
          </a:p>
          <a:p>
            <a:r>
              <a:rPr lang="en-US" sz="1900" b="1" dirty="0"/>
              <a:t>Results</a:t>
            </a:r>
          </a:p>
          <a:p>
            <a:r>
              <a:rPr lang="en-US" sz="1900" dirty="0"/>
              <a:t>The new PMv12 Acceleration form opens. You can now see the differences between the two versions on the </a:t>
            </a:r>
            <a:r>
              <a:rPr lang="en-US" sz="1900" i="1" dirty="0"/>
              <a:t>Preview</a:t>
            </a:r>
            <a:r>
              <a:rPr lang="en-US" sz="1900" dirty="0"/>
              <a:t> page in </a:t>
            </a:r>
            <a:r>
              <a:rPr lang="en-US" sz="1900" i="1" dirty="0"/>
              <a:t>Manage Templates</a:t>
            </a:r>
            <a:r>
              <a:rPr lang="en-US" sz="1900" dirty="0"/>
              <a:t>.</a:t>
            </a:r>
          </a:p>
          <a:p>
            <a:pPr marL="342900" indent="-342900">
              <a:buFont typeface="+mj-lt"/>
              <a:buAutoNum type="arabicPeriod" startAt="8"/>
            </a:pPr>
            <a:r>
              <a:rPr lang="en-US" sz="1900" dirty="0"/>
              <a:t>Click </a:t>
            </a:r>
            <a:r>
              <a:rPr lang="en-US" sz="1900" i="1" dirty="0"/>
              <a:t>Approve for Launch</a:t>
            </a:r>
            <a:r>
              <a:rPr lang="en-US" sz="1900" dirty="0"/>
              <a:t>. The </a:t>
            </a:r>
            <a:r>
              <a:rPr lang="en-US" sz="1900" i="1" dirty="0"/>
              <a:t>Approve for Launch</a:t>
            </a:r>
            <a:r>
              <a:rPr lang="en-US" sz="1900" dirty="0"/>
              <a:t> window appears.</a:t>
            </a:r>
          </a:p>
          <a:p>
            <a:pPr marL="342900" indent="-342900">
              <a:buFont typeface="+mj-lt"/>
              <a:buAutoNum type="arabicPeriod" startAt="8"/>
            </a:pPr>
            <a:r>
              <a:rPr lang="en-US" sz="1900" dirty="0"/>
              <a:t>Verify that you want to approve the form for launch in role-based permissions, then launch the new PMv12 Acceleration form by clicking </a:t>
            </a:r>
            <a:r>
              <a:rPr lang="en-US" sz="1900" i="1" dirty="0"/>
              <a:t>OK</a:t>
            </a:r>
            <a:r>
              <a:rPr lang="en-US" sz="1900" dirty="0"/>
              <a:t>.</a:t>
            </a:r>
          </a:p>
          <a:p>
            <a:endParaRPr lang="en-US" dirty="0"/>
          </a:p>
        </p:txBody>
      </p:sp>
    </p:spTree>
    <p:extLst>
      <p:ext uri="{BB962C8B-B14F-4D97-AF65-F5344CB8AC3E}">
        <p14:creationId xmlns:p14="http://schemas.microsoft.com/office/powerpoint/2010/main" val="2505109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Workflow and Recording Evaluations with the Performance Form </a:t>
            </a:r>
          </a:p>
        </p:txBody>
      </p:sp>
      <p:sp>
        <p:nvSpPr>
          <p:cNvPr id="3" name="Content Placeholder 2"/>
          <p:cNvSpPr>
            <a:spLocks noGrp="1"/>
          </p:cNvSpPr>
          <p:nvPr>
            <p:ph sz="quarter" idx="10"/>
          </p:nvPr>
        </p:nvSpPr>
        <p:spPr/>
        <p:txBody>
          <a:bodyPr/>
          <a:lstStyle/>
          <a:p>
            <a:r>
              <a:rPr lang="en-US" b="1" dirty="0"/>
              <a:t>About This Topic</a:t>
            </a:r>
          </a:p>
          <a:p>
            <a:r>
              <a:rPr lang="en-US" dirty="0"/>
              <a:t>In this lesson you learn about the function and use of rating scales and route maps in the performance form.</a:t>
            </a:r>
          </a:p>
          <a:p>
            <a:r>
              <a:rPr lang="en-US" b="1" dirty="0" smtClean="0"/>
              <a:t>Objective(s</a:t>
            </a:r>
            <a:r>
              <a:rPr lang="en-US" b="1" dirty="0"/>
              <a:t>)</a:t>
            </a:r>
          </a:p>
          <a:p>
            <a:r>
              <a:rPr lang="en-US" dirty="0"/>
              <a:t>After completing this lesson, you will be able to:</a:t>
            </a:r>
          </a:p>
          <a:p>
            <a:pPr marL="285750" indent="-285750">
              <a:buFont typeface="Arial" panose="020B0604020202020204" pitchFamily="34" charset="0"/>
              <a:buChar char="•"/>
            </a:pPr>
            <a:r>
              <a:rPr lang="en-US" dirty="0"/>
              <a:t>Record evaluations with rating scales in the performance form</a:t>
            </a:r>
          </a:p>
          <a:p>
            <a:pPr marL="285750" indent="-285750">
              <a:buFont typeface="Arial" panose="020B0604020202020204" pitchFamily="34" charset="0"/>
              <a:buChar char="•"/>
            </a:pPr>
            <a:r>
              <a:rPr lang="en-US" dirty="0"/>
              <a:t>Identify stages and steps within a route map</a:t>
            </a:r>
          </a:p>
          <a:p>
            <a:endParaRPr lang="en-US" dirty="0"/>
          </a:p>
        </p:txBody>
      </p:sp>
    </p:spTree>
    <p:extLst>
      <p:ext uri="{BB962C8B-B14F-4D97-AF65-F5344CB8AC3E}">
        <p14:creationId xmlns:p14="http://schemas.microsoft.com/office/powerpoint/2010/main" val="201811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the Performance Management Template</a:t>
            </a:r>
          </a:p>
        </p:txBody>
      </p:sp>
      <p:sp>
        <p:nvSpPr>
          <p:cNvPr id="3" name="Content Placeholder 2"/>
          <p:cNvSpPr>
            <a:spLocks noGrp="1"/>
          </p:cNvSpPr>
          <p:nvPr>
            <p:ph sz="quarter" idx="10"/>
          </p:nvPr>
        </p:nvSpPr>
        <p:spPr/>
        <p:txBody>
          <a:bodyPr/>
          <a:lstStyle/>
          <a:p>
            <a:r>
              <a:rPr lang="en-US" dirty="0"/>
              <a:t>A performance form template is a shell that contains the structure, or layout, of the performance review form. It is used to record information, such as the evaluation of an employee’s performance during the review cycle.</a:t>
            </a:r>
          </a:p>
          <a:p>
            <a:r>
              <a:rPr lang="en-US" dirty="0"/>
              <a:t>PMv12 Acceleration form templates contain the following components:</a:t>
            </a:r>
          </a:p>
          <a:p>
            <a:pPr marL="285750" indent="-285750">
              <a:buClr>
                <a:schemeClr val="accent1"/>
              </a:buClr>
              <a:buFont typeface="Wingdings" panose="05000000000000000000" pitchFamily="2" charset="2"/>
              <a:buChar char="§"/>
            </a:pPr>
            <a:r>
              <a:rPr lang="en-US" b="1" dirty="0"/>
              <a:t>Rating </a:t>
            </a:r>
            <a:r>
              <a:rPr lang="en-US" b="1" dirty="0" smtClean="0"/>
              <a:t>scale </a:t>
            </a:r>
            <a:endParaRPr lang="en-US" b="1" dirty="0"/>
          </a:p>
          <a:p>
            <a:pPr marL="285750" indent="-285750">
              <a:buClr>
                <a:schemeClr val="accent1"/>
              </a:buClr>
              <a:buFont typeface="Wingdings" panose="05000000000000000000" pitchFamily="2" charset="2"/>
              <a:buChar char="§"/>
            </a:pPr>
            <a:r>
              <a:rPr lang="en-US" b="1" dirty="0"/>
              <a:t>Route map (form workflow)</a:t>
            </a:r>
          </a:p>
          <a:p>
            <a:pPr marL="285750" indent="-285750">
              <a:buClr>
                <a:schemeClr val="accent1"/>
              </a:buClr>
              <a:buFont typeface="Wingdings" panose="05000000000000000000" pitchFamily="2" charset="2"/>
              <a:buChar char="§"/>
            </a:pPr>
            <a:r>
              <a:rPr lang="en-US" dirty="0"/>
              <a:t>Form title</a:t>
            </a:r>
          </a:p>
          <a:p>
            <a:pPr marL="285750" indent="-285750">
              <a:buClr>
                <a:schemeClr val="accent1"/>
              </a:buClr>
              <a:buFont typeface="Wingdings" panose="05000000000000000000" pitchFamily="2" charset="2"/>
              <a:buChar char="§"/>
            </a:pPr>
            <a:r>
              <a:rPr lang="en-US" dirty="0"/>
              <a:t>Form sections</a:t>
            </a:r>
          </a:p>
          <a:p>
            <a:endParaRPr lang="en-US" dirty="0" smtClean="0"/>
          </a:p>
          <a:p>
            <a:r>
              <a:rPr lang="en-US" b="1" dirty="0" smtClean="0"/>
              <a:t>*Covered in Lesson 3 in detail</a:t>
            </a:r>
            <a:endParaRPr lang="en-US" b="1" dirty="0"/>
          </a:p>
        </p:txBody>
      </p:sp>
    </p:spTree>
    <p:extLst>
      <p:ext uri="{BB962C8B-B14F-4D97-AF65-F5344CB8AC3E}">
        <p14:creationId xmlns:p14="http://schemas.microsoft.com/office/powerpoint/2010/main" val="313883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Performance Form</a:t>
            </a:r>
          </a:p>
        </p:txBody>
      </p:sp>
      <p:sp>
        <p:nvSpPr>
          <p:cNvPr id="3" name="Content Placeholder 2"/>
          <p:cNvSpPr>
            <a:spLocks noGrp="1"/>
          </p:cNvSpPr>
          <p:nvPr>
            <p:ph sz="quarter" idx="10"/>
          </p:nvPr>
        </p:nvSpPr>
        <p:spPr/>
        <p:txBody>
          <a:bodyPr/>
          <a:lstStyle/>
          <a:p>
            <a:r>
              <a:rPr lang="en-US" b="1" dirty="0"/>
              <a:t>Form </a:t>
            </a:r>
            <a:r>
              <a:rPr lang="en-US" b="1" dirty="0" smtClean="0"/>
              <a:t>Title:</a:t>
            </a:r>
          </a:p>
          <a:p>
            <a:endParaRPr lang="en-US" b="1" dirty="0"/>
          </a:p>
          <a:p>
            <a:r>
              <a:rPr lang="en-US" dirty="0"/>
              <a:t>Every form template must have a title. This title should be descriptive of the form and easy for users to understand. The title is visible in the Performance Inbox and on the open form.</a:t>
            </a:r>
          </a:p>
          <a:p>
            <a:r>
              <a:rPr lang="en-US" dirty="0"/>
              <a:t>In the figure titled Form Sections, the form title includes both the name of the template and the name of the subject of the form. The name of the template is “Performance Form” and the name of the subject of the form is “Edward Employee”.</a:t>
            </a:r>
          </a:p>
          <a:p>
            <a:endParaRPr lang="en-US" dirty="0" smtClean="0"/>
          </a:p>
          <a:p>
            <a:endParaRPr lang="en-US" dirty="0"/>
          </a:p>
          <a:p>
            <a:endParaRPr lang="en-US" dirty="0"/>
          </a:p>
        </p:txBody>
      </p:sp>
    </p:spTree>
    <p:extLst>
      <p:ext uri="{BB962C8B-B14F-4D97-AF65-F5344CB8AC3E}">
        <p14:creationId xmlns:p14="http://schemas.microsoft.com/office/powerpoint/2010/main" val="247377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Sections</a:t>
            </a:r>
          </a:p>
        </p:txBody>
      </p:sp>
      <p:pic>
        <p:nvPicPr>
          <p:cNvPr id="4" name="Content Placeholder 3"/>
          <p:cNvPicPr>
            <a:picLocks noGrp="1" noChangeAspect="1"/>
          </p:cNvPicPr>
          <p:nvPr>
            <p:ph sz="quarter" idx="10"/>
          </p:nvPr>
        </p:nvPicPr>
        <p:blipFill>
          <a:blip r:embed="rId2"/>
          <a:stretch>
            <a:fillRect/>
          </a:stretch>
        </p:blipFill>
        <p:spPr>
          <a:xfrm>
            <a:off x="113538" y="1355215"/>
            <a:ext cx="8496300" cy="4023617"/>
          </a:xfrm>
          <a:prstGeom prst="rect">
            <a:avLst/>
          </a:prstGeom>
        </p:spPr>
      </p:pic>
    </p:spTree>
    <p:extLst>
      <p:ext uri="{BB962C8B-B14F-4D97-AF65-F5344CB8AC3E}">
        <p14:creationId xmlns:p14="http://schemas.microsoft.com/office/powerpoint/2010/main" val="3072486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Sections</a:t>
            </a:r>
          </a:p>
        </p:txBody>
      </p:sp>
      <p:sp>
        <p:nvSpPr>
          <p:cNvPr id="3" name="Content Placeholder 2"/>
          <p:cNvSpPr>
            <a:spLocks noGrp="1"/>
          </p:cNvSpPr>
          <p:nvPr>
            <p:ph sz="quarter" idx="10"/>
          </p:nvPr>
        </p:nvSpPr>
        <p:spPr>
          <a:xfrm>
            <a:off x="324266" y="941832"/>
            <a:ext cx="8495469" cy="5367488"/>
          </a:xfrm>
        </p:spPr>
        <p:txBody>
          <a:bodyPr>
            <a:normAutofit lnSpcReduction="10000"/>
          </a:bodyPr>
          <a:lstStyle/>
          <a:p>
            <a:r>
              <a:rPr lang="en-US" dirty="0"/>
              <a:t>The performance form is made up of a number of sections, as follows:</a:t>
            </a:r>
          </a:p>
          <a:p>
            <a:pPr marL="285750" indent="-285750">
              <a:buClr>
                <a:schemeClr val="accent1"/>
              </a:buClr>
              <a:buFont typeface="Wingdings" panose="05000000000000000000" pitchFamily="2" charset="2"/>
              <a:buChar char="Ø"/>
            </a:pPr>
            <a:r>
              <a:rPr lang="en-US" dirty="0"/>
              <a:t>The </a:t>
            </a:r>
            <a:r>
              <a:rPr lang="en-US" b="1" dirty="0"/>
              <a:t>Introduction</a:t>
            </a:r>
            <a:r>
              <a:rPr lang="en-US" dirty="0"/>
              <a:t> section can include text-based information about the purpose of the review, whom to call for assistance, and any other information relevant to the review.</a:t>
            </a:r>
          </a:p>
          <a:p>
            <a:pPr marL="285750" indent="-285750">
              <a:buClr>
                <a:schemeClr val="accent1"/>
              </a:buClr>
              <a:buFont typeface="Wingdings" panose="05000000000000000000" pitchFamily="2" charset="2"/>
              <a:buChar char="Ø"/>
            </a:pPr>
            <a:r>
              <a:rPr lang="en-US" dirty="0"/>
              <a:t>The </a:t>
            </a:r>
            <a:r>
              <a:rPr lang="en-US" b="1" dirty="0"/>
              <a:t>Employee Information</a:t>
            </a:r>
            <a:r>
              <a:rPr lang="en-US" dirty="0"/>
              <a:t> section identifies the subject of the review (the person whose performance is assessed), and gives other viewers of the form relevant information about the subject.</a:t>
            </a:r>
          </a:p>
          <a:p>
            <a:pPr marL="285750" indent="-285750">
              <a:buClr>
                <a:schemeClr val="accent1"/>
              </a:buClr>
              <a:buFont typeface="Wingdings" panose="05000000000000000000" pitchFamily="2" charset="2"/>
              <a:buChar char="Ø"/>
            </a:pPr>
            <a:r>
              <a:rPr lang="en-US" dirty="0"/>
              <a:t>The </a:t>
            </a:r>
            <a:r>
              <a:rPr lang="en-US" b="1" dirty="0"/>
              <a:t>Review Information</a:t>
            </a:r>
            <a:r>
              <a:rPr lang="en-US" dirty="0"/>
              <a:t> section identifies the review period that the form covers, and the person who created the form.</a:t>
            </a:r>
          </a:p>
          <a:p>
            <a:pPr marL="285750" indent="-285750">
              <a:buClr>
                <a:schemeClr val="accent1"/>
              </a:buClr>
              <a:buFont typeface="Wingdings" panose="05000000000000000000" pitchFamily="2" charset="2"/>
              <a:buChar char="Ø"/>
            </a:pPr>
            <a:r>
              <a:rPr lang="en-US" dirty="0"/>
              <a:t>The </a:t>
            </a:r>
            <a:r>
              <a:rPr lang="en-US" b="1" dirty="0"/>
              <a:t>Performance Goals</a:t>
            </a:r>
            <a:r>
              <a:rPr lang="en-US" dirty="0"/>
              <a:t> section identifies the employee’s individual goals.</a:t>
            </a:r>
          </a:p>
          <a:p>
            <a:pPr lvl="1"/>
            <a:r>
              <a:rPr lang="en-US" dirty="0"/>
              <a:t>These can be populated manually, or automatically from the employee’s Goal Plan.</a:t>
            </a:r>
          </a:p>
          <a:p>
            <a:pPr lvl="1"/>
            <a:r>
              <a:rPr lang="en-US" dirty="0"/>
              <a:t>Each of the Goals and Competencies sections on the form can be weighted independently. The overall performance form score calculation takes these weights into consideration.</a:t>
            </a:r>
          </a:p>
          <a:p>
            <a:pPr lvl="1"/>
            <a:r>
              <a:rPr lang="en-US" dirty="0"/>
              <a:t>Employees and managers can use tools like rating scales, Spell Check, and SAP </a:t>
            </a:r>
            <a:r>
              <a:rPr lang="en-US" dirty="0" err="1"/>
              <a:t>SuccessFactors</a:t>
            </a:r>
            <a:r>
              <a:rPr lang="en-US" dirty="0"/>
              <a:t>’ Legal Scan. Legal Scan detects potentially inappropriate language to avoid legally compromising situations, and to help educate managers about the appropriate language to use during reviews.</a:t>
            </a:r>
          </a:p>
          <a:p>
            <a:endParaRPr lang="en-US" dirty="0"/>
          </a:p>
        </p:txBody>
      </p:sp>
    </p:spTree>
    <p:extLst>
      <p:ext uri="{BB962C8B-B14F-4D97-AF65-F5344CB8AC3E}">
        <p14:creationId xmlns:p14="http://schemas.microsoft.com/office/powerpoint/2010/main" val="3376858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Sections (Contd..)</a:t>
            </a:r>
            <a:endParaRPr lang="en-US" dirty="0"/>
          </a:p>
        </p:txBody>
      </p:sp>
      <p:sp>
        <p:nvSpPr>
          <p:cNvPr id="3" name="Content Placeholder 2"/>
          <p:cNvSpPr>
            <a:spLocks noGrp="1"/>
          </p:cNvSpPr>
          <p:nvPr>
            <p:ph sz="quarter" idx="10"/>
          </p:nvPr>
        </p:nvSpPr>
        <p:spPr>
          <a:xfrm>
            <a:off x="324266" y="768096"/>
            <a:ext cx="8495469" cy="5751576"/>
          </a:xfrm>
        </p:spPr>
        <p:txBody>
          <a:bodyPr>
            <a:normAutofit fontScale="85000" lnSpcReduction="10000"/>
          </a:bodyPr>
          <a:lstStyle/>
          <a:p>
            <a:pPr marL="285750" indent="-285750">
              <a:buClr>
                <a:schemeClr val="accent1"/>
              </a:buClr>
              <a:buFont typeface="Wingdings" panose="05000000000000000000" pitchFamily="2" charset="2"/>
              <a:buChar char="Ø"/>
            </a:pPr>
            <a:r>
              <a:rPr lang="en-US" dirty="0"/>
              <a:t>The </a:t>
            </a:r>
            <a:r>
              <a:rPr lang="en-US" b="1" dirty="0"/>
              <a:t>Competencies</a:t>
            </a:r>
            <a:r>
              <a:rPr lang="en-US" dirty="0"/>
              <a:t> section identifies the core and role-based competencies the employee is expected to demonstrate.</a:t>
            </a:r>
          </a:p>
          <a:p>
            <a:pPr lvl="1"/>
            <a:r>
              <a:rPr lang="en-US" dirty="0"/>
              <a:t>Competencies can be added manually, or automatically populated.</a:t>
            </a:r>
          </a:p>
          <a:p>
            <a:pPr lvl="1"/>
            <a:r>
              <a:rPr lang="en-US" dirty="0"/>
              <a:t>Multiple Competencies sections can be included on a performance review form. Often, customers use one for core competencies and one for job-specific competencies. Alternatively, one Competencies section can be configured to present both sets of competencies together.</a:t>
            </a:r>
          </a:p>
          <a:p>
            <a:pPr lvl="1"/>
            <a:r>
              <a:rPr lang="en-US" dirty="0"/>
              <a:t>Including core competencies, or values, in the performance review identifies and reinforces the competencies that are expected of all employees.</a:t>
            </a:r>
          </a:p>
          <a:p>
            <a:pPr lvl="1"/>
            <a:r>
              <a:rPr lang="en-US" dirty="0"/>
              <a:t>Including role-based competencies is invaluable given that competencies are fundamental to employee expectations, and sets the stage for career and development planning.</a:t>
            </a:r>
          </a:p>
          <a:p>
            <a:pPr marL="285750" indent="-285750">
              <a:buClr>
                <a:schemeClr val="accent1"/>
              </a:buClr>
              <a:buFont typeface="Wingdings" panose="05000000000000000000" pitchFamily="2" charset="2"/>
              <a:buChar char="Ø"/>
            </a:pPr>
            <a:r>
              <a:rPr lang="en-US" dirty="0"/>
              <a:t>The </a:t>
            </a:r>
            <a:r>
              <a:rPr lang="en-US" b="1" dirty="0"/>
              <a:t>Summary</a:t>
            </a:r>
            <a:r>
              <a:rPr lang="en-US" dirty="0"/>
              <a:t> section provides a summary of the </a:t>
            </a:r>
            <a:r>
              <a:rPr lang="en-US" dirty="0" err="1"/>
              <a:t>rateable</a:t>
            </a:r>
            <a:r>
              <a:rPr lang="en-US" dirty="0"/>
              <a:t> sections of the form in one centralized location.</a:t>
            </a:r>
          </a:p>
          <a:p>
            <a:pPr lvl="1"/>
            <a:r>
              <a:rPr lang="en-US" dirty="0"/>
              <a:t>This section is sometimes titled Overall Performance Summary, or Assessment Summary.</a:t>
            </a:r>
          </a:p>
          <a:p>
            <a:pPr lvl="1"/>
            <a:r>
              <a:rPr lang="en-US" dirty="0"/>
              <a:t>You can also configure the performance form so that managers can manually enter an employee’s overall performance rating in this section.</a:t>
            </a:r>
          </a:p>
          <a:p>
            <a:pPr marL="285750" indent="-285750">
              <a:buClr>
                <a:schemeClr val="accent1"/>
              </a:buClr>
              <a:buFont typeface="Wingdings" panose="05000000000000000000" pitchFamily="2" charset="2"/>
              <a:buChar char="Ø"/>
            </a:pPr>
            <a:r>
              <a:rPr lang="en-US" dirty="0"/>
              <a:t>The </a:t>
            </a:r>
            <a:r>
              <a:rPr lang="en-US" b="1" dirty="0"/>
              <a:t>Development Goals</a:t>
            </a:r>
            <a:r>
              <a:rPr lang="en-US" dirty="0"/>
              <a:t> section is an optional but important section to include and is usually included as part of the end-of-year evaluation to assist in planning for the upcoming year.</a:t>
            </a:r>
          </a:p>
          <a:p>
            <a:pPr marL="285750" indent="-285750">
              <a:buClr>
                <a:schemeClr val="accent1"/>
              </a:buClr>
              <a:buFont typeface="Wingdings" panose="05000000000000000000" pitchFamily="2" charset="2"/>
              <a:buChar char="Ø"/>
            </a:pPr>
            <a:r>
              <a:rPr lang="en-US" dirty="0"/>
              <a:t>The </a:t>
            </a:r>
            <a:r>
              <a:rPr lang="en-US" b="1" dirty="0"/>
              <a:t>Signature</a:t>
            </a:r>
            <a:r>
              <a:rPr lang="en-US" dirty="0"/>
              <a:t> section displays the names of the people who have been asked to sign the form. Once signed, this section displays the electronic signatures of these users and the date the form was signed.</a:t>
            </a:r>
          </a:p>
          <a:p>
            <a:pPr marL="285750" indent="-285750">
              <a:buClr>
                <a:schemeClr val="accent1"/>
              </a:buClr>
              <a:buFont typeface="Wingdings" panose="05000000000000000000" pitchFamily="2" charset="2"/>
              <a:buChar char="Ø"/>
            </a:pPr>
            <a:r>
              <a:rPr lang="en-US" dirty="0"/>
              <a:t>The </a:t>
            </a:r>
            <a:r>
              <a:rPr lang="en-US" b="1" dirty="0"/>
              <a:t>Objective/Competency Summary</a:t>
            </a:r>
            <a:r>
              <a:rPr lang="en-US" dirty="0"/>
              <a:t> section provides a mechanism to generate separate scores for competency and goal ratings, and assign a relative weight to each kind of section.</a:t>
            </a:r>
          </a:p>
          <a:p>
            <a:pPr lvl="1"/>
            <a:r>
              <a:rPr lang="en-US" dirty="0"/>
              <a:t>Because this data is segregated, customers can utilize some very powerful matrix grid reports. These are available through </a:t>
            </a:r>
            <a:r>
              <a:rPr lang="en-US" dirty="0" err="1"/>
              <a:t>portlets</a:t>
            </a:r>
            <a:r>
              <a:rPr lang="en-US" dirty="0"/>
              <a:t> in the Instance.</a:t>
            </a:r>
          </a:p>
          <a:p>
            <a:endParaRPr lang="en-US" dirty="0"/>
          </a:p>
        </p:txBody>
      </p:sp>
    </p:spTree>
    <p:extLst>
      <p:ext uri="{BB962C8B-B14F-4D97-AF65-F5344CB8AC3E}">
        <p14:creationId xmlns:p14="http://schemas.microsoft.com/office/powerpoint/2010/main" val="289763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Performance Management as an Administrator and End-User </a:t>
            </a:r>
            <a:r>
              <a:rPr lang="en-US" dirty="0" smtClean="0"/>
              <a:t/>
            </a:r>
            <a:br>
              <a:rPr lang="en-US" dirty="0" smtClean="0"/>
            </a:br>
            <a:r>
              <a:rPr lang="en-US" dirty="0"/>
              <a:t/>
            </a:r>
            <a:br>
              <a:rPr lang="en-US" dirty="0"/>
            </a:br>
            <a:r>
              <a:rPr lang="en-US" dirty="0" smtClean="0"/>
              <a:t>Lesson Objectives:</a:t>
            </a:r>
            <a:endParaRPr lang="en-US" sz="2400" dirty="0"/>
          </a:p>
        </p:txBody>
      </p:sp>
      <p:sp>
        <p:nvSpPr>
          <p:cNvPr id="2" name="Content Placeholder 1"/>
          <p:cNvSpPr>
            <a:spLocks noGrp="1"/>
          </p:cNvSpPr>
          <p:nvPr>
            <p:ph idx="4294967295"/>
          </p:nvPr>
        </p:nvSpPr>
        <p:spPr>
          <a:xfrm>
            <a:off x="309802" y="2025440"/>
            <a:ext cx="6794500" cy="4643438"/>
          </a:xfrm>
        </p:spPr>
        <p:txBody>
          <a:bodyPr/>
          <a:lstStyle/>
          <a:p>
            <a:r>
              <a:rPr lang="en-US" dirty="0" smtClean="0"/>
              <a:t>After completing this lesson, participants will be able to -</a:t>
            </a:r>
          </a:p>
          <a:p>
            <a:pPr lvl="1"/>
            <a:r>
              <a:rPr lang="en-US" dirty="0" smtClean="0"/>
              <a:t>Describe </a:t>
            </a:r>
            <a:r>
              <a:rPr lang="en-US" dirty="0"/>
              <a:t>the Principles and Tools of Performance Management</a:t>
            </a:r>
          </a:p>
          <a:p>
            <a:pPr lvl="1"/>
            <a:r>
              <a:rPr lang="en-US" dirty="0" smtClean="0"/>
              <a:t>Establish </a:t>
            </a:r>
            <a:r>
              <a:rPr lang="en-US" dirty="0"/>
              <a:t>Workflow and Recording Evaluations with the Performance Form</a:t>
            </a:r>
          </a:p>
          <a:p>
            <a:pPr lvl="1"/>
            <a:r>
              <a:rPr lang="en-US" dirty="0" smtClean="0"/>
              <a:t>Create </a:t>
            </a:r>
            <a:r>
              <a:rPr lang="en-US" dirty="0"/>
              <a:t>a Performance Form</a:t>
            </a:r>
          </a:p>
          <a:p>
            <a:pPr lvl="1"/>
            <a:r>
              <a:rPr lang="en-US" dirty="0" smtClean="0"/>
              <a:t>Describe </a:t>
            </a:r>
            <a:r>
              <a:rPr lang="en-US" dirty="0"/>
              <a:t>Roles for Performance Management and Accessing the Document Type Definition (DTD)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690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Describing Roles for Performance Management and Accessing the Document Type Definition (DTD)</a:t>
            </a:r>
          </a:p>
        </p:txBody>
      </p:sp>
      <p:sp>
        <p:nvSpPr>
          <p:cNvPr id="3" name="Content Placeholder 2"/>
          <p:cNvSpPr>
            <a:spLocks noGrp="1"/>
          </p:cNvSpPr>
          <p:nvPr>
            <p:ph sz="quarter" idx="10"/>
          </p:nvPr>
        </p:nvSpPr>
        <p:spPr/>
        <p:txBody>
          <a:bodyPr/>
          <a:lstStyle/>
          <a:p>
            <a:r>
              <a:rPr lang="en-US" b="1" dirty="0"/>
              <a:t>About This Topic</a:t>
            </a:r>
          </a:p>
          <a:p>
            <a:r>
              <a:rPr lang="en-US" dirty="0"/>
              <a:t>In this lesson you learn how roles determine permissions in Performance Management, and how to access the various resources necessary for performance form configuration.</a:t>
            </a:r>
          </a:p>
          <a:p>
            <a:r>
              <a:rPr lang="en-US" b="1" dirty="0" smtClean="0"/>
              <a:t>Objective(s</a:t>
            </a:r>
            <a:r>
              <a:rPr lang="en-US" b="1" dirty="0"/>
              <a:t>)</a:t>
            </a:r>
          </a:p>
          <a:p>
            <a:pPr marL="285750" indent="-285750">
              <a:buClr>
                <a:schemeClr val="accent1"/>
              </a:buClr>
              <a:buFont typeface="Wingdings" panose="05000000000000000000" pitchFamily="2" charset="2"/>
              <a:buChar char="§"/>
            </a:pPr>
            <a:r>
              <a:rPr lang="en-US" dirty="0"/>
              <a:t>After completing this lesson, you will be able to:</a:t>
            </a:r>
          </a:p>
          <a:p>
            <a:pPr marL="285750" indent="-285750">
              <a:buClr>
                <a:schemeClr val="accent1"/>
              </a:buClr>
              <a:buFont typeface="Wingdings" panose="05000000000000000000" pitchFamily="2" charset="2"/>
              <a:buChar char="§"/>
            </a:pPr>
            <a:r>
              <a:rPr lang="en-US" dirty="0"/>
              <a:t>Identify roles to define Performance Management permissions</a:t>
            </a:r>
          </a:p>
          <a:p>
            <a:pPr marL="285750" indent="-285750">
              <a:buClr>
                <a:schemeClr val="accent1"/>
              </a:buClr>
              <a:buFont typeface="Wingdings" panose="05000000000000000000" pitchFamily="2" charset="2"/>
              <a:buChar char="§"/>
            </a:pPr>
            <a:r>
              <a:rPr lang="en-US" dirty="0"/>
              <a:t>Access the Document Type Definition (DTD) and implementation guides</a:t>
            </a:r>
          </a:p>
          <a:p>
            <a:pPr marL="285750" indent="-285750">
              <a:buClr>
                <a:schemeClr val="accent1"/>
              </a:buClr>
              <a:buFont typeface="Wingdings" panose="05000000000000000000" pitchFamily="2" charset="2"/>
              <a:buChar char="§"/>
            </a:pPr>
            <a:r>
              <a:rPr lang="en-US" dirty="0"/>
              <a:t>Explain the relevance of ‘order of elements’ within the Performance Management XML template</a:t>
            </a:r>
          </a:p>
          <a:p>
            <a:endParaRPr lang="en-US" dirty="0"/>
          </a:p>
        </p:txBody>
      </p:sp>
    </p:spTree>
    <p:extLst>
      <p:ext uri="{BB962C8B-B14F-4D97-AF65-F5344CB8AC3E}">
        <p14:creationId xmlns:p14="http://schemas.microsoft.com/office/powerpoint/2010/main" val="3912680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for Performance Management</a:t>
            </a:r>
          </a:p>
        </p:txBody>
      </p:sp>
      <p:sp>
        <p:nvSpPr>
          <p:cNvPr id="3" name="Content Placeholder 2"/>
          <p:cNvSpPr>
            <a:spLocks noGrp="1"/>
          </p:cNvSpPr>
          <p:nvPr>
            <p:ph sz="quarter" idx="10"/>
          </p:nvPr>
        </p:nvSpPr>
        <p:spPr>
          <a:xfrm>
            <a:off x="324266" y="896112"/>
            <a:ext cx="8495469" cy="5413208"/>
          </a:xfrm>
        </p:spPr>
        <p:txBody>
          <a:bodyPr/>
          <a:lstStyle/>
          <a:p>
            <a:r>
              <a:rPr lang="en-US" sz="1600" dirty="0"/>
              <a:t>Permissions for Performance Management, as with Goal Management, are based on the relationship of the viewer of the form to the subject of the form (the employee being reviewed</a:t>
            </a:r>
            <a:r>
              <a:rPr lang="en-US" sz="1600" dirty="0" smtClean="0"/>
              <a:t>).</a:t>
            </a:r>
            <a:endParaRPr lang="en-US" sz="1600" dirty="0"/>
          </a:p>
          <a:p>
            <a:r>
              <a:rPr lang="en-US" sz="1600" dirty="0" smtClean="0"/>
              <a:t>Note: </a:t>
            </a:r>
            <a:r>
              <a:rPr lang="en-US" sz="1600" dirty="0"/>
              <a:t>Role Based Permissions do not control permissions within a Performance Management form</a:t>
            </a:r>
            <a:r>
              <a:rPr lang="en-US" sz="1600" dirty="0" smtClean="0"/>
              <a:t>.</a:t>
            </a:r>
          </a:p>
          <a:p>
            <a:r>
              <a:rPr lang="en-US" sz="1600" b="1" dirty="0" smtClean="0"/>
              <a:t>Roles </a:t>
            </a:r>
            <a:r>
              <a:rPr lang="en-US" sz="1600" b="1" dirty="0"/>
              <a:t>for Performance </a:t>
            </a:r>
            <a:r>
              <a:rPr lang="en-US" sz="1600" b="1" dirty="0" smtClean="0"/>
              <a:t>Management</a:t>
            </a:r>
          </a:p>
          <a:p>
            <a:r>
              <a:rPr lang="en-US" sz="1600" dirty="0"/>
              <a:t>The following roles can be used to define permissions in the Performance Management form template</a:t>
            </a:r>
            <a:r>
              <a:rPr lang="en-US" sz="1600" dirty="0" smtClean="0"/>
              <a:t>:</a:t>
            </a:r>
          </a:p>
          <a:p>
            <a:endParaRPr lang="en-US" b="1" dirty="0"/>
          </a:p>
          <a:p>
            <a:endParaRPr lang="en-US" b="1" dirty="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107156945"/>
              </p:ext>
            </p:extLst>
          </p:nvPr>
        </p:nvGraphicFramePr>
        <p:xfrm>
          <a:off x="288511" y="3427040"/>
          <a:ext cx="8531224" cy="2271950"/>
        </p:xfrm>
        <a:graphic>
          <a:graphicData uri="http://schemas.openxmlformats.org/drawingml/2006/table">
            <a:tbl>
              <a:tblPr/>
              <a:tblGrid>
                <a:gridCol w="4265612"/>
                <a:gridCol w="4265612"/>
              </a:tblGrid>
              <a:tr h="337599">
                <a:tc>
                  <a:txBody>
                    <a:bodyPr/>
                    <a:lstStyle/>
                    <a:p>
                      <a:pPr algn="l" fontAlgn="b"/>
                      <a:r>
                        <a:rPr lang="en-US" sz="1600" dirty="0">
                          <a:effectLst/>
                          <a:latin typeface="Helvetica Neue"/>
                        </a:rPr>
                        <a:t>Role Name</a:t>
                      </a:r>
                    </a:p>
                  </a:txBody>
                  <a:tcPr marL="45622" marR="45622" marT="45622" marB="45622" anchor="b">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a:effectLst/>
                          <a:latin typeface="Helvetica Neue"/>
                        </a:rPr>
                        <a:t>Description</a:t>
                      </a:r>
                    </a:p>
                  </a:txBody>
                  <a:tcPr marL="45622" marR="45622" marT="45622" marB="45622" anchor="b">
                    <a:lnL>
                      <a:noFill/>
                    </a:lnL>
                    <a:lnR>
                      <a:noFill/>
                    </a:lnR>
                    <a:lnT>
                      <a:noFill/>
                    </a:lnT>
                    <a:lnB w="6350" cap="flat" cmpd="sng" algn="ctr">
                      <a:solidFill>
                        <a:srgbClr val="DDDDDD"/>
                      </a:solidFill>
                      <a:prstDash val="solid"/>
                      <a:round/>
                      <a:headEnd type="none" w="med" len="med"/>
                      <a:tailEnd type="none" w="med" len="med"/>
                    </a:lnB>
                    <a:solidFill>
                      <a:srgbClr val="FFFFFF"/>
                    </a:solidFill>
                  </a:tcPr>
                </a:tc>
              </a:tr>
              <a:tr h="337599">
                <a:tc>
                  <a:txBody>
                    <a:bodyPr/>
                    <a:lstStyle/>
                    <a:p>
                      <a:pPr fontAlgn="t"/>
                      <a:r>
                        <a:rPr lang="en-US" sz="1600">
                          <a:effectLst/>
                          <a:latin typeface="Helvetica Neue"/>
                        </a:rPr>
                        <a:t>*</a:t>
                      </a:r>
                    </a:p>
                  </a:txBody>
                  <a:tcPr marL="45622" marR="45622" marT="45622" marB="4562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Helvetica Neue"/>
                        </a:rPr>
                        <a:t>Everyone</a:t>
                      </a:r>
                    </a:p>
                  </a:txBody>
                  <a:tcPr marL="45622" marR="45622" marT="45622" marB="4562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37599">
                <a:tc>
                  <a:txBody>
                    <a:bodyPr/>
                    <a:lstStyle/>
                    <a:p>
                      <a:pPr fontAlgn="t"/>
                      <a:r>
                        <a:rPr lang="en-US" sz="1600">
                          <a:effectLst/>
                          <a:latin typeface="Helvetica Neue"/>
                        </a:rPr>
                        <a:t>E</a:t>
                      </a:r>
                    </a:p>
                  </a:txBody>
                  <a:tcPr marL="45622" marR="45622" marT="45622" marB="4562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Helvetica Neue"/>
                        </a:rPr>
                        <a:t>Employee</a:t>
                      </a:r>
                    </a:p>
                  </a:txBody>
                  <a:tcPr marL="45622" marR="45622" marT="45622" marB="4562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37599">
                <a:tc>
                  <a:txBody>
                    <a:bodyPr/>
                    <a:lstStyle/>
                    <a:p>
                      <a:pPr fontAlgn="t"/>
                      <a:r>
                        <a:rPr lang="en-US" sz="1600">
                          <a:effectLst/>
                          <a:latin typeface="Helvetica Neue"/>
                        </a:rPr>
                        <a:t>EM</a:t>
                      </a:r>
                    </a:p>
                  </a:txBody>
                  <a:tcPr marL="45622" marR="45622" marT="45622" marB="4562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Helvetica Neue"/>
                        </a:rPr>
                        <a:t>Employee’s Manager</a:t>
                      </a:r>
                    </a:p>
                  </a:txBody>
                  <a:tcPr marL="45622" marR="45622" marT="45622" marB="4562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37599">
                <a:tc>
                  <a:txBody>
                    <a:bodyPr/>
                    <a:lstStyle/>
                    <a:p>
                      <a:pPr fontAlgn="t"/>
                      <a:r>
                        <a:rPr lang="en-US" sz="1600">
                          <a:effectLst/>
                          <a:latin typeface="Helvetica Neue"/>
                        </a:rPr>
                        <a:t>EMM</a:t>
                      </a:r>
                    </a:p>
                  </a:txBody>
                  <a:tcPr marL="45622" marR="45622" marT="45622" marB="4562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Helvetica Neue"/>
                        </a:rPr>
                        <a:t>Employee’s Manager’s Manager</a:t>
                      </a:r>
                    </a:p>
                  </a:txBody>
                  <a:tcPr marL="45622" marR="45622" marT="45622" marB="4562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583955">
                <a:tc>
                  <a:txBody>
                    <a:bodyPr/>
                    <a:lstStyle/>
                    <a:p>
                      <a:pPr fontAlgn="t"/>
                      <a:r>
                        <a:rPr lang="en-US" sz="1600">
                          <a:effectLst/>
                          <a:latin typeface="Helvetica Neue"/>
                        </a:rPr>
                        <a:t>EM+</a:t>
                      </a:r>
                    </a:p>
                  </a:txBody>
                  <a:tcPr marL="45622" marR="45622" marT="45622" marB="45622">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600" dirty="0">
                          <a:effectLst/>
                          <a:latin typeface="Helvetica Neue"/>
                        </a:rPr>
                        <a:t>Employee’s Manager, all the way up the hierarchy</a:t>
                      </a:r>
                    </a:p>
                  </a:txBody>
                  <a:tcPr marL="45622" marR="45622" marT="45622" marB="45622">
                    <a:lnL>
                      <a:noFill/>
                    </a:lnL>
                    <a:lnR>
                      <a:noFill/>
                    </a:lnR>
                    <a:lnT w="635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3783033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for Performance Management</a:t>
            </a:r>
          </a:p>
        </p:txBody>
      </p:sp>
      <p:sp>
        <p:nvSpPr>
          <p:cNvPr id="3" name="Content Placeholder 2"/>
          <p:cNvSpPr>
            <a:spLocks noGrp="1"/>
          </p:cNvSpPr>
          <p:nvPr>
            <p:ph sz="quarter" idx="10"/>
          </p:nvPr>
        </p:nvSpPr>
        <p:spPr>
          <a:xfrm>
            <a:off x="324266" y="896112"/>
            <a:ext cx="8495469" cy="5413208"/>
          </a:xfrm>
        </p:spPr>
        <p:txBody>
          <a:bodyPr/>
          <a:lstStyle/>
          <a:p>
            <a:endParaRPr lang="en-US" b="1" dirty="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946462820"/>
              </p:ext>
            </p:extLst>
          </p:nvPr>
        </p:nvGraphicFramePr>
        <p:xfrm>
          <a:off x="288511" y="1120184"/>
          <a:ext cx="8531224" cy="5482904"/>
        </p:xfrm>
        <a:graphic>
          <a:graphicData uri="http://schemas.openxmlformats.org/drawingml/2006/table">
            <a:tbl>
              <a:tblPr/>
              <a:tblGrid>
                <a:gridCol w="2226089"/>
                <a:gridCol w="6305135"/>
              </a:tblGrid>
              <a:tr h="337599">
                <a:tc>
                  <a:txBody>
                    <a:bodyPr/>
                    <a:lstStyle/>
                    <a:p>
                      <a:pPr algn="l" fontAlgn="b"/>
                      <a:r>
                        <a:rPr lang="en-US" sz="1600" dirty="0">
                          <a:effectLst/>
                          <a:latin typeface="Helvetica Neue"/>
                        </a:rPr>
                        <a:t>Role Name</a:t>
                      </a:r>
                    </a:p>
                  </a:txBody>
                  <a:tcPr marL="45622" marR="45622" marT="45622" marB="45622" anchor="b">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dirty="0">
                          <a:effectLst/>
                          <a:latin typeface="Helvetica Neue"/>
                        </a:rPr>
                        <a:t>Description</a:t>
                      </a:r>
                    </a:p>
                  </a:txBody>
                  <a:tcPr marL="45622" marR="45622" marT="45622" marB="45622" anchor="b">
                    <a:lnL>
                      <a:noFill/>
                    </a:lnL>
                    <a:lnR>
                      <a:noFill/>
                    </a:lnR>
                    <a:lnT>
                      <a:noFill/>
                    </a:lnT>
                    <a:lnB w="6350" cap="flat" cmpd="sng" algn="ctr">
                      <a:solidFill>
                        <a:srgbClr val="DDDDDD"/>
                      </a:solidFill>
                      <a:prstDash val="solid"/>
                      <a:round/>
                      <a:headEnd type="none" w="med" len="med"/>
                      <a:tailEnd type="none" w="med" len="med"/>
                    </a:lnB>
                    <a:solidFill>
                      <a:srgbClr val="FFFFFF"/>
                    </a:solidFill>
                  </a:tcPr>
                </a:tc>
              </a:tr>
              <a:tr h="337599">
                <a:tc>
                  <a:txBody>
                    <a:bodyPr/>
                    <a:lstStyle/>
                    <a:p>
                      <a:pPr fontAlgn="t"/>
                      <a:r>
                        <a:rPr lang="en-US" sz="1600">
                          <a:effectLst/>
                          <a:latin typeface="Helvetica Neue"/>
                        </a:rPr>
                        <a:t>ED</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Helvetica Neue"/>
                        </a:rPr>
                        <a:t>Employee’s Direct Report</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37599">
                <a:tc>
                  <a:txBody>
                    <a:bodyPr/>
                    <a:lstStyle/>
                    <a:p>
                      <a:pPr fontAlgn="t"/>
                      <a:r>
                        <a:rPr lang="en-US" sz="1600">
                          <a:effectLst/>
                          <a:latin typeface="Helvetica Neue"/>
                        </a:rPr>
                        <a:t>EDD</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Helvetica Neue"/>
                        </a:rPr>
                        <a:t>Employee’s Direct Report’s Direct Report</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37599">
                <a:tc>
                  <a:txBody>
                    <a:bodyPr/>
                    <a:lstStyle/>
                    <a:p>
                      <a:pPr fontAlgn="t"/>
                      <a:r>
                        <a:rPr lang="en-US" sz="1600">
                          <a:effectLst/>
                          <a:latin typeface="Helvetica Neue"/>
                        </a:rPr>
                        <a:t>ED+</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Helvetica Neue"/>
                        </a:rPr>
                        <a:t>Employee’s Direct Report, all the way down the hierarchy</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37599">
                <a:tc>
                  <a:txBody>
                    <a:bodyPr/>
                    <a:lstStyle/>
                    <a:p>
                      <a:pPr fontAlgn="t"/>
                      <a:r>
                        <a:rPr lang="en-US" sz="1600">
                          <a:effectLst/>
                          <a:latin typeface="Helvetica Neue"/>
                        </a:rPr>
                        <a:t>EMD</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Helvetica Neue"/>
                        </a:rPr>
                        <a:t>Employee’s Manager’s Direct Report (employee’s peers, or co-workers)</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583955">
                <a:tc>
                  <a:txBody>
                    <a:bodyPr/>
                    <a:lstStyle/>
                    <a:p>
                      <a:pPr fontAlgn="t"/>
                      <a:r>
                        <a:rPr lang="en-US" sz="1600">
                          <a:effectLst/>
                          <a:latin typeface="Helvetica Neue"/>
                        </a:rPr>
                        <a:t>EH</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Helvetica Neue"/>
                        </a:rPr>
                        <a:t>Employee’s HR Representatives</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583955">
                <a:tc>
                  <a:txBody>
                    <a:bodyPr/>
                    <a:lstStyle/>
                    <a:p>
                      <a:pPr fontAlgn="t"/>
                      <a:r>
                        <a:rPr lang="en-US" sz="1600">
                          <a:effectLst/>
                          <a:latin typeface="Helvetica Neue"/>
                        </a:rPr>
                        <a:t>F</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Helvetica Neue"/>
                        </a:rPr>
                        <a:t>Form Reviewer (Goal access is restricted through a performance form only)</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583955">
                <a:tc>
                  <a:txBody>
                    <a:bodyPr/>
                    <a:lstStyle/>
                    <a:p>
                      <a:pPr fontAlgn="t"/>
                      <a:r>
                        <a:rPr lang="en-US" sz="1600">
                          <a:effectLst/>
                          <a:latin typeface="Helvetica Neue"/>
                        </a:rPr>
                        <a:t>OP</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Helvetica Neue"/>
                        </a:rPr>
                        <a:t>Objective Parent (for example, a project team lead’s goal that is aligned up from a team member’s goal)</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583955">
                <a:tc>
                  <a:txBody>
                    <a:bodyPr/>
                    <a:lstStyle/>
                    <a:p>
                      <a:pPr fontAlgn="t"/>
                      <a:r>
                        <a:rPr lang="en-US" sz="1600">
                          <a:effectLst/>
                          <a:latin typeface="Helvetica Neue"/>
                        </a:rPr>
                        <a:t>OC</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Helvetica Neue"/>
                        </a:rPr>
                        <a:t>Objective Child (for example, a team member’s goal that is aligned down from a team lead’s goal)</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583955">
                <a:tc>
                  <a:txBody>
                    <a:bodyPr/>
                    <a:lstStyle/>
                    <a:p>
                      <a:pPr fontAlgn="t"/>
                      <a:r>
                        <a:rPr lang="en-US" sz="1600">
                          <a:effectLst/>
                          <a:latin typeface="Helvetica Neue"/>
                        </a:rPr>
                        <a:t>EP</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Helvetica Neue"/>
                        </a:rPr>
                        <a:t>All of the employee’s matrix managers</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583955">
                <a:tc>
                  <a:txBody>
                    <a:bodyPr/>
                    <a:lstStyle/>
                    <a:p>
                      <a:pPr fontAlgn="t"/>
                      <a:r>
                        <a:rPr lang="en-US" sz="1600">
                          <a:effectLst/>
                          <a:latin typeface="Helvetica Neue"/>
                        </a:rPr>
                        <a:t>EX</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600" dirty="0">
                          <a:effectLst/>
                          <a:latin typeface="Helvetica Neue"/>
                        </a:rPr>
                        <a:t>An employee’s primary matrix manager</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2389296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Type Definition (DTD)</a:t>
            </a:r>
          </a:p>
        </p:txBody>
      </p:sp>
      <p:sp>
        <p:nvSpPr>
          <p:cNvPr id="3" name="Content Placeholder 2"/>
          <p:cNvSpPr>
            <a:spLocks noGrp="1"/>
          </p:cNvSpPr>
          <p:nvPr>
            <p:ph sz="quarter" idx="10"/>
          </p:nvPr>
        </p:nvSpPr>
        <p:spPr>
          <a:xfrm>
            <a:off x="324266" y="886968"/>
            <a:ext cx="8495469" cy="5422352"/>
          </a:xfrm>
        </p:spPr>
        <p:txBody>
          <a:bodyPr>
            <a:normAutofit fontScale="92500" lnSpcReduction="20000"/>
          </a:bodyPr>
          <a:lstStyle/>
          <a:p>
            <a:r>
              <a:rPr lang="en-US" dirty="0"/>
              <a:t>The DTD used for all versions of the Performance Management form is the sf-form.dtd. When you are making changes to the XML, remember to save and validate the document after every single change, and fix errors as needed.</a:t>
            </a:r>
          </a:p>
          <a:p>
            <a:r>
              <a:rPr lang="en-US" dirty="0"/>
              <a:t>It is always quicker to validate the XML against a downloaded version of the DTD that will be placed in the same folder as the XML.</a:t>
            </a:r>
          </a:p>
          <a:p>
            <a:endParaRPr lang="en-US" dirty="0" smtClean="0"/>
          </a:p>
          <a:p>
            <a:r>
              <a:rPr lang="en-US" dirty="0" smtClean="0"/>
              <a:t>Note: </a:t>
            </a:r>
            <a:r>
              <a:rPr lang="en-US" dirty="0"/>
              <a:t>You must change the first few lines of the XML code as shown in the figure titled </a:t>
            </a:r>
            <a:r>
              <a:rPr lang="en-US" b="1" dirty="0"/>
              <a:t>Working With the DTD</a:t>
            </a:r>
            <a:r>
              <a:rPr lang="en-US" dirty="0" smtClean="0"/>
              <a:t>.</a:t>
            </a:r>
          </a:p>
          <a:p>
            <a:endParaRPr lang="en-US" dirty="0"/>
          </a:p>
          <a:p>
            <a:r>
              <a:rPr lang="en-US" dirty="0"/>
              <a:t>Regarding the sf-form </a:t>
            </a:r>
            <a:r>
              <a:rPr lang="en-US" dirty="0" err="1"/>
              <a:t>dtd</a:t>
            </a:r>
            <a:r>
              <a:rPr lang="en-US" dirty="0"/>
              <a:t>:</a:t>
            </a:r>
          </a:p>
          <a:p>
            <a:pPr marL="342900" indent="-342900">
              <a:buFont typeface="+mj-lt"/>
              <a:buAutoNum type="arabicPeriod"/>
            </a:pPr>
            <a:r>
              <a:rPr lang="en-US" dirty="0"/>
              <a:t>There are features in the DTD that have never been supported in all versions of SAP </a:t>
            </a:r>
            <a:r>
              <a:rPr lang="en-US" dirty="0" err="1"/>
              <a:t>SuccessFactors</a:t>
            </a:r>
            <a:r>
              <a:rPr lang="en-US" dirty="0"/>
              <a:t> Performance Management.</a:t>
            </a:r>
          </a:p>
          <a:p>
            <a:pPr marL="342900" indent="-342900">
              <a:buFont typeface="+mj-lt"/>
              <a:buAutoNum type="arabicPeriod"/>
            </a:pPr>
            <a:r>
              <a:rPr lang="en-US" dirty="0"/>
              <a:t>There are features in the DTD that are not supported in PMv12 Acceleration.</a:t>
            </a:r>
          </a:p>
          <a:p>
            <a:pPr marL="342900" indent="-342900">
              <a:buFont typeface="+mj-lt"/>
              <a:buAutoNum type="arabicPeriod"/>
            </a:pPr>
            <a:r>
              <a:rPr lang="en-US" dirty="0"/>
              <a:t>Just because something is in the DTD does not mean it is thoroughly tested every release. Always follow this rule: If it is not found in the implementation guide with thorough documentation, then think twice about using it. If you use something new, always test it thoroughly, document the change, and verify with SAP Support that your configuration change is officially supported by the product.</a:t>
            </a:r>
          </a:p>
          <a:p>
            <a:pPr marL="342900" indent="-342900">
              <a:buFont typeface="+mj-lt"/>
              <a:buAutoNum type="arabicPeriod"/>
            </a:pPr>
            <a:r>
              <a:rPr lang="en-US" dirty="0"/>
              <a:t>The DTD is updated when features are added or changed, but it is not maintained beyond those scenarios.</a:t>
            </a:r>
          </a:p>
          <a:p>
            <a:endParaRPr lang="en-US" dirty="0"/>
          </a:p>
        </p:txBody>
      </p:sp>
    </p:spTree>
    <p:extLst>
      <p:ext uri="{BB962C8B-B14F-4D97-AF65-F5344CB8AC3E}">
        <p14:creationId xmlns:p14="http://schemas.microsoft.com/office/powerpoint/2010/main" val="1134626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3" y="260648"/>
            <a:ext cx="8075246" cy="644608"/>
          </a:xfrm>
        </p:spPr>
        <p:txBody>
          <a:bodyPr>
            <a:normAutofit fontScale="90000"/>
          </a:bodyPr>
          <a:lstStyle/>
          <a:p>
            <a:r>
              <a:rPr lang="en-US" dirty="0"/>
              <a:t>Performance Management Template Configuration</a:t>
            </a:r>
            <a:endParaRPr lang="en-US" dirty="0"/>
          </a:p>
        </p:txBody>
      </p:sp>
      <p:sp>
        <p:nvSpPr>
          <p:cNvPr id="3" name="Content Placeholder 2"/>
          <p:cNvSpPr>
            <a:spLocks noGrp="1"/>
          </p:cNvSpPr>
          <p:nvPr>
            <p:ph sz="quarter" idx="10"/>
          </p:nvPr>
        </p:nvSpPr>
        <p:spPr>
          <a:xfrm>
            <a:off x="324266" y="905256"/>
            <a:ext cx="8495469" cy="5404064"/>
          </a:xfrm>
        </p:spPr>
        <p:txBody>
          <a:bodyPr/>
          <a:lstStyle/>
          <a:p>
            <a:r>
              <a:rPr lang="en-US" b="1" dirty="0"/>
              <a:t>About This </a:t>
            </a:r>
            <a:r>
              <a:rPr lang="en-US" b="1" dirty="0" smtClean="0"/>
              <a:t>Module</a:t>
            </a:r>
          </a:p>
          <a:p>
            <a:endParaRPr lang="en-US" b="1" dirty="0"/>
          </a:p>
          <a:p>
            <a:r>
              <a:rPr lang="en-US" b="1" dirty="0" smtClean="0"/>
              <a:t>Module </a:t>
            </a:r>
            <a:r>
              <a:rPr lang="en-US" b="1" dirty="0"/>
              <a:t>Knowledge</a:t>
            </a:r>
          </a:p>
          <a:p>
            <a:pPr marL="285750" indent="-285750">
              <a:buClr>
                <a:schemeClr val="accent1"/>
              </a:buClr>
              <a:buFont typeface="Wingdings" panose="05000000000000000000" pitchFamily="2" charset="2"/>
              <a:buChar char="§"/>
            </a:pPr>
            <a:r>
              <a:rPr lang="en-US" dirty="0"/>
              <a:t>Listing Provisioning Features Commonly Enabled in Performance and Goal Management</a:t>
            </a:r>
          </a:p>
          <a:p>
            <a:pPr marL="285750" indent="-285750">
              <a:buClr>
                <a:schemeClr val="accent1"/>
              </a:buClr>
              <a:buFont typeface="Wingdings" panose="05000000000000000000" pitchFamily="2" charset="2"/>
              <a:buChar char="§"/>
            </a:pPr>
            <a:r>
              <a:rPr lang="en-US" dirty="0"/>
              <a:t>Using the Performance Management Template</a:t>
            </a:r>
          </a:p>
          <a:p>
            <a:pPr marL="285750" indent="-285750">
              <a:buClr>
                <a:schemeClr val="accent1"/>
              </a:buClr>
              <a:buFont typeface="Wingdings" panose="05000000000000000000" pitchFamily="2" charset="2"/>
              <a:buChar char="§"/>
            </a:pPr>
            <a:r>
              <a:rPr lang="en-US" dirty="0"/>
              <a:t>Managing Performance Management Template Settings</a:t>
            </a:r>
          </a:p>
          <a:p>
            <a:pPr marL="285750" indent="-285750">
              <a:buClr>
                <a:schemeClr val="accent1"/>
              </a:buClr>
              <a:buFont typeface="Wingdings" panose="05000000000000000000" pitchFamily="2" charset="2"/>
              <a:buChar char="§"/>
            </a:pPr>
            <a:r>
              <a:rPr lang="en-US" dirty="0"/>
              <a:t>Managing the Performance Form</a:t>
            </a:r>
          </a:p>
          <a:p>
            <a:pPr marL="285750" indent="-285750">
              <a:buClr>
                <a:schemeClr val="accent1"/>
              </a:buClr>
              <a:buFont typeface="Wingdings" panose="05000000000000000000" pitchFamily="2" charset="2"/>
              <a:buChar char="§"/>
            </a:pPr>
            <a:r>
              <a:rPr lang="en-US" dirty="0"/>
              <a:t>Adding and Modifying Sections in Manage Templates and XML</a:t>
            </a:r>
          </a:p>
          <a:p>
            <a:pPr marL="285750" indent="-285750">
              <a:buClr>
                <a:schemeClr val="accent1"/>
              </a:buClr>
              <a:buFont typeface="Wingdings" panose="05000000000000000000" pitchFamily="2" charset="2"/>
              <a:buChar char="§"/>
            </a:pPr>
            <a:r>
              <a:rPr lang="en-US" dirty="0"/>
              <a:t>Configuring Section Attributes in the Performance Form</a:t>
            </a:r>
          </a:p>
          <a:p>
            <a:endParaRPr lang="en-US" dirty="0"/>
          </a:p>
        </p:txBody>
      </p:sp>
    </p:spTree>
    <p:extLst>
      <p:ext uri="{BB962C8B-B14F-4D97-AF65-F5344CB8AC3E}">
        <p14:creationId xmlns:p14="http://schemas.microsoft.com/office/powerpoint/2010/main" val="2873031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Listing Provisioning Features Commonly Enabled in Performance and Goal Management </a:t>
            </a:r>
            <a:endParaRPr lang="en-US" dirty="0"/>
          </a:p>
        </p:txBody>
      </p:sp>
      <p:sp>
        <p:nvSpPr>
          <p:cNvPr id="3" name="Content Placeholder 2"/>
          <p:cNvSpPr>
            <a:spLocks noGrp="1"/>
          </p:cNvSpPr>
          <p:nvPr>
            <p:ph sz="quarter" idx="10"/>
          </p:nvPr>
        </p:nvSpPr>
        <p:spPr/>
        <p:txBody>
          <a:bodyPr/>
          <a:lstStyle/>
          <a:p>
            <a:r>
              <a:rPr lang="en-US" b="1" dirty="0"/>
              <a:t>About This Topic</a:t>
            </a:r>
          </a:p>
          <a:p>
            <a:r>
              <a:rPr lang="en-US" dirty="0"/>
              <a:t>In this lesson, you will receive an overview of the Provisioning features that are commonly enabled in Performance and Goals Management. You will also learn how to configure and customize form templates.</a:t>
            </a:r>
          </a:p>
          <a:p>
            <a:r>
              <a:rPr lang="en-US" b="1" dirty="0" smtClean="0"/>
              <a:t>Objective(s</a:t>
            </a:r>
            <a:r>
              <a:rPr lang="en-US" b="1" dirty="0"/>
              <a:t>)</a:t>
            </a:r>
          </a:p>
          <a:p>
            <a:r>
              <a:rPr lang="en-US" dirty="0"/>
              <a:t>After completing this lesson, you will be able to:</a:t>
            </a:r>
          </a:p>
          <a:p>
            <a:pPr marL="285750" indent="-285750">
              <a:buClr>
                <a:schemeClr val="accent1"/>
              </a:buClr>
              <a:buFont typeface="Wingdings" panose="05000000000000000000" pitchFamily="2" charset="2"/>
              <a:buChar char="§"/>
            </a:pPr>
            <a:r>
              <a:rPr lang="en-US" dirty="0"/>
              <a:t>List Provisioning features commonly enabled in Performance and Goal Management</a:t>
            </a:r>
          </a:p>
          <a:p>
            <a:endParaRPr lang="en-US" dirty="0"/>
          </a:p>
        </p:txBody>
      </p:sp>
    </p:spTree>
    <p:extLst>
      <p:ext uri="{BB962C8B-B14F-4D97-AF65-F5344CB8AC3E}">
        <p14:creationId xmlns:p14="http://schemas.microsoft.com/office/powerpoint/2010/main" val="2071361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a:t>
            </a:r>
            <a:r>
              <a:rPr lang="en-US" dirty="0"/>
              <a:t>in Performance Management</a:t>
            </a:r>
            <a:endParaRPr lang="en-US" dirty="0"/>
          </a:p>
        </p:txBody>
      </p:sp>
      <p:sp>
        <p:nvSpPr>
          <p:cNvPr id="3" name="Content Placeholder 2"/>
          <p:cNvSpPr>
            <a:spLocks noGrp="1"/>
          </p:cNvSpPr>
          <p:nvPr>
            <p:ph sz="quarter" idx="10"/>
          </p:nvPr>
        </p:nvSpPr>
        <p:spPr/>
        <p:txBody>
          <a:bodyPr/>
          <a:lstStyle/>
          <a:p>
            <a:r>
              <a:rPr lang="en-US" dirty="0"/>
              <a:t>As with Goal Management, in Performance Management you work with a template to configure it to the specifications of your customer. There are several steps that you must </a:t>
            </a:r>
            <a:r>
              <a:rPr lang="en-US" dirty="0" smtClean="0"/>
              <a:t>take </a:t>
            </a:r>
            <a:r>
              <a:rPr lang="en-US" dirty="0"/>
              <a:t>to prepare for configuration</a:t>
            </a:r>
            <a:r>
              <a:rPr lang="en-US" dirty="0" smtClean="0"/>
              <a:t>.</a:t>
            </a:r>
          </a:p>
          <a:p>
            <a:endParaRPr lang="en-US" dirty="0"/>
          </a:p>
          <a:p>
            <a:r>
              <a:rPr lang="en-US" sz="2400" dirty="0">
                <a:solidFill>
                  <a:schemeClr val="accent1"/>
                </a:solidFill>
              </a:rPr>
              <a:t/>
            </a:r>
            <a:br>
              <a:rPr lang="en-US" sz="2400" dirty="0">
                <a:solidFill>
                  <a:schemeClr val="accent1"/>
                </a:solidFill>
              </a:rPr>
            </a:br>
            <a:r>
              <a:rPr lang="en-US" sz="2400" dirty="0">
                <a:solidFill>
                  <a:schemeClr val="accent1"/>
                </a:solidFill>
              </a:rPr>
              <a:t>Enablement of Provisioning </a:t>
            </a:r>
            <a:r>
              <a:rPr lang="en-US" sz="2400" dirty="0" smtClean="0">
                <a:solidFill>
                  <a:schemeClr val="accent1"/>
                </a:solidFill>
              </a:rPr>
              <a:t>Features</a:t>
            </a:r>
          </a:p>
          <a:p>
            <a:endParaRPr lang="en-US" b="1" dirty="0"/>
          </a:p>
          <a:p>
            <a:r>
              <a:rPr lang="en-US" dirty="0"/>
              <a:t>There are a number of features available to you when you enable the Performance and Goals Management product. You configure these features in Provisioning, under the </a:t>
            </a:r>
            <a:r>
              <a:rPr lang="en-US" i="1" dirty="0"/>
              <a:t>Company Settings</a:t>
            </a:r>
            <a:r>
              <a:rPr lang="en-US" dirty="0"/>
              <a:t> section of your company’s Instance.</a:t>
            </a:r>
          </a:p>
          <a:p>
            <a:r>
              <a:rPr lang="en-US" dirty="0"/>
              <a:t>You cannot enable all of these options at the same time. What you enable is based upon what the customer has purchased and what they want enabled.</a:t>
            </a:r>
          </a:p>
          <a:p>
            <a:endParaRPr lang="en-US" dirty="0"/>
          </a:p>
        </p:txBody>
      </p:sp>
    </p:spTree>
    <p:extLst>
      <p:ext uri="{BB962C8B-B14F-4D97-AF65-F5344CB8AC3E}">
        <p14:creationId xmlns:p14="http://schemas.microsoft.com/office/powerpoint/2010/main" val="2534120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of Performance Options</a:t>
            </a:r>
            <a:endParaRPr lang="en-US" dirty="0"/>
          </a:p>
        </p:txBody>
      </p:sp>
      <p:sp>
        <p:nvSpPr>
          <p:cNvPr id="3" name="Content Placeholder 2"/>
          <p:cNvSpPr>
            <a:spLocks noGrp="1"/>
          </p:cNvSpPr>
          <p:nvPr>
            <p:ph sz="quarter" idx="10"/>
          </p:nvPr>
        </p:nvSpPr>
        <p:spPr>
          <a:xfrm>
            <a:off x="324267" y="822960"/>
            <a:ext cx="8495468" cy="5586984"/>
          </a:xfrm>
        </p:spPr>
        <p:txBody>
          <a:bodyPr>
            <a:normAutofit fontScale="62500" lnSpcReduction="20000"/>
          </a:bodyPr>
          <a:lstStyle/>
          <a:p>
            <a:r>
              <a:rPr lang="en-US" dirty="0"/>
              <a:t>The following is a list of commonly enabled features:</a:t>
            </a:r>
          </a:p>
          <a:p>
            <a:pPr marL="285750" indent="-285750">
              <a:buFont typeface="Wingdings" panose="05000000000000000000" pitchFamily="2" charset="2"/>
              <a:buChar char="§"/>
            </a:pPr>
            <a:r>
              <a:rPr lang="en-US" dirty="0"/>
              <a:t>Performance Appraisal Smart Form</a:t>
            </a:r>
          </a:p>
          <a:p>
            <a:r>
              <a:rPr lang="en-US" dirty="0"/>
              <a:t>This switch enables the Performance Management module and is needed to access to Performance Management options in Admin Center.</a:t>
            </a:r>
          </a:p>
          <a:p>
            <a:pPr marL="285750" indent="-285750">
              <a:buFont typeface="Wingdings" panose="05000000000000000000" pitchFamily="2" charset="2"/>
              <a:buChar char="§"/>
            </a:pPr>
            <a:r>
              <a:rPr lang="en-US" dirty="0"/>
              <a:t>Writing Assistant</a:t>
            </a:r>
          </a:p>
          <a:p>
            <a:r>
              <a:rPr lang="en-US" dirty="0"/>
              <a:t>This switch enables the writing assistant tool for competencies which appear in a company instance in Manage Competencies as well as in Form Template Settings.</a:t>
            </a:r>
          </a:p>
          <a:p>
            <a:pPr marL="285750" indent="-285750">
              <a:buFont typeface="Wingdings" panose="05000000000000000000" pitchFamily="2" charset="2"/>
              <a:buChar char="§"/>
            </a:pPr>
            <a:r>
              <a:rPr lang="en-US" dirty="0"/>
              <a:t>Admin Configuration Tool</a:t>
            </a:r>
          </a:p>
          <a:p>
            <a:r>
              <a:rPr lang="en-US" dirty="0"/>
              <a:t>This switch enables Admin Center access within an instance.</a:t>
            </a:r>
          </a:p>
          <a:p>
            <a:pPr marL="285750" indent="-285750">
              <a:buFont typeface="Wingdings" panose="05000000000000000000" pitchFamily="2" charset="2"/>
              <a:buChar char="§"/>
            </a:pPr>
            <a:r>
              <a:rPr lang="en-US" dirty="0"/>
              <a:t>Workflow</a:t>
            </a:r>
          </a:p>
          <a:p>
            <a:r>
              <a:rPr lang="en-US" dirty="0"/>
              <a:t>This switch enables Route Maps which are needed by Performance Forms and 360 Multi-Rater Forms.</a:t>
            </a:r>
          </a:p>
          <a:p>
            <a:pPr marL="285750" indent="-285750">
              <a:buFont typeface="Wingdings" panose="05000000000000000000" pitchFamily="2" charset="2"/>
              <a:buChar char="§"/>
            </a:pPr>
            <a:r>
              <a:rPr lang="en-US" dirty="0"/>
              <a:t>Competency Library Management Suite</a:t>
            </a:r>
          </a:p>
          <a:p>
            <a:pPr marL="285750" indent="-285750">
              <a:buFont typeface="Wingdings" panose="05000000000000000000" pitchFamily="2" charset="2"/>
              <a:buChar char="§"/>
            </a:pPr>
            <a:r>
              <a:rPr lang="en-US" dirty="0"/>
              <a:t>360 Degree Multi-Rater</a:t>
            </a:r>
          </a:p>
          <a:p>
            <a:pPr marL="285750" indent="-285750">
              <a:buFont typeface="Wingdings" panose="05000000000000000000" pitchFamily="2" charset="2"/>
              <a:buChar char="§"/>
            </a:pPr>
            <a:r>
              <a:rPr lang="en-US" dirty="0"/>
              <a:t>Graphical Report (360) — requires ”360 Multi-Rater”</a:t>
            </a:r>
          </a:p>
          <a:p>
            <a:pPr marL="285750" indent="-285750">
              <a:buFont typeface="Wingdings" panose="05000000000000000000" pitchFamily="2" charset="2"/>
              <a:buChar char="§"/>
            </a:pPr>
            <a:r>
              <a:rPr lang="en-US" dirty="0"/>
              <a:t>Legal Scan</a:t>
            </a:r>
          </a:p>
          <a:p>
            <a:pPr marL="285750" indent="-285750">
              <a:buFont typeface="Wingdings" panose="05000000000000000000" pitchFamily="2" charset="2"/>
              <a:buChar char="§"/>
            </a:pPr>
            <a:r>
              <a:rPr lang="en-US" dirty="0"/>
              <a:t>Spell Check</a:t>
            </a:r>
          </a:p>
          <a:p>
            <a:pPr marL="285750" indent="-285750">
              <a:buFont typeface="Wingdings" panose="05000000000000000000" pitchFamily="2" charset="2"/>
              <a:buChar char="§"/>
            </a:pPr>
            <a:r>
              <a:rPr lang="en-US" dirty="0"/>
              <a:t>Live Profile</a:t>
            </a:r>
          </a:p>
          <a:p>
            <a:pPr marL="285750" indent="-285750">
              <a:buFont typeface="Wingdings" panose="05000000000000000000" pitchFamily="2" charset="2"/>
              <a:buChar char="§"/>
            </a:pPr>
            <a:r>
              <a:rPr lang="en-US" dirty="0"/>
              <a:t>Language </a:t>
            </a:r>
            <a:r>
              <a:rPr lang="en-US" dirty="0" smtClean="0"/>
              <a:t>Pack</a:t>
            </a:r>
          </a:p>
          <a:p>
            <a:pPr marL="733335" lvl="2" indent="-285750"/>
            <a:r>
              <a:rPr lang="en-US" dirty="0" smtClean="0"/>
              <a:t> English US</a:t>
            </a:r>
          </a:p>
          <a:p>
            <a:pPr marL="285750" indent="-285750">
              <a:buFont typeface="Wingdings" panose="05000000000000000000" pitchFamily="2" charset="2"/>
              <a:buChar char="§"/>
            </a:pPr>
            <a:r>
              <a:rPr lang="fr-FR" dirty="0" err="1" smtClean="0"/>
              <a:t>Managing</a:t>
            </a:r>
            <a:r>
              <a:rPr lang="fr-FR" dirty="0" smtClean="0"/>
              <a:t> Documents</a:t>
            </a:r>
            <a:endParaRPr lang="fr-FR" dirty="0"/>
          </a:p>
          <a:p>
            <a:pPr marL="285750" indent="-285750">
              <a:buFont typeface="Wingdings" panose="05000000000000000000" pitchFamily="2" charset="2"/>
              <a:buChar char="§"/>
            </a:pPr>
            <a:r>
              <a:rPr lang="fr-FR" dirty="0" err="1"/>
              <a:t>Left</a:t>
            </a:r>
            <a:r>
              <a:rPr lang="fr-FR" dirty="0"/>
              <a:t> </a:t>
            </a:r>
            <a:r>
              <a:rPr lang="fr-FR" dirty="0" smtClean="0"/>
              <a:t>Navigation</a:t>
            </a:r>
            <a:endParaRPr lang="fr-FR" dirty="0"/>
          </a:p>
          <a:p>
            <a:pPr marL="285750" indent="-285750">
              <a:buFont typeface="Wingdings" panose="05000000000000000000" pitchFamily="2" charset="2"/>
              <a:buChar char="§"/>
            </a:pPr>
            <a:r>
              <a:rPr lang="fr-FR" dirty="0"/>
              <a:t>Matrix </a:t>
            </a:r>
            <a:r>
              <a:rPr lang="fr-FR" dirty="0" err="1"/>
              <a:t>Grid</a:t>
            </a:r>
            <a:r>
              <a:rPr lang="fr-FR" dirty="0"/>
              <a:t> Report (9–box</a:t>
            </a:r>
            <a:r>
              <a:rPr lang="fr-FR" dirty="0" smtClean="0"/>
              <a:t>)</a:t>
            </a:r>
            <a:endParaRPr lang="fr-FR" dirty="0"/>
          </a:p>
          <a:p>
            <a:pPr marL="285750" indent="-285750">
              <a:buFont typeface="Wingdings" panose="05000000000000000000" pitchFamily="2" charset="2"/>
              <a:buChar char="§"/>
            </a:pPr>
            <a:r>
              <a:rPr lang="fr-FR" dirty="0"/>
              <a:t>Plus </a:t>
            </a:r>
            <a:r>
              <a:rPr lang="fr-FR" dirty="0" smtClean="0"/>
              <a:t>UI</a:t>
            </a:r>
            <a:endParaRPr lang="fr-FR" dirty="0"/>
          </a:p>
          <a:p>
            <a:pPr marL="285750" indent="-285750">
              <a:buFont typeface="Wingdings" panose="05000000000000000000" pitchFamily="2" charset="2"/>
              <a:buChar char="§"/>
            </a:pPr>
            <a:r>
              <a:rPr lang="fr-FR" dirty="0"/>
              <a:t>Version 10 </a:t>
            </a:r>
            <a:r>
              <a:rPr lang="fr-FR" dirty="0" smtClean="0"/>
              <a:t>UI</a:t>
            </a:r>
            <a:endParaRPr lang="en-US" dirty="0"/>
          </a:p>
        </p:txBody>
      </p:sp>
    </p:spTree>
    <p:extLst>
      <p:ext uri="{BB962C8B-B14F-4D97-AF65-F5344CB8AC3E}">
        <p14:creationId xmlns:p14="http://schemas.microsoft.com/office/powerpoint/2010/main" val="1581350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of Performance Options</a:t>
            </a:r>
            <a:endParaRPr lang="en-US" dirty="0"/>
          </a:p>
        </p:txBody>
      </p:sp>
      <p:sp>
        <p:nvSpPr>
          <p:cNvPr id="3" name="Content Placeholder 2"/>
          <p:cNvSpPr>
            <a:spLocks noGrp="1"/>
          </p:cNvSpPr>
          <p:nvPr>
            <p:ph sz="quarter" idx="10"/>
          </p:nvPr>
        </p:nvSpPr>
        <p:spPr>
          <a:xfrm>
            <a:off x="324267" y="822960"/>
            <a:ext cx="8495468" cy="5586984"/>
          </a:xfrm>
        </p:spPr>
        <p:txBody>
          <a:bodyPr>
            <a:normAutofit fontScale="70000" lnSpcReduction="20000"/>
          </a:bodyPr>
          <a:lstStyle/>
          <a:p>
            <a:r>
              <a:rPr lang="en-US" dirty="0"/>
              <a:t>The following is a list of commonly enabled </a:t>
            </a:r>
            <a:r>
              <a:rPr lang="en-US" dirty="0" smtClean="0"/>
              <a:t>features (Contd..):</a:t>
            </a:r>
          </a:p>
          <a:p>
            <a:pPr marL="285750" indent="-285750">
              <a:buFont typeface="Wingdings" panose="05000000000000000000" pitchFamily="2" charset="2"/>
              <a:buChar char="§"/>
            </a:pPr>
            <a:r>
              <a:rPr lang="en-US" dirty="0"/>
              <a:t>Manage Users (enables the addition of users in Admin Center)</a:t>
            </a:r>
          </a:p>
          <a:p>
            <a:pPr marL="285750" indent="-285750">
              <a:buFont typeface="Wingdings" panose="05000000000000000000" pitchFamily="2" charset="2"/>
              <a:buChar char="§"/>
            </a:pPr>
            <a:r>
              <a:rPr lang="en-US" dirty="0" err="1"/>
              <a:t>SuccessFactors</a:t>
            </a:r>
            <a:r>
              <a:rPr lang="en-US" dirty="0"/>
              <a:t> Notification Feature (this requires 2 to 4 hours to take effect)</a:t>
            </a:r>
          </a:p>
          <a:p>
            <a:pPr lvl="1"/>
            <a:r>
              <a:rPr lang="en-US" dirty="0"/>
              <a:t>Performance Management </a:t>
            </a:r>
            <a:r>
              <a:rPr lang="en-US" dirty="0" err="1"/>
              <a:t>Todo</a:t>
            </a:r>
            <a:r>
              <a:rPr lang="en-US" dirty="0"/>
              <a:t> Mobile Notification</a:t>
            </a:r>
          </a:p>
          <a:p>
            <a:pPr marL="285750" indent="-285750">
              <a:buFont typeface="Wingdings" panose="05000000000000000000" pitchFamily="2" charset="2"/>
              <a:buChar char="§"/>
            </a:pPr>
            <a:r>
              <a:rPr lang="en-US" dirty="0"/>
              <a:t>Version 12 UI framework (Revolution)</a:t>
            </a:r>
          </a:p>
          <a:p>
            <a:pPr lvl="1"/>
            <a:r>
              <a:rPr lang="en-US" dirty="0"/>
              <a:t>Field used to group users to themes: division</a:t>
            </a:r>
          </a:p>
          <a:p>
            <a:pPr marL="285750" indent="-285750">
              <a:buFont typeface="Wingdings" panose="05000000000000000000" pitchFamily="2" charset="2"/>
              <a:buChar char="§"/>
            </a:pPr>
            <a:r>
              <a:rPr lang="en-US" dirty="0"/>
              <a:t>Version 11 UI framework (ULTRA)</a:t>
            </a:r>
          </a:p>
          <a:p>
            <a:pPr marL="285750" indent="-285750">
              <a:buFont typeface="Wingdings" panose="05000000000000000000" pitchFamily="2" charset="2"/>
              <a:buChar char="§"/>
            </a:pPr>
            <a:r>
              <a:rPr lang="en-US" dirty="0"/>
              <a:t>Ultra Organization Chart (Version 10 UI or Version 11 UI framework ULTRA required)</a:t>
            </a:r>
          </a:p>
          <a:p>
            <a:pPr marL="285750" indent="-285750">
              <a:buFont typeface="Wingdings" panose="05000000000000000000" pitchFamily="2" charset="2"/>
              <a:buChar char="§"/>
            </a:pPr>
            <a:r>
              <a:rPr lang="en-US" dirty="0"/>
              <a:t>Rich text editor for Performance Management and 360 Degree</a:t>
            </a:r>
          </a:p>
          <a:p>
            <a:pPr marL="285750" indent="-285750">
              <a:buFont typeface="Wingdings" panose="05000000000000000000" pitchFamily="2" charset="2"/>
              <a:buChar char="§"/>
            </a:pPr>
            <a:r>
              <a:rPr lang="en-US" dirty="0"/>
              <a:t>Stack Ranker (Version 11 UI framework ULTRA required)</a:t>
            </a:r>
          </a:p>
          <a:p>
            <a:pPr marL="285750" indent="-285750">
              <a:buFont typeface="Wingdings" panose="05000000000000000000" pitchFamily="2" charset="2"/>
              <a:buChar char="§"/>
            </a:pPr>
            <a:r>
              <a:rPr lang="en-US" dirty="0"/>
              <a:t>Enable calibration</a:t>
            </a:r>
          </a:p>
          <a:p>
            <a:pPr lvl="1"/>
            <a:r>
              <a:rPr lang="en-US" dirty="0"/>
              <a:t>Enable Calibration Executive Review</a:t>
            </a:r>
          </a:p>
          <a:p>
            <a:pPr lvl="1"/>
            <a:r>
              <a:rPr lang="en-US" dirty="0"/>
              <a:t>Enable Manager Calibration Session</a:t>
            </a:r>
          </a:p>
          <a:p>
            <a:pPr lvl="1"/>
            <a:r>
              <a:rPr lang="en-US" dirty="0"/>
              <a:t>Enable Enforce Comment Option in Views</a:t>
            </a:r>
          </a:p>
          <a:p>
            <a:pPr marL="285750" indent="-285750">
              <a:buFont typeface="Wingdings" panose="05000000000000000000" pitchFamily="2" charset="2"/>
              <a:buChar char="§"/>
            </a:pPr>
            <a:r>
              <a:rPr lang="en-US" dirty="0"/>
              <a:t>Enable Mobile Access (Admin UI V1)</a:t>
            </a:r>
          </a:p>
          <a:p>
            <a:pPr marL="285750" indent="-285750">
              <a:buFont typeface="Wingdings" panose="05000000000000000000" pitchFamily="2" charset="2"/>
              <a:buChar char="§"/>
            </a:pPr>
            <a:r>
              <a:rPr lang="en-US" dirty="0"/>
              <a:t>Profile v12 (once enabled, you cannot return to the v11 profile)</a:t>
            </a:r>
          </a:p>
          <a:p>
            <a:pPr lvl="1"/>
            <a:r>
              <a:rPr lang="en-US" dirty="0"/>
              <a:t>Enable Public Profile</a:t>
            </a:r>
          </a:p>
          <a:p>
            <a:pPr marL="285750" indent="-285750">
              <a:buFont typeface="Wingdings" panose="05000000000000000000" pitchFamily="2" charset="2"/>
              <a:buChar char="§"/>
            </a:pPr>
            <a:r>
              <a:rPr lang="en-US" dirty="0"/>
              <a:t>Performance Management v12 — requires Version 12 UI framework (Revolution)</a:t>
            </a:r>
          </a:p>
          <a:p>
            <a:pPr marL="285750" indent="-285750">
              <a:buFont typeface="Wingdings" panose="05000000000000000000" pitchFamily="2" charset="2"/>
              <a:buChar char="§"/>
            </a:pPr>
            <a:r>
              <a:rPr lang="en-US" dirty="0"/>
              <a:t>Admin 2.0 (</a:t>
            </a:r>
            <a:r>
              <a:rPr lang="en-US" dirty="0" err="1"/>
              <a:t>OneAdmin</a:t>
            </a:r>
            <a:r>
              <a:rPr lang="en-US" dirty="0"/>
              <a:t>) — requires Version 11 UI framework (ULTRA)</a:t>
            </a:r>
          </a:p>
          <a:p>
            <a:pPr marL="285750" indent="-285750">
              <a:buFont typeface="Wingdings" panose="05000000000000000000" pitchFamily="2" charset="2"/>
              <a:buChar char="§"/>
            </a:pPr>
            <a:r>
              <a:rPr lang="en-US" dirty="0"/>
              <a:t>Enable Performance Management Access Permission</a:t>
            </a:r>
          </a:p>
          <a:p>
            <a:pPr marL="285750" indent="-285750">
              <a:buFont typeface="Wingdings" panose="05000000000000000000" pitchFamily="2" charset="2"/>
              <a:buChar char="§"/>
            </a:pPr>
            <a:r>
              <a:rPr lang="en-US" dirty="0"/>
              <a:t>Enable Advanced Find User Component</a:t>
            </a:r>
          </a:p>
          <a:p>
            <a:pPr marL="285750" indent="-285750">
              <a:buFont typeface="Wingdings" panose="05000000000000000000" pitchFamily="2" charset="2"/>
              <a:buChar char="§"/>
            </a:pPr>
            <a:r>
              <a:rPr lang="en-US" dirty="0"/>
              <a:t>Enable Media Service Features (Show Me, About Me, My Name)</a:t>
            </a:r>
          </a:p>
          <a:p>
            <a:pPr lvl="1"/>
            <a:r>
              <a:rPr lang="en-US" dirty="0"/>
              <a:t>Requires Version 12 UI </a:t>
            </a:r>
            <a:r>
              <a:rPr lang="en-US" dirty="0" smtClean="0"/>
              <a:t>framework</a:t>
            </a:r>
            <a:endParaRPr lang="en-US" dirty="0"/>
          </a:p>
        </p:txBody>
      </p:sp>
    </p:spTree>
    <p:extLst>
      <p:ext uri="{BB962C8B-B14F-4D97-AF65-F5344CB8AC3E}">
        <p14:creationId xmlns:p14="http://schemas.microsoft.com/office/powerpoint/2010/main" val="2972409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Frameworks</a:t>
            </a:r>
            <a:endParaRPr lang="en-US" dirty="0"/>
          </a:p>
        </p:txBody>
      </p:sp>
      <p:sp>
        <p:nvSpPr>
          <p:cNvPr id="3" name="Content Placeholder 2"/>
          <p:cNvSpPr>
            <a:spLocks noGrp="1"/>
          </p:cNvSpPr>
          <p:nvPr>
            <p:ph sz="quarter" idx="10"/>
          </p:nvPr>
        </p:nvSpPr>
        <p:spPr/>
        <p:txBody>
          <a:bodyPr/>
          <a:lstStyle/>
          <a:p>
            <a:r>
              <a:rPr lang="en-US" dirty="0"/>
              <a:t>The following features help you to manage goals:</a:t>
            </a:r>
          </a:p>
          <a:p>
            <a:pPr marL="285750" indent="-285750">
              <a:buClr>
                <a:schemeClr val="accent1"/>
              </a:buClr>
              <a:buFont typeface="Wingdings" panose="05000000000000000000" pitchFamily="2" charset="2"/>
              <a:buChar char="§"/>
            </a:pPr>
            <a:r>
              <a:rPr lang="en-US" dirty="0"/>
              <a:t>Goal Management Suite (select </a:t>
            </a:r>
            <a:r>
              <a:rPr lang="en-US" i="1" dirty="0"/>
              <a:t>Total Goal Management</a:t>
            </a:r>
            <a:r>
              <a:rPr lang="en-US" dirty="0"/>
              <a:t> from dropdown menu)</a:t>
            </a:r>
          </a:p>
          <a:p>
            <a:pPr marL="285750" indent="-285750">
              <a:buClr>
                <a:schemeClr val="accent1"/>
              </a:buClr>
              <a:buFont typeface="Wingdings" panose="05000000000000000000" pitchFamily="2" charset="2"/>
              <a:buChar char="§"/>
            </a:pPr>
            <a:r>
              <a:rPr lang="en-US" dirty="0"/>
              <a:t>TGM Version 10 UI — requires Total Goal Management</a:t>
            </a:r>
          </a:p>
          <a:p>
            <a:pPr marL="285750" indent="-285750">
              <a:buClr>
                <a:schemeClr val="accent1"/>
              </a:buClr>
              <a:buFont typeface="Wingdings" panose="05000000000000000000" pitchFamily="2" charset="2"/>
              <a:buChar char="§"/>
            </a:pPr>
            <a:r>
              <a:rPr lang="en-US" dirty="0"/>
              <a:t>My Goals Tab — V10 and ULTRA require Total Goal Management</a:t>
            </a:r>
          </a:p>
          <a:p>
            <a:pPr marL="285750" indent="-285750">
              <a:buClr>
                <a:schemeClr val="accent1"/>
              </a:buClr>
              <a:buFont typeface="Wingdings" panose="05000000000000000000" pitchFamily="2" charset="2"/>
              <a:buChar char="§"/>
            </a:pPr>
            <a:r>
              <a:rPr lang="en-US" dirty="0"/>
              <a:t>Enable the GM-PM Sync up</a:t>
            </a:r>
          </a:p>
          <a:p>
            <a:pPr marL="285750" indent="-285750">
              <a:buClr>
                <a:schemeClr val="accent1"/>
              </a:buClr>
              <a:buFont typeface="Wingdings" panose="05000000000000000000" pitchFamily="2" charset="2"/>
              <a:buChar char="§"/>
            </a:pPr>
            <a:r>
              <a:rPr lang="en-US" dirty="0"/>
              <a:t>CDP Full (Development Plan)</a:t>
            </a:r>
          </a:p>
          <a:p>
            <a:endParaRPr lang="en-US" dirty="0"/>
          </a:p>
        </p:txBody>
      </p:sp>
    </p:spTree>
    <p:extLst>
      <p:ext uri="{BB962C8B-B14F-4D97-AF65-F5344CB8AC3E}">
        <p14:creationId xmlns:p14="http://schemas.microsoft.com/office/powerpoint/2010/main" val="285818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Describing the Principles and Tools of Performance Management  </a:t>
            </a:r>
          </a:p>
        </p:txBody>
      </p:sp>
      <p:sp>
        <p:nvSpPr>
          <p:cNvPr id="3" name="Content Placeholder 2"/>
          <p:cNvSpPr>
            <a:spLocks noGrp="1"/>
          </p:cNvSpPr>
          <p:nvPr>
            <p:ph idx="4294967295"/>
          </p:nvPr>
        </p:nvSpPr>
        <p:spPr>
          <a:xfrm>
            <a:off x="298450" y="1246847"/>
            <a:ext cx="8279020" cy="4643438"/>
          </a:xfrm>
        </p:spPr>
        <p:txBody>
          <a:bodyPr/>
          <a:lstStyle/>
          <a:p>
            <a:r>
              <a:rPr lang="en-US" b="1" dirty="0"/>
              <a:t>About This Topic</a:t>
            </a:r>
          </a:p>
          <a:p>
            <a:r>
              <a:rPr lang="en-US" dirty="0"/>
              <a:t>In this lesson, you learn about the function and basic principles of Performance Management, how to navigate the performance form, and how to convert PMv11 to PMv12 Acceleration.</a:t>
            </a:r>
          </a:p>
          <a:p>
            <a:r>
              <a:rPr lang="en-US" b="1" dirty="0" smtClean="0"/>
              <a:t>Objective(s</a:t>
            </a:r>
            <a:r>
              <a:rPr lang="en-US" b="1" dirty="0"/>
              <a:t>)</a:t>
            </a:r>
          </a:p>
          <a:p>
            <a:r>
              <a:rPr lang="en-US" dirty="0"/>
              <a:t>After completing this lesson, you will be able to:</a:t>
            </a:r>
          </a:p>
          <a:p>
            <a:pPr marL="285750" indent="-285750">
              <a:buClr>
                <a:schemeClr val="accent1"/>
              </a:buClr>
              <a:buFont typeface="Wingdings" panose="05000000000000000000" pitchFamily="2" charset="2"/>
              <a:buChar char="§"/>
            </a:pPr>
            <a:r>
              <a:rPr lang="en-US" dirty="0"/>
              <a:t>Explain the basic principles of Performance Management</a:t>
            </a:r>
          </a:p>
          <a:p>
            <a:pPr marL="285750" indent="-285750">
              <a:buClr>
                <a:schemeClr val="accent1"/>
              </a:buClr>
              <a:buFont typeface="Wingdings" panose="05000000000000000000" pitchFamily="2" charset="2"/>
              <a:buChar char="§"/>
            </a:pPr>
            <a:r>
              <a:rPr lang="en-US" dirty="0"/>
              <a:t>Convert a Performance Management form to PMv12 Acceleration</a:t>
            </a:r>
          </a:p>
          <a:p>
            <a:endParaRPr lang="en-US" dirty="0"/>
          </a:p>
        </p:txBody>
      </p:sp>
    </p:spTree>
    <p:extLst>
      <p:ext uri="{BB962C8B-B14F-4D97-AF65-F5344CB8AC3E}">
        <p14:creationId xmlns:p14="http://schemas.microsoft.com/office/powerpoint/2010/main" val="2334947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and Dashboards</a:t>
            </a:r>
            <a:endParaRPr lang="en-US" dirty="0"/>
          </a:p>
        </p:txBody>
      </p:sp>
      <p:sp>
        <p:nvSpPr>
          <p:cNvPr id="3" name="Content Placeholder 2"/>
          <p:cNvSpPr>
            <a:spLocks noGrp="1"/>
          </p:cNvSpPr>
          <p:nvPr>
            <p:ph sz="quarter" idx="10"/>
          </p:nvPr>
        </p:nvSpPr>
        <p:spPr/>
        <p:txBody>
          <a:bodyPr/>
          <a:lstStyle/>
          <a:p>
            <a:r>
              <a:rPr lang="en-US" dirty="0"/>
              <a:t>The following features manage and produce reports:</a:t>
            </a:r>
          </a:p>
          <a:p>
            <a:pPr marL="285750" indent="-285750">
              <a:buFont typeface="Wingdings" panose="05000000000000000000" pitchFamily="2" charset="2"/>
              <a:buChar char="Ø"/>
            </a:pPr>
            <a:r>
              <a:rPr lang="en-US" dirty="0"/>
              <a:t>Analytics Tab (Reporting button in V9)</a:t>
            </a:r>
          </a:p>
          <a:p>
            <a:pPr lvl="1"/>
            <a:r>
              <a:rPr lang="en-US" dirty="0"/>
              <a:t>List views (Dashboard Drilling)</a:t>
            </a:r>
          </a:p>
          <a:p>
            <a:pPr lvl="1"/>
            <a:r>
              <a:rPr lang="en-US" dirty="0"/>
              <a:t>Spotlight Views</a:t>
            </a:r>
          </a:p>
          <a:p>
            <a:pPr lvl="1"/>
            <a:r>
              <a:rPr lang="en-US" dirty="0"/>
              <a:t>Spreadsheet Reports</a:t>
            </a:r>
          </a:p>
          <a:p>
            <a:pPr lvl="1"/>
            <a:r>
              <a:rPr lang="en-US" dirty="0"/>
              <a:t>Classic Reporting</a:t>
            </a:r>
          </a:p>
          <a:p>
            <a:pPr marL="285750" indent="-285750">
              <a:buFont typeface="Wingdings" panose="05000000000000000000" pitchFamily="2" charset="2"/>
              <a:buChar char="Ø"/>
            </a:pPr>
            <a:r>
              <a:rPr lang="en-US" dirty="0"/>
              <a:t>Ad Hoc Report Builder Standard Reports Bins</a:t>
            </a:r>
          </a:p>
          <a:p>
            <a:pPr marL="285750" indent="-285750">
              <a:buFont typeface="Wingdings" panose="05000000000000000000" pitchFamily="2" charset="2"/>
              <a:buChar char="Ø"/>
            </a:pPr>
            <a:r>
              <a:rPr lang="en-US" dirty="0"/>
              <a:t>Ad Hoc Report Builder</a:t>
            </a:r>
          </a:p>
          <a:p>
            <a:pPr lvl="1"/>
            <a:r>
              <a:rPr lang="en-US" dirty="0"/>
              <a:t>Goal Management</a:t>
            </a:r>
          </a:p>
          <a:p>
            <a:pPr lvl="1"/>
            <a:r>
              <a:rPr lang="en-US" dirty="0"/>
              <a:t>Employee Profile</a:t>
            </a:r>
          </a:p>
          <a:p>
            <a:pPr lvl="1"/>
            <a:r>
              <a:rPr lang="en-US" dirty="0"/>
              <a:t>Calibration Activity</a:t>
            </a:r>
          </a:p>
          <a:p>
            <a:pPr lvl="1"/>
            <a:r>
              <a:rPr lang="en-US" dirty="0"/>
              <a:t>Performance Management</a:t>
            </a:r>
          </a:p>
          <a:p>
            <a:pPr lvl="1"/>
            <a:r>
              <a:rPr lang="en-US" dirty="0"/>
              <a:t>360 Degree Multi-Rater Subject</a:t>
            </a:r>
          </a:p>
          <a:p>
            <a:pPr lvl="1"/>
            <a:r>
              <a:rPr lang="en-US" dirty="0"/>
              <a:t>Calibration</a:t>
            </a:r>
          </a:p>
          <a:p>
            <a:pPr marL="285750" indent="-285750">
              <a:buFont typeface="Wingdings" panose="05000000000000000000" pitchFamily="2" charset="2"/>
              <a:buChar char="Ø"/>
            </a:pPr>
            <a:r>
              <a:rPr lang="en-US" dirty="0"/>
              <a:t>Turn on on-demand dashboard option</a:t>
            </a:r>
          </a:p>
          <a:p>
            <a:endParaRPr lang="en-US" dirty="0"/>
          </a:p>
        </p:txBody>
      </p:sp>
    </p:spTree>
    <p:extLst>
      <p:ext uri="{BB962C8B-B14F-4D97-AF65-F5344CB8AC3E}">
        <p14:creationId xmlns:p14="http://schemas.microsoft.com/office/powerpoint/2010/main" val="1327527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Services, the Home Page, and Documents</a:t>
            </a:r>
            <a:endParaRPr lang="en-US" dirty="0"/>
          </a:p>
        </p:txBody>
      </p:sp>
      <p:sp>
        <p:nvSpPr>
          <p:cNvPr id="3" name="Content Placeholder 2"/>
          <p:cNvSpPr>
            <a:spLocks noGrp="1"/>
          </p:cNvSpPr>
          <p:nvPr>
            <p:ph sz="quarter" idx="10"/>
          </p:nvPr>
        </p:nvSpPr>
        <p:spPr/>
        <p:txBody>
          <a:bodyPr/>
          <a:lstStyle/>
          <a:p>
            <a:r>
              <a:rPr lang="en-US" dirty="0"/>
              <a:t>The following features are available in web services, in home page settings, and describe the limits of attachments:</a:t>
            </a:r>
          </a:p>
          <a:p>
            <a:pPr marL="285750" indent="-285750">
              <a:buFont typeface="Wingdings" panose="05000000000000000000" pitchFamily="2" charset="2"/>
              <a:buChar char="Ø"/>
            </a:pPr>
            <a:r>
              <a:rPr lang="en-US" dirty="0"/>
              <a:t>Web services</a:t>
            </a:r>
          </a:p>
          <a:p>
            <a:pPr lvl="1"/>
            <a:r>
              <a:rPr lang="en-US" dirty="0"/>
              <a:t>Partner Web Service</a:t>
            </a:r>
          </a:p>
          <a:p>
            <a:pPr lvl="1"/>
            <a:r>
              <a:rPr lang="en-US" dirty="0"/>
              <a:t>SF Web Service</a:t>
            </a:r>
          </a:p>
          <a:p>
            <a:pPr marL="285750" indent="-285750">
              <a:buFont typeface="Wingdings" panose="05000000000000000000" pitchFamily="2" charset="2"/>
              <a:buChar char="Ø"/>
            </a:pPr>
            <a:r>
              <a:rPr lang="en-US" dirty="0"/>
              <a:t>Home Page Settings</a:t>
            </a:r>
          </a:p>
          <a:p>
            <a:pPr lvl="1"/>
            <a:r>
              <a:rPr lang="en-US" dirty="0"/>
              <a:t>Show </a:t>
            </a:r>
            <a:r>
              <a:rPr lang="en-US" dirty="0" err="1"/>
              <a:t>ToDo</a:t>
            </a:r>
            <a:r>
              <a:rPr lang="en-US" dirty="0"/>
              <a:t> </a:t>
            </a:r>
            <a:r>
              <a:rPr lang="en-US" dirty="0" err="1"/>
              <a:t>Portlet</a:t>
            </a:r>
            <a:endParaRPr lang="en-US" dirty="0"/>
          </a:p>
          <a:p>
            <a:pPr marL="285750" indent="-285750">
              <a:buFont typeface="Wingdings" panose="05000000000000000000" pitchFamily="2" charset="2"/>
              <a:buChar char="Ø"/>
            </a:pPr>
            <a:r>
              <a:rPr lang="en-US" dirty="0"/>
              <a:t>Document Attachment</a:t>
            </a:r>
          </a:p>
          <a:p>
            <a:pPr marL="285750" indent="-285750">
              <a:buFont typeface="Wingdings" panose="05000000000000000000" pitchFamily="2" charset="2"/>
              <a:buChar char="Ø"/>
            </a:pPr>
            <a:r>
              <a:rPr lang="en-US" dirty="0"/>
              <a:t>Attachment Storage Allocation — 1G</a:t>
            </a:r>
          </a:p>
          <a:p>
            <a:pPr marL="285750" indent="-285750">
              <a:buFont typeface="Wingdings" panose="05000000000000000000" pitchFamily="2" charset="2"/>
              <a:buChar char="Ø"/>
            </a:pPr>
            <a:r>
              <a:rPr lang="en-US" dirty="0"/>
              <a:t>Attachment user limit — No limit</a:t>
            </a:r>
          </a:p>
          <a:p>
            <a:pPr marL="285750" indent="-285750">
              <a:buFont typeface="Wingdings" panose="05000000000000000000" pitchFamily="2" charset="2"/>
              <a:buChar char="Ø"/>
            </a:pPr>
            <a:r>
              <a:rPr lang="en-US" dirty="0"/>
              <a:t>Attachment max file size — 5M</a:t>
            </a:r>
          </a:p>
          <a:p>
            <a:pPr marL="285750" indent="-285750">
              <a:buFont typeface="Wingdings" panose="05000000000000000000" pitchFamily="2" charset="2"/>
              <a:buChar char="Ø"/>
            </a:pPr>
            <a:r>
              <a:rPr lang="en-US" dirty="0"/>
              <a:t>Attachment Limit Notification Monitor Period — Never</a:t>
            </a:r>
          </a:p>
          <a:p>
            <a:endParaRPr lang="en-US" dirty="0"/>
          </a:p>
        </p:txBody>
      </p:sp>
    </p:spTree>
    <p:extLst>
      <p:ext uri="{BB962C8B-B14F-4D97-AF65-F5344CB8AC3E}">
        <p14:creationId xmlns:p14="http://schemas.microsoft.com/office/powerpoint/2010/main" val="404026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and Goal Management Features Available in Admin Center</a:t>
            </a:r>
            <a:endParaRPr lang="en-US" dirty="0"/>
          </a:p>
        </p:txBody>
      </p:sp>
      <p:sp>
        <p:nvSpPr>
          <p:cNvPr id="3" name="Content Placeholder 2"/>
          <p:cNvSpPr>
            <a:spLocks noGrp="1"/>
          </p:cNvSpPr>
          <p:nvPr>
            <p:ph sz="quarter" idx="10"/>
          </p:nvPr>
        </p:nvSpPr>
        <p:spPr/>
        <p:txBody>
          <a:bodyPr/>
          <a:lstStyle/>
          <a:p>
            <a:r>
              <a:rPr lang="en-US" dirty="0"/>
              <a:t>Remember that some features that are turned on and off in Provisioning can also be turned on and off in Admin Center by an Administrator. These can be accessed as follows:</a:t>
            </a:r>
          </a:p>
          <a:p>
            <a:pPr marL="285750" indent="-285750">
              <a:buClr>
                <a:schemeClr val="accent1"/>
              </a:buClr>
              <a:buFont typeface="Wingdings" panose="05000000000000000000" pitchFamily="2" charset="2"/>
              <a:buChar char="§"/>
            </a:pPr>
            <a:r>
              <a:rPr lang="en-US" dirty="0"/>
              <a:t>Performance Management: </a:t>
            </a:r>
            <a:r>
              <a:rPr lang="en-US" i="1" dirty="0"/>
              <a:t>Admin Center</a:t>
            </a:r>
            <a:r>
              <a:rPr lang="en-US" dirty="0"/>
              <a:t> → </a:t>
            </a:r>
            <a:r>
              <a:rPr lang="en-US" i="1" dirty="0"/>
              <a:t>Performance Management</a:t>
            </a:r>
            <a:r>
              <a:rPr lang="en-US" dirty="0"/>
              <a:t> → </a:t>
            </a:r>
            <a:r>
              <a:rPr lang="en-US" i="1" dirty="0"/>
              <a:t>Performance Management Feature Settings</a:t>
            </a:r>
            <a:endParaRPr lang="en-US" dirty="0"/>
          </a:p>
          <a:p>
            <a:pPr marL="285750" indent="-285750">
              <a:buClr>
                <a:schemeClr val="accent1"/>
              </a:buClr>
              <a:buFont typeface="Wingdings" panose="05000000000000000000" pitchFamily="2" charset="2"/>
              <a:buChar char="§"/>
            </a:pPr>
            <a:r>
              <a:rPr lang="en-US" dirty="0"/>
              <a:t>Goal Management:</a:t>
            </a:r>
          </a:p>
          <a:p>
            <a:r>
              <a:rPr lang="en-US" i="1" dirty="0" smtClean="0"/>
              <a:t>    Admin </a:t>
            </a:r>
            <a:r>
              <a:rPr lang="en-US" i="1" dirty="0"/>
              <a:t>Center</a:t>
            </a:r>
            <a:r>
              <a:rPr lang="en-US" dirty="0"/>
              <a:t> → </a:t>
            </a:r>
            <a:r>
              <a:rPr lang="en-US" i="1" dirty="0"/>
              <a:t>Goal Management</a:t>
            </a:r>
            <a:r>
              <a:rPr lang="en-US" dirty="0"/>
              <a:t> → </a:t>
            </a:r>
            <a:r>
              <a:rPr lang="en-US" i="1" dirty="0"/>
              <a:t>Goal Management Feature </a:t>
            </a:r>
            <a:r>
              <a:rPr lang="en-US" i="1" dirty="0" smtClean="0"/>
              <a:t> Settings</a:t>
            </a:r>
            <a:endParaRPr lang="en-US" dirty="0"/>
          </a:p>
          <a:p>
            <a:endParaRPr lang="en-US" dirty="0"/>
          </a:p>
        </p:txBody>
      </p:sp>
    </p:spTree>
    <p:extLst>
      <p:ext uri="{BB962C8B-B14F-4D97-AF65-F5344CB8AC3E}">
        <p14:creationId xmlns:p14="http://schemas.microsoft.com/office/powerpoint/2010/main" val="603360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Management Feature Settings Available in Admin Center</a:t>
            </a:r>
          </a:p>
        </p:txBody>
      </p:sp>
      <p:sp>
        <p:nvSpPr>
          <p:cNvPr id="3" name="Content Placeholder 2"/>
          <p:cNvSpPr>
            <a:spLocks noGrp="1"/>
          </p:cNvSpPr>
          <p:nvPr>
            <p:ph sz="quarter" idx="10"/>
          </p:nvPr>
        </p:nvSpPr>
        <p:spPr/>
        <p:txBody>
          <a:bodyPr>
            <a:normAutofit fontScale="85000" lnSpcReduction="10000"/>
          </a:bodyPr>
          <a:lstStyle/>
          <a:p>
            <a:pPr marL="285750" indent="-285750">
              <a:buClr>
                <a:schemeClr val="accent1"/>
              </a:buClr>
              <a:buFont typeface="Wingdings" panose="05000000000000000000" pitchFamily="2" charset="2"/>
              <a:buChar char="§"/>
            </a:pPr>
            <a:r>
              <a:rPr lang="en-US" sz="1900" dirty="0"/>
              <a:t>Enable Continuous Performance Management: This feature enables users to get quick feedback on work through frequent and structured conversations with manager. It help managers track their team members' progress effortlessly and offers a simple way to provide coaching advice. To enable this feature you need to have Generic Objects and Role Based Permission features.</a:t>
            </a:r>
          </a:p>
          <a:p>
            <a:pPr marL="285750" indent="-285750">
              <a:buClr>
                <a:schemeClr val="accent1"/>
              </a:buClr>
              <a:buFont typeface="Wingdings" panose="05000000000000000000" pitchFamily="2" charset="2"/>
              <a:buChar char="§"/>
            </a:pPr>
            <a:r>
              <a:rPr lang="en-US" sz="1900" dirty="0"/>
              <a:t>Stack Ranker for Performance Management - Enable display of all forms but self: Controls whether or not Team Rater (aka Stack Ranker) can be used by raters other than the Direct Manager. When enabled, other raters such as the Matrix Manager or the EMM, can rate a user using Team Rater.</a:t>
            </a:r>
          </a:p>
          <a:p>
            <a:pPr marL="285750" indent="-285750">
              <a:buClr>
                <a:schemeClr val="accent1"/>
              </a:buClr>
              <a:buFont typeface="Wingdings" panose="05000000000000000000" pitchFamily="2" charset="2"/>
              <a:buChar char="§"/>
            </a:pPr>
            <a:r>
              <a:rPr lang="en-US" sz="1900" dirty="0"/>
              <a:t>Enable Performance Management Access Permission: Performance Management Access Permission is a feature that allows customers to hide the Performance tab from employees using role based permissions. While this permission can be used to disable access to the Performance tab, it is important to note that users who have Performance Management or 360 Forms in their inbox folders, will continue to see the Performance tab even without Performance Management Access permission. If this is the case for the user, the only way to hide the Performance tab is to delete all the forms in their folders.</a:t>
            </a:r>
          </a:p>
          <a:p>
            <a:pPr marL="285750" indent="-285750">
              <a:buClr>
                <a:schemeClr val="accent1"/>
              </a:buClr>
              <a:buFont typeface="Wingdings" panose="05000000000000000000" pitchFamily="2" charset="2"/>
              <a:buChar char="§"/>
            </a:pPr>
            <a:r>
              <a:rPr lang="en-US" sz="1900" dirty="0"/>
              <a:t>Enable Team Overview Access Permission: Checking this flag enables the manager to access the performance status summary of the direct reports on the Team Overview page</a:t>
            </a:r>
            <a:r>
              <a:rPr lang="en-US" sz="1900" dirty="0" smtClean="0"/>
              <a:t>.</a:t>
            </a:r>
            <a:endParaRPr lang="en-US" sz="1900" dirty="0"/>
          </a:p>
        </p:txBody>
      </p:sp>
    </p:spTree>
    <p:extLst>
      <p:ext uri="{BB962C8B-B14F-4D97-AF65-F5344CB8AC3E}">
        <p14:creationId xmlns:p14="http://schemas.microsoft.com/office/powerpoint/2010/main" val="529910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Management Feature Settings Available in Admin Center</a:t>
            </a:r>
          </a:p>
        </p:txBody>
      </p:sp>
      <p:sp>
        <p:nvSpPr>
          <p:cNvPr id="3" name="Content Placeholder 2"/>
          <p:cNvSpPr>
            <a:spLocks noGrp="1"/>
          </p:cNvSpPr>
          <p:nvPr>
            <p:ph sz="quarter" idx="10"/>
          </p:nvPr>
        </p:nvSpPr>
        <p:spPr>
          <a:xfrm>
            <a:off x="317033" y="1211608"/>
            <a:ext cx="8570935" cy="5180048"/>
          </a:xfrm>
        </p:spPr>
        <p:txBody>
          <a:bodyPr>
            <a:normAutofit fontScale="77500" lnSpcReduction="20000"/>
          </a:bodyPr>
          <a:lstStyle/>
          <a:p>
            <a:pPr marL="285750" indent="-285750">
              <a:buClr>
                <a:schemeClr val="accent1"/>
              </a:buClr>
              <a:buFont typeface="Wingdings" panose="05000000000000000000" pitchFamily="2" charset="2"/>
              <a:buChar char="§"/>
            </a:pPr>
            <a:r>
              <a:rPr lang="en-US" sz="1900" dirty="0"/>
              <a:t>Disable the internal scroll bar next to forms (PM v11 Only): Checking this flag disables the internal scrollbar but enables the browser scroll bar. Conversely, unchecking this flag enables the internal scroll bar but disables the browser scroll bar.</a:t>
            </a:r>
          </a:p>
          <a:p>
            <a:pPr marL="285750" indent="-285750">
              <a:buClr>
                <a:schemeClr val="accent1"/>
              </a:buClr>
              <a:buFont typeface="Wingdings" panose="05000000000000000000" pitchFamily="2" charset="2"/>
              <a:buChar char="§"/>
            </a:pPr>
            <a:r>
              <a:rPr lang="en-US" sz="1900" dirty="0" smtClean="0"/>
              <a:t>Hide </a:t>
            </a:r>
            <a:r>
              <a:rPr lang="en-US" sz="1900" dirty="0"/>
              <a:t>Delete Icon inside form: Enabling this flag removes the delete button from inside the form if the delete button is enabled in Form Template Settings. It is still visible from the Inbox view.</a:t>
            </a:r>
          </a:p>
          <a:p>
            <a:pPr marL="285750" indent="-285750">
              <a:buClr>
                <a:schemeClr val="accent1"/>
              </a:buClr>
              <a:buFont typeface="Wingdings" panose="05000000000000000000" pitchFamily="2" charset="2"/>
              <a:buChar char="§"/>
            </a:pPr>
            <a:endParaRPr lang="en-US" sz="1900" dirty="0"/>
          </a:p>
          <a:p>
            <a:pPr marL="285750" indent="-285750">
              <a:buClr>
                <a:schemeClr val="accent1"/>
              </a:buClr>
              <a:buFont typeface="Wingdings" panose="05000000000000000000" pitchFamily="2" charset="2"/>
              <a:buChar char="§"/>
            </a:pPr>
            <a:r>
              <a:rPr lang="en-US" sz="1900" dirty="0"/>
              <a:t>Enable Team Rater for Performance Management: Enables the team rater (stack ranker) feature. Team rater allows raters to quickly review the rating for those they are evaluating and visualize how subjects compare with or stack up against one another.</a:t>
            </a:r>
          </a:p>
          <a:p>
            <a:pPr marL="285750" indent="-285750">
              <a:buClr>
                <a:schemeClr val="accent1"/>
              </a:buClr>
              <a:buFont typeface="Wingdings" panose="05000000000000000000" pitchFamily="2" charset="2"/>
              <a:buChar char="§"/>
            </a:pPr>
            <a:endParaRPr lang="en-US" sz="1900" dirty="0"/>
          </a:p>
          <a:p>
            <a:pPr marL="285750" indent="-285750">
              <a:buClr>
                <a:schemeClr val="accent1"/>
              </a:buClr>
              <a:buFont typeface="Wingdings" panose="05000000000000000000" pitchFamily="2" charset="2"/>
              <a:buChar char="§"/>
            </a:pPr>
            <a:r>
              <a:rPr lang="en-US" sz="1900" dirty="0"/>
              <a:t>Enable PM Form Search Competencies (PM v11 Only): By enabling this feature, when the user is in the competency section, he can search for any competency beyond those associated with his job role.</a:t>
            </a:r>
          </a:p>
          <a:p>
            <a:pPr marL="285750" indent="-285750">
              <a:buClr>
                <a:schemeClr val="accent1"/>
              </a:buClr>
              <a:buFont typeface="Wingdings" panose="05000000000000000000" pitchFamily="2" charset="2"/>
              <a:buChar char="§"/>
            </a:pPr>
            <a:endParaRPr lang="en-US" sz="1900" dirty="0"/>
          </a:p>
          <a:p>
            <a:pPr marL="285750" indent="-285750">
              <a:buClr>
                <a:schemeClr val="accent1"/>
              </a:buClr>
              <a:buFont typeface="Wingdings" panose="05000000000000000000" pitchFamily="2" charset="2"/>
              <a:buChar char="§"/>
            </a:pPr>
            <a:r>
              <a:rPr lang="en-US" sz="1900" dirty="0"/>
              <a:t>Rich text editor for PM and 360: Enables RTE for both PM and 360 modules. An online rich-text editor allows users to edit rich text and presents a what-you-see-is-what-you-get (WYSIWYG) editing area.</a:t>
            </a:r>
          </a:p>
          <a:p>
            <a:pPr marL="285750" indent="-285750">
              <a:buClr>
                <a:schemeClr val="accent1"/>
              </a:buClr>
              <a:buFont typeface="Wingdings" panose="05000000000000000000" pitchFamily="2" charset="2"/>
              <a:buChar char="§"/>
            </a:pPr>
            <a:endParaRPr lang="en-US" sz="1900" dirty="0"/>
          </a:p>
          <a:p>
            <a:pPr marL="285750" indent="-285750">
              <a:buClr>
                <a:schemeClr val="accent1"/>
              </a:buClr>
              <a:buFont typeface="Wingdings" panose="05000000000000000000" pitchFamily="2" charset="2"/>
              <a:buChar char="§"/>
            </a:pPr>
            <a:r>
              <a:rPr lang="en-US" sz="1900" dirty="0"/>
              <a:t>Rich text editor gives confirmation cleanup on text pasted from MS-Word: Provides an option to users to override the universal functionality of automating the text cleanup from MS-Word.</a:t>
            </a:r>
            <a:endParaRPr lang="en-US" dirty="0"/>
          </a:p>
        </p:txBody>
      </p:sp>
    </p:spTree>
    <p:extLst>
      <p:ext uri="{BB962C8B-B14F-4D97-AF65-F5344CB8AC3E}">
        <p14:creationId xmlns:p14="http://schemas.microsoft.com/office/powerpoint/2010/main" val="3140306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3" y="260648"/>
            <a:ext cx="7947230" cy="489160"/>
          </a:xfrm>
        </p:spPr>
        <p:txBody>
          <a:bodyPr/>
          <a:lstStyle/>
          <a:p>
            <a:r>
              <a:rPr lang="en-US" dirty="0" smtClean="0"/>
              <a:t>Goal Management </a:t>
            </a:r>
            <a:r>
              <a:rPr lang="en-US" dirty="0"/>
              <a:t>Feature </a:t>
            </a:r>
            <a:r>
              <a:rPr lang="en-US" dirty="0" smtClean="0"/>
              <a:t>Settings</a:t>
            </a:r>
            <a:endParaRPr lang="en-US" dirty="0"/>
          </a:p>
        </p:txBody>
      </p:sp>
      <p:sp>
        <p:nvSpPr>
          <p:cNvPr id="3" name="Content Placeholder 2"/>
          <p:cNvSpPr>
            <a:spLocks noGrp="1"/>
          </p:cNvSpPr>
          <p:nvPr>
            <p:ph sz="quarter" idx="10"/>
          </p:nvPr>
        </p:nvSpPr>
        <p:spPr>
          <a:xfrm>
            <a:off x="317033" y="1211608"/>
            <a:ext cx="8570935" cy="5180048"/>
          </a:xfrm>
        </p:spPr>
        <p:txBody>
          <a:bodyPr>
            <a:normAutofit fontScale="85000" lnSpcReduction="10000"/>
          </a:bodyPr>
          <a:lstStyle/>
          <a:p>
            <a:pPr marL="285750" indent="-285750">
              <a:buClr>
                <a:schemeClr val="accent1"/>
              </a:buClr>
              <a:buFont typeface="Wingdings" panose="05000000000000000000" pitchFamily="2" charset="2"/>
              <a:buChar char="§"/>
            </a:pPr>
            <a:r>
              <a:rPr lang="en-US" sz="1900" dirty="0"/>
              <a:t>Disable TGM link in Quick Cards: Disables the link to go plans via quick cards. Quick Cards are the small rolodex-card icons shown next to each employee’s name in most name lists in the system. Disabling the link will disable the link to goal plans globally from the quick cards.</a:t>
            </a:r>
          </a:p>
          <a:p>
            <a:pPr marL="285750" indent="-285750">
              <a:buClr>
                <a:schemeClr val="accent1"/>
              </a:buClr>
              <a:buFont typeface="Wingdings" panose="05000000000000000000" pitchFamily="2" charset="2"/>
              <a:buChar char="§"/>
            </a:pPr>
            <a:endParaRPr lang="en-US" sz="1900" dirty="0"/>
          </a:p>
          <a:p>
            <a:pPr marL="285750" indent="-285750">
              <a:buClr>
                <a:schemeClr val="accent1"/>
              </a:buClr>
              <a:buFont typeface="Wingdings" panose="05000000000000000000" pitchFamily="2" charset="2"/>
              <a:buChar char="§"/>
            </a:pPr>
            <a:r>
              <a:rPr lang="en-US" sz="1900" dirty="0"/>
              <a:t>TGM/CDP Goal Transfer Wizard: </a:t>
            </a:r>
            <a:r>
              <a:rPr lang="en-US" sz="1900" dirty="0" err="1"/>
              <a:t>SuccessFactors</a:t>
            </a:r>
            <a:r>
              <a:rPr lang="en-US" sz="1900" dirty="0"/>
              <a:t> Goal Management has the ability to enable "Copy Goal From Other Objective Plan". Using this feature, it is also possible to transfer a goal from one plan to another in a few simple steps. This feature is to allow a user to copy from their own goal plans, not from another person's plan.</a:t>
            </a:r>
          </a:p>
          <a:p>
            <a:pPr marL="285750" indent="-285750">
              <a:buClr>
                <a:schemeClr val="accent1"/>
              </a:buClr>
              <a:buFont typeface="Wingdings" panose="05000000000000000000" pitchFamily="2" charset="2"/>
              <a:buChar char="§"/>
            </a:pPr>
            <a:endParaRPr lang="en-US" sz="1900" dirty="0"/>
          </a:p>
          <a:p>
            <a:pPr marL="285750" indent="-285750">
              <a:buClr>
                <a:schemeClr val="accent1"/>
              </a:buClr>
              <a:buFont typeface="Wingdings" panose="05000000000000000000" pitchFamily="2" charset="2"/>
              <a:buChar char="§"/>
            </a:pPr>
            <a:r>
              <a:rPr lang="en-US" sz="1900" dirty="0"/>
              <a:t>Enable Goal/Objective Management Access Permission — requires "Version 11 UI framework (ULTRA): This provides the ability to allow you to hide the Goals tabs from the navigation of the system for specified users.</a:t>
            </a:r>
          </a:p>
          <a:p>
            <a:pPr marL="285750" indent="-285750">
              <a:buClr>
                <a:schemeClr val="accent1"/>
              </a:buClr>
              <a:buFont typeface="Wingdings" panose="05000000000000000000" pitchFamily="2" charset="2"/>
              <a:buChar char="§"/>
            </a:pPr>
            <a:endParaRPr lang="en-US" sz="1900" dirty="0"/>
          </a:p>
          <a:p>
            <a:pPr marL="285750" indent="-285750">
              <a:buClr>
                <a:schemeClr val="accent1"/>
              </a:buClr>
              <a:buFont typeface="Wingdings" panose="05000000000000000000" pitchFamily="2" charset="2"/>
              <a:buChar char="§"/>
            </a:pPr>
            <a:r>
              <a:rPr lang="en-US" sz="1900" dirty="0"/>
              <a:t>Goal Import: Enables a feature that allows users to import goals and goal related data into the system via batch</a:t>
            </a:r>
          </a:p>
          <a:p>
            <a:pPr marL="285750" indent="-285750">
              <a:buClr>
                <a:schemeClr val="accent1"/>
              </a:buClr>
              <a:buFont typeface="Wingdings" panose="05000000000000000000" pitchFamily="2" charset="2"/>
              <a:buChar char="§"/>
            </a:pPr>
            <a:endParaRPr lang="en-US" sz="1900" dirty="0"/>
          </a:p>
          <a:p>
            <a:pPr marL="285750" indent="-285750">
              <a:buClr>
                <a:schemeClr val="accent1"/>
              </a:buClr>
              <a:buFont typeface="Wingdings" panose="05000000000000000000" pitchFamily="2" charset="2"/>
              <a:buChar char="§"/>
            </a:pPr>
            <a:r>
              <a:rPr lang="en-US" sz="1900" dirty="0"/>
              <a:t>Enable Group Goals / Group Objectives 2.0: Enables Group Goal 2.0 – which allows the creation of group goals 2.0, which supports tasks/targets/milestones, calculated rating and allows fields to be made editable by group goal members</a:t>
            </a:r>
            <a:endParaRPr lang="en-US" dirty="0"/>
          </a:p>
        </p:txBody>
      </p:sp>
    </p:spTree>
    <p:extLst>
      <p:ext uri="{BB962C8B-B14F-4D97-AF65-F5344CB8AC3E}">
        <p14:creationId xmlns:p14="http://schemas.microsoft.com/office/powerpoint/2010/main" val="741721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3" y="260648"/>
            <a:ext cx="7947230" cy="489160"/>
          </a:xfrm>
        </p:spPr>
        <p:txBody>
          <a:bodyPr/>
          <a:lstStyle/>
          <a:p>
            <a:r>
              <a:rPr lang="en-US" dirty="0" smtClean="0"/>
              <a:t>Goal Management </a:t>
            </a:r>
            <a:r>
              <a:rPr lang="en-US" dirty="0"/>
              <a:t>Feature </a:t>
            </a:r>
            <a:r>
              <a:rPr lang="en-US" dirty="0" smtClean="0"/>
              <a:t>Settings</a:t>
            </a:r>
            <a:endParaRPr lang="en-US" dirty="0"/>
          </a:p>
        </p:txBody>
      </p:sp>
      <p:sp>
        <p:nvSpPr>
          <p:cNvPr id="3" name="Content Placeholder 2"/>
          <p:cNvSpPr>
            <a:spLocks noGrp="1"/>
          </p:cNvSpPr>
          <p:nvPr>
            <p:ph sz="quarter" idx="10"/>
          </p:nvPr>
        </p:nvSpPr>
        <p:spPr>
          <a:xfrm>
            <a:off x="317033" y="1211608"/>
            <a:ext cx="8570935" cy="5180048"/>
          </a:xfrm>
        </p:spPr>
        <p:txBody>
          <a:bodyPr>
            <a:normAutofit fontScale="85000" lnSpcReduction="20000"/>
          </a:bodyPr>
          <a:lstStyle/>
          <a:p>
            <a:pPr marL="285750" indent="-285750">
              <a:buClr>
                <a:schemeClr val="accent1"/>
              </a:buClr>
              <a:buFont typeface="Wingdings" panose="05000000000000000000" pitchFamily="2" charset="2"/>
              <a:buChar char="§"/>
            </a:pPr>
            <a:r>
              <a:rPr lang="en-US" sz="1900" dirty="0"/>
              <a:t>Enable target population for group goals: Some permissions can only be exercised with the presence of a people group (target population), which the permissions can act upon. A target population is a group of users whom the granted users above can have access to. For example: Your organization has 5 departments, but you only want Administrator Joe to Change User Information for Department A only. In this case, the target is 'Department A'. With this switch, ﻿Admins can set up permission roles for viewing goal plans and assigning group goals separately.</a:t>
            </a:r>
          </a:p>
          <a:p>
            <a:pPr marL="285750" indent="-285750">
              <a:buClr>
                <a:schemeClr val="accent1"/>
              </a:buClr>
              <a:buFont typeface="Wingdings" panose="05000000000000000000" pitchFamily="2" charset="2"/>
              <a:buChar char="§"/>
            </a:pPr>
            <a:endParaRPr lang="en-US" sz="1900" dirty="0"/>
          </a:p>
          <a:p>
            <a:pPr marL="285750" indent="-285750">
              <a:buClr>
                <a:schemeClr val="accent1"/>
              </a:buClr>
              <a:buFont typeface="Wingdings" panose="05000000000000000000" pitchFamily="2" charset="2"/>
              <a:buChar char="§"/>
            </a:pPr>
            <a:r>
              <a:rPr lang="en-US" sz="1900" dirty="0"/>
              <a:t>Enable Team Goals – Enables the Team Goal feature in the application and provides permissions to grant appropriate access. Team Goals has been designed using the existing Group Goals 2.0 framework and supports all the feature of Group Goals 2.0</a:t>
            </a:r>
          </a:p>
          <a:p>
            <a:pPr marL="285750" indent="-285750">
              <a:buClr>
                <a:schemeClr val="accent1"/>
              </a:buClr>
              <a:buFont typeface="Wingdings" panose="05000000000000000000" pitchFamily="2" charset="2"/>
              <a:buChar char="§"/>
            </a:pPr>
            <a:endParaRPr lang="en-US" sz="1900" dirty="0"/>
          </a:p>
          <a:p>
            <a:pPr marL="285750" indent="-285750">
              <a:buClr>
                <a:schemeClr val="accent1"/>
              </a:buClr>
              <a:buFont typeface="Wingdings" panose="05000000000000000000" pitchFamily="2" charset="2"/>
              <a:buChar char="§"/>
            </a:pPr>
            <a:r>
              <a:rPr lang="en-US" sz="1900" dirty="0"/>
              <a:t>Enable Initiatives – Enables to create departmental, corporate and division level initiatives and allows employees to actively associate their personal Goals to the Initiatives. This feature greatly helps when you work with Goals that are specific to departments and divisions.</a:t>
            </a:r>
          </a:p>
          <a:p>
            <a:pPr marL="285750" indent="-285750">
              <a:buClr>
                <a:schemeClr val="accent1"/>
              </a:buClr>
              <a:buFont typeface="Wingdings" panose="05000000000000000000" pitchFamily="2" charset="2"/>
              <a:buChar char="§"/>
            </a:pPr>
            <a:endParaRPr lang="en-US" sz="1900" dirty="0"/>
          </a:p>
          <a:p>
            <a:pPr marL="285750" indent="-285750">
              <a:buClr>
                <a:schemeClr val="accent1"/>
              </a:buClr>
              <a:buFont typeface="Wingdings" panose="05000000000000000000" pitchFamily="2" charset="2"/>
              <a:buChar char="§"/>
            </a:pPr>
            <a:r>
              <a:rPr lang="en-US" sz="1900" dirty="0"/>
              <a:t>Enable Delete Team Goals Share - Enables you to share Team Goals with other users and grant them the right to delete the Team Goals as well. This permission allows primary owner and the co-owners of Team Goals to delete the goals;</a:t>
            </a:r>
            <a:endParaRPr lang="en-US" dirty="0"/>
          </a:p>
        </p:txBody>
      </p:sp>
    </p:spTree>
    <p:extLst>
      <p:ext uri="{BB962C8B-B14F-4D97-AF65-F5344CB8AC3E}">
        <p14:creationId xmlns:p14="http://schemas.microsoft.com/office/powerpoint/2010/main" val="1313115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3" y="260648"/>
            <a:ext cx="7746062" cy="452584"/>
          </a:xfrm>
        </p:spPr>
        <p:txBody>
          <a:bodyPr/>
          <a:lstStyle/>
          <a:p>
            <a:r>
              <a:rPr lang="en-US" dirty="0"/>
              <a:t>Using the Performance Management Template</a:t>
            </a:r>
          </a:p>
        </p:txBody>
      </p:sp>
      <p:sp>
        <p:nvSpPr>
          <p:cNvPr id="3" name="Content Placeholder 2"/>
          <p:cNvSpPr>
            <a:spLocks noGrp="1"/>
          </p:cNvSpPr>
          <p:nvPr>
            <p:ph sz="quarter" idx="10"/>
          </p:nvPr>
        </p:nvSpPr>
        <p:spPr>
          <a:xfrm>
            <a:off x="324266" y="1728216"/>
            <a:ext cx="8495469" cy="4581104"/>
          </a:xfrm>
        </p:spPr>
        <p:txBody>
          <a:bodyPr/>
          <a:lstStyle/>
          <a:p>
            <a:r>
              <a:rPr lang="en-US" b="1" dirty="0"/>
              <a:t>About This Topic</a:t>
            </a:r>
          </a:p>
          <a:p>
            <a:r>
              <a:rPr lang="en-US" dirty="0"/>
              <a:t>In this lesson, you will learn how to grant form creation permissions and copy and update a Performance Management template.</a:t>
            </a:r>
          </a:p>
          <a:p>
            <a:r>
              <a:rPr lang="en-US" b="1" dirty="0" smtClean="0"/>
              <a:t>Objective(s</a:t>
            </a:r>
            <a:r>
              <a:rPr lang="en-US" b="1" dirty="0"/>
              <a:t>)</a:t>
            </a:r>
          </a:p>
          <a:p>
            <a:r>
              <a:rPr lang="en-US" dirty="0"/>
              <a:t>After completing this lesson, you will be able to:</a:t>
            </a:r>
          </a:p>
          <a:p>
            <a:pPr marL="285750" indent="-285750">
              <a:buClr>
                <a:schemeClr val="accent1"/>
              </a:buClr>
              <a:buFont typeface="Wingdings" panose="05000000000000000000" pitchFamily="2" charset="2"/>
              <a:buChar char="§"/>
            </a:pPr>
            <a:r>
              <a:rPr lang="en-US" dirty="0"/>
              <a:t>Copy the Performance Management Template</a:t>
            </a:r>
          </a:p>
          <a:p>
            <a:pPr marL="285750" indent="-285750">
              <a:buClr>
                <a:schemeClr val="accent1"/>
              </a:buClr>
              <a:buFont typeface="Wingdings" panose="05000000000000000000" pitchFamily="2" charset="2"/>
              <a:buChar char="§"/>
            </a:pPr>
            <a:r>
              <a:rPr lang="en-US" dirty="0"/>
              <a:t>Describe the methods of form creation permissions</a:t>
            </a:r>
          </a:p>
          <a:p>
            <a:pPr marL="285750" indent="-285750">
              <a:buClr>
                <a:schemeClr val="accent1"/>
              </a:buClr>
              <a:buFont typeface="Wingdings" panose="05000000000000000000" pitchFamily="2" charset="2"/>
              <a:buChar char="§"/>
            </a:pPr>
            <a:r>
              <a:rPr lang="en-US" dirty="0"/>
              <a:t>Identify the methods of updating Performance Management Templates</a:t>
            </a:r>
          </a:p>
          <a:p>
            <a:endParaRPr lang="en-US" dirty="0"/>
          </a:p>
        </p:txBody>
      </p:sp>
    </p:spTree>
    <p:extLst>
      <p:ext uri="{BB962C8B-B14F-4D97-AF65-F5344CB8AC3E}">
        <p14:creationId xmlns:p14="http://schemas.microsoft.com/office/powerpoint/2010/main" val="4205321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Performance Management Template</a:t>
            </a:r>
            <a:endParaRPr lang="en-US" dirty="0"/>
          </a:p>
        </p:txBody>
      </p:sp>
      <p:sp>
        <p:nvSpPr>
          <p:cNvPr id="3" name="Content Placeholder 2"/>
          <p:cNvSpPr>
            <a:spLocks noGrp="1"/>
          </p:cNvSpPr>
          <p:nvPr>
            <p:ph sz="quarter" idx="10"/>
          </p:nvPr>
        </p:nvSpPr>
        <p:spPr/>
        <p:txBody>
          <a:bodyPr/>
          <a:lstStyle/>
          <a:p>
            <a:r>
              <a:rPr lang="en-US" dirty="0"/>
              <a:t>The template you start with already has some basic features configured. You can modify these features according to the needs of the customer. Because the template is coded in XML, you can choose to modify it in a text editor, or, preferably, in an XML editor. You can also perform many modifications directly in Provisioning, avoiding the need to upload new versions of the XML. Performance Management templates are available in the </a:t>
            </a:r>
            <a:r>
              <a:rPr lang="en-US" dirty="0" err="1"/>
              <a:t>SuccessStore</a:t>
            </a:r>
            <a:r>
              <a:rPr lang="en-US" dirty="0"/>
              <a:t>. You can access these templates and add them to the Instance in the same way as goal plan templates.</a:t>
            </a:r>
            <a:endParaRPr lang="en-US" dirty="0"/>
          </a:p>
        </p:txBody>
      </p:sp>
    </p:spTree>
    <p:extLst>
      <p:ext uri="{BB962C8B-B14F-4D97-AF65-F5344CB8AC3E}">
        <p14:creationId xmlns:p14="http://schemas.microsoft.com/office/powerpoint/2010/main" val="2103573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Copy a Performance Management Template</a:t>
            </a:r>
            <a:endParaRPr lang="en-US" dirty="0"/>
          </a:p>
        </p:txBody>
      </p:sp>
      <p:sp>
        <p:nvSpPr>
          <p:cNvPr id="3" name="Content Placeholder 2"/>
          <p:cNvSpPr>
            <a:spLocks noGrp="1"/>
          </p:cNvSpPr>
          <p:nvPr>
            <p:ph sz="quarter" idx="10"/>
          </p:nvPr>
        </p:nvSpPr>
        <p:spPr>
          <a:xfrm>
            <a:off x="324266" y="667512"/>
            <a:ext cx="8495469" cy="5641808"/>
          </a:xfrm>
        </p:spPr>
        <p:txBody>
          <a:bodyPr/>
          <a:lstStyle/>
          <a:p>
            <a:r>
              <a:rPr lang="en-US" sz="1600" dirty="0"/>
              <a:t>Use the following steps to copy the existing Performance Management template:</a:t>
            </a:r>
          </a:p>
          <a:p>
            <a:r>
              <a:rPr lang="en-US" sz="1600" b="1" dirty="0"/>
              <a:t>Steps</a:t>
            </a:r>
          </a:p>
          <a:p>
            <a:pPr marL="342900" indent="-342900">
              <a:buFont typeface="+mj-lt"/>
              <a:buAutoNum type="arabicPeriod"/>
            </a:pPr>
            <a:r>
              <a:rPr lang="en-US" sz="1600" dirty="0"/>
              <a:t>Navigate to </a:t>
            </a:r>
            <a:r>
              <a:rPr lang="en-US" sz="1600" i="1" dirty="0"/>
              <a:t>Admin Center</a:t>
            </a:r>
            <a:r>
              <a:rPr lang="en-US" sz="1600" dirty="0"/>
              <a:t> → </a:t>
            </a:r>
            <a:r>
              <a:rPr lang="en-US" sz="1600" i="1" dirty="0"/>
              <a:t>Manage Templates</a:t>
            </a:r>
            <a:r>
              <a:rPr lang="en-US" sz="1600" dirty="0"/>
              <a:t> → </a:t>
            </a:r>
            <a:r>
              <a:rPr lang="en-US" sz="1600" i="1" dirty="0"/>
              <a:t>Performance Review</a:t>
            </a:r>
            <a:endParaRPr lang="en-US" sz="1600" dirty="0"/>
          </a:p>
          <a:p>
            <a:pPr marL="342900" indent="-342900">
              <a:buFont typeface="+mj-lt"/>
              <a:buAutoNum type="arabicPeriod"/>
            </a:pPr>
            <a:r>
              <a:rPr lang="en-US" sz="1600" dirty="0"/>
              <a:t>Click on the </a:t>
            </a:r>
            <a:r>
              <a:rPr lang="en-US" sz="1600" i="1" dirty="0"/>
              <a:t>Performance and Development Plan</a:t>
            </a:r>
            <a:r>
              <a:rPr lang="en-US" sz="1600" dirty="0"/>
              <a:t>, which is designated as Form Type 1.0.</a:t>
            </a:r>
          </a:p>
          <a:p>
            <a:endParaRPr lang="en-US" dirty="0"/>
          </a:p>
        </p:txBody>
      </p:sp>
      <p:pic>
        <p:nvPicPr>
          <p:cNvPr id="4" name="Picture 3"/>
          <p:cNvPicPr>
            <a:picLocks noChangeAspect="1"/>
          </p:cNvPicPr>
          <p:nvPr/>
        </p:nvPicPr>
        <p:blipFill>
          <a:blip r:embed="rId2"/>
          <a:stretch>
            <a:fillRect/>
          </a:stretch>
        </p:blipFill>
        <p:spPr>
          <a:xfrm>
            <a:off x="1635823" y="2234372"/>
            <a:ext cx="5597081" cy="3186031"/>
          </a:xfrm>
          <a:prstGeom prst="rect">
            <a:avLst/>
          </a:prstGeom>
        </p:spPr>
      </p:pic>
      <p:sp>
        <p:nvSpPr>
          <p:cNvPr id="5" name="TextBox 4"/>
          <p:cNvSpPr txBox="1"/>
          <p:nvPr/>
        </p:nvSpPr>
        <p:spPr>
          <a:xfrm>
            <a:off x="324266" y="5399561"/>
            <a:ext cx="8509933" cy="1354217"/>
          </a:xfrm>
          <a:prstGeom prst="rect">
            <a:avLst/>
          </a:prstGeom>
          <a:noFill/>
        </p:spPr>
        <p:txBody>
          <a:bodyPr wrap="square" rtlCol="0">
            <a:spAutoFit/>
          </a:bodyPr>
          <a:lstStyle/>
          <a:p>
            <a:pPr marL="342900" indent="-342900">
              <a:buFont typeface="+mj-lt"/>
              <a:buAutoNum type="arabicPeriod" startAt="3"/>
            </a:pPr>
            <a:r>
              <a:rPr lang="en-US" sz="1600" dirty="0"/>
              <a:t>In the template, click </a:t>
            </a:r>
            <a:r>
              <a:rPr lang="en-US" sz="1600" i="1" dirty="0"/>
              <a:t>Save As...</a:t>
            </a:r>
            <a:r>
              <a:rPr lang="en-US" sz="1600" dirty="0"/>
              <a:t>.</a:t>
            </a:r>
          </a:p>
          <a:p>
            <a:pPr marL="342900" indent="-342900">
              <a:buFont typeface="+mj-lt"/>
              <a:buAutoNum type="arabicPeriod" startAt="4"/>
            </a:pPr>
            <a:r>
              <a:rPr lang="en-US" sz="1600" dirty="0"/>
              <a:t>In the </a:t>
            </a:r>
            <a:r>
              <a:rPr lang="en-US" sz="1600" i="1" dirty="0"/>
              <a:t>Save As..</a:t>
            </a:r>
            <a:r>
              <a:rPr lang="en-US" sz="1600" dirty="0"/>
              <a:t> dialog box that appears, enter the name and a description for the form, and click </a:t>
            </a:r>
            <a:r>
              <a:rPr lang="en-US" sz="1600" i="1" dirty="0" err="1"/>
              <a:t>Save</a:t>
            </a:r>
            <a:r>
              <a:rPr lang="en-US" sz="1600" dirty="0" err="1"/>
              <a:t>.The</a:t>
            </a:r>
            <a:r>
              <a:rPr lang="en-US" sz="1600" dirty="0"/>
              <a:t> new template is listed under the Performance Review tab of Manage Templates and is ready for configuration.</a:t>
            </a:r>
          </a:p>
          <a:p>
            <a:endParaRPr lang="en-US" dirty="0"/>
          </a:p>
        </p:txBody>
      </p:sp>
    </p:spTree>
    <p:extLst>
      <p:ext uri="{BB962C8B-B14F-4D97-AF65-F5344CB8AC3E}">
        <p14:creationId xmlns:p14="http://schemas.microsoft.com/office/powerpoint/2010/main" val="356709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Management</a:t>
            </a:r>
          </a:p>
        </p:txBody>
      </p:sp>
      <p:sp>
        <p:nvSpPr>
          <p:cNvPr id="3" name="Content Placeholder 2"/>
          <p:cNvSpPr>
            <a:spLocks noGrp="1"/>
          </p:cNvSpPr>
          <p:nvPr>
            <p:ph sz="quarter" idx="10"/>
          </p:nvPr>
        </p:nvSpPr>
        <p:spPr/>
        <p:txBody>
          <a:bodyPr/>
          <a:lstStyle/>
          <a:p>
            <a:pPr marL="285750" indent="-285750">
              <a:buFont typeface="Arial" panose="020B0604020202020204" pitchFamily="34" charset="0"/>
              <a:buChar char="•"/>
            </a:pPr>
            <a:r>
              <a:rPr lang="en-US" dirty="0"/>
              <a:t>Performance Management enables the customer to measure individual employee contributions across their organization accurately and objectively. This helps the customer make decisions as to which employees to keep, reward, or select for targeted development. In this way, Performance Management transforms the employee review process.</a:t>
            </a:r>
          </a:p>
          <a:p>
            <a:pPr marL="285750" indent="-285750">
              <a:buFont typeface="Arial" panose="020B0604020202020204" pitchFamily="34" charset="0"/>
              <a:buChar char="•"/>
            </a:pPr>
            <a:r>
              <a:rPr lang="en-US" dirty="0"/>
              <a:t>Managers and employees use the performance review form to evaluate the employee’s effectiveness in achieving goals, core values, and job specific competencies. You can configure the form to automatically display goals from a goal plan. The customer can choose whether or not to link the form to a plan.</a:t>
            </a:r>
          </a:p>
          <a:p>
            <a:endParaRPr lang="en-US" dirty="0"/>
          </a:p>
        </p:txBody>
      </p:sp>
    </p:spTree>
    <p:extLst>
      <p:ext uri="{BB962C8B-B14F-4D97-AF65-F5344CB8AC3E}">
        <p14:creationId xmlns:p14="http://schemas.microsoft.com/office/powerpoint/2010/main" val="2982021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Creation Permissions Granting</a:t>
            </a:r>
            <a:endParaRPr lang="en-US" dirty="0"/>
          </a:p>
        </p:txBody>
      </p:sp>
      <p:sp>
        <p:nvSpPr>
          <p:cNvPr id="3" name="Content Placeholder 2"/>
          <p:cNvSpPr>
            <a:spLocks noGrp="1"/>
          </p:cNvSpPr>
          <p:nvPr>
            <p:ph sz="quarter" idx="10"/>
          </p:nvPr>
        </p:nvSpPr>
        <p:spPr>
          <a:xfrm>
            <a:off x="324266" y="950976"/>
            <a:ext cx="8495469" cy="5358344"/>
          </a:xfrm>
        </p:spPr>
        <p:txBody>
          <a:bodyPr/>
          <a:lstStyle/>
          <a:p>
            <a:r>
              <a:rPr lang="en-US" dirty="0"/>
              <a:t>When you set up role-based permissions, certain roles are given the permission to create performance forms. If you have a customer that wishes to use traditional permissions, you must grant the permissions for performance form creation. There are two ways to do this, which are shown in the figure, Assigning Form Creation Permissions.</a:t>
            </a:r>
            <a:r>
              <a:rPr lang="en-US" dirty="0"/>
              <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80407457"/>
              </p:ext>
            </p:extLst>
          </p:nvPr>
        </p:nvGraphicFramePr>
        <p:xfrm>
          <a:off x="324266" y="2438360"/>
          <a:ext cx="8262636" cy="3870960"/>
        </p:xfrm>
        <a:graphic>
          <a:graphicData uri="http://schemas.openxmlformats.org/drawingml/2006/table">
            <a:tbl>
              <a:tblPr/>
              <a:tblGrid>
                <a:gridCol w="2754212"/>
                <a:gridCol w="2754212"/>
                <a:gridCol w="2754212"/>
              </a:tblGrid>
              <a:tr h="241255">
                <a:tc>
                  <a:txBody>
                    <a:bodyPr/>
                    <a:lstStyle/>
                    <a:p>
                      <a:pPr algn="l" fontAlgn="b"/>
                      <a:r>
                        <a:rPr lang="en-US" sz="1800" dirty="0">
                          <a:effectLst/>
                          <a:latin typeface="Helvetica Neue"/>
                        </a:rPr>
                        <a:t>Permission</a:t>
                      </a:r>
                    </a:p>
                  </a:txBody>
                  <a:tcPr marL="50800" marR="50800" marT="50800" marB="50800" anchor="b">
                    <a:lnL>
                      <a:noFill/>
                    </a:lnL>
                    <a:lnR>
                      <a:noFill/>
                    </a:lnR>
                    <a:lnT>
                      <a:noFill/>
                    </a:lnT>
                    <a:lnB w="6350" cap="flat" cmpd="sng" algn="ctr">
                      <a:solidFill>
                        <a:srgbClr val="DDDDDD"/>
                      </a:solidFill>
                      <a:prstDash val="solid"/>
                      <a:round/>
                      <a:headEnd type="none" w="med" len="med"/>
                      <a:tailEnd type="none" w="med" len="med"/>
                    </a:lnB>
                  </a:tcPr>
                </a:tc>
                <a:tc>
                  <a:txBody>
                    <a:bodyPr/>
                    <a:lstStyle/>
                    <a:p>
                      <a:pPr algn="l" fontAlgn="b"/>
                      <a:r>
                        <a:rPr lang="en-US" sz="1800" dirty="0">
                          <a:effectLst/>
                          <a:latin typeface="Helvetica Neue"/>
                        </a:rPr>
                        <a:t>Description</a:t>
                      </a:r>
                    </a:p>
                  </a:txBody>
                  <a:tcPr marL="50800" marR="50800" marT="50800" marB="50800" anchor="b">
                    <a:lnL>
                      <a:noFill/>
                    </a:lnL>
                    <a:lnR>
                      <a:noFill/>
                    </a:lnR>
                    <a:lnT>
                      <a:noFill/>
                    </a:lnT>
                    <a:lnB w="6350" cap="flat" cmpd="sng" algn="ctr">
                      <a:solidFill>
                        <a:srgbClr val="DDDDDD"/>
                      </a:solidFill>
                      <a:prstDash val="solid"/>
                      <a:round/>
                      <a:headEnd type="none" w="med" len="med"/>
                      <a:tailEnd type="none" w="med" len="med"/>
                    </a:lnB>
                  </a:tcPr>
                </a:tc>
                <a:tc>
                  <a:txBody>
                    <a:bodyPr/>
                    <a:lstStyle/>
                    <a:p>
                      <a:pPr algn="l" fontAlgn="b"/>
                      <a:r>
                        <a:rPr lang="en-US" sz="1800">
                          <a:effectLst/>
                          <a:latin typeface="Helvetica Neue"/>
                        </a:rPr>
                        <a:t>Implementation</a:t>
                      </a:r>
                    </a:p>
                  </a:txBody>
                  <a:tcPr marL="50800" marR="50800" marT="50800" marB="50800" anchor="b">
                    <a:lnL>
                      <a:noFill/>
                    </a:lnL>
                    <a:lnR>
                      <a:noFill/>
                    </a:lnR>
                    <a:lnT>
                      <a:noFill/>
                    </a:lnT>
                    <a:lnB w="6350" cap="flat" cmpd="sng" algn="ctr">
                      <a:solidFill>
                        <a:srgbClr val="DDDDDD"/>
                      </a:solidFill>
                      <a:prstDash val="solid"/>
                      <a:round/>
                      <a:headEnd type="none" w="med" len="med"/>
                      <a:tailEnd type="none" w="med" len="med"/>
                    </a:lnB>
                  </a:tcPr>
                </a:tc>
              </a:tr>
              <a:tr h="1297563">
                <a:tc>
                  <a:txBody>
                    <a:bodyPr/>
                    <a:lstStyle/>
                    <a:p>
                      <a:pPr fontAlgn="t"/>
                      <a:r>
                        <a:rPr lang="en-US" sz="1800">
                          <a:effectLst/>
                          <a:latin typeface="Helvetica Neue"/>
                        </a:rPr>
                        <a:t>Default User Permissions</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latin typeface="Helvetica Neue"/>
                        </a:rPr>
                        <a:t>Grants every user in the instance the permission to create Performance Management forms.</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latin typeface="Helvetica Neue"/>
                        </a:rPr>
                        <a:t>This permission is used during testing. However, it is selective and is rarely used for customer production instances because of the far-reaching impacts.</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945461">
                <a:tc>
                  <a:txBody>
                    <a:bodyPr/>
                    <a:lstStyle/>
                    <a:p>
                      <a:pPr fontAlgn="t"/>
                      <a:r>
                        <a:rPr lang="en-US" sz="1800">
                          <a:effectLst/>
                          <a:latin typeface="Helvetica Neue"/>
                        </a:rPr>
                        <a:t>Controlled Access</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tcPr>
                </a:tc>
                <a:tc>
                  <a:txBody>
                    <a:bodyPr/>
                    <a:lstStyle/>
                    <a:p>
                      <a:pPr fontAlgn="t"/>
                      <a:r>
                        <a:rPr lang="en-US" sz="1800" dirty="0">
                          <a:effectLst/>
                          <a:latin typeface="Helvetica Neue"/>
                        </a:rPr>
                        <a:t>Grants certain individuals in the organization the permission to create Performance Management forms.</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tcPr>
                </a:tc>
                <a:tc>
                  <a:txBody>
                    <a:bodyPr/>
                    <a:lstStyle/>
                    <a:p>
                      <a:pPr fontAlgn="t"/>
                      <a:r>
                        <a:rPr lang="en-US" sz="1800" dirty="0">
                          <a:effectLst/>
                          <a:latin typeface="Helvetica Neue"/>
                        </a:rPr>
                        <a:t>This is configured through </a:t>
                      </a:r>
                      <a:r>
                        <a:rPr lang="en-US" sz="1800" i="1" dirty="0">
                          <a:effectLst/>
                          <a:latin typeface="Helvetica Neue"/>
                        </a:rPr>
                        <a:t>Admin Center</a:t>
                      </a:r>
                      <a:r>
                        <a:rPr lang="en-US" sz="1800" dirty="0">
                          <a:effectLst/>
                          <a:latin typeface="Helvetica Neue"/>
                        </a:rPr>
                        <a:t> → </a:t>
                      </a:r>
                      <a:r>
                        <a:rPr lang="en-US" sz="1800" i="1" dirty="0">
                          <a:effectLst/>
                          <a:latin typeface="Helvetica Neue"/>
                        </a:rPr>
                        <a:t>Performance Management</a:t>
                      </a:r>
                      <a:r>
                        <a:rPr lang="en-US" sz="1800" dirty="0">
                          <a:effectLst/>
                          <a:latin typeface="Helvetica Neue"/>
                        </a:rPr>
                        <a:t> → </a:t>
                      </a:r>
                      <a:r>
                        <a:rPr lang="en-US" sz="1800" i="1" dirty="0">
                          <a:effectLst/>
                          <a:latin typeface="Helvetica Neue"/>
                        </a:rPr>
                        <a:t>Form Creation Permission</a:t>
                      </a:r>
                      <a:r>
                        <a:rPr lang="en-US" sz="1800" dirty="0">
                          <a:effectLst/>
                          <a:latin typeface="Helvetica Neue"/>
                        </a:rPr>
                        <a:t>.</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723630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Grant Form Creation Permissions</a:t>
            </a:r>
            <a:endParaRPr lang="en-US" dirty="0"/>
          </a:p>
        </p:txBody>
      </p:sp>
      <p:sp>
        <p:nvSpPr>
          <p:cNvPr id="3" name="Content Placeholder 2"/>
          <p:cNvSpPr>
            <a:spLocks noGrp="1"/>
          </p:cNvSpPr>
          <p:nvPr>
            <p:ph sz="quarter" idx="10"/>
          </p:nvPr>
        </p:nvSpPr>
        <p:spPr/>
        <p:txBody>
          <a:bodyPr/>
          <a:lstStyle/>
          <a:p>
            <a:r>
              <a:rPr lang="en-US" dirty="0"/>
              <a:t>Within a testing or a training Instance, you can allow everyone in the Instance to create Performance Management forms for themselves and (if applicable) their direct reports</a:t>
            </a:r>
            <a:r>
              <a:rPr lang="en-US" dirty="0" smtClean="0"/>
              <a:t>.</a:t>
            </a:r>
          </a:p>
          <a:p>
            <a:endParaRPr lang="en-US" dirty="0"/>
          </a:p>
          <a:p>
            <a:r>
              <a:rPr lang="en-US" b="1" dirty="0"/>
              <a:t>Steps</a:t>
            </a:r>
          </a:p>
          <a:p>
            <a:pPr marL="342900" indent="-342900">
              <a:buFont typeface="+mj-lt"/>
              <a:buAutoNum type="arabicPeriod"/>
            </a:pPr>
            <a:r>
              <a:rPr lang="en-US" dirty="0"/>
              <a:t>Log in to the Instance as an admin user.</a:t>
            </a:r>
          </a:p>
          <a:p>
            <a:pPr marL="342900" indent="-342900">
              <a:buFont typeface="+mj-lt"/>
              <a:buAutoNum type="arabicPeriod"/>
            </a:pPr>
            <a:r>
              <a:rPr lang="en-US" dirty="0"/>
              <a:t>Under </a:t>
            </a:r>
            <a:r>
              <a:rPr lang="en-US" i="1" dirty="0"/>
              <a:t>Manage Employees</a:t>
            </a:r>
            <a:r>
              <a:rPr lang="en-US" dirty="0"/>
              <a:t>, click </a:t>
            </a:r>
            <a:r>
              <a:rPr lang="en-US" i="1" dirty="0"/>
              <a:t>Set User Permissions</a:t>
            </a:r>
            <a:r>
              <a:rPr lang="en-US" dirty="0"/>
              <a:t>.</a:t>
            </a:r>
          </a:p>
          <a:p>
            <a:pPr marL="342900" indent="-342900">
              <a:buFont typeface="+mj-lt"/>
              <a:buAutoNum type="arabicPeriod"/>
            </a:pPr>
            <a:r>
              <a:rPr lang="en-US" dirty="0"/>
              <a:t>Click </a:t>
            </a:r>
            <a:r>
              <a:rPr lang="en-US" i="1" dirty="0"/>
              <a:t>Default User Permissions</a:t>
            </a:r>
            <a:r>
              <a:rPr lang="en-US" dirty="0"/>
              <a:t>.</a:t>
            </a:r>
          </a:p>
          <a:p>
            <a:pPr marL="342900" indent="-342900">
              <a:buFont typeface="+mj-lt"/>
              <a:buAutoNum type="arabicPeriod"/>
            </a:pPr>
            <a:r>
              <a:rPr lang="en-US" dirty="0"/>
              <a:t>Under </a:t>
            </a:r>
            <a:r>
              <a:rPr lang="en-US" i="1" dirty="0"/>
              <a:t>Form Permissions</a:t>
            </a:r>
            <a:r>
              <a:rPr lang="en-US" dirty="0"/>
              <a:t>, select the checkbox next to </a:t>
            </a:r>
            <a:r>
              <a:rPr lang="en-US" i="1" dirty="0"/>
              <a:t>Form Creation</a:t>
            </a:r>
            <a:r>
              <a:rPr lang="en-US" dirty="0"/>
              <a:t> for the template you are </a:t>
            </a:r>
            <a:r>
              <a:rPr lang="en-US" dirty="0" err="1"/>
              <a:t>permissioning</a:t>
            </a:r>
            <a:r>
              <a:rPr lang="en-US" dirty="0"/>
              <a:t>.</a:t>
            </a:r>
          </a:p>
          <a:p>
            <a:pPr marL="342900" indent="-342900">
              <a:buFont typeface="+mj-lt"/>
              <a:buAutoNum type="arabicPeriod"/>
            </a:pPr>
            <a:r>
              <a:rPr lang="en-US" dirty="0"/>
              <a:t>Scroll to the bottom of the page and click </a:t>
            </a:r>
            <a:r>
              <a:rPr lang="en-US" i="1" dirty="0"/>
              <a:t>Save</a:t>
            </a:r>
            <a:r>
              <a:rPr lang="en-US" dirty="0"/>
              <a:t>.</a:t>
            </a:r>
          </a:p>
          <a:p>
            <a:endParaRPr lang="en-US" dirty="0"/>
          </a:p>
        </p:txBody>
      </p:sp>
    </p:spTree>
    <p:extLst>
      <p:ext uri="{BB962C8B-B14F-4D97-AF65-F5344CB8AC3E}">
        <p14:creationId xmlns:p14="http://schemas.microsoft.com/office/powerpoint/2010/main" val="12507708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Updating Performance Management Templates</a:t>
            </a:r>
            <a:endParaRPr lang="en-US" dirty="0"/>
          </a:p>
        </p:txBody>
      </p:sp>
      <p:sp>
        <p:nvSpPr>
          <p:cNvPr id="3" name="Content Placeholder 2"/>
          <p:cNvSpPr>
            <a:spLocks noGrp="1"/>
          </p:cNvSpPr>
          <p:nvPr>
            <p:ph sz="quarter" idx="10"/>
          </p:nvPr>
        </p:nvSpPr>
        <p:spPr/>
        <p:txBody>
          <a:bodyPr/>
          <a:lstStyle/>
          <a:p>
            <a:r>
              <a:rPr lang="en-US" dirty="0"/>
              <a:t>You can update Performance Management Templates in the following ways:</a:t>
            </a:r>
          </a:p>
          <a:p>
            <a:pPr marL="285750" indent="-285750">
              <a:buClr>
                <a:schemeClr val="accent1"/>
              </a:buClr>
              <a:buFont typeface="Wingdings" panose="05000000000000000000" pitchFamily="2" charset="2"/>
              <a:buChar char="§"/>
            </a:pPr>
            <a:r>
              <a:rPr lang="en-US" dirty="0"/>
              <a:t>You can update the template in </a:t>
            </a:r>
            <a:r>
              <a:rPr lang="en-US" i="1" dirty="0"/>
              <a:t>Admin Center</a:t>
            </a:r>
            <a:r>
              <a:rPr lang="en-US" dirty="0"/>
              <a:t>.</a:t>
            </a:r>
          </a:p>
          <a:p>
            <a:pPr marL="285750" indent="-285750">
              <a:buClr>
                <a:schemeClr val="accent1"/>
              </a:buClr>
              <a:buFont typeface="Wingdings" panose="05000000000000000000" pitchFamily="2" charset="2"/>
              <a:buChar char="§"/>
            </a:pPr>
            <a:r>
              <a:rPr lang="en-US" dirty="0"/>
              <a:t>You can update the template in XML using an XML editor.</a:t>
            </a:r>
          </a:p>
          <a:p>
            <a:pPr marL="285750" indent="-285750">
              <a:buClr>
                <a:schemeClr val="accent1"/>
              </a:buClr>
              <a:buFont typeface="Wingdings" panose="05000000000000000000" pitchFamily="2" charset="2"/>
              <a:buChar char="§"/>
            </a:pPr>
            <a:r>
              <a:rPr lang="en-US" dirty="0"/>
              <a:t>You can update the template in Provisioning.</a:t>
            </a:r>
          </a:p>
          <a:p>
            <a:endParaRPr lang="en-US" dirty="0"/>
          </a:p>
        </p:txBody>
      </p:sp>
    </p:spTree>
    <p:extLst>
      <p:ext uri="{BB962C8B-B14F-4D97-AF65-F5344CB8AC3E}">
        <p14:creationId xmlns:p14="http://schemas.microsoft.com/office/powerpoint/2010/main" val="386640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Update the Template in Admin Center</a:t>
            </a:r>
            <a:endParaRPr lang="en-US" dirty="0"/>
          </a:p>
        </p:txBody>
      </p:sp>
      <p:sp>
        <p:nvSpPr>
          <p:cNvPr id="3" name="Content Placeholder 2"/>
          <p:cNvSpPr>
            <a:spLocks noGrp="1"/>
          </p:cNvSpPr>
          <p:nvPr>
            <p:ph sz="quarter" idx="10"/>
          </p:nvPr>
        </p:nvSpPr>
        <p:spPr/>
        <p:txBody>
          <a:bodyPr/>
          <a:lstStyle/>
          <a:p>
            <a:r>
              <a:rPr lang="en-US" dirty="0"/>
              <a:t>You can make many changes to the template through Admin Center</a:t>
            </a:r>
            <a:r>
              <a:rPr lang="en-US" dirty="0" smtClean="0"/>
              <a:t>.</a:t>
            </a:r>
          </a:p>
          <a:p>
            <a:endParaRPr lang="en-US" dirty="0"/>
          </a:p>
          <a:p>
            <a:r>
              <a:rPr lang="en-US" b="1" dirty="0"/>
              <a:t>Steps</a:t>
            </a:r>
          </a:p>
          <a:p>
            <a:pPr marL="342900" indent="-342900">
              <a:buFont typeface="+mj-lt"/>
              <a:buAutoNum type="arabicPeriod"/>
            </a:pPr>
            <a:r>
              <a:rPr lang="en-US" dirty="0"/>
              <a:t>Log in to the Instance as the admin user.</a:t>
            </a:r>
          </a:p>
          <a:p>
            <a:pPr marL="342900" indent="-342900">
              <a:buFont typeface="+mj-lt"/>
              <a:buAutoNum type="arabicPeriod"/>
            </a:pPr>
            <a:r>
              <a:rPr lang="en-US" dirty="0"/>
              <a:t>In </a:t>
            </a:r>
            <a:r>
              <a:rPr lang="en-US" i="1" dirty="0"/>
              <a:t>Admin Center</a:t>
            </a:r>
            <a:r>
              <a:rPr lang="en-US" dirty="0"/>
              <a:t>, under </a:t>
            </a:r>
            <a:r>
              <a:rPr lang="en-US" i="1" dirty="0"/>
              <a:t>Performance Management</a:t>
            </a:r>
            <a:r>
              <a:rPr lang="en-US" dirty="0"/>
              <a:t>, select </a:t>
            </a:r>
            <a:r>
              <a:rPr lang="en-US" i="1" dirty="0"/>
              <a:t>Manage Templates</a:t>
            </a:r>
            <a:r>
              <a:rPr lang="en-US" dirty="0"/>
              <a:t>.</a:t>
            </a:r>
          </a:p>
          <a:p>
            <a:pPr marL="342900" indent="-342900">
              <a:buFont typeface="+mj-lt"/>
              <a:buAutoNum type="arabicPeriod"/>
            </a:pPr>
            <a:r>
              <a:rPr lang="en-US" dirty="0"/>
              <a:t>Select the </a:t>
            </a:r>
            <a:r>
              <a:rPr lang="en-US" i="1" dirty="0"/>
              <a:t>Performance Review</a:t>
            </a:r>
            <a:r>
              <a:rPr lang="en-US" dirty="0"/>
              <a:t> tab to see all of the Performance Management templates.</a:t>
            </a:r>
          </a:p>
          <a:p>
            <a:pPr marL="342900" indent="-342900">
              <a:buFont typeface="+mj-lt"/>
              <a:buAutoNum type="arabicPeriod"/>
            </a:pPr>
            <a:r>
              <a:rPr lang="en-US" dirty="0"/>
              <a:t>To see a preview and configuration options, select the template of your choice.</a:t>
            </a:r>
          </a:p>
          <a:p>
            <a:endParaRPr lang="en-US" dirty="0"/>
          </a:p>
        </p:txBody>
      </p:sp>
    </p:spTree>
    <p:extLst>
      <p:ext uri="{BB962C8B-B14F-4D97-AF65-F5344CB8AC3E}">
        <p14:creationId xmlns:p14="http://schemas.microsoft.com/office/powerpoint/2010/main" val="3694114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Updates using an XML Editor</a:t>
            </a:r>
            <a:endParaRPr lang="en-US" dirty="0"/>
          </a:p>
        </p:txBody>
      </p:sp>
      <p:sp>
        <p:nvSpPr>
          <p:cNvPr id="3" name="Content Placeholder 2"/>
          <p:cNvSpPr>
            <a:spLocks noGrp="1"/>
          </p:cNvSpPr>
          <p:nvPr>
            <p:ph sz="quarter" idx="10"/>
          </p:nvPr>
        </p:nvSpPr>
        <p:spPr/>
        <p:txBody>
          <a:bodyPr/>
          <a:lstStyle/>
          <a:p>
            <a:pPr marL="285750" indent="-285750">
              <a:buClr>
                <a:schemeClr val="accent1"/>
              </a:buClr>
              <a:buFont typeface="Wingdings" panose="05000000000000000000" pitchFamily="2" charset="2"/>
              <a:buChar char="§"/>
            </a:pPr>
            <a:r>
              <a:rPr lang="en-US" dirty="0"/>
              <a:t>Make sure that you validate the template against the DTD frequently, and each time you make a major update, create a new save file (version1, version2, version3, and so on). This version control helps you to troubleshoot.</a:t>
            </a:r>
          </a:p>
          <a:p>
            <a:pPr marL="285750" indent="-285750">
              <a:buClr>
                <a:schemeClr val="accent1"/>
              </a:buClr>
              <a:buFont typeface="Wingdings" panose="05000000000000000000" pitchFamily="2" charset="2"/>
              <a:buChar char="§"/>
            </a:pPr>
            <a:r>
              <a:rPr lang="en-US" dirty="0"/>
              <a:t>When you are ready to upload your new XML file into the system, you upload the file through Provisioning.</a:t>
            </a:r>
          </a:p>
          <a:p>
            <a:pPr marL="285750" indent="-285750">
              <a:buClr>
                <a:schemeClr val="accent1"/>
              </a:buClr>
              <a:buFont typeface="Wingdings" panose="05000000000000000000" pitchFamily="2" charset="2"/>
              <a:buChar char="§"/>
            </a:pPr>
            <a:r>
              <a:rPr lang="en-US" dirty="0"/>
              <a:t>You may also make edits to the XML directly in Provisioning for PMv12 Acceleration forms. Provisioning breaks up each chunk of code by section, but you must be careful to place new code in the correct order within each section. You may also add new sections, delete sections, and move the sections around to change the order.</a:t>
            </a:r>
          </a:p>
          <a:p>
            <a:endParaRPr lang="en-US" dirty="0"/>
          </a:p>
        </p:txBody>
      </p:sp>
    </p:spTree>
    <p:extLst>
      <p:ext uri="{BB962C8B-B14F-4D97-AF65-F5344CB8AC3E}">
        <p14:creationId xmlns:p14="http://schemas.microsoft.com/office/powerpoint/2010/main" val="980775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Update the Template in Provisioning</a:t>
            </a:r>
            <a:endParaRPr lang="en-US" dirty="0"/>
          </a:p>
        </p:txBody>
      </p:sp>
      <p:sp>
        <p:nvSpPr>
          <p:cNvPr id="3" name="Content Placeholder 2"/>
          <p:cNvSpPr>
            <a:spLocks noGrp="1"/>
          </p:cNvSpPr>
          <p:nvPr>
            <p:ph sz="quarter" idx="10"/>
          </p:nvPr>
        </p:nvSpPr>
        <p:spPr/>
        <p:txBody>
          <a:bodyPr/>
          <a:lstStyle/>
          <a:p>
            <a:r>
              <a:rPr lang="en-US" b="1" dirty="0"/>
              <a:t>Steps</a:t>
            </a:r>
          </a:p>
          <a:p>
            <a:pPr marL="342900" indent="-342900">
              <a:buFont typeface="+mj-lt"/>
              <a:buAutoNum type="arabicPeriod"/>
            </a:pPr>
            <a:r>
              <a:rPr lang="en-US" dirty="0"/>
              <a:t>Log in to Provisioning.</a:t>
            </a:r>
          </a:p>
          <a:p>
            <a:pPr marL="342900" indent="-342900">
              <a:buFont typeface="+mj-lt"/>
              <a:buAutoNum type="arabicPeriod"/>
            </a:pPr>
            <a:r>
              <a:rPr lang="en-US" dirty="0"/>
              <a:t>In the </a:t>
            </a:r>
            <a:r>
              <a:rPr lang="en-US" i="1" dirty="0"/>
              <a:t>Company Name</a:t>
            </a:r>
            <a:r>
              <a:rPr lang="en-US" dirty="0"/>
              <a:t> column, click your company’s Instance.</a:t>
            </a:r>
          </a:p>
          <a:p>
            <a:pPr marL="342900" indent="-342900">
              <a:buFont typeface="+mj-lt"/>
              <a:buAutoNum type="arabicPeriod"/>
            </a:pPr>
            <a:r>
              <a:rPr lang="en-US" dirty="0"/>
              <a:t>Click </a:t>
            </a:r>
            <a:r>
              <a:rPr lang="en-US" i="1" dirty="0"/>
              <a:t>Form Template Administration</a:t>
            </a:r>
            <a:r>
              <a:rPr lang="en-US" dirty="0"/>
              <a:t>.</a:t>
            </a:r>
          </a:p>
          <a:p>
            <a:pPr marL="342900" indent="-342900">
              <a:buFont typeface="+mj-lt"/>
              <a:buAutoNum type="arabicPeriod"/>
            </a:pPr>
            <a:r>
              <a:rPr lang="en-US" dirty="0"/>
              <a:t>Click the template that you wish to update.</a:t>
            </a:r>
          </a:p>
          <a:p>
            <a:pPr marL="342900" indent="-342900">
              <a:buFont typeface="+mj-lt"/>
              <a:buAutoNum type="arabicPeriod"/>
            </a:pPr>
            <a:r>
              <a:rPr lang="en-US" dirty="0"/>
              <a:t>Click </a:t>
            </a:r>
            <a:r>
              <a:rPr lang="en-US" i="1" dirty="0"/>
              <a:t>Save Form</a:t>
            </a:r>
            <a:r>
              <a:rPr lang="en-US" dirty="0"/>
              <a:t> each time you make any updates to the XML in Provisioning.</a:t>
            </a:r>
          </a:p>
          <a:p>
            <a:endParaRPr lang="en-US" dirty="0"/>
          </a:p>
        </p:txBody>
      </p:sp>
    </p:spTree>
    <p:extLst>
      <p:ext uri="{BB962C8B-B14F-4D97-AF65-F5344CB8AC3E}">
        <p14:creationId xmlns:p14="http://schemas.microsoft.com/office/powerpoint/2010/main" val="210634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Download the Template</a:t>
            </a:r>
            <a:endParaRPr lang="en-US" dirty="0"/>
          </a:p>
        </p:txBody>
      </p:sp>
      <p:sp>
        <p:nvSpPr>
          <p:cNvPr id="3" name="Content Placeholder 2"/>
          <p:cNvSpPr>
            <a:spLocks noGrp="1"/>
          </p:cNvSpPr>
          <p:nvPr>
            <p:ph sz="quarter" idx="10"/>
          </p:nvPr>
        </p:nvSpPr>
        <p:spPr>
          <a:xfrm>
            <a:off x="324266" y="658368"/>
            <a:ext cx="8495469" cy="5650952"/>
          </a:xfrm>
        </p:spPr>
        <p:txBody>
          <a:bodyPr/>
          <a:lstStyle/>
          <a:p>
            <a:r>
              <a:rPr lang="en-US" sz="1600" dirty="0"/>
              <a:t>After you upload the template, you might want to make additional changes within the XML. To make additional changes, you must download the updated XML from the Instance.</a:t>
            </a:r>
          </a:p>
          <a:p>
            <a:r>
              <a:rPr lang="en-US" sz="1600" b="1" dirty="0"/>
              <a:t>Steps</a:t>
            </a:r>
          </a:p>
          <a:p>
            <a:pPr marL="342900" indent="-342900">
              <a:buFont typeface="+mj-lt"/>
              <a:buAutoNum type="arabicPeriod"/>
            </a:pPr>
            <a:r>
              <a:rPr lang="en-US" sz="1600" dirty="0"/>
              <a:t>Log in to the Instance as an admin user.</a:t>
            </a:r>
          </a:p>
          <a:p>
            <a:pPr marL="342900" indent="-342900">
              <a:buFont typeface="+mj-lt"/>
              <a:buAutoNum type="arabicPeriod"/>
            </a:pPr>
            <a:r>
              <a:rPr lang="en-US" sz="1600" dirty="0"/>
              <a:t>Navigate to </a:t>
            </a:r>
            <a:r>
              <a:rPr lang="en-US" sz="1600" i="1" dirty="0"/>
              <a:t>Admin Center</a:t>
            </a:r>
            <a:r>
              <a:rPr lang="en-US" sz="1600" dirty="0"/>
              <a:t>.</a:t>
            </a:r>
          </a:p>
          <a:p>
            <a:pPr marL="342900" indent="-342900">
              <a:buFont typeface="+mj-lt"/>
              <a:buAutoNum type="arabicPeriod"/>
            </a:pPr>
            <a:r>
              <a:rPr lang="en-US" sz="1600" dirty="0"/>
              <a:t>Under </a:t>
            </a:r>
            <a:r>
              <a:rPr lang="en-US" sz="1600" i="1" dirty="0"/>
              <a:t>Performance Management</a:t>
            </a:r>
            <a:r>
              <a:rPr lang="en-US" sz="1600" dirty="0"/>
              <a:t>, select </a:t>
            </a:r>
            <a:r>
              <a:rPr lang="en-US" sz="1600" i="1" dirty="0"/>
              <a:t>Form Template Settings</a:t>
            </a:r>
            <a:r>
              <a:rPr lang="en-US" sz="1600" dirty="0"/>
              <a:t>.</a:t>
            </a:r>
          </a:p>
          <a:p>
            <a:pPr marL="342900" indent="-342900">
              <a:buFont typeface="+mj-lt"/>
              <a:buAutoNum type="arabicPeriod"/>
            </a:pPr>
            <a:r>
              <a:rPr lang="en-US" sz="1600" dirty="0"/>
              <a:t>Click the template you wish to modify.</a:t>
            </a:r>
          </a:p>
          <a:p>
            <a:endParaRPr lang="en-US" dirty="0"/>
          </a:p>
        </p:txBody>
      </p:sp>
      <p:pic>
        <p:nvPicPr>
          <p:cNvPr id="4" name="Picture 3"/>
          <p:cNvPicPr>
            <a:picLocks noChangeAspect="1"/>
          </p:cNvPicPr>
          <p:nvPr/>
        </p:nvPicPr>
        <p:blipFill>
          <a:blip r:embed="rId2"/>
          <a:stretch>
            <a:fillRect/>
          </a:stretch>
        </p:blipFill>
        <p:spPr>
          <a:xfrm>
            <a:off x="324266" y="3191256"/>
            <a:ext cx="5644724" cy="3364992"/>
          </a:xfrm>
          <a:prstGeom prst="rect">
            <a:avLst/>
          </a:prstGeom>
        </p:spPr>
      </p:pic>
    </p:spTree>
    <p:extLst>
      <p:ext uri="{BB962C8B-B14F-4D97-AF65-F5344CB8AC3E}">
        <p14:creationId xmlns:p14="http://schemas.microsoft.com/office/powerpoint/2010/main" val="407827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Download the Template</a:t>
            </a:r>
            <a:endParaRPr lang="en-US" dirty="0"/>
          </a:p>
        </p:txBody>
      </p:sp>
      <p:sp>
        <p:nvSpPr>
          <p:cNvPr id="3" name="Content Placeholder 2"/>
          <p:cNvSpPr>
            <a:spLocks noGrp="1"/>
          </p:cNvSpPr>
          <p:nvPr>
            <p:ph sz="quarter" idx="10"/>
          </p:nvPr>
        </p:nvSpPr>
        <p:spPr>
          <a:xfrm>
            <a:off x="324266" y="658368"/>
            <a:ext cx="8495469" cy="5650952"/>
          </a:xfrm>
        </p:spPr>
        <p:txBody>
          <a:bodyPr/>
          <a:lstStyle/>
          <a:p>
            <a:r>
              <a:rPr lang="en-US" sz="1600" b="1" dirty="0" smtClean="0"/>
              <a:t>Steps</a:t>
            </a:r>
            <a:endParaRPr lang="en-US" sz="1600" b="1" dirty="0"/>
          </a:p>
          <a:p>
            <a:r>
              <a:rPr lang="en-US" dirty="0" smtClean="0"/>
              <a:t>5. </a:t>
            </a:r>
            <a:r>
              <a:rPr lang="en-US" dirty="0"/>
              <a:t>On the </a:t>
            </a:r>
            <a:r>
              <a:rPr lang="en-US" i="1" dirty="0"/>
              <a:t>Managing Form Templates</a:t>
            </a:r>
            <a:r>
              <a:rPr lang="en-US" dirty="0"/>
              <a:t> page, click </a:t>
            </a:r>
            <a:r>
              <a:rPr lang="en-US" i="1" dirty="0"/>
              <a:t>Download Form Template</a:t>
            </a:r>
            <a:r>
              <a:rPr lang="en-US" dirty="0"/>
              <a:t>.</a:t>
            </a:r>
            <a:r>
              <a:rPr lang="en-US" dirty="0"/>
              <a:t/>
            </a:r>
            <a:br>
              <a:rPr lang="en-US" dirty="0"/>
            </a:br>
            <a:endParaRPr lang="en-US" dirty="0" smtClean="0"/>
          </a:p>
          <a:p>
            <a:endParaRPr lang="en-US" dirty="0"/>
          </a:p>
        </p:txBody>
      </p:sp>
      <p:pic>
        <p:nvPicPr>
          <p:cNvPr id="5" name="Picture 4"/>
          <p:cNvPicPr>
            <a:picLocks noChangeAspect="1"/>
          </p:cNvPicPr>
          <p:nvPr/>
        </p:nvPicPr>
        <p:blipFill>
          <a:blip r:embed="rId2"/>
          <a:stretch>
            <a:fillRect/>
          </a:stretch>
        </p:blipFill>
        <p:spPr>
          <a:xfrm>
            <a:off x="719137" y="1664208"/>
            <a:ext cx="6501687" cy="4331779"/>
          </a:xfrm>
          <a:prstGeom prst="rect">
            <a:avLst/>
          </a:prstGeom>
        </p:spPr>
      </p:pic>
    </p:spTree>
    <p:extLst>
      <p:ext uri="{BB962C8B-B14F-4D97-AF65-F5344CB8AC3E}">
        <p14:creationId xmlns:p14="http://schemas.microsoft.com/office/powerpoint/2010/main" val="4085662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Upload the Template</a:t>
            </a:r>
            <a:endParaRPr lang="en-US" dirty="0"/>
          </a:p>
        </p:txBody>
      </p:sp>
      <p:sp>
        <p:nvSpPr>
          <p:cNvPr id="3" name="Content Placeholder 2"/>
          <p:cNvSpPr>
            <a:spLocks noGrp="1"/>
          </p:cNvSpPr>
          <p:nvPr>
            <p:ph sz="quarter" idx="10"/>
          </p:nvPr>
        </p:nvSpPr>
        <p:spPr/>
        <p:txBody>
          <a:bodyPr/>
          <a:lstStyle/>
          <a:p>
            <a:r>
              <a:rPr lang="en-US" dirty="0"/>
              <a:t>If you have made changes directly in the XML using an XML editor, you must upload the XML through Provisioning:</a:t>
            </a:r>
          </a:p>
          <a:p>
            <a:r>
              <a:rPr lang="en-US" b="1" dirty="0"/>
              <a:t>Steps</a:t>
            </a:r>
          </a:p>
          <a:p>
            <a:pPr marL="342900" indent="-342900">
              <a:buFont typeface="+mj-lt"/>
              <a:buAutoNum type="arabicPeriod"/>
            </a:pPr>
            <a:r>
              <a:rPr lang="en-US" dirty="0"/>
              <a:t>Log in to Provisioning and select the company Instance..</a:t>
            </a:r>
          </a:p>
          <a:p>
            <a:pPr marL="342900" indent="-342900">
              <a:buFont typeface="+mj-lt"/>
              <a:buAutoNum type="arabicPeriod"/>
            </a:pPr>
            <a:r>
              <a:rPr lang="en-US" dirty="0"/>
              <a:t>Scroll down to click </a:t>
            </a:r>
            <a:r>
              <a:rPr lang="en-US" i="1" dirty="0"/>
              <a:t>Form Template Administration</a:t>
            </a:r>
            <a:r>
              <a:rPr lang="en-US" dirty="0"/>
              <a:t>.</a:t>
            </a:r>
          </a:p>
          <a:p>
            <a:pPr marL="342900" indent="-342900">
              <a:buFont typeface="+mj-lt"/>
              <a:buAutoNum type="arabicPeriod"/>
            </a:pPr>
            <a:r>
              <a:rPr lang="en-US" dirty="0"/>
              <a:t>Select the form you want to update.</a:t>
            </a:r>
          </a:p>
          <a:p>
            <a:pPr marL="342900" indent="-342900">
              <a:buFont typeface="+mj-lt"/>
              <a:buAutoNum type="arabicPeriod"/>
            </a:pPr>
            <a:r>
              <a:rPr lang="en-US" dirty="0"/>
              <a:t>Click </a:t>
            </a:r>
            <a:r>
              <a:rPr lang="en-US" i="1" dirty="0"/>
              <a:t>Update by Upload</a:t>
            </a:r>
            <a:r>
              <a:rPr lang="en-US" dirty="0"/>
              <a:t>.</a:t>
            </a:r>
          </a:p>
          <a:p>
            <a:pPr marL="342900" indent="-342900">
              <a:buFont typeface="+mj-lt"/>
              <a:buAutoNum type="arabicPeriod"/>
            </a:pPr>
            <a:r>
              <a:rPr lang="en-US" dirty="0"/>
              <a:t>Click </a:t>
            </a:r>
            <a:r>
              <a:rPr lang="en-US" i="1" dirty="0"/>
              <a:t>Browse</a:t>
            </a:r>
            <a:r>
              <a:rPr lang="en-US" dirty="0"/>
              <a:t> to navigate to your saved template, and then click </a:t>
            </a:r>
            <a:r>
              <a:rPr lang="en-US" i="1" dirty="0"/>
              <a:t>Upload Form </a:t>
            </a:r>
            <a:r>
              <a:rPr lang="en-US" i="1" dirty="0" err="1"/>
              <a:t>Template</a:t>
            </a:r>
            <a:r>
              <a:rPr lang="en-US" dirty="0" err="1"/>
              <a:t>.Your</a:t>
            </a:r>
            <a:r>
              <a:rPr lang="en-US" dirty="0"/>
              <a:t> template is updated in the Instance, and you can modify or launch it from Admin Center.</a:t>
            </a:r>
          </a:p>
          <a:p>
            <a:endParaRPr lang="en-US" dirty="0"/>
          </a:p>
        </p:txBody>
      </p:sp>
    </p:spTree>
    <p:extLst>
      <p:ext uri="{BB962C8B-B14F-4D97-AF65-F5344CB8AC3E}">
        <p14:creationId xmlns:p14="http://schemas.microsoft.com/office/powerpoint/2010/main" val="32165551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Create Performance Form Templates</a:t>
            </a:r>
            <a:endParaRPr lang="en-US" dirty="0"/>
          </a:p>
        </p:txBody>
      </p:sp>
      <p:pic>
        <p:nvPicPr>
          <p:cNvPr id="4" name="Content Placeholder 3"/>
          <p:cNvPicPr>
            <a:picLocks noGrp="1" noChangeAspect="1"/>
          </p:cNvPicPr>
          <p:nvPr>
            <p:ph sz="quarter" idx="10"/>
          </p:nvPr>
        </p:nvPicPr>
        <p:blipFill>
          <a:blip r:embed="rId2"/>
          <a:stretch>
            <a:fillRect/>
          </a:stretch>
        </p:blipFill>
        <p:spPr>
          <a:xfrm>
            <a:off x="747717" y="1047115"/>
            <a:ext cx="7337670" cy="4895850"/>
          </a:xfrm>
          <a:prstGeom prst="rect">
            <a:avLst/>
          </a:prstGeom>
        </p:spPr>
      </p:pic>
    </p:spTree>
    <p:extLst>
      <p:ext uri="{BB962C8B-B14F-4D97-AF65-F5344CB8AC3E}">
        <p14:creationId xmlns:p14="http://schemas.microsoft.com/office/powerpoint/2010/main" val="361297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Principles of a Performance Form</a:t>
            </a:r>
          </a:p>
        </p:txBody>
      </p:sp>
      <p:sp>
        <p:nvSpPr>
          <p:cNvPr id="3" name="Content Placeholder 2"/>
          <p:cNvSpPr>
            <a:spLocks noGrp="1"/>
          </p:cNvSpPr>
          <p:nvPr>
            <p:ph sz="quarter" idx="10"/>
          </p:nvPr>
        </p:nvSpPr>
        <p:spPr>
          <a:xfrm>
            <a:off x="324266" y="905256"/>
            <a:ext cx="8495469" cy="5404064"/>
          </a:xfrm>
        </p:spPr>
        <p:txBody>
          <a:bodyPr>
            <a:normAutofit fontScale="92500" lnSpcReduction="20000"/>
          </a:bodyPr>
          <a:lstStyle/>
          <a:p>
            <a:pPr marL="285750" indent="-285750">
              <a:buClr>
                <a:schemeClr val="accent1"/>
              </a:buClr>
              <a:buFont typeface="Wingdings" panose="05000000000000000000" pitchFamily="2" charset="2"/>
              <a:buChar char="§"/>
            </a:pPr>
            <a:r>
              <a:rPr lang="en-US" dirty="0"/>
              <a:t>For most customers, the implementation of Performance Management follows Goal Management. Like Goal Management, Performance Management is a template-based module. In the instance, individual forms are created for individual employees from a configured template</a:t>
            </a:r>
            <a:r>
              <a:rPr lang="en-US" dirty="0" smtClean="0"/>
              <a:t>.</a:t>
            </a:r>
          </a:p>
          <a:p>
            <a:pPr marL="285750" indent="-285750">
              <a:buClr>
                <a:schemeClr val="accent1"/>
              </a:buClr>
              <a:buFont typeface="Wingdings" panose="05000000000000000000" pitchFamily="2" charset="2"/>
              <a:buChar char="§"/>
            </a:pPr>
            <a:endParaRPr lang="en-US" dirty="0"/>
          </a:p>
          <a:p>
            <a:pPr marL="285750" indent="-285750">
              <a:buClr>
                <a:schemeClr val="accent1"/>
              </a:buClr>
              <a:buFont typeface="Wingdings" panose="05000000000000000000" pitchFamily="2" charset="2"/>
              <a:buChar char="§"/>
            </a:pPr>
            <a:r>
              <a:rPr lang="en-US" dirty="0"/>
              <a:t>Unlike a Goal Plan, a Performance Management form can be routed from one user to another. Performance Management forms include signature and competency sections, and are associated with route maps. Performance Management forms can be permissioned section by section (and, in some cases, field by field) according to employee roles. Some types of Performance Management form sections appear only once in a form template, whereas other types appear multiple times</a:t>
            </a:r>
            <a:r>
              <a:rPr lang="en-US" dirty="0" smtClean="0"/>
              <a:t>.</a:t>
            </a:r>
          </a:p>
          <a:p>
            <a:endParaRPr lang="en-US" dirty="0"/>
          </a:p>
          <a:p>
            <a:r>
              <a:rPr lang="en-US" sz="1700" dirty="0" smtClean="0"/>
              <a:t>Note: </a:t>
            </a:r>
          </a:p>
          <a:p>
            <a:endParaRPr lang="en-US" sz="1700" dirty="0"/>
          </a:p>
          <a:p>
            <a:r>
              <a:rPr lang="en-US" sz="1700" dirty="0" smtClean="0"/>
              <a:t>Even </a:t>
            </a:r>
            <a:r>
              <a:rPr lang="en-US" sz="1700" dirty="0"/>
              <a:t>though the terms “form” and “template” are often used interchangeably, it is important to remember this distinction. You create specific forms on the basis of generic </a:t>
            </a:r>
            <a:r>
              <a:rPr lang="en-US" sz="1700" dirty="0" err="1"/>
              <a:t>templates.Usually</a:t>
            </a:r>
            <a:r>
              <a:rPr lang="en-US" sz="1700" dirty="0"/>
              <a:t>, contextual information will help you determine which item is being discussed. For example, when a consultant speaks of Edward Employee's 2019 "form" the consultant is most likely referring to an actual form and not a template. But when discussing configuration changes that can be made to the Employee Information section of that "form" the consultant is most likely referring to a form template. To avoid confusion with customers, it is best to explicitly refer to "form templates" when talking about performance form configurations.</a:t>
            </a:r>
          </a:p>
          <a:p>
            <a:endParaRPr lang="en-US" dirty="0"/>
          </a:p>
        </p:txBody>
      </p:sp>
    </p:spTree>
    <p:extLst>
      <p:ext uri="{BB962C8B-B14F-4D97-AF65-F5344CB8AC3E}">
        <p14:creationId xmlns:p14="http://schemas.microsoft.com/office/powerpoint/2010/main" val="3830978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Performance Management Template Settings</a:t>
            </a:r>
          </a:p>
        </p:txBody>
      </p:sp>
      <p:sp>
        <p:nvSpPr>
          <p:cNvPr id="3" name="Content Placeholder 2"/>
          <p:cNvSpPr>
            <a:spLocks noGrp="1"/>
          </p:cNvSpPr>
          <p:nvPr>
            <p:ph sz="quarter" idx="10"/>
          </p:nvPr>
        </p:nvSpPr>
        <p:spPr/>
        <p:txBody>
          <a:bodyPr/>
          <a:lstStyle/>
          <a:p>
            <a:r>
              <a:rPr lang="en-US" b="1" dirty="0"/>
              <a:t>About This Topic</a:t>
            </a:r>
          </a:p>
          <a:p>
            <a:r>
              <a:rPr lang="en-US" dirty="0"/>
              <a:t>In this lesson, you will identify email notifications for Performance Management, and modify general settings in Manage Templates and XML.</a:t>
            </a:r>
          </a:p>
          <a:p>
            <a:r>
              <a:rPr lang="en-US" b="1" dirty="0" smtClean="0"/>
              <a:t>Objective(s</a:t>
            </a:r>
            <a:r>
              <a:rPr lang="en-US" b="1" dirty="0"/>
              <a:t>)</a:t>
            </a:r>
          </a:p>
          <a:p>
            <a:r>
              <a:rPr lang="en-US" dirty="0"/>
              <a:t>After completing this lesson, you will be able to:</a:t>
            </a:r>
          </a:p>
          <a:p>
            <a:pPr marL="285750" indent="-285750">
              <a:buFont typeface="Wingdings" panose="05000000000000000000" pitchFamily="2" charset="2"/>
              <a:buChar char="§"/>
            </a:pPr>
            <a:r>
              <a:rPr lang="en-US" dirty="0"/>
              <a:t>Modify general settings in Manage Templates and the XML file</a:t>
            </a:r>
          </a:p>
          <a:p>
            <a:pPr marL="285750" indent="-285750">
              <a:buFont typeface="Wingdings" panose="05000000000000000000" pitchFamily="2" charset="2"/>
              <a:buChar char="§"/>
            </a:pPr>
            <a:r>
              <a:rPr lang="en-US" dirty="0"/>
              <a:t>Identify Performance Management email notifications</a:t>
            </a:r>
          </a:p>
          <a:p>
            <a:endParaRPr lang="en-US" dirty="0"/>
          </a:p>
        </p:txBody>
      </p:sp>
    </p:spTree>
    <p:extLst>
      <p:ext uri="{BB962C8B-B14F-4D97-AF65-F5344CB8AC3E}">
        <p14:creationId xmlns:p14="http://schemas.microsoft.com/office/powerpoint/2010/main" val="1632138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of Template Settings</a:t>
            </a:r>
            <a:endParaRPr lang="en-US" dirty="0"/>
          </a:p>
        </p:txBody>
      </p:sp>
      <p:sp>
        <p:nvSpPr>
          <p:cNvPr id="3" name="Content Placeholder 2"/>
          <p:cNvSpPr>
            <a:spLocks noGrp="1"/>
          </p:cNvSpPr>
          <p:nvPr>
            <p:ph sz="quarter" idx="10"/>
          </p:nvPr>
        </p:nvSpPr>
        <p:spPr/>
        <p:txBody>
          <a:bodyPr/>
          <a:lstStyle/>
          <a:p>
            <a:r>
              <a:rPr lang="en-US" dirty="0"/>
              <a:t>There are several form templates available through the </a:t>
            </a:r>
            <a:r>
              <a:rPr lang="en-US" dirty="0" err="1"/>
              <a:t>SuccessStore</a:t>
            </a:r>
            <a:r>
              <a:rPr lang="en-US" dirty="0"/>
              <a:t>. They are available in the </a:t>
            </a:r>
            <a:r>
              <a:rPr lang="en-US" i="1" dirty="0"/>
              <a:t>Manage Form Templates</a:t>
            </a:r>
            <a:r>
              <a:rPr lang="en-US" dirty="0"/>
              <a:t> area of </a:t>
            </a:r>
            <a:r>
              <a:rPr lang="en-US" i="1" dirty="0"/>
              <a:t>Admin Center</a:t>
            </a:r>
            <a:r>
              <a:rPr lang="en-US" dirty="0"/>
              <a:t>. Although you can use existing forms as is if they meet the customer’s needs, generally you must modify the forms. Before you modify a form, save a new template with a new name. Make modifications to the new template only. To modify a form template, you change its existing elements or add new elements. We recommend that you copy the form template year after year — employee data changes can impact the form template, even after it is closed.</a:t>
            </a:r>
            <a:endParaRPr lang="en-US" dirty="0"/>
          </a:p>
        </p:txBody>
      </p:sp>
    </p:spTree>
    <p:extLst>
      <p:ext uri="{BB962C8B-B14F-4D97-AF65-F5344CB8AC3E}">
        <p14:creationId xmlns:p14="http://schemas.microsoft.com/office/powerpoint/2010/main" val="12684533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General Settings Section</a:t>
            </a:r>
            <a:endParaRPr lang="en-US" dirty="0"/>
          </a:p>
        </p:txBody>
      </p:sp>
      <p:sp>
        <p:nvSpPr>
          <p:cNvPr id="3" name="Content Placeholder 2"/>
          <p:cNvSpPr>
            <a:spLocks noGrp="1"/>
          </p:cNvSpPr>
          <p:nvPr>
            <p:ph sz="quarter" idx="10"/>
          </p:nvPr>
        </p:nvSpPr>
        <p:spPr>
          <a:xfrm>
            <a:off x="324266" y="795528"/>
            <a:ext cx="8495469" cy="5513792"/>
          </a:xfrm>
        </p:spPr>
        <p:txBody>
          <a:bodyPr/>
          <a:lstStyle/>
          <a:p>
            <a:r>
              <a:rPr lang="en-US" dirty="0"/>
              <a:t>You can define the foundational pieces of the template in the </a:t>
            </a:r>
            <a:r>
              <a:rPr lang="en-US" i="1" dirty="0"/>
              <a:t>General Settings</a:t>
            </a:r>
            <a:r>
              <a:rPr lang="en-US" dirty="0"/>
              <a:t> section. Here, you can edit the name of the template and the description, as well as select the workflow (route map) and rating scale.</a:t>
            </a:r>
            <a:endParaRPr lang="en-US" dirty="0"/>
          </a:p>
        </p:txBody>
      </p:sp>
      <p:pic>
        <p:nvPicPr>
          <p:cNvPr id="4" name="Picture 3"/>
          <p:cNvPicPr>
            <a:picLocks noChangeAspect="1"/>
          </p:cNvPicPr>
          <p:nvPr/>
        </p:nvPicPr>
        <p:blipFill>
          <a:blip r:embed="rId2"/>
          <a:stretch>
            <a:fillRect/>
          </a:stretch>
        </p:blipFill>
        <p:spPr>
          <a:xfrm>
            <a:off x="248467" y="1655064"/>
            <a:ext cx="8571268" cy="4789589"/>
          </a:xfrm>
          <a:prstGeom prst="rect">
            <a:avLst/>
          </a:prstGeom>
        </p:spPr>
      </p:pic>
    </p:spTree>
    <p:extLst>
      <p:ext uri="{BB962C8B-B14F-4D97-AF65-F5344CB8AC3E}">
        <p14:creationId xmlns:p14="http://schemas.microsoft.com/office/powerpoint/2010/main" val="2400020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of the General Settings Section</a:t>
            </a:r>
            <a:endParaRPr lang="en-US" dirty="0"/>
          </a:p>
        </p:txBody>
      </p:sp>
      <p:sp>
        <p:nvSpPr>
          <p:cNvPr id="3" name="Content Placeholder 2"/>
          <p:cNvSpPr>
            <a:spLocks noGrp="1"/>
          </p:cNvSpPr>
          <p:nvPr>
            <p:ph sz="quarter" idx="10"/>
          </p:nvPr>
        </p:nvSpPr>
        <p:spPr>
          <a:xfrm>
            <a:off x="324266" y="841248"/>
            <a:ext cx="8495469" cy="5468072"/>
          </a:xfrm>
        </p:spPr>
        <p:txBody>
          <a:bodyPr>
            <a:normAutofit fontScale="85000" lnSpcReduction="10000"/>
          </a:bodyPr>
          <a:lstStyle/>
          <a:p>
            <a:r>
              <a:rPr lang="en-US" dirty="0"/>
              <a:t>You can configure the following items through </a:t>
            </a:r>
            <a:r>
              <a:rPr lang="en-US" i="1" dirty="0"/>
              <a:t>General Settings</a:t>
            </a:r>
            <a:r>
              <a:rPr lang="en-US" dirty="0"/>
              <a:t>:</a:t>
            </a:r>
          </a:p>
          <a:p>
            <a:pPr marL="285750" indent="-285750">
              <a:buClr>
                <a:schemeClr val="accent1"/>
              </a:buClr>
              <a:buFont typeface="Wingdings" panose="05000000000000000000" pitchFamily="2" charset="2"/>
              <a:buChar char="§"/>
            </a:pPr>
            <a:r>
              <a:rPr lang="en-US" dirty="0"/>
              <a:t>Name: The name of the template.</a:t>
            </a:r>
          </a:p>
          <a:p>
            <a:pPr marL="285750" indent="-285750">
              <a:buClr>
                <a:schemeClr val="accent1"/>
              </a:buClr>
              <a:buFont typeface="Wingdings" panose="05000000000000000000" pitchFamily="2" charset="2"/>
              <a:buChar char="§"/>
            </a:pPr>
            <a:r>
              <a:rPr lang="en-US" dirty="0"/>
              <a:t>Description: This is a description of the form template that does not show up anywhere but in the XML. It is used to make notes.</a:t>
            </a:r>
          </a:p>
          <a:p>
            <a:pPr marL="285750" indent="-285750">
              <a:buClr>
                <a:schemeClr val="accent1"/>
              </a:buClr>
              <a:buFont typeface="Wingdings" panose="05000000000000000000" pitchFamily="2" charset="2"/>
              <a:buChar char="§"/>
            </a:pPr>
            <a:r>
              <a:rPr lang="en-US" dirty="0"/>
              <a:t>Route Map: Associate the route map that the forms create from this template should follow.</a:t>
            </a:r>
          </a:p>
          <a:p>
            <a:pPr marL="285750" indent="-285750">
              <a:buClr>
                <a:schemeClr val="accent1"/>
              </a:buClr>
              <a:buFont typeface="Wingdings" panose="05000000000000000000" pitchFamily="2" charset="2"/>
              <a:buChar char="§"/>
            </a:pPr>
            <a:r>
              <a:rPr lang="en-US" dirty="0"/>
              <a:t>Route Map Description: This area automatically populates with the description you assigned to the route map when it was created.</a:t>
            </a:r>
          </a:p>
          <a:p>
            <a:pPr marL="285750" indent="-285750">
              <a:buClr>
                <a:schemeClr val="accent1"/>
              </a:buClr>
              <a:buFont typeface="Wingdings" panose="05000000000000000000" pitchFamily="2" charset="2"/>
              <a:buChar char="§"/>
            </a:pPr>
            <a:r>
              <a:rPr lang="en-US" dirty="0"/>
              <a:t>Rating Scale: Associate the rating scale that must be used in the template here.</a:t>
            </a:r>
          </a:p>
          <a:p>
            <a:pPr marL="285750" indent="-285750">
              <a:buClr>
                <a:schemeClr val="accent1"/>
              </a:buClr>
              <a:buFont typeface="Wingdings" panose="05000000000000000000" pitchFamily="2" charset="2"/>
              <a:buChar char="§"/>
            </a:pPr>
            <a:r>
              <a:rPr lang="en-US" dirty="0"/>
              <a:t>Hide Numerical Rating Values: If checked, this option makes ratings appear only as their text label.</a:t>
            </a:r>
          </a:p>
          <a:p>
            <a:pPr marL="285750" indent="-285750">
              <a:buClr>
                <a:schemeClr val="accent1"/>
              </a:buClr>
              <a:buFont typeface="Wingdings" panose="05000000000000000000" pitchFamily="2" charset="2"/>
              <a:buChar char="§"/>
            </a:pPr>
            <a:r>
              <a:rPr lang="en-US" dirty="0"/>
              <a:t>Unable to Rate: The text entered into this field is used if an employee cannot be rated for some reason.</a:t>
            </a:r>
          </a:p>
          <a:p>
            <a:pPr>
              <a:buClr>
                <a:schemeClr val="accent1"/>
              </a:buClr>
            </a:pPr>
            <a:r>
              <a:rPr lang="en-US" dirty="0" smtClean="0"/>
              <a:t>    Text </a:t>
            </a:r>
            <a:r>
              <a:rPr lang="en-US" dirty="0"/>
              <a:t>entered in this field shows as a part of the rating scale, but it is not included in </a:t>
            </a:r>
            <a:r>
              <a:rPr lang="en-US" dirty="0" smtClean="0"/>
              <a:t>    the </a:t>
            </a:r>
            <a:r>
              <a:rPr lang="en-US" dirty="0"/>
              <a:t>overall rating. It’s the equivalent of Not Applicable.</a:t>
            </a:r>
          </a:p>
          <a:p>
            <a:pPr marL="285750" indent="-285750">
              <a:buClr>
                <a:schemeClr val="accent1"/>
              </a:buClr>
              <a:buFont typeface="Wingdings" panose="05000000000000000000" pitchFamily="2" charset="2"/>
              <a:buChar char="§"/>
            </a:pPr>
            <a:r>
              <a:rPr lang="en-US" dirty="0"/>
              <a:t>Allow Managers to Stack Rank Employees on Competency Sections: Enables the stack ranker (also known as Team Rater) function, if the function has also been turned on in Provisioning.</a:t>
            </a:r>
          </a:p>
          <a:p>
            <a:pPr marL="285750" indent="-285750">
              <a:buClr>
                <a:schemeClr val="accent1"/>
              </a:buClr>
              <a:buFont typeface="Wingdings" panose="05000000000000000000" pitchFamily="2" charset="2"/>
              <a:buChar char="§"/>
            </a:pPr>
            <a:r>
              <a:rPr lang="en-US" dirty="0"/>
              <a:t>Advanced Settings: Clicking this link opens a window with more advanced General Settings.</a:t>
            </a:r>
          </a:p>
          <a:p>
            <a:pPr>
              <a:buClr>
                <a:schemeClr val="accent1"/>
              </a:buClr>
            </a:pPr>
            <a:r>
              <a:rPr lang="en-US" dirty="0" smtClean="0"/>
              <a:t>     You </a:t>
            </a:r>
            <a:r>
              <a:rPr lang="en-US" dirty="0"/>
              <a:t>can also access this window through </a:t>
            </a:r>
            <a:r>
              <a:rPr lang="en-US" i="1" dirty="0"/>
              <a:t>Admin Center</a:t>
            </a:r>
            <a:r>
              <a:rPr lang="en-US" dirty="0"/>
              <a:t> → </a:t>
            </a:r>
            <a:r>
              <a:rPr lang="en-US" i="1" dirty="0"/>
              <a:t>Performance Management</a:t>
            </a:r>
            <a:r>
              <a:rPr lang="en-US" dirty="0"/>
              <a:t> → </a:t>
            </a:r>
            <a:r>
              <a:rPr lang="en-US" i="1" dirty="0"/>
              <a:t>Form Template Settings</a:t>
            </a:r>
            <a:r>
              <a:rPr lang="en-US" dirty="0"/>
              <a:t>.</a:t>
            </a:r>
          </a:p>
          <a:p>
            <a:endParaRPr lang="en-US" dirty="0"/>
          </a:p>
        </p:txBody>
      </p:sp>
    </p:spTree>
    <p:extLst>
      <p:ext uri="{BB962C8B-B14F-4D97-AF65-F5344CB8AC3E}">
        <p14:creationId xmlns:p14="http://schemas.microsoft.com/office/powerpoint/2010/main" val="35716291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Settings</a:t>
            </a:r>
            <a:endParaRPr lang="en-US" dirty="0"/>
          </a:p>
        </p:txBody>
      </p:sp>
      <p:sp>
        <p:nvSpPr>
          <p:cNvPr id="3" name="Content Placeholder 2"/>
          <p:cNvSpPr>
            <a:spLocks noGrp="1"/>
          </p:cNvSpPr>
          <p:nvPr>
            <p:ph sz="quarter" idx="10"/>
          </p:nvPr>
        </p:nvSpPr>
        <p:spPr>
          <a:xfrm>
            <a:off x="324266" y="914400"/>
            <a:ext cx="8495469" cy="5394920"/>
          </a:xfrm>
        </p:spPr>
        <p:txBody>
          <a:bodyPr>
            <a:normAutofit/>
          </a:bodyPr>
          <a:lstStyle/>
          <a:p>
            <a:r>
              <a:rPr lang="en-US" dirty="0"/>
              <a:t>Advanced Settings are also known as </a:t>
            </a:r>
            <a:r>
              <a:rPr lang="en-US" i="1" dirty="0"/>
              <a:t>Form Template Settings</a:t>
            </a:r>
            <a:r>
              <a:rPr lang="en-US" dirty="0"/>
              <a:t>. These settings </a:t>
            </a:r>
            <a:r>
              <a:rPr lang="en-US" dirty="0" smtClean="0"/>
              <a:t>allow </a:t>
            </a:r>
            <a:r>
              <a:rPr lang="en-US" dirty="0"/>
              <a:t>for management of different elements of a form’s behavior</a:t>
            </a:r>
            <a:r>
              <a:rPr lang="en-US" dirty="0" smtClean="0"/>
              <a:t>.</a:t>
            </a:r>
          </a:p>
          <a:p>
            <a:endParaRPr lang="en-US" dirty="0"/>
          </a:p>
          <a:p>
            <a:r>
              <a:rPr lang="en-US" dirty="0"/>
              <a:t>You can configure the following settings in </a:t>
            </a:r>
            <a:r>
              <a:rPr lang="en-US" i="1" dirty="0"/>
              <a:t>Form Template Settings</a:t>
            </a:r>
            <a:r>
              <a:rPr lang="en-US" dirty="0"/>
              <a:t>:</a:t>
            </a:r>
          </a:p>
          <a:p>
            <a:pPr marL="285750" indent="-285750">
              <a:buClr>
                <a:schemeClr val="accent1"/>
              </a:buClr>
              <a:buFont typeface="Wingdings" panose="05000000000000000000" pitchFamily="2" charset="2"/>
              <a:buChar char="§"/>
            </a:pPr>
            <a:r>
              <a:rPr lang="en-US" dirty="0"/>
              <a:t>Default start, end, and due dates.</a:t>
            </a:r>
          </a:p>
          <a:p>
            <a:pPr marL="285750" indent="-285750">
              <a:buClr>
                <a:schemeClr val="accent1"/>
              </a:buClr>
              <a:buFont typeface="Wingdings" panose="05000000000000000000" pitchFamily="2" charset="2"/>
              <a:buChar char="§"/>
            </a:pPr>
            <a:r>
              <a:rPr lang="en-US" dirty="0"/>
              <a:t>Automatic manager transfer and inactive employee options.</a:t>
            </a:r>
          </a:p>
          <a:p>
            <a:pPr marL="285750" indent="-285750">
              <a:buClr>
                <a:schemeClr val="accent1"/>
              </a:buClr>
              <a:buFont typeface="Wingdings" panose="05000000000000000000" pitchFamily="2" charset="2"/>
              <a:buChar char="§"/>
            </a:pPr>
            <a:r>
              <a:rPr lang="en-US" dirty="0"/>
              <a:t>On and off settings.</a:t>
            </a:r>
          </a:p>
          <a:p>
            <a:endParaRPr lang="en-US" dirty="0"/>
          </a:p>
          <a:p>
            <a:r>
              <a:rPr lang="en-US" dirty="0" smtClean="0"/>
              <a:t>Note:</a:t>
            </a:r>
            <a:endParaRPr lang="en-US" dirty="0"/>
          </a:p>
          <a:p>
            <a:r>
              <a:rPr lang="en-US" dirty="0"/>
              <a:t>When configuring the advanced settings, it is very important to know whether the changes affect existing (launched) forms or only forms created after the change is made. For a list of settings and the forms that are affected, see the “Form Template Element” document on the Performance and Goals JAM Page or the Learning Room</a:t>
            </a:r>
            <a:r>
              <a:rPr lang="en-US" dirty="0" smtClean="0"/>
              <a:t>.</a:t>
            </a:r>
          </a:p>
          <a:p>
            <a:endParaRPr lang="en-US" dirty="0"/>
          </a:p>
        </p:txBody>
      </p:sp>
    </p:spTree>
    <p:extLst>
      <p:ext uri="{BB962C8B-B14F-4D97-AF65-F5344CB8AC3E}">
        <p14:creationId xmlns:p14="http://schemas.microsoft.com/office/powerpoint/2010/main" val="1385361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Template Settings</a:t>
            </a:r>
            <a:endParaRPr lang="en-US" dirty="0"/>
          </a:p>
        </p:txBody>
      </p:sp>
      <p:pic>
        <p:nvPicPr>
          <p:cNvPr id="4" name="Content Placeholder 3"/>
          <p:cNvPicPr>
            <a:picLocks noGrp="1" noChangeAspect="1"/>
          </p:cNvPicPr>
          <p:nvPr>
            <p:ph sz="quarter" idx="10"/>
          </p:nvPr>
        </p:nvPicPr>
        <p:blipFill>
          <a:blip r:embed="rId2"/>
          <a:stretch>
            <a:fillRect/>
          </a:stretch>
        </p:blipFill>
        <p:spPr>
          <a:xfrm>
            <a:off x="474563" y="1412875"/>
            <a:ext cx="8194874" cy="4895850"/>
          </a:xfrm>
          <a:prstGeom prst="rect">
            <a:avLst/>
          </a:prstGeom>
        </p:spPr>
      </p:pic>
    </p:spTree>
    <p:extLst>
      <p:ext uri="{BB962C8B-B14F-4D97-AF65-F5344CB8AC3E}">
        <p14:creationId xmlns:p14="http://schemas.microsoft.com/office/powerpoint/2010/main" val="24155394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Start, End, and Due Dates</a:t>
            </a:r>
          </a:p>
        </p:txBody>
      </p:sp>
      <p:sp>
        <p:nvSpPr>
          <p:cNvPr id="3" name="Content Placeholder 2"/>
          <p:cNvSpPr>
            <a:spLocks noGrp="1"/>
          </p:cNvSpPr>
          <p:nvPr>
            <p:ph sz="quarter" idx="10"/>
          </p:nvPr>
        </p:nvSpPr>
        <p:spPr/>
        <p:txBody>
          <a:bodyPr/>
          <a:lstStyle/>
          <a:p>
            <a:pPr marL="285750" indent="-285750">
              <a:buClr>
                <a:schemeClr val="accent1"/>
              </a:buClr>
              <a:buFont typeface="Wingdings" panose="05000000000000000000" pitchFamily="2" charset="2"/>
              <a:buChar char="Ø"/>
            </a:pPr>
            <a:r>
              <a:rPr lang="en-US" dirty="0"/>
              <a:t>Each performance form is intended for the review of employees within a specified time frame. These dates can take a number of forms:</a:t>
            </a:r>
          </a:p>
          <a:p>
            <a:pPr lvl="1"/>
            <a:r>
              <a:rPr lang="en-US" dirty="0"/>
              <a:t>Fiscal year, calendar year, or some other time period.</a:t>
            </a:r>
          </a:p>
          <a:p>
            <a:pPr lvl="1"/>
            <a:r>
              <a:rPr lang="en-US" dirty="0"/>
              <a:t>Fixed dates where the start, end, and due dates are specified or relative to a number of days before or after form creation date can be entered.</a:t>
            </a:r>
          </a:p>
          <a:p>
            <a:pPr lvl="1"/>
            <a:r>
              <a:rPr lang="en-US" dirty="0"/>
              <a:t>Fixed dates or relative to form creation date, default start date, and default end date.</a:t>
            </a:r>
          </a:p>
          <a:p>
            <a:pPr marL="285750" indent="-285750">
              <a:buClr>
                <a:schemeClr val="accent1"/>
              </a:buClr>
              <a:buFont typeface="Wingdings" panose="05000000000000000000" pitchFamily="2" charset="2"/>
              <a:buChar char="Ø"/>
            </a:pPr>
            <a:r>
              <a:rPr lang="en-US" dirty="0"/>
              <a:t>When a form is launched, the dates entered in this section can be used for the form.</a:t>
            </a:r>
          </a:p>
          <a:p>
            <a:endParaRPr lang="en-US" dirty="0"/>
          </a:p>
        </p:txBody>
      </p:sp>
    </p:spTree>
    <p:extLst>
      <p:ext uri="{BB962C8B-B14F-4D97-AF65-F5344CB8AC3E}">
        <p14:creationId xmlns:p14="http://schemas.microsoft.com/office/powerpoint/2010/main" val="2608658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a:t>
            </a:r>
            <a:r>
              <a:rPr lang="en-US" dirty="0"/>
              <a:t>Manager Transfer and Inactive Employee Options</a:t>
            </a:r>
          </a:p>
        </p:txBody>
      </p:sp>
      <p:sp>
        <p:nvSpPr>
          <p:cNvPr id="3" name="Content Placeholder 2"/>
          <p:cNvSpPr>
            <a:spLocks noGrp="1"/>
          </p:cNvSpPr>
          <p:nvPr>
            <p:ph sz="quarter" idx="10"/>
          </p:nvPr>
        </p:nvSpPr>
        <p:spPr/>
        <p:txBody>
          <a:bodyPr/>
          <a:lstStyle/>
          <a:p>
            <a:pPr marL="285750" indent="-285750">
              <a:buClr>
                <a:schemeClr val="accent1"/>
              </a:buClr>
              <a:buFont typeface="Wingdings" panose="05000000000000000000" pitchFamily="2" charset="2"/>
              <a:buChar char="§"/>
            </a:pPr>
            <a:r>
              <a:rPr lang="en-US" dirty="0"/>
              <a:t>You must select this option if you want to transfer documents to a new manager during the review cycle based on a new user import.</a:t>
            </a:r>
          </a:p>
          <a:p>
            <a:pPr marL="285750" indent="-285750">
              <a:buClr>
                <a:schemeClr val="accent1"/>
              </a:buClr>
              <a:buFont typeface="Wingdings" panose="05000000000000000000" pitchFamily="2" charset="2"/>
              <a:buChar char="§"/>
            </a:pPr>
            <a:r>
              <a:rPr lang="en-US" dirty="0"/>
              <a:t>If you select the </a:t>
            </a:r>
            <a:r>
              <a:rPr lang="en-US" i="1" dirty="0"/>
              <a:t>Automatic Manager Transfer</a:t>
            </a:r>
            <a:r>
              <a:rPr lang="en-US" dirty="0"/>
              <a:t> option, documents are transferred based on what is selected in the checkboxes.</a:t>
            </a:r>
          </a:p>
          <a:p>
            <a:pPr marL="285750" indent="-285750">
              <a:buClr>
                <a:schemeClr val="accent1"/>
              </a:buClr>
              <a:buFont typeface="Wingdings" panose="05000000000000000000" pitchFamily="2" charset="2"/>
              <a:buChar char="§"/>
            </a:pPr>
            <a:r>
              <a:rPr lang="en-US" dirty="0"/>
              <a:t>If there are documents for a certain template that must not be removed when an employee becomes inactive, you can override by using the </a:t>
            </a:r>
            <a:r>
              <a:rPr lang="en-US" i="1" dirty="0"/>
              <a:t>Do Not Remove Inactive Employee’s In-Progress Documents</a:t>
            </a:r>
            <a:r>
              <a:rPr lang="en-US" dirty="0"/>
              <a:t> and </a:t>
            </a:r>
            <a:r>
              <a:rPr lang="en-US" i="1" dirty="0"/>
              <a:t>Do Not Remove Inactive Employee’s Completed Documents</a:t>
            </a:r>
            <a:r>
              <a:rPr lang="en-US" dirty="0"/>
              <a:t> options.</a:t>
            </a:r>
          </a:p>
          <a:p>
            <a:endParaRPr lang="en-US" dirty="0"/>
          </a:p>
        </p:txBody>
      </p:sp>
    </p:spTree>
    <p:extLst>
      <p:ext uri="{BB962C8B-B14F-4D97-AF65-F5344CB8AC3E}">
        <p14:creationId xmlns:p14="http://schemas.microsoft.com/office/powerpoint/2010/main" val="39965586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On and Off Settings</a:t>
            </a:r>
            <a:endParaRPr lang="en-US" dirty="0"/>
          </a:p>
        </p:txBody>
      </p:sp>
      <p:sp>
        <p:nvSpPr>
          <p:cNvPr id="3" name="Content Placeholder 2"/>
          <p:cNvSpPr>
            <a:spLocks noGrp="1"/>
          </p:cNvSpPr>
          <p:nvPr>
            <p:ph sz="quarter" idx="10"/>
          </p:nvPr>
        </p:nvSpPr>
        <p:spPr/>
        <p:txBody>
          <a:bodyPr/>
          <a:lstStyle/>
          <a:p>
            <a:pPr marL="285750" indent="-285750">
              <a:buClr>
                <a:schemeClr val="accent1"/>
              </a:buClr>
              <a:buFont typeface="Wingdings" panose="05000000000000000000" pitchFamily="2" charset="2"/>
              <a:buChar char="§"/>
            </a:pPr>
            <a:r>
              <a:rPr lang="en-US" dirty="0"/>
              <a:t>Enable and Disable Spell Check and Legal Scan: You enable and disable these options in Provisioning.</a:t>
            </a:r>
          </a:p>
          <a:p>
            <a:pPr marL="285750" indent="-285750">
              <a:buClr>
                <a:schemeClr val="accent1"/>
              </a:buClr>
              <a:buFont typeface="Wingdings" panose="05000000000000000000" pitchFamily="2" charset="2"/>
              <a:buChar char="§"/>
            </a:pPr>
            <a:r>
              <a:rPr lang="en-US" dirty="0"/>
              <a:t>Enable Rich Text Editing of Comments Field: This option allows a user to add color, change font size and styles and add hyperlinks. This is enabled and disabled in Provisioning.</a:t>
            </a:r>
          </a:p>
          <a:p>
            <a:pPr marL="285750" indent="-285750">
              <a:buClr>
                <a:schemeClr val="accent1"/>
              </a:buClr>
              <a:buFont typeface="Wingdings" panose="05000000000000000000" pitchFamily="2" charset="2"/>
              <a:buChar char="§"/>
            </a:pPr>
            <a:r>
              <a:rPr lang="en-US" dirty="0"/>
              <a:t>Enable Writing Assistant: This is enabled and disable in Provisioning.</a:t>
            </a:r>
          </a:p>
          <a:p>
            <a:pPr marL="285750" indent="-285750">
              <a:buClr>
                <a:schemeClr val="accent1"/>
              </a:buClr>
              <a:buFont typeface="Wingdings" panose="05000000000000000000" pitchFamily="2" charset="2"/>
              <a:buChar char="§"/>
            </a:pPr>
            <a:r>
              <a:rPr lang="en-US" dirty="0"/>
              <a:t>Disable Ask for Comment Routing/Disable Edit Routing: When these options are both activated, users will not see the </a:t>
            </a:r>
            <a:r>
              <a:rPr lang="en-US" i="1" dirty="0"/>
              <a:t>Get Feedback</a:t>
            </a:r>
            <a:r>
              <a:rPr lang="en-US" dirty="0"/>
              <a:t> option on the form.</a:t>
            </a:r>
          </a:p>
          <a:p>
            <a:pPr marL="285750" indent="-285750">
              <a:buClr>
                <a:schemeClr val="accent1"/>
              </a:buClr>
              <a:buFont typeface="Wingdings" panose="05000000000000000000" pitchFamily="2" charset="2"/>
              <a:buChar char="§"/>
            </a:pPr>
            <a:r>
              <a:rPr lang="en-US" dirty="0"/>
              <a:t>Display the Signature Line when a Signature Step is skipped.</a:t>
            </a:r>
          </a:p>
          <a:p>
            <a:pPr marL="285750" indent="-285750">
              <a:buClr>
                <a:schemeClr val="accent1"/>
              </a:buClr>
              <a:buFont typeface="Wingdings" panose="05000000000000000000" pitchFamily="2" charset="2"/>
              <a:buChar char="§"/>
            </a:pPr>
            <a:r>
              <a:rPr lang="en-US" dirty="0"/>
              <a:t>Disable Buttons: This option allows users to enable and disable the Delete button, the 360 Degree button, and the Send button for completed documents.</a:t>
            </a:r>
          </a:p>
          <a:p>
            <a:endParaRPr lang="en-US" dirty="0"/>
          </a:p>
        </p:txBody>
      </p:sp>
    </p:spTree>
    <p:extLst>
      <p:ext uri="{BB962C8B-B14F-4D97-AF65-F5344CB8AC3E}">
        <p14:creationId xmlns:p14="http://schemas.microsoft.com/office/powerpoint/2010/main" val="5334479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and Section Editing</a:t>
            </a:r>
            <a:endParaRPr lang="en-US" dirty="0"/>
          </a:p>
        </p:txBody>
      </p:sp>
      <p:sp>
        <p:nvSpPr>
          <p:cNvPr id="3" name="Content Placeholder 2"/>
          <p:cNvSpPr>
            <a:spLocks noGrp="1"/>
          </p:cNvSpPr>
          <p:nvPr>
            <p:ph sz="quarter" idx="10"/>
          </p:nvPr>
        </p:nvSpPr>
        <p:spPr>
          <a:xfrm>
            <a:off x="324266" y="1014984"/>
            <a:ext cx="8495469" cy="5294336"/>
          </a:xfrm>
        </p:spPr>
        <p:txBody>
          <a:bodyPr/>
          <a:lstStyle/>
          <a:p>
            <a:r>
              <a:rPr lang="en-US" dirty="0"/>
              <a:t>Edit Fields and Sections is where the elements of the form are customized, and where sections are added or deleted. There are several different kinds of sections that can appear on a performance form template. How to configure each of these sections in Admin Center and XML is covered in this course.</a:t>
            </a:r>
            <a:endParaRPr lang="en-US" dirty="0"/>
          </a:p>
        </p:txBody>
      </p:sp>
      <p:pic>
        <p:nvPicPr>
          <p:cNvPr id="4" name="Picture 3"/>
          <p:cNvPicPr>
            <a:picLocks noChangeAspect="1"/>
          </p:cNvPicPr>
          <p:nvPr/>
        </p:nvPicPr>
        <p:blipFill>
          <a:blip r:embed="rId2"/>
          <a:stretch>
            <a:fillRect/>
          </a:stretch>
        </p:blipFill>
        <p:spPr>
          <a:xfrm>
            <a:off x="704088" y="2418648"/>
            <a:ext cx="7196328" cy="4024262"/>
          </a:xfrm>
          <a:prstGeom prst="rect">
            <a:avLst/>
          </a:prstGeom>
        </p:spPr>
      </p:pic>
    </p:spTree>
    <p:extLst>
      <p:ext uri="{BB962C8B-B14F-4D97-AF65-F5344CB8AC3E}">
        <p14:creationId xmlns:p14="http://schemas.microsoft.com/office/powerpoint/2010/main" val="1328982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Form Inbox</a:t>
            </a:r>
          </a:p>
        </p:txBody>
      </p:sp>
      <p:sp>
        <p:nvSpPr>
          <p:cNvPr id="3" name="Content Placeholder 2"/>
          <p:cNvSpPr>
            <a:spLocks noGrp="1"/>
          </p:cNvSpPr>
          <p:nvPr>
            <p:ph sz="quarter" idx="10"/>
          </p:nvPr>
        </p:nvSpPr>
        <p:spPr>
          <a:xfrm>
            <a:off x="324266" y="868680"/>
            <a:ext cx="8495469" cy="5440640"/>
          </a:xfrm>
        </p:spPr>
        <p:txBody>
          <a:bodyPr>
            <a:normAutofit/>
          </a:bodyPr>
          <a:lstStyle/>
          <a:p>
            <a:r>
              <a:rPr lang="en-US" sz="1600" dirty="0"/>
              <a:t>Alternatively, users can access forms from the </a:t>
            </a:r>
            <a:r>
              <a:rPr lang="en-US" sz="1600" i="1" dirty="0"/>
              <a:t>Inbox</a:t>
            </a:r>
            <a:r>
              <a:rPr lang="en-US" sz="1600" dirty="0"/>
              <a:t> in the </a:t>
            </a:r>
            <a:r>
              <a:rPr lang="en-US" sz="1600" i="1" dirty="0"/>
              <a:t>Performance</a:t>
            </a:r>
            <a:r>
              <a:rPr lang="en-US" sz="1600" dirty="0"/>
              <a:t> module whenever user input is required. Users access this </a:t>
            </a:r>
            <a:r>
              <a:rPr lang="en-US" sz="1600" i="1" dirty="0"/>
              <a:t>Inbox</a:t>
            </a:r>
            <a:r>
              <a:rPr lang="en-US" sz="1600" dirty="0"/>
              <a:t> by clicking the main navigation dropdown arrow and selecting </a:t>
            </a:r>
            <a:r>
              <a:rPr lang="en-US" sz="1600" i="1" dirty="0"/>
              <a:t>Performance</a:t>
            </a:r>
            <a:r>
              <a:rPr lang="en-US" sz="1600" dirty="0"/>
              <a:t> (or the term that refers to this page if the customer uses Text Replacement, for example, </a:t>
            </a:r>
            <a:r>
              <a:rPr lang="en-US" sz="1600" i="1" dirty="0"/>
              <a:t>Review Forms</a:t>
            </a:r>
            <a:r>
              <a:rPr lang="en-US" sz="1600" dirty="0"/>
              <a:t>) from the menu. It is also possible to easily visualize the form </a:t>
            </a:r>
            <a:r>
              <a:rPr lang="en-US" sz="1600" dirty="0" smtClean="0"/>
              <a:t>status.</a:t>
            </a:r>
            <a:endParaRPr lang="en-US" sz="1600" dirty="0"/>
          </a:p>
        </p:txBody>
      </p:sp>
      <p:pic>
        <p:nvPicPr>
          <p:cNvPr id="4" name="Picture 3"/>
          <p:cNvPicPr>
            <a:picLocks noChangeAspect="1"/>
          </p:cNvPicPr>
          <p:nvPr/>
        </p:nvPicPr>
        <p:blipFill>
          <a:blip r:embed="rId2"/>
          <a:stretch>
            <a:fillRect/>
          </a:stretch>
        </p:blipFill>
        <p:spPr>
          <a:xfrm>
            <a:off x="309802" y="2020824"/>
            <a:ext cx="8704238" cy="4471416"/>
          </a:xfrm>
          <a:prstGeom prst="rect">
            <a:avLst/>
          </a:prstGeom>
        </p:spPr>
      </p:pic>
    </p:spTree>
    <p:extLst>
      <p:ext uri="{BB962C8B-B14F-4D97-AF65-F5344CB8AC3E}">
        <p14:creationId xmlns:p14="http://schemas.microsoft.com/office/powerpoint/2010/main" val="2682669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File Editing</a:t>
            </a:r>
            <a:endParaRPr lang="en-US" dirty="0"/>
          </a:p>
        </p:txBody>
      </p:sp>
      <p:sp>
        <p:nvSpPr>
          <p:cNvPr id="3" name="Content Placeholder 2"/>
          <p:cNvSpPr>
            <a:spLocks noGrp="1"/>
          </p:cNvSpPr>
          <p:nvPr>
            <p:ph sz="quarter" idx="10"/>
          </p:nvPr>
        </p:nvSpPr>
        <p:spPr/>
        <p:txBody>
          <a:bodyPr/>
          <a:lstStyle/>
          <a:p>
            <a:r>
              <a:rPr lang="en-US" dirty="0"/>
              <a:t>The general settings in the XML are located in the &lt;</a:t>
            </a:r>
            <a:r>
              <a:rPr lang="en-US" dirty="0" err="1"/>
              <a:t>fm</a:t>
            </a:r>
            <a:r>
              <a:rPr lang="en-US" dirty="0"/>
              <a:t>-meta&gt; section of the code. In this section, you may attach a default rating scale to be used throughout the performance form (&lt;scale-id&gt;), enable certain buttons that are visible on the form (&lt;enable-previous-step-button&gt;,&lt;enable-delete-button&gt;), and enable stack ranker (&lt;my-team-rater/&gt;).</a:t>
            </a:r>
          </a:p>
          <a:p>
            <a:r>
              <a:rPr lang="en-US" dirty="0"/>
              <a:t>If you choose to set up the general settings in the XML, make sure to log in to the instance to </a:t>
            </a:r>
            <a:r>
              <a:rPr lang="en-US" i="1" dirty="0"/>
              <a:t>Admin Center</a:t>
            </a:r>
            <a:r>
              <a:rPr lang="en-US" dirty="0"/>
              <a:t> → </a:t>
            </a:r>
            <a:r>
              <a:rPr lang="en-US" i="1" dirty="0"/>
              <a:t>Performance Management</a:t>
            </a:r>
            <a:r>
              <a:rPr lang="en-US" dirty="0"/>
              <a:t> → </a:t>
            </a:r>
            <a:r>
              <a:rPr lang="en-US" i="1" dirty="0"/>
              <a:t>Form Template Settings</a:t>
            </a:r>
            <a:r>
              <a:rPr lang="en-US" dirty="0"/>
              <a:t>, and associate a route map to your performance form. You may also set up attributes of the form including spell check, legal scan, writings, and turn on/off various buttons. The following is an example of a typical performance form meta section:</a:t>
            </a:r>
          </a:p>
          <a:p>
            <a:endParaRPr lang="en-US" dirty="0"/>
          </a:p>
        </p:txBody>
      </p:sp>
    </p:spTree>
    <p:extLst>
      <p:ext uri="{BB962C8B-B14F-4D97-AF65-F5344CB8AC3E}">
        <p14:creationId xmlns:p14="http://schemas.microsoft.com/office/powerpoint/2010/main" val="1749343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The Performance Form in XML</a:t>
            </a:r>
            <a:endParaRPr lang="en-US" dirty="0"/>
          </a:p>
        </p:txBody>
      </p:sp>
      <p:pic>
        <p:nvPicPr>
          <p:cNvPr id="4" name="Content Placeholder 3"/>
          <p:cNvPicPr>
            <a:picLocks noGrp="1" noChangeAspect="1"/>
          </p:cNvPicPr>
          <p:nvPr>
            <p:ph sz="quarter" idx="10"/>
          </p:nvPr>
        </p:nvPicPr>
        <p:blipFill>
          <a:blip r:embed="rId2"/>
          <a:stretch>
            <a:fillRect/>
          </a:stretch>
        </p:blipFill>
        <p:spPr>
          <a:xfrm>
            <a:off x="309802" y="924337"/>
            <a:ext cx="7962281" cy="5247228"/>
          </a:xfrm>
          <a:prstGeom prst="rect">
            <a:avLst/>
          </a:prstGeom>
        </p:spPr>
      </p:pic>
    </p:spTree>
    <p:extLst>
      <p:ext uri="{BB962C8B-B14F-4D97-AF65-F5344CB8AC3E}">
        <p14:creationId xmlns:p14="http://schemas.microsoft.com/office/powerpoint/2010/main" val="3057036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Notifications</a:t>
            </a:r>
            <a:endParaRPr lang="en-US" dirty="0"/>
          </a:p>
        </p:txBody>
      </p:sp>
      <p:pic>
        <p:nvPicPr>
          <p:cNvPr id="4" name="Content Placeholder 3"/>
          <p:cNvPicPr>
            <a:picLocks noGrp="1" noChangeAspect="1"/>
          </p:cNvPicPr>
          <p:nvPr>
            <p:ph sz="quarter" idx="10"/>
          </p:nvPr>
        </p:nvPicPr>
        <p:blipFill>
          <a:blip r:embed="rId2"/>
          <a:stretch>
            <a:fillRect/>
          </a:stretch>
        </p:blipFill>
        <p:spPr>
          <a:xfrm>
            <a:off x="309802" y="758952"/>
            <a:ext cx="8557798" cy="5513197"/>
          </a:xfrm>
          <a:prstGeom prst="rect">
            <a:avLst/>
          </a:prstGeom>
        </p:spPr>
      </p:pic>
    </p:spTree>
    <p:extLst>
      <p:ext uri="{BB962C8B-B14F-4D97-AF65-F5344CB8AC3E}">
        <p14:creationId xmlns:p14="http://schemas.microsoft.com/office/powerpoint/2010/main" val="40609478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 Email Notification Templates On or Off</a:t>
            </a:r>
            <a:endParaRPr lang="en-US" dirty="0"/>
          </a:p>
        </p:txBody>
      </p:sp>
      <p:sp>
        <p:nvSpPr>
          <p:cNvPr id="3" name="Content Placeholder 2"/>
          <p:cNvSpPr>
            <a:spLocks noGrp="1"/>
          </p:cNvSpPr>
          <p:nvPr>
            <p:ph sz="quarter" idx="10"/>
          </p:nvPr>
        </p:nvSpPr>
        <p:spPr/>
        <p:txBody>
          <a:bodyPr/>
          <a:lstStyle/>
          <a:p>
            <a:r>
              <a:rPr lang="en-US" dirty="0"/>
              <a:t>From </a:t>
            </a:r>
            <a:r>
              <a:rPr lang="en-US" i="1" dirty="0"/>
              <a:t>Admin Center</a:t>
            </a:r>
            <a:r>
              <a:rPr lang="en-US" dirty="0"/>
              <a:t> → </a:t>
            </a:r>
            <a:r>
              <a:rPr lang="en-US" i="1" dirty="0"/>
              <a:t>Company Settings</a:t>
            </a:r>
            <a:r>
              <a:rPr lang="en-US" dirty="0"/>
              <a:t> → </a:t>
            </a:r>
            <a:r>
              <a:rPr lang="en-US" i="1" dirty="0"/>
              <a:t>Email Notification Templates</a:t>
            </a:r>
            <a:r>
              <a:rPr lang="en-US" dirty="0"/>
              <a:t>, you can turn on or off various templates on the left-hand side of the screen, and edit the content of the templates on the right-hand side of the screen. You may want to enable additional notifications as you enable modules.</a:t>
            </a:r>
            <a:endParaRPr lang="en-US" dirty="0"/>
          </a:p>
        </p:txBody>
      </p:sp>
    </p:spTree>
    <p:extLst>
      <p:ext uri="{BB962C8B-B14F-4D97-AF65-F5344CB8AC3E}">
        <p14:creationId xmlns:p14="http://schemas.microsoft.com/office/powerpoint/2010/main" val="11291701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Email Templates</a:t>
            </a:r>
            <a:endParaRPr lang="en-US" dirty="0"/>
          </a:p>
        </p:txBody>
      </p:sp>
      <p:sp>
        <p:nvSpPr>
          <p:cNvPr id="3" name="Content Placeholder 2"/>
          <p:cNvSpPr>
            <a:spLocks noGrp="1"/>
          </p:cNvSpPr>
          <p:nvPr>
            <p:ph sz="quarter" idx="10"/>
          </p:nvPr>
        </p:nvSpPr>
        <p:spPr>
          <a:xfrm>
            <a:off x="324266" y="832104"/>
            <a:ext cx="8495469" cy="5477216"/>
          </a:xfrm>
        </p:spPr>
        <p:txBody>
          <a:bodyPr>
            <a:normAutofit fontScale="92500" lnSpcReduction="10000"/>
          </a:bodyPr>
          <a:lstStyle/>
          <a:p>
            <a:r>
              <a:rPr lang="en-US" dirty="0"/>
              <a:t>Here is a list of the typical email templates used with the basic Performance Management Product:</a:t>
            </a:r>
          </a:p>
          <a:p>
            <a:pPr marL="285750" indent="-285750">
              <a:buClr>
                <a:schemeClr val="accent1"/>
              </a:buClr>
              <a:buFont typeface="Wingdings" panose="05000000000000000000" pitchFamily="2" charset="2"/>
              <a:buChar char="§"/>
            </a:pPr>
            <a:r>
              <a:rPr lang="en-US" dirty="0"/>
              <a:t>Disabled User Notification</a:t>
            </a:r>
          </a:p>
          <a:p>
            <a:pPr marL="285750" indent="-285750">
              <a:buClr>
                <a:schemeClr val="accent1"/>
              </a:buClr>
              <a:buFont typeface="Wingdings" panose="05000000000000000000" pitchFamily="2" charset="2"/>
              <a:buChar char="§"/>
            </a:pPr>
            <a:r>
              <a:rPr lang="en-US" dirty="0"/>
              <a:t>Document Creation Notification</a:t>
            </a:r>
          </a:p>
          <a:p>
            <a:pPr marL="285750" indent="-285750">
              <a:buClr>
                <a:schemeClr val="accent1"/>
              </a:buClr>
              <a:buFont typeface="Wingdings" panose="05000000000000000000" pitchFamily="2" charset="2"/>
              <a:buChar char="§"/>
            </a:pPr>
            <a:r>
              <a:rPr lang="en-US" dirty="0"/>
              <a:t>Document Route Notification</a:t>
            </a:r>
          </a:p>
          <a:p>
            <a:pPr marL="285750" indent="-285750">
              <a:buClr>
                <a:schemeClr val="accent1"/>
              </a:buClr>
              <a:buFont typeface="Wingdings" panose="05000000000000000000" pitchFamily="2" charset="2"/>
              <a:buChar char="§"/>
            </a:pPr>
            <a:r>
              <a:rPr lang="en-US" dirty="0"/>
              <a:t>Document Return to Evaluation Notification</a:t>
            </a:r>
          </a:p>
          <a:p>
            <a:pPr marL="285750" indent="-285750">
              <a:buClr>
                <a:schemeClr val="accent1"/>
              </a:buClr>
              <a:buFont typeface="Wingdings" panose="05000000000000000000" pitchFamily="2" charset="2"/>
              <a:buChar char="§"/>
            </a:pPr>
            <a:r>
              <a:rPr lang="en-US" dirty="0"/>
              <a:t>Document Completed Notification</a:t>
            </a:r>
          </a:p>
          <a:p>
            <a:pPr marL="285750" indent="-285750">
              <a:buClr>
                <a:schemeClr val="accent1"/>
              </a:buClr>
              <a:buFont typeface="Wingdings" panose="05000000000000000000" pitchFamily="2" charset="2"/>
              <a:buChar char="§"/>
            </a:pPr>
            <a:r>
              <a:rPr lang="en-US" dirty="0"/>
              <a:t>Document Forward Notification</a:t>
            </a:r>
          </a:p>
          <a:p>
            <a:pPr marL="285750" indent="-285750">
              <a:buClr>
                <a:schemeClr val="accent1"/>
              </a:buClr>
              <a:buFont typeface="Wingdings" panose="05000000000000000000" pitchFamily="2" charset="2"/>
              <a:buChar char="§"/>
            </a:pPr>
            <a:r>
              <a:rPr lang="en-US" dirty="0"/>
              <a:t>Document Routing Skip Notification</a:t>
            </a:r>
          </a:p>
          <a:p>
            <a:pPr marL="285750" indent="-285750">
              <a:buClr>
                <a:schemeClr val="accent1"/>
              </a:buClr>
              <a:buFont typeface="Wingdings" panose="05000000000000000000" pitchFamily="2" charset="2"/>
              <a:buChar char="§"/>
            </a:pPr>
            <a:r>
              <a:rPr lang="en-US" dirty="0"/>
              <a:t>Document Deletion Notification</a:t>
            </a:r>
          </a:p>
          <a:p>
            <a:pPr marL="285750" indent="-285750">
              <a:buClr>
                <a:schemeClr val="accent1"/>
              </a:buClr>
              <a:buFont typeface="Wingdings" panose="05000000000000000000" pitchFamily="2" charset="2"/>
              <a:buChar char="§"/>
            </a:pPr>
            <a:r>
              <a:rPr lang="en-US" dirty="0"/>
              <a:t>Document Due Notification</a:t>
            </a:r>
          </a:p>
          <a:p>
            <a:pPr marL="285750" indent="-285750">
              <a:buClr>
                <a:schemeClr val="accent1"/>
              </a:buClr>
              <a:buFont typeface="Wingdings" panose="05000000000000000000" pitchFamily="2" charset="2"/>
              <a:buChar char="§"/>
            </a:pPr>
            <a:r>
              <a:rPr lang="en-US" dirty="0"/>
              <a:t>Document Due Notification for External Participant</a:t>
            </a:r>
          </a:p>
          <a:p>
            <a:pPr marL="285750" indent="-285750">
              <a:buClr>
                <a:schemeClr val="accent1"/>
              </a:buClr>
              <a:buFont typeface="Wingdings" panose="05000000000000000000" pitchFamily="2" charset="2"/>
              <a:buChar char="§"/>
            </a:pPr>
            <a:r>
              <a:rPr lang="en-US" dirty="0"/>
              <a:t>Document Late Notification</a:t>
            </a:r>
          </a:p>
          <a:p>
            <a:pPr marL="285750" indent="-285750">
              <a:buClr>
                <a:schemeClr val="accent1"/>
              </a:buClr>
              <a:buFont typeface="Wingdings" panose="05000000000000000000" pitchFamily="2" charset="2"/>
              <a:buChar char="§"/>
            </a:pPr>
            <a:r>
              <a:rPr lang="en-US" dirty="0"/>
              <a:t>Document Late Notification for External Participant</a:t>
            </a:r>
          </a:p>
          <a:p>
            <a:pPr marL="285750" indent="-285750">
              <a:buClr>
                <a:schemeClr val="accent1"/>
              </a:buClr>
              <a:buFont typeface="Wingdings" panose="05000000000000000000" pitchFamily="2" charset="2"/>
              <a:buChar char="§"/>
            </a:pPr>
            <a:r>
              <a:rPr lang="en-US" dirty="0"/>
              <a:t>Performance Evaluation Kickoff Manager Notification</a:t>
            </a:r>
          </a:p>
          <a:p>
            <a:pPr marL="285750" indent="-285750">
              <a:buClr>
                <a:schemeClr val="accent1"/>
              </a:buClr>
              <a:buFont typeface="Wingdings" panose="05000000000000000000" pitchFamily="2" charset="2"/>
              <a:buChar char="§"/>
            </a:pPr>
            <a:r>
              <a:rPr lang="en-US" dirty="0"/>
              <a:t>Performance Review Process Update for Manager</a:t>
            </a:r>
          </a:p>
          <a:p>
            <a:endParaRPr lang="en-US" dirty="0"/>
          </a:p>
        </p:txBody>
      </p:sp>
    </p:spTree>
    <p:extLst>
      <p:ext uri="{BB962C8B-B14F-4D97-AF65-F5344CB8AC3E}">
        <p14:creationId xmlns:p14="http://schemas.microsoft.com/office/powerpoint/2010/main" val="33611189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altLang="en-US" dirty="0">
                <a:solidFill>
                  <a:srgbClr val="000000"/>
                </a:solidFill>
              </a:rPr>
              <a:t>Explain the basic principles of Performance Management</a:t>
            </a:r>
          </a:p>
          <a:p>
            <a:pPr lvl="1"/>
            <a:r>
              <a:rPr lang="en-US" altLang="en-US" dirty="0">
                <a:solidFill>
                  <a:srgbClr val="000000"/>
                </a:solidFill>
              </a:rPr>
              <a:t>Convert a Performance Management form to PMv12 </a:t>
            </a:r>
            <a:r>
              <a:rPr lang="en-US" altLang="en-US" dirty="0" smtClean="0">
                <a:solidFill>
                  <a:srgbClr val="000000"/>
                </a:solidFill>
              </a:rPr>
              <a:t>Acceleration</a:t>
            </a:r>
          </a:p>
          <a:p>
            <a:pPr lvl="1"/>
            <a:r>
              <a:rPr lang="en-US" dirty="0"/>
              <a:t>Create a performance </a:t>
            </a:r>
            <a:r>
              <a:rPr lang="en-US" dirty="0" smtClean="0"/>
              <a:t>form</a:t>
            </a:r>
          </a:p>
          <a:p>
            <a:pPr lvl="1"/>
            <a:r>
              <a:rPr lang="en-US" dirty="0"/>
              <a:t>List Provisioning features commonly enabled in Performance and Goal </a:t>
            </a:r>
            <a:r>
              <a:rPr lang="en-US" dirty="0" smtClean="0"/>
              <a:t>Management</a:t>
            </a:r>
          </a:p>
          <a:p>
            <a:pPr lvl="1"/>
            <a:r>
              <a:rPr lang="en-US" dirty="0"/>
              <a:t>Copy the Performance Management Template</a:t>
            </a:r>
          </a:p>
          <a:p>
            <a:pPr lvl="1"/>
            <a:r>
              <a:rPr lang="en-US" dirty="0"/>
              <a:t>Describe the methods of form creation permissions</a:t>
            </a:r>
          </a:p>
          <a:p>
            <a:pPr lvl="1"/>
            <a:r>
              <a:rPr lang="en-US" dirty="0"/>
              <a:t>Identify the methods of updating Performance Management </a:t>
            </a:r>
            <a:r>
              <a:rPr lang="en-US" dirty="0" smtClean="0"/>
              <a:t>Templates</a:t>
            </a:r>
          </a:p>
          <a:p>
            <a:pPr lvl="1"/>
            <a:r>
              <a:rPr lang="en-US" dirty="0"/>
              <a:t>Modify general settings in Manage Templates and the XML file</a:t>
            </a:r>
          </a:p>
          <a:p>
            <a:pPr lvl="1"/>
            <a:r>
              <a:rPr lang="en-US" dirty="0"/>
              <a:t>Identify Performance Management email notifications</a:t>
            </a:r>
          </a:p>
          <a:p>
            <a:pPr lvl="1"/>
            <a:endParaRPr lang="en-US" altLang="en-US" dirty="0" smtClean="0">
              <a:solidFill>
                <a:srgbClr val="000000"/>
              </a:solidFill>
            </a:endParaRPr>
          </a:p>
          <a:p>
            <a:pPr lvl="1"/>
            <a:endParaRPr lang="en-US" dirty="0">
              <a:solidFill>
                <a:schemeClr val="tx1"/>
              </a:solidFill>
            </a:endParaRPr>
          </a:p>
        </p:txBody>
      </p:sp>
    </p:spTree>
    <p:extLst>
      <p:ext uri="{BB962C8B-B14F-4D97-AF65-F5344CB8AC3E}">
        <p14:creationId xmlns:p14="http://schemas.microsoft.com/office/powerpoint/2010/main" val="315270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Status</a:t>
            </a:r>
            <a:endParaRPr lang="en-US" dirty="0"/>
          </a:p>
        </p:txBody>
      </p:sp>
      <p:pic>
        <p:nvPicPr>
          <p:cNvPr id="4" name="Content Placeholder 3"/>
          <p:cNvPicPr>
            <a:picLocks noGrp="1" noChangeAspect="1"/>
          </p:cNvPicPr>
          <p:nvPr>
            <p:ph sz="quarter" idx="10"/>
          </p:nvPr>
        </p:nvPicPr>
        <p:blipFill>
          <a:blip r:embed="rId2"/>
          <a:stretch>
            <a:fillRect/>
          </a:stretch>
        </p:blipFill>
        <p:spPr>
          <a:xfrm>
            <a:off x="668204" y="1412875"/>
            <a:ext cx="7807592" cy="4895850"/>
          </a:xfrm>
          <a:prstGeom prst="rect">
            <a:avLst/>
          </a:prstGeom>
        </p:spPr>
      </p:pic>
    </p:spTree>
    <p:extLst>
      <p:ext uri="{BB962C8B-B14F-4D97-AF65-F5344CB8AC3E}">
        <p14:creationId xmlns:p14="http://schemas.microsoft.com/office/powerpoint/2010/main" val="206235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from PMv11 to PMv12 Acceleration</a:t>
            </a:r>
          </a:p>
        </p:txBody>
      </p:sp>
      <p:sp>
        <p:nvSpPr>
          <p:cNvPr id="3" name="Content Placeholder 2"/>
          <p:cNvSpPr>
            <a:spLocks noGrp="1"/>
          </p:cNvSpPr>
          <p:nvPr>
            <p:ph sz="quarter" idx="10"/>
          </p:nvPr>
        </p:nvSpPr>
        <p:spPr/>
        <p:txBody>
          <a:bodyPr/>
          <a:lstStyle/>
          <a:p>
            <a:pPr marL="285750" indent="-285750">
              <a:buClr>
                <a:schemeClr val="accent1"/>
              </a:buClr>
              <a:buFont typeface="Wingdings" panose="05000000000000000000" pitchFamily="2" charset="2"/>
              <a:buChar char="§"/>
            </a:pPr>
            <a:r>
              <a:rPr lang="en-US" dirty="0"/>
              <a:t>PMv11 is the original format for performance forms that has been available for over a decade. Several years after its release PMv12 was introduced with a new look and feel. However PMv12 (also known as Old PMv12) did not support all of the functionality offered in PMv11. To bridge the gap, PMv12 Acceleration (or PMv12A) was introduced and is now the supported version for creating and maintaining performance forms.</a:t>
            </a:r>
          </a:p>
          <a:p>
            <a:pPr marL="285750" indent="-285750">
              <a:buClr>
                <a:schemeClr val="accent1"/>
              </a:buClr>
              <a:buFont typeface="Wingdings" panose="05000000000000000000" pitchFamily="2" charset="2"/>
              <a:buChar char="§"/>
            </a:pPr>
            <a:r>
              <a:rPr lang="en-US" dirty="0"/>
              <a:t>PMv11 and Old PMv12 have been retired and forms based on those versions can no longer be launched. However older form templates created in PMv11 and Old PMv12 can still be upgraded to PMv12A and an exercise on how to do this is included in this course.</a:t>
            </a:r>
          </a:p>
          <a:p>
            <a:endParaRPr lang="en-US" dirty="0" smtClean="0"/>
          </a:p>
          <a:p>
            <a:r>
              <a:rPr lang="en-US" dirty="0" smtClean="0"/>
              <a:t>Note:</a:t>
            </a:r>
          </a:p>
          <a:p>
            <a:endParaRPr lang="en-US" dirty="0"/>
          </a:p>
          <a:p>
            <a:r>
              <a:rPr lang="en-US" dirty="0"/>
              <a:t>All Performance Management forms validate against the sf-form.dtd. Where the features are the same between the templates, they are configured the same way.</a:t>
            </a:r>
          </a:p>
        </p:txBody>
      </p:sp>
    </p:spTree>
    <p:extLst>
      <p:ext uri="{BB962C8B-B14F-4D97-AF65-F5344CB8AC3E}">
        <p14:creationId xmlns:p14="http://schemas.microsoft.com/office/powerpoint/2010/main" val="381806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Management Forms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86327821"/>
              </p:ext>
            </p:extLst>
          </p:nvPr>
        </p:nvGraphicFramePr>
        <p:xfrm>
          <a:off x="442287" y="1120184"/>
          <a:ext cx="7015842" cy="4895849"/>
        </p:xfrm>
        <a:graphic>
          <a:graphicData uri="http://schemas.openxmlformats.org/drawingml/2006/table">
            <a:tbl>
              <a:tblPr/>
              <a:tblGrid>
                <a:gridCol w="3507921"/>
                <a:gridCol w="3507921"/>
              </a:tblGrid>
              <a:tr h="274049">
                <a:tc>
                  <a:txBody>
                    <a:bodyPr/>
                    <a:lstStyle/>
                    <a:p>
                      <a:pPr algn="l" fontAlgn="b"/>
                      <a:r>
                        <a:rPr lang="en-US" sz="1300">
                          <a:effectLst/>
                          <a:latin typeface="Helvetica Neue"/>
                        </a:rPr>
                        <a:t>PM Form Version</a:t>
                      </a:r>
                    </a:p>
                  </a:txBody>
                  <a:tcPr marL="37034" marR="37034" marT="37034" marB="37034" anchor="b">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a:effectLst/>
                          <a:latin typeface="Helvetica Neue"/>
                        </a:rPr>
                        <a:t>Features</a:t>
                      </a:r>
                    </a:p>
                  </a:txBody>
                  <a:tcPr marL="37034" marR="37034" marT="37034" marB="37034" anchor="b">
                    <a:lnL>
                      <a:noFill/>
                    </a:lnL>
                    <a:lnR>
                      <a:noFill/>
                    </a:lnR>
                    <a:lnT>
                      <a:noFill/>
                    </a:lnT>
                    <a:lnB w="6350" cap="flat" cmpd="sng" algn="ctr">
                      <a:solidFill>
                        <a:srgbClr val="DDDDDD"/>
                      </a:solidFill>
                      <a:prstDash val="solid"/>
                      <a:round/>
                      <a:headEnd type="none" w="med" len="med"/>
                      <a:tailEnd type="none" w="med" len="med"/>
                    </a:lnB>
                    <a:solidFill>
                      <a:srgbClr val="FFFFFF"/>
                    </a:solidFill>
                  </a:tcPr>
                </a:tc>
              </a:tr>
              <a:tr h="873994">
                <a:tc>
                  <a:txBody>
                    <a:bodyPr/>
                    <a:lstStyle/>
                    <a:p>
                      <a:pPr fontAlgn="t"/>
                      <a:r>
                        <a:rPr lang="en-US" sz="1300">
                          <a:effectLst/>
                          <a:latin typeface="Helvetica Neue"/>
                        </a:rPr>
                        <a:t>PMv11</a:t>
                      </a:r>
                    </a:p>
                  </a:txBody>
                  <a:tcPr marL="37034" marR="37034" marT="37034" marB="370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a:effectLst/>
                          <a:latin typeface="Helvetica Neue"/>
                        </a:rPr>
                        <a:t>This was the original format of performance forms in the SAP SuccessFactors system. It was designed to support a multitude of capabilities with underlying best practices.</a:t>
                      </a:r>
                    </a:p>
                  </a:txBody>
                  <a:tcPr marL="37034" marR="37034" marT="37034" marB="370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2073885">
                <a:tc>
                  <a:txBody>
                    <a:bodyPr/>
                    <a:lstStyle/>
                    <a:p>
                      <a:pPr fontAlgn="t"/>
                      <a:r>
                        <a:rPr lang="en-US" sz="1300">
                          <a:effectLst/>
                          <a:latin typeface="Helvetica Neue"/>
                        </a:rPr>
                        <a:t>PMv12 / PM 2.0</a:t>
                      </a:r>
                    </a:p>
                  </a:txBody>
                  <a:tcPr marL="37034" marR="37034" marT="37034" marB="370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a:effectLst/>
                          <a:latin typeface="Helvetica Neue"/>
                        </a:rPr>
                        <a:t>In 2012, a performance form with a new user interface (UI) was introduced to optimize the user experience of the manager. The capability of this form was much less than the PMv11 form, but has a visually-pleasing UI. This form version is sometimes referred to as PM 2.0 because it appears in Manage Templates as Form Type 2.0 (unlike PMv11 and PMv12A form templates which both show as Form Type 1.0).</a:t>
                      </a:r>
                    </a:p>
                  </a:txBody>
                  <a:tcPr marL="37034" marR="37034" marT="37034" marB="370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1673921">
                <a:tc>
                  <a:txBody>
                    <a:bodyPr/>
                    <a:lstStyle/>
                    <a:p>
                      <a:pPr fontAlgn="t"/>
                      <a:r>
                        <a:rPr lang="en-US" sz="1300">
                          <a:effectLst/>
                          <a:latin typeface="Helvetica Neue"/>
                        </a:rPr>
                        <a:t>PMv12 Acceleration</a:t>
                      </a:r>
                    </a:p>
                  </a:txBody>
                  <a:tcPr marL="37034" marR="37034" marT="37034" marB="37034">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300" dirty="0">
                          <a:effectLst/>
                          <a:latin typeface="Helvetica Neue"/>
                        </a:rPr>
                        <a:t>This form combines the functionality of PMv11 forms and the beautiful UI of PMv12 forms. By the 1505 release (May of 2015), almost all functional gaps between PMv11 and PMv12 Acceleration were closed. Since then, support has helped customers upgrade older PMv11 and PMv12 form templates to PMv12 Acceleration.</a:t>
                      </a:r>
                    </a:p>
                  </a:txBody>
                  <a:tcPr marL="37034" marR="37034" marT="37034" marB="37034">
                    <a:lnL>
                      <a:noFill/>
                    </a:lnL>
                    <a:lnR>
                      <a:noFill/>
                    </a:lnR>
                    <a:lnT w="635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30555413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6218C44F-8CCC-498D-8120-F80123546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15710</TotalTime>
  <Words>4500</Words>
  <Application>Microsoft Office PowerPoint</Application>
  <PresentationFormat>On-screen Show (4:3)</PresentationFormat>
  <Paragraphs>494</Paragraphs>
  <Slides>65</Slides>
  <Notes>3</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65</vt:i4>
      </vt:variant>
    </vt:vector>
  </HeadingPairs>
  <TitlesOfParts>
    <vt:vector size="75" baseType="lpstr">
      <vt:lpstr>Arial</vt:lpstr>
      <vt:lpstr>Calibri</vt:lpstr>
      <vt:lpstr>Helvetica Neue</vt:lpstr>
      <vt:lpstr>Verdana</vt:lpstr>
      <vt:lpstr>Wingdings</vt:lpstr>
      <vt:lpstr>Covers</vt:lpstr>
      <vt:lpstr>Slides</vt:lpstr>
      <vt:lpstr>Dividers</vt:lpstr>
      <vt:lpstr>Back cover</vt:lpstr>
      <vt:lpstr>think-cell Slide</vt:lpstr>
      <vt:lpstr>HR Part II</vt:lpstr>
      <vt:lpstr>Performance Management as an Administrator and End-User   Lesson Objectives:</vt:lpstr>
      <vt:lpstr>Describing the Principles and Tools of Performance Management  </vt:lpstr>
      <vt:lpstr>Performance Management</vt:lpstr>
      <vt:lpstr>Basic Principles of a Performance Form</vt:lpstr>
      <vt:lpstr>Performance Form Inbox</vt:lpstr>
      <vt:lpstr>Form Status</vt:lpstr>
      <vt:lpstr>Evolution from PMv11 to PMv12 Acceleration</vt:lpstr>
      <vt:lpstr>Performance Management Forms</vt:lpstr>
      <vt:lpstr>PMv12 Acceleration</vt:lpstr>
      <vt:lpstr>PMv12 Acceleration Performance Review with Fiori Enabled</vt:lpstr>
      <vt:lpstr>To Add a New Template to Your Instance</vt:lpstr>
      <vt:lpstr>To Convert PMv11 Forms to PMv12 Acceleration</vt:lpstr>
      <vt:lpstr>Establishing Workflow and Recording Evaluations with the Performance Form </vt:lpstr>
      <vt:lpstr>Components of the Performance Management Template</vt:lpstr>
      <vt:lpstr>Creating a Performance Form</vt:lpstr>
      <vt:lpstr>Form Sections</vt:lpstr>
      <vt:lpstr>Form Sections</vt:lpstr>
      <vt:lpstr>Form Sections (Contd..)</vt:lpstr>
      <vt:lpstr>Describing Roles for Performance Management and Accessing the Document Type Definition (DTD)</vt:lpstr>
      <vt:lpstr>Roles for Performance Management</vt:lpstr>
      <vt:lpstr>Roles for Performance Management</vt:lpstr>
      <vt:lpstr>The Document Type Definition (DTD)</vt:lpstr>
      <vt:lpstr>Performance Management Template Configuration</vt:lpstr>
      <vt:lpstr>Listing Provisioning Features Commonly Enabled in Performance and Goal Management </vt:lpstr>
      <vt:lpstr>Provisioning in Performance Management</vt:lpstr>
      <vt:lpstr>Configuration of Performance Options</vt:lpstr>
      <vt:lpstr>Configuration of Performance Options</vt:lpstr>
      <vt:lpstr>Goal Frameworks</vt:lpstr>
      <vt:lpstr>Analytics and Dashboards</vt:lpstr>
      <vt:lpstr>Web Services, the Home Page, and Documents</vt:lpstr>
      <vt:lpstr>Performance and Goal Management Features Available in Admin Center</vt:lpstr>
      <vt:lpstr>Performance Management Feature Settings Available in Admin Center</vt:lpstr>
      <vt:lpstr>Performance Management Feature Settings Available in Admin Center</vt:lpstr>
      <vt:lpstr>Goal Management Feature Settings</vt:lpstr>
      <vt:lpstr>Goal Management Feature Settings</vt:lpstr>
      <vt:lpstr>Using the Performance Management Template</vt:lpstr>
      <vt:lpstr>The Performance Management Template</vt:lpstr>
      <vt:lpstr>To Copy a Performance Management Template</vt:lpstr>
      <vt:lpstr>Form Creation Permissions Granting</vt:lpstr>
      <vt:lpstr>To Grant Form Creation Permissions</vt:lpstr>
      <vt:lpstr>Methods of Updating Performance Management Templates</vt:lpstr>
      <vt:lpstr>To Update the Template in Admin Center</vt:lpstr>
      <vt:lpstr>Template Updates using an XML Editor</vt:lpstr>
      <vt:lpstr>To Update the Template in Provisioning</vt:lpstr>
      <vt:lpstr>To Download the Template</vt:lpstr>
      <vt:lpstr>To Download the Template</vt:lpstr>
      <vt:lpstr>To Upload the Template</vt:lpstr>
      <vt:lpstr>Exercise: Create Performance Form Templates</vt:lpstr>
      <vt:lpstr>Managing Performance Management Template Settings</vt:lpstr>
      <vt:lpstr>Modification of Template Settings</vt:lpstr>
      <vt:lpstr>The General Settings Section</vt:lpstr>
      <vt:lpstr>Modification of the General Settings Section</vt:lpstr>
      <vt:lpstr>Advanced Settings</vt:lpstr>
      <vt:lpstr>Form Template Settings</vt:lpstr>
      <vt:lpstr>Default Start, End, and Due Dates</vt:lpstr>
      <vt:lpstr>Automatic Manager Transfer and Inactive Employee Options</vt:lpstr>
      <vt:lpstr> On and Off Settings</vt:lpstr>
      <vt:lpstr>Field and Section Editing</vt:lpstr>
      <vt:lpstr>XML File Editing</vt:lpstr>
      <vt:lpstr>Edit The Performance Form in XML</vt:lpstr>
      <vt:lpstr>Email Notifications</vt:lpstr>
      <vt:lpstr>Turn Email Notification Templates On or Off</vt:lpstr>
      <vt:lpstr>Typical Email Templates</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Dmello, Linet</cp:lastModifiedBy>
  <cp:revision>497</cp:revision>
  <cp:lastPrinted>2016-07-11T09:30:50Z</cp:lastPrinted>
  <dcterms:created xsi:type="dcterms:W3CDTF">2012-05-18T02:59:15Z</dcterms:created>
  <dcterms:modified xsi:type="dcterms:W3CDTF">2020-03-20T11:16:45Z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