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slideLayouts/slideLayout1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4"/>
    <p:sldMasterId id="2147483702" r:id="rId5"/>
    <p:sldMasterId id="2147483708" r:id="rId6"/>
    <p:sldMasterId id="2147483713" r:id="rId7"/>
  </p:sldMasterIdLst>
  <p:notesMasterIdLst>
    <p:notesMasterId r:id="rId69"/>
  </p:notesMasterIdLst>
  <p:handoutMasterIdLst>
    <p:handoutMasterId r:id="rId70"/>
  </p:handoutMasterIdLst>
  <p:sldIdLst>
    <p:sldId id="265" r:id="rId8"/>
    <p:sldId id="648" r:id="rId9"/>
    <p:sldId id="601" r:id="rId10"/>
    <p:sldId id="649" r:id="rId11"/>
    <p:sldId id="650" r:id="rId12"/>
    <p:sldId id="658" r:id="rId13"/>
    <p:sldId id="657" r:id="rId14"/>
    <p:sldId id="656" r:id="rId15"/>
    <p:sldId id="655" r:id="rId16"/>
    <p:sldId id="659" r:id="rId17"/>
    <p:sldId id="654" r:id="rId18"/>
    <p:sldId id="653" r:id="rId19"/>
    <p:sldId id="652" r:id="rId20"/>
    <p:sldId id="665" r:id="rId21"/>
    <p:sldId id="663" r:id="rId22"/>
    <p:sldId id="662" r:id="rId23"/>
    <p:sldId id="661" r:id="rId24"/>
    <p:sldId id="660" r:id="rId25"/>
    <p:sldId id="671" r:id="rId26"/>
    <p:sldId id="670" r:id="rId27"/>
    <p:sldId id="669" r:id="rId28"/>
    <p:sldId id="668" r:id="rId29"/>
    <p:sldId id="667" r:id="rId30"/>
    <p:sldId id="666" r:id="rId31"/>
    <p:sldId id="676" r:id="rId32"/>
    <p:sldId id="675" r:id="rId33"/>
    <p:sldId id="674" r:id="rId34"/>
    <p:sldId id="673" r:id="rId35"/>
    <p:sldId id="683" r:id="rId36"/>
    <p:sldId id="682" r:id="rId37"/>
    <p:sldId id="681" r:id="rId38"/>
    <p:sldId id="688" r:id="rId39"/>
    <p:sldId id="687" r:id="rId40"/>
    <p:sldId id="686" r:id="rId41"/>
    <p:sldId id="689" r:id="rId42"/>
    <p:sldId id="690" r:id="rId43"/>
    <p:sldId id="691" r:id="rId44"/>
    <p:sldId id="685" r:id="rId45"/>
    <p:sldId id="684" r:id="rId46"/>
    <p:sldId id="680" r:id="rId47"/>
    <p:sldId id="679" r:id="rId48"/>
    <p:sldId id="678" r:id="rId49"/>
    <p:sldId id="677" r:id="rId50"/>
    <p:sldId id="672" r:id="rId51"/>
    <p:sldId id="696" r:id="rId52"/>
    <p:sldId id="695" r:id="rId53"/>
    <p:sldId id="694" r:id="rId54"/>
    <p:sldId id="700" r:id="rId55"/>
    <p:sldId id="699" r:id="rId56"/>
    <p:sldId id="705" r:id="rId57"/>
    <p:sldId id="704" r:id="rId58"/>
    <p:sldId id="703" r:id="rId59"/>
    <p:sldId id="702" r:id="rId60"/>
    <p:sldId id="701" r:id="rId61"/>
    <p:sldId id="698" r:id="rId62"/>
    <p:sldId id="697" r:id="rId63"/>
    <p:sldId id="693" r:id="rId64"/>
    <p:sldId id="692" r:id="rId65"/>
    <p:sldId id="651" r:id="rId66"/>
    <p:sldId id="710" r:id="rId67"/>
    <p:sldId id="364" r:id="rId6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20">
          <p15:clr>
            <a:srgbClr val="A4A3A4"/>
          </p15:clr>
        </p15:guide>
        <p15:guide id="2" pos="136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78" autoAdjust="0"/>
    <p:restoredTop sz="95405" autoAdjust="0"/>
  </p:normalViewPr>
  <p:slideViewPr>
    <p:cSldViewPr snapToGrid="0" showGuides="1">
      <p:cViewPr varScale="1">
        <p:scale>
          <a:sx n="70" d="100"/>
          <a:sy n="70" d="100"/>
        </p:scale>
        <p:origin x="1152" y="60"/>
      </p:cViewPr>
      <p:guideLst>
        <p:guide orient="horz" pos="2160"/>
        <p:guide pos="249"/>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66" d="100"/>
        <a:sy n="66" d="100"/>
      </p:scale>
      <p:origin x="0" y="0"/>
    </p:cViewPr>
  </p:sorterViewPr>
  <p:notesViewPr>
    <p:cSldViewPr snapToGrid="0">
      <p:cViewPr varScale="1">
        <p:scale>
          <a:sx n="62" d="100"/>
          <a:sy n="62" d="100"/>
        </p:scale>
        <p:origin x="2208" y="62"/>
      </p:cViewPr>
      <p:guideLst>
        <p:guide orient="horz" pos="2820"/>
        <p:guide pos="136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slide" Target="slides/slide56.xml"/><Relationship Id="rId68" Type="http://schemas.openxmlformats.org/officeDocument/2006/relationships/slide" Target="slides/slide61.xml"/><Relationship Id="rId7" Type="http://schemas.openxmlformats.org/officeDocument/2006/relationships/slideMaster" Target="slideMasters/slideMaster4.xml"/><Relationship Id="rId71"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slide" Target="slides/slide59.xml"/><Relationship Id="rId7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61" Type="http://schemas.openxmlformats.org/officeDocument/2006/relationships/slide" Target="slides/slide54.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notesMaster" Target="notesMasters/notesMaster1.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3/20/2020</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a:t>Page XX-#</a:t>
            </a:r>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93925" y="720725"/>
            <a:ext cx="4800600" cy="3600450"/>
          </a:xfrm>
          <a:prstGeom prst="rect">
            <a:avLst/>
          </a:prstGeom>
          <a:noFill/>
          <a:ln w="12700">
            <a:solidFill>
              <a:prstClr val="black"/>
            </a:solidFill>
          </a:ln>
        </p:spPr>
        <p:txBody>
          <a:bodyPr vert="horz" lIns="96661" tIns="48331" rIns="96661" bIns="48331" rtlCol="0" anchor="ctr"/>
          <a:lstStyle/>
          <a:p>
            <a:r>
              <a:rPr lang="en-US" dirty="0"/>
              <a:t>text</a:t>
            </a:r>
          </a:p>
        </p:txBody>
      </p:sp>
      <p:sp>
        <p:nvSpPr>
          <p:cNvPr id="5" name="Notes Placeholder 4"/>
          <p:cNvSpPr>
            <a:spLocks noGrp="1"/>
          </p:cNvSpPr>
          <p:nvPr>
            <p:ph type="body" sz="quarter" idx="3"/>
          </p:nvPr>
        </p:nvSpPr>
        <p:spPr>
          <a:xfrm>
            <a:off x="2175521" y="4477226"/>
            <a:ext cx="4892673" cy="4290931"/>
          </a:xfrm>
          <a:prstGeom prst="rect">
            <a:avLst/>
          </a:prstGeom>
        </p:spPr>
        <p:txBody>
          <a:bodyPr vert="horz" lIns="96661" tIns="48331" rIns="96661" bIns="4833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880000" y="480060"/>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dirty="0">
                <a:latin typeface="Arial" pitchFamily="34" charset="0"/>
                <a:cs typeface="Arial" pitchFamily="34" charset="0"/>
              </a:rPr>
              <a:t>ABAP	</a:t>
            </a:r>
            <a:endParaRPr lang="en-US" dirty="0">
              <a:latin typeface="Arial" pitchFamily="34" charset="0"/>
              <a:cs typeface="Arial" pitchFamily="34" charset="0"/>
            </a:endParaRPr>
          </a:p>
        </p:txBody>
      </p:sp>
      <p:sp>
        <p:nvSpPr>
          <p:cNvPr id="12" name="Rectangle 14"/>
          <p:cNvSpPr>
            <a:spLocks noChangeArrowheads="1"/>
          </p:cNvSpPr>
          <p:nvPr/>
        </p:nvSpPr>
        <p:spPr bwMode="auto">
          <a:xfrm>
            <a:off x="4125646" y="8783704"/>
            <a:ext cx="2946699" cy="235323"/>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a:latin typeface="Arial" pitchFamily="34" charset="0"/>
                <a:cs typeface="Arial" pitchFamily="34" charset="0"/>
              </a:rPr>
              <a:t>		 Page 01-</a:t>
            </a:r>
            <a:fld id="{BD9FB300-F9DC-4669-88F4-967ABA23CC04}" type="slidenum">
              <a:rPr lang="en-US" sz="11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4261229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458142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0647203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hyperlink" Target="http://www.facebook.com/capgemini" TargetMode="External"/><Relationship Id="rId3" Type="http://schemas.openxmlformats.org/officeDocument/2006/relationships/hyperlink" Target="http://www.capgemini.com/about/how-we-work/rightshorer" TargetMode="External"/><Relationship Id="rId7" Type="http://schemas.openxmlformats.org/officeDocument/2006/relationships/hyperlink" Target="http://www.slideshare.net/capgemini" TargetMode="External"/><Relationship Id="rId12" Type="http://schemas.openxmlformats.org/officeDocument/2006/relationships/image" Target="../media/image12.png"/><Relationship Id="rId2" Type="http://schemas.openxmlformats.org/officeDocument/2006/relationships/hyperlink" Target="http://www.capgemini.com/about/how-we-work/the-collaborative-business-experiencetm" TargetMode="External"/><Relationship Id="rId1" Type="http://schemas.openxmlformats.org/officeDocument/2006/relationships/slideMaster" Target="../slideMasters/slideMaster4.xml"/><Relationship Id="rId6" Type="http://schemas.openxmlformats.org/officeDocument/2006/relationships/image" Target="../media/image9.png"/><Relationship Id="rId11" Type="http://schemas.openxmlformats.org/officeDocument/2006/relationships/hyperlink" Target="http://www.youtube.com/capgeminimedia" TargetMode="External"/><Relationship Id="rId5" Type="http://schemas.openxmlformats.org/officeDocument/2006/relationships/hyperlink" Target="http://www.linkedin.com/company/capgemini" TargetMode="External"/><Relationship Id="rId15" Type="http://schemas.openxmlformats.org/officeDocument/2006/relationships/image" Target="../media/image14.png"/><Relationship Id="rId10" Type="http://schemas.openxmlformats.org/officeDocument/2006/relationships/image" Target="../media/image11.png"/><Relationship Id="rId4" Type="http://schemas.openxmlformats.org/officeDocument/2006/relationships/hyperlink" Target="http://www.capgemini.com/" TargetMode="External"/><Relationship Id="rId9" Type="http://schemas.openxmlformats.org/officeDocument/2006/relationships/hyperlink" Target="http://www.twitter.com/capgemini" TargetMode="External"/><Relationship Id="rId14"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tags" Target="../tags/tag5.xml"/><Relationship Id="rId7" Type="http://schemas.openxmlformats.org/officeDocument/2006/relationships/oleObject" Target="../embeddings/oleObject1.bin"/><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slideMaster" Target="../slideMasters/slideMaster1.xml"/><Relationship Id="rId5" Type="http://schemas.openxmlformats.org/officeDocument/2006/relationships/tags" Target="../tags/tag7.xml"/><Relationship Id="rId4" Type="http://schemas.openxmlformats.org/officeDocument/2006/relationships/tags" Target="../tags/tag6.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1">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Graphic 9">
            <a:extLst>
              <a:ext uri="{FF2B5EF4-FFF2-40B4-BE49-F238E27FC236}">
                <a16:creationId xmlns:a16="http://schemas.microsoft.com/office/drawing/2014/main" xmlns="" id="{C3D2EC56-D17C-4A75-8178-C69397BC7353}"/>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407917" y="404665"/>
            <a:ext cx="2285603" cy="510013"/>
          </a:xfrm>
          <a:prstGeom prst="rect">
            <a:avLst/>
          </a:prstGeom>
        </p:spPr>
      </p:pic>
      <p:pic>
        <p:nvPicPr>
          <p:cNvPr id="17" name="Graphic 17">
            <a:extLst>
              <a:ext uri="{FF2B5EF4-FFF2-40B4-BE49-F238E27FC236}">
                <a16:creationId xmlns:a16="http://schemas.microsoft.com/office/drawing/2014/main" xmlns="" id="{829BBBD1-ECF6-4131-A3B0-11EFC39DB482}"/>
              </a:ext>
            </a:extLst>
          </p:cNvPr>
          <p:cNvPicPr>
            <a:picLocks noChangeAspect="1"/>
          </p:cNvPicPr>
          <p:nvPr/>
        </p:nvPicPr>
        <p:blipFill rotWithShape="1">
          <a:blip r:embed="rId4" cstate="print">
            <a:extLst>
              <a:ext uri="{96DAC541-7B7A-43D3-8B79-37D633B846F1}">
                <asvg:svgBlip xmlns:asvg="http://schemas.microsoft.com/office/drawing/2016/SVG/main" xmlns="" r:embed="rId5"/>
              </a:ext>
            </a:extLst>
          </a:blip>
          <a:srcRect l="25151" t="1" b="46599"/>
          <a:stretch/>
        </p:blipFill>
        <p:spPr>
          <a:xfrm flipH="1">
            <a:off x="2844108" y="1844825"/>
            <a:ext cx="6299892" cy="5013176"/>
          </a:xfrm>
          <a:prstGeom prst="rect">
            <a:avLst/>
          </a:prstGeom>
        </p:spPr>
      </p:pic>
      <p:sp>
        <p:nvSpPr>
          <p:cNvPr id="14" name="Text Placeholder 13">
            <a:extLst>
              <a:ext uri="{FF2B5EF4-FFF2-40B4-BE49-F238E27FC236}">
                <a16:creationId xmlns:a16="http://schemas.microsoft.com/office/drawing/2014/main" xmlns="" id="{4252348C-45B4-48E3-B74B-8E834575C8AA}"/>
              </a:ext>
            </a:extLst>
          </p:cNvPr>
          <p:cNvSpPr>
            <a:spLocks noGrp="1"/>
          </p:cNvSpPr>
          <p:nvPr>
            <p:ph type="body" sz="quarter" idx="10" hasCustomPrompt="1"/>
          </p:nvPr>
        </p:nvSpPr>
        <p:spPr>
          <a:xfrm>
            <a:off x="3636058" y="4157668"/>
            <a:ext cx="5039685" cy="1079500"/>
          </a:xfrm>
        </p:spPr>
        <p:txBody>
          <a:bodyPr anchor="b">
            <a:normAutofit/>
          </a:bodyPr>
          <a:lstStyle>
            <a:lvl1pPr algn="l">
              <a:lnSpc>
                <a:spcPts val="2999"/>
              </a:lnSpc>
              <a:defRPr sz="2599">
                <a:solidFill>
                  <a:schemeClr val="bg1"/>
                </a:solidFill>
              </a:defRPr>
            </a:lvl1pPr>
          </a:lstStyle>
          <a:p>
            <a:pPr lvl="0"/>
            <a:r>
              <a:rPr lang="en-US" dirty="0"/>
              <a:t>Click to insert title</a:t>
            </a:r>
          </a:p>
        </p:txBody>
      </p:sp>
      <p:sp>
        <p:nvSpPr>
          <p:cNvPr id="15" name="Text Placeholder 13">
            <a:extLst>
              <a:ext uri="{FF2B5EF4-FFF2-40B4-BE49-F238E27FC236}">
                <a16:creationId xmlns:a16="http://schemas.microsoft.com/office/drawing/2014/main" xmlns="" id="{97620309-84FF-4D53-AD39-936B55216B4B}"/>
              </a:ext>
            </a:extLst>
          </p:cNvPr>
          <p:cNvSpPr>
            <a:spLocks noGrp="1"/>
          </p:cNvSpPr>
          <p:nvPr>
            <p:ph type="body" sz="quarter" idx="11" hasCustomPrompt="1"/>
          </p:nvPr>
        </p:nvSpPr>
        <p:spPr>
          <a:xfrm>
            <a:off x="3636058" y="5381481"/>
            <a:ext cx="5039685" cy="1079500"/>
          </a:xfrm>
        </p:spPr>
        <p:txBody>
          <a:bodyPr anchor="t">
            <a:normAutofit/>
          </a:bodyPr>
          <a:lstStyle>
            <a:lvl1pPr marL="0" algn="l">
              <a:lnSpc>
                <a:spcPts val="2200"/>
              </a:lnSpc>
              <a:defRPr sz="1800">
                <a:solidFill>
                  <a:schemeClr val="bg1"/>
                </a:solidFill>
              </a:defRPr>
            </a:lvl1pPr>
          </a:lstStyle>
          <a:p>
            <a:pPr marL="0" lvl="0"/>
            <a:r>
              <a:rPr lang="en-US" dirty="0"/>
              <a:t>Click to </a:t>
            </a:r>
            <a:r>
              <a:rPr lang="en-US" dirty="0" err="1"/>
              <a:t>nsert</a:t>
            </a:r>
            <a:r>
              <a:rPr lang="en-US" dirty="0"/>
              <a:t> presenter, location, and date</a:t>
            </a:r>
          </a:p>
        </p:txBody>
      </p:sp>
    </p:spTree>
    <p:extLst>
      <p:ext uri="{BB962C8B-B14F-4D97-AF65-F5344CB8AC3E}">
        <p14:creationId xmlns:p14="http://schemas.microsoft.com/office/powerpoint/2010/main" val="1257062719"/>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Tree>
    <p:extLst>
      <p:ext uri="{BB962C8B-B14F-4D97-AF65-F5344CB8AC3E}">
        <p14:creationId xmlns:p14="http://schemas.microsoft.com/office/powerpoint/2010/main" val="220841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8" name="Content Placeholder 7"/>
          <p:cNvSpPr>
            <a:spLocks noGrp="1"/>
          </p:cNvSpPr>
          <p:nvPr>
            <p:ph sz="quarter" idx="10"/>
          </p:nvPr>
        </p:nvSpPr>
        <p:spPr>
          <a:xfrm>
            <a:off x="324266" y="1412776"/>
            <a:ext cx="8495469"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Tree>
    <p:extLst>
      <p:ext uri="{BB962C8B-B14F-4D97-AF65-F5344CB8AC3E}">
        <p14:creationId xmlns:p14="http://schemas.microsoft.com/office/powerpoint/2010/main" val="40941059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4" name="Content Placeholder 7"/>
          <p:cNvSpPr>
            <a:spLocks noGrp="1"/>
          </p:cNvSpPr>
          <p:nvPr>
            <p:ph sz="quarter" idx="10"/>
          </p:nvPr>
        </p:nvSpPr>
        <p:spPr>
          <a:xfrm>
            <a:off x="324266" y="1628800"/>
            <a:ext cx="8495469" cy="4680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5" name="Text Placeholder 5"/>
          <p:cNvSpPr>
            <a:spLocks noGrp="1"/>
          </p:cNvSpPr>
          <p:nvPr userDrawn="1">
            <p:ph type="body" sz="quarter" idx="11"/>
          </p:nvPr>
        </p:nvSpPr>
        <p:spPr>
          <a:xfrm>
            <a:off x="324265" y="1148607"/>
            <a:ext cx="8495470" cy="504056"/>
          </a:xfrm>
        </p:spPr>
        <p:txBody>
          <a:bodyPr/>
          <a:lstStyle>
            <a:lvl1pPr>
              <a:defRPr>
                <a:solidFill>
                  <a:schemeClr val="accent2"/>
                </a:solidFill>
              </a:defRPr>
            </a:lvl1pPr>
          </a:lstStyle>
          <a:p>
            <a:pPr lvl="0"/>
            <a:r>
              <a:rPr lang="en-US"/>
              <a:t>Edit Master text styles</a:t>
            </a:r>
          </a:p>
        </p:txBody>
      </p:sp>
    </p:spTree>
    <p:extLst>
      <p:ext uri="{BB962C8B-B14F-4D97-AF65-F5344CB8AC3E}">
        <p14:creationId xmlns:p14="http://schemas.microsoft.com/office/powerpoint/2010/main" val="20258751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8" name="Content Placeholder 7"/>
          <p:cNvSpPr>
            <a:spLocks noGrp="1"/>
          </p:cNvSpPr>
          <p:nvPr>
            <p:ph sz="quarter" idx="10"/>
          </p:nvPr>
        </p:nvSpPr>
        <p:spPr>
          <a:xfrm>
            <a:off x="324266" y="1412776"/>
            <a:ext cx="410374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5" name="Content Placeholder 7"/>
          <p:cNvSpPr>
            <a:spLocks noGrp="1"/>
          </p:cNvSpPr>
          <p:nvPr>
            <p:ph sz="quarter" idx="11"/>
          </p:nvPr>
        </p:nvSpPr>
        <p:spPr>
          <a:xfrm>
            <a:off x="4715991" y="1412776"/>
            <a:ext cx="410374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Tree>
    <p:extLst>
      <p:ext uri="{BB962C8B-B14F-4D97-AF65-F5344CB8AC3E}">
        <p14:creationId xmlns:p14="http://schemas.microsoft.com/office/powerpoint/2010/main" val="19297999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nten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8" name="Content Placeholder 7"/>
          <p:cNvSpPr>
            <a:spLocks noGrp="1"/>
          </p:cNvSpPr>
          <p:nvPr>
            <p:ph sz="quarter" idx="10"/>
          </p:nvPr>
        </p:nvSpPr>
        <p:spPr>
          <a:xfrm>
            <a:off x="324266" y="1412776"/>
            <a:ext cx="266383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12" name="Content Placeholder 7"/>
          <p:cNvSpPr>
            <a:spLocks noGrp="1"/>
          </p:cNvSpPr>
          <p:nvPr>
            <p:ph sz="quarter" idx="11"/>
          </p:nvPr>
        </p:nvSpPr>
        <p:spPr>
          <a:xfrm>
            <a:off x="3257035" y="1412776"/>
            <a:ext cx="266383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13" name="Content Placeholder 7"/>
          <p:cNvSpPr>
            <a:spLocks noGrp="1"/>
          </p:cNvSpPr>
          <p:nvPr>
            <p:ph sz="quarter" idx="12"/>
          </p:nvPr>
        </p:nvSpPr>
        <p:spPr>
          <a:xfrm>
            <a:off x="6155901" y="1412776"/>
            <a:ext cx="266383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Tree>
    <p:extLst>
      <p:ext uri="{BB962C8B-B14F-4D97-AF65-F5344CB8AC3E}">
        <p14:creationId xmlns:p14="http://schemas.microsoft.com/office/powerpoint/2010/main" val="33670663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Freeform 3"/>
          <p:cNvSpPr>
            <a:spLocks/>
          </p:cNvSpPr>
          <p:nvPr userDrawn="1"/>
        </p:nvSpPr>
        <p:spPr bwMode="auto">
          <a:xfrm>
            <a:off x="-11004" y="-1"/>
            <a:ext cx="8446086" cy="6868950"/>
          </a:xfrm>
          <a:custGeom>
            <a:avLst/>
            <a:gdLst>
              <a:gd name="T0" fmla="*/ 1453 w 1637"/>
              <a:gd name="T1" fmla="*/ 0 h 1514"/>
              <a:gd name="T2" fmla="*/ 1238 w 1637"/>
              <a:gd name="T3" fmla="*/ 494 h 1514"/>
              <a:gd name="T4" fmla="*/ 763 w 1637"/>
              <a:gd name="T5" fmla="*/ 1046 h 1514"/>
              <a:gd name="T6" fmla="*/ 0 w 1637"/>
              <a:gd name="T7" fmla="*/ 1449 h 1514"/>
              <a:gd name="T8" fmla="*/ 0 w 1637"/>
              <a:gd name="T9" fmla="*/ 0 h 1514"/>
              <a:gd name="T10" fmla="*/ 1453 w 1637"/>
              <a:gd name="T11" fmla="*/ 0 h 1514"/>
              <a:gd name="connsiteX0" fmla="*/ 8876 w 10000"/>
              <a:gd name="connsiteY0" fmla="*/ 0 h 10000"/>
              <a:gd name="connsiteX1" fmla="*/ 7563 w 10000"/>
              <a:gd name="connsiteY1" fmla="*/ 3263 h 10000"/>
              <a:gd name="connsiteX2" fmla="*/ 4661 w 10000"/>
              <a:gd name="connsiteY2" fmla="*/ 6909 h 10000"/>
              <a:gd name="connsiteX3" fmla="*/ 0 w 10000"/>
              <a:gd name="connsiteY3" fmla="*/ 9571 h 10000"/>
              <a:gd name="connsiteX4" fmla="*/ 357 w 10000"/>
              <a:gd name="connsiteY4" fmla="*/ 0 h 10000"/>
              <a:gd name="connsiteX5" fmla="*/ 8876 w 10000"/>
              <a:gd name="connsiteY5" fmla="*/ 0 h 10000"/>
              <a:gd name="connsiteX0" fmla="*/ 8519 w 9643"/>
              <a:gd name="connsiteY0" fmla="*/ 0 h 10000"/>
              <a:gd name="connsiteX1" fmla="*/ 7206 w 9643"/>
              <a:gd name="connsiteY1" fmla="*/ 3263 h 10000"/>
              <a:gd name="connsiteX2" fmla="*/ 4304 w 9643"/>
              <a:gd name="connsiteY2" fmla="*/ 6909 h 10000"/>
              <a:gd name="connsiteX3" fmla="*/ 1287 w 9643"/>
              <a:gd name="connsiteY3" fmla="*/ 6542 h 10000"/>
              <a:gd name="connsiteX4" fmla="*/ 0 w 9643"/>
              <a:gd name="connsiteY4" fmla="*/ 0 h 10000"/>
              <a:gd name="connsiteX5" fmla="*/ 8519 w 9643"/>
              <a:gd name="connsiteY5" fmla="*/ 0 h 10000"/>
              <a:gd name="connsiteX0" fmla="*/ 8834 w 10000"/>
              <a:gd name="connsiteY0" fmla="*/ 0 h 10000"/>
              <a:gd name="connsiteX1" fmla="*/ 7473 w 10000"/>
              <a:gd name="connsiteY1" fmla="*/ 3263 h 10000"/>
              <a:gd name="connsiteX2" fmla="*/ 4463 w 10000"/>
              <a:gd name="connsiteY2" fmla="*/ 6909 h 10000"/>
              <a:gd name="connsiteX3" fmla="*/ 13 w 10000"/>
              <a:gd name="connsiteY3" fmla="*/ 8464 h 10000"/>
              <a:gd name="connsiteX4" fmla="*/ 0 w 10000"/>
              <a:gd name="connsiteY4" fmla="*/ 0 h 10000"/>
              <a:gd name="connsiteX5" fmla="*/ 8834 w 10000"/>
              <a:gd name="connsiteY5" fmla="*/ 0 h 10000"/>
              <a:gd name="connsiteX0" fmla="*/ 8834 w 10000"/>
              <a:gd name="connsiteY0" fmla="*/ 0 h 9888"/>
              <a:gd name="connsiteX1" fmla="*/ 7473 w 10000"/>
              <a:gd name="connsiteY1" fmla="*/ 3263 h 9888"/>
              <a:gd name="connsiteX2" fmla="*/ 4463 w 10000"/>
              <a:gd name="connsiteY2" fmla="*/ 6909 h 9888"/>
              <a:gd name="connsiteX3" fmla="*/ 2161 w 10000"/>
              <a:gd name="connsiteY3" fmla="*/ 8544 h 9888"/>
              <a:gd name="connsiteX4" fmla="*/ 13 w 10000"/>
              <a:gd name="connsiteY4" fmla="*/ 8464 h 9888"/>
              <a:gd name="connsiteX5" fmla="*/ 0 w 10000"/>
              <a:gd name="connsiteY5" fmla="*/ 0 h 9888"/>
              <a:gd name="connsiteX6" fmla="*/ 8834 w 10000"/>
              <a:gd name="connsiteY6" fmla="*/ 0 h 9888"/>
              <a:gd name="connsiteX0" fmla="*/ 8834 w 10000"/>
              <a:gd name="connsiteY0" fmla="*/ 0 h 10000"/>
              <a:gd name="connsiteX1" fmla="*/ 7473 w 10000"/>
              <a:gd name="connsiteY1" fmla="*/ 3300 h 10000"/>
              <a:gd name="connsiteX2" fmla="*/ 4463 w 10000"/>
              <a:gd name="connsiteY2" fmla="*/ 6987 h 10000"/>
              <a:gd name="connsiteX3" fmla="*/ 2528 w 10000"/>
              <a:gd name="connsiteY3" fmla="*/ 8559 h 10000"/>
              <a:gd name="connsiteX4" fmla="*/ 13 w 10000"/>
              <a:gd name="connsiteY4" fmla="*/ 8560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300 h 10000"/>
              <a:gd name="connsiteX2" fmla="*/ 4463 w 10000"/>
              <a:gd name="connsiteY2" fmla="*/ 6987 h 10000"/>
              <a:gd name="connsiteX3" fmla="*/ 2528 w 10000"/>
              <a:gd name="connsiteY3" fmla="*/ 8559 h 10000"/>
              <a:gd name="connsiteX4" fmla="*/ 13 w 10000"/>
              <a:gd name="connsiteY4" fmla="*/ 8560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300 h 10000"/>
              <a:gd name="connsiteX2" fmla="*/ 4463 w 10000"/>
              <a:gd name="connsiteY2" fmla="*/ 6987 h 10000"/>
              <a:gd name="connsiteX3" fmla="*/ 2528 w 10000"/>
              <a:gd name="connsiteY3" fmla="*/ 8559 h 10000"/>
              <a:gd name="connsiteX4" fmla="*/ 13 w 10000"/>
              <a:gd name="connsiteY4" fmla="*/ 8560 h 10000"/>
              <a:gd name="connsiteX5" fmla="*/ 0 w 10000"/>
              <a:gd name="connsiteY5" fmla="*/ 0 h 10000"/>
              <a:gd name="connsiteX6" fmla="*/ 8834 w 10000"/>
              <a:gd name="connsiteY6" fmla="*/ 0 h 10000"/>
              <a:gd name="connsiteX0" fmla="*/ 8834 w 10000"/>
              <a:gd name="connsiteY0" fmla="*/ 0 h 8821"/>
              <a:gd name="connsiteX1" fmla="*/ 7473 w 10000"/>
              <a:gd name="connsiteY1" fmla="*/ 3300 h 8821"/>
              <a:gd name="connsiteX2" fmla="*/ 4463 w 10000"/>
              <a:gd name="connsiteY2" fmla="*/ 6987 h 8821"/>
              <a:gd name="connsiteX3" fmla="*/ 2528 w 10000"/>
              <a:gd name="connsiteY3" fmla="*/ 8559 h 8821"/>
              <a:gd name="connsiteX4" fmla="*/ 13 w 10000"/>
              <a:gd name="connsiteY4" fmla="*/ 8560 h 8821"/>
              <a:gd name="connsiteX5" fmla="*/ 0 w 10000"/>
              <a:gd name="connsiteY5" fmla="*/ 0 h 8821"/>
              <a:gd name="connsiteX6" fmla="*/ 8834 w 10000"/>
              <a:gd name="connsiteY6" fmla="*/ 0 h 8821"/>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9719"/>
              <a:gd name="connsiteX1" fmla="*/ 7473 w 10000"/>
              <a:gd name="connsiteY1" fmla="*/ 3741 h 9719"/>
              <a:gd name="connsiteX2" fmla="*/ 4463 w 10000"/>
              <a:gd name="connsiteY2" fmla="*/ 7921 h 9719"/>
              <a:gd name="connsiteX3" fmla="*/ 2528 w 10000"/>
              <a:gd name="connsiteY3" fmla="*/ 9703 h 9719"/>
              <a:gd name="connsiteX4" fmla="*/ 13 w 10000"/>
              <a:gd name="connsiteY4" fmla="*/ 9704 h 9719"/>
              <a:gd name="connsiteX5" fmla="*/ 0 w 10000"/>
              <a:gd name="connsiteY5" fmla="*/ 0 h 9719"/>
              <a:gd name="connsiteX6" fmla="*/ 8834 w 10000"/>
              <a:gd name="connsiteY6" fmla="*/ 0 h 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9719">
                <a:moveTo>
                  <a:pt x="8834" y="0"/>
                </a:moveTo>
                <a:cubicBezTo>
                  <a:pt x="8834" y="0"/>
                  <a:pt x="10000" y="2468"/>
                  <a:pt x="7473" y="3741"/>
                </a:cubicBezTo>
                <a:cubicBezTo>
                  <a:pt x="4951" y="5021"/>
                  <a:pt x="3423" y="5700"/>
                  <a:pt x="4463" y="7921"/>
                </a:cubicBezTo>
                <a:cubicBezTo>
                  <a:pt x="3639" y="8914"/>
                  <a:pt x="3509" y="8866"/>
                  <a:pt x="2528" y="9703"/>
                </a:cubicBezTo>
                <a:cubicBezTo>
                  <a:pt x="27" y="9717"/>
                  <a:pt x="1518" y="9719"/>
                  <a:pt x="13" y="9704"/>
                </a:cubicBezTo>
                <a:cubicBezTo>
                  <a:pt x="9" y="6470"/>
                  <a:pt x="4" y="3234"/>
                  <a:pt x="0" y="0"/>
                </a:cubicBezTo>
                <a:lnTo>
                  <a:pt x="8834" y="0"/>
                </a:lnTo>
                <a:close/>
              </a:path>
            </a:pathLst>
          </a:custGeom>
          <a:solidFill>
            <a:schemeClr val="accent2"/>
          </a:solidFill>
          <a:ln>
            <a:noFill/>
          </a:ln>
        </p:spPr>
        <p:txBody>
          <a:bodyPr vert="horz" wrap="square" lIns="91424" tIns="45712" rIns="91424" bIns="45712" numCol="1" anchor="t" anchorCtr="0" compatLnSpc="1">
            <a:prstTxWarp prst="textNoShape">
              <a:avLst/>
            </a:prstTxWarp>
          </a:bodyPr>
          <a:lstStyle/>
          <a:p>
            <a:endParaRPr lang="en-US" sz="1800" dirty="0"/>
          </a:p>
        </p:txBody>
      </p:sp>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305991" y="1052737"/>
            <a:ext cx="4841973" cy="1698343"/>
          </a:xfrm>
          <a:prstGeom prst="rect">
            <a:avLst/>
          </a:prstGeom>
        </p:spPr>
        <p:txBody>
          <a:bodyPr anchor="t">
            <a:noAutofit/>
          </a:bodyPr>
          <a:lstStyle>
            <a:lvl1pPr marL="0" indent="0">
              <a:lnSpc>
                <a:spcPts val="2999"/>
              </a:lnSpc>
              <a:buNone/>
              <a:defRPr sz="2599">
                <a:solidFill>
                  <a:schemeClr val="bg1"/>
                </a:solidFill>
              </a:defRPr>
            </a:lvl1pPr>
            <a:lvl2pPr marL="457109" indent="0">
              <a:buNone/>
              <a:defRPr sz="5999">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9370888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5" name="Freeform 16"/>
          <p:cNvSpPr>
            <a:spLocks/>
          </p:cNvSpPr>
          <p:nvPr userDrawn="1"/>
        </p:nvSpPr>
        <p:spPr bwMode="auto">
          <a:xfrm>
            <a:off x="2692672" y="838200"/>
            <a:ext cx="6451328" cy="6019801"/>
          </a:xfrm>
          <a:custGeom>
            <a:avLst/>
            <a:gdLst/>
            <a:ahLst/>
            <a:cxnLst>
              <a:cxn ang="0">
                <a:pos x="4062" y="1126"/>
              </a:cxn>
              <a:cxn ang="0">
                <a:pos x="4062" y="128"/>
              </a:cxn>
              <a:cxn ang="0">
                <a:pos x="4056" y="110"/>
              </a:cxn>
              <a:cxn ang="0">
                <a:pos x="3996" y="88"/>
              </a:cxn>
              <a:cxn ang="0">
                <a:pos x="3838" y="44"/>
              </a:cxn>
              <a:cxn ang="0">
                <a:pos x="3678" y="16"/>
              </a:cxn>
              <a:cxn ang="0">
                <a:pos x="3518" y="2"/>
              </a:cxn>
              <a:cxn ang="0">
                <a:pos x="3356" y="2"/>
              </a:cxn>
              <a:cxn ang="0">
                <a:pos x="3190" y="16"/>
              </a:cxn>
              <a:cxn ang="0">
                <a:pos x="3006" y="50"/>
              </a:cxn>
              <a:cxn ang="0">
                <a:pos x="2738" y="128"/>
              </a:cxn>
              <a:cxn ang="0">
                <a:pos x="2478" y="234"/>
              </a:cxn>
              <a:cxn ang="0">
                <a:pos x="2316" y="316"/>
              </a:cxn>
              <a:cxn ang="0">
                <a:pos x="2080" y="452"/>
              </a:cxn>
              <a:cxn ang="0">
                <a:pos x="1852" y="602"/>
              </a:cxn>
              <a:cxn ang="0">
                <a:pos x="1668" y="732"/>
              </a:cxn>
              <a:cxn ang="0">
                <a:pos x="1308" y="1006"/>
              </a:cxn>
              <a:cxn ang="0">
                <a:pos x="966" y="1278"/>
              </a:cxn>
              <a:cxn ang="0">
                <a:pos x="630" y="1536"/>
              </a:cxn>
              <a:cxn ang="0">
                <a:pos x="458" y="1658"/>
              </a:cxn>
              <a:cxn ang="0">
                <a:pos x="252" y="1786"/>
              </a:cxn>
              <a:cxn ang="0">
                <a:pos x="90" y="1868"/>
              </a:cxn>
              <a:cxn ang="0">
                <a:pos x="20" y="1898"/>
              </a:cxn>
              <a:cxn ang="0">
                <a:pos x="2" y="1906"/>
              </a:cxn>
              <a:cxn ang="0">
                <a:pos x="2" y="1918"/>
              </a:cxn>
              <a:cxn ang="0">
                <a:pos x="8" y="1932"/>
              </a:cxn>
              <a:cxn ang="0">
                <a:pos x="30" y="2248"/>
              </a:cxn>
              <a:cxn ang="0">
                <a:pos x="54" y="2446"/>
              </a:cxn>
              <a:cxn ang="0">
                <a:pos x="98" y="2724"/>
              </a:cxn>
              <a:cxn ang="0">
                <a:pos x="158" y="3002"/>
              </a:cxn>
              <a:cxn ang="0">
                <a:pos x="204" y="3180"/>
              </a:cxn>
              <a:cxn ang="0">
                <a:pos x="288" y="3440"/>
              </a:cxn>
              <a:cxn ang="0">
                <a:pos x="386" y="3694"/>
              </a:cxn>
              <a:cxn ang="0">
                <a:pos x="426" y="3784"/>
              </a:cxn>
              <a:cxn ang="0">
                <a:pos x="446" y="3794"/>
              </a:cxn>
              <a:cxn ang="0">
                <a:pos x="1836" y="3794"/>
              </a:cxn>
              <a:cxn ang="0">
                <a:pos x="1858" y="3786"/>
              </a:cxn>
              <a:cxn ang="0">
                <a:pos x="1956" y="3724"/>
              </a:cxn>
              <a:cxn ang="0">
                <a:pos x="2128" y="3640"/>
              </a:cxn>
              <a:cxn ang="0">
                <a:pos x="2278" y="3582"/>
              </a:cxn>
              <a:cxn ang="0">
                <a:pos x="2506" y="3514"/>
              </a:cxn>
              <a:cxn ang="0">
                <a:pos x="2740" y="3460"/>
              </a:cxn>
              <a:cxn ang="0">
                <a:pos x="3280" y="3344"/>
              </a:cxn>
              <a:cxn ang="0">
                <a:pos x="3608" y="3262"/>
              </a:cxn>
              <a:cxn ang="0">
                <a:pos x="3828" y="3196"/>
              </a:cxn>
              <a:cxn ang="0">
                <a:pos x="4044" y="3116"/>
              </a:cxn>
              <a:cxn ang="0">
                <a:pos x="4058" y="3106"/>
              </a:cxn>
              <a:cxn ang="0">
                <a:pos x="4062" y="3088"/>
              </a:cxn>
            </a:cxnLst>
            <a:rect l="0" t="0" r="r" b="b"/>
            <a:pathLst>
              <a:path w="4062" h="3794">
                <a:moveTo>
                  <a:pt x="4062" y="1608"/>
                </a:moveTo>
                <a:lnTo>
                  <a:pt x="4062" y="1608"/>
                </a:lnTo>
                <a:lnTo>
                  <a:pt x="4062" y="1126"/>
                </a:lnTo>
                <a:lnTo>
                  <a:pt x="4062" y="1126"/>
                </a:lnTo>
                <a:lnTo>
                  <a:pt x="4062" y="128"/>
                </a:lnTo>
                <a:lnTo>
                  <a:pt x="4062" y="128"/>
                </a:lnTo>
                <a:lnTo>
                  <a:pt x="4062" y="122"/>
                </a:lnTo>
                <a:lnTo>
                  <a:pt x="4060" y="114"/>
                </a:lnTo>
                <a:lnTo>
                  <a:pt x="4056" y="110"/>
                </a:lnTo>
                <a:lnTo>
                  <a:pt x="4050" y="106"/>
                </a:lnTo>
                <a:lnTo>
                  <a:pt x="4050" y="106"/>
                </a:lnTo>
                <a:lnTo>
                  <a:pt x="3996" y="88"/>
                </a:lnTo>
                <a:lnTo>
                  <a:pt x="3944" y="72"/>
                </a:lnTo>
                <a:lnTo>
                  <a:pt x="3892" y="58"/>
                </a:lnTo>
                <a:lnTo>
                  <a:pt x="3838" y="44"/>
                </a:lnTo>
                <a:lnTo>
                  <a:pt x="3786" y="34"/>
                </a:lnTo>
                <a:lnTo>
                  <a:pt x="3732" y="24"/>
                </a:lnTo>
                <a:lnTo>
                  <a:pt x="3678" y="16"/>
                </a:lnTo>
                <a:lnTo>
                  <a:pt x="3626" y="10"/>
                </a:lnTo>
                <a:lnTo>
                  <a:pt x="3572" y="4"/>
                </a:lnTo>
                <a:lnTo>
                  <a:pt x="3518" y="2"/>
                </a:lnTo>
                <a:lnTo>
                  <a:pt x="3464" y="0"/>
                </a:lnTo>
                <a:lnTo>
                  <a:pt x="3410" y="0"/>
                </a:lnTo>
                <a:lnTo>
                  <a:pt x="3356" y="2"/>
                </a:lnTo>
                <a:lnTo>
                  <a:pt x="3300" y="4"/>
                </a:lnTo>
                <a:lnTo>
                  <a:pt x="3246" y="10"/>
                </a:lnTo>
                <a:lnTo>
                  <a:pt x="3190" y="16"/>
                </a:lnTo>
                <a:lnTo>
                  <a:pt x="3190" y="16"/>
                </a:lnTo>
                <a:lnTo>
                  <a:pt x="3098" y="30"/>
                </a:lnTo>
                <a:lnTo>
                  <a:pt x="3006" y="50"/>
                </a:lnTo>
                <a:lnTo>
                  <a:pt x="2916" y="72"/>
                </a:lnTo>
                <a:lnTo>
                  <a:pt x="2826" y="98"/>
                </a:lnTo>
                <a:lnTo>
                  <a:pt x="2738" y="128"/>
                </a:lnTo>
                <a:lnTo>
                  <a:pt x="2650" y="160"/>
                </a:lnTo>
                <a:lnTo>
                  <a:pt x="2564" y="196"/>
                </a:lnTo>
                <a:lnTo>
                  <a:pt x="2478" y="234"/>
                </a:lnTo>
                <a:lnTo>
                  <a:pt x="2478" y="234"/>
                </a:lnTo>
                <a:lnTo>
                  <a:pt x="2396" y="274"/>
                </a:lnTo>
                <a:lnTo>
                  <a:pt x="2316" y="316"/>
                </a:lnTo>
                <a:lnTo>
                  <a:pt x="2236" y="360"/>
                </a:lnTo>
                <a:lnTo>
                  <a:pt x="2158" y="406"/>
                </a:lnTo>
                <a:lnTo>
                  <a:pt x="2080" y="452"/>
                </a:lnTo>
                <a:lnTo>
                  <a:pt x="2002" y="500"/>
                </a:lnTo>
                <a:lnTo>
                  <a:pt x="1926" y="550"/>
                </a:lnTo>
                <a:lnTo>
                  <a:pt x="1852" y="602"/>
                </a:lnTo>
                <a:lnTo>
                  <a:pt x="1852" y="602"/>
                </a:lnTo>
                <a:lnTo>
                  <a:pt x="1758" y="666"/>
                </a:lnTo>
                <a:lnTo>
                  <a:pt x="1668" y="732"/>
                </a:lnTo>
                <a:lnTo>
                  <a:pt x="1576" y="798"/>
                </a:lnTo>
                <a:lnTo>
                  <a:pt x="1488" y="866"/>
                </a:lnTo>
                <a:lnTo>
                  <a:pt x="1308" y="1006"/>
                </a:lnTo>
                <a:lnTo>
                  <a:pt x="1132" y="1146"/>
                </a:lnTo>
                <a:lnTo>
                  <a:pt x="1132" y="1146"/>
                </a:lnTo>
                <a:lnTo>
                  <a:pt x="966" y="1278"/>
                </a:lnTo>
                <a:lnTo>
                  <a:pt x="800" y="1408"/>
                </a:lnTo>
                <a:lnTo>
                  <a:pt x="716" y="1472"/>
                </a:lnTo>
                <a:lnTo>
                  <a:pt x="630" y="1536"/>
                </a:lnTo>
                <a:lnTo>
                  <a:pt x="544" y="1598"/>
                </a:lnTo>
                <a:lnTo>
                  <a:pt x="458" y="1658"/>
                </a:lnTo>
                <a:lnTo>
                  <a:pt x="458" y="1658"/>
                </a:lnTo>
                <a:lnTo>
                  <a:pt x="356" y="1724"/>
                </a:lnTo>
                <a:lnTo>
                  <a:pt x="304" y="1756"/>
                </a:lnTo>
                <a:lnTo>
                  <a:pt x="252" y="1786"/>
                </a:lnTo>
                <a:lnTo>
                  <a:pt x="200" y="1816"/>
                </a:lnTo>
                <a:lnTo>
                  <a:pt x="146" y="1842"/>
                </a:lnTo>
                <a:lnTo>
                  <a:pt x="90" y="1868"/>
                </a:lnTo>
                <a:lnTo>
                  <a:pt x="34" y="1892"/>
                </a:lnTo>
                <a:lnTo>
                  <a:pt x="34" y="1892"/>
                </a:lnTo>
                <a:lnTo>
                  <a:pt x="20" y="1898"/>
                </a:lnTo>
                <a:lnTo>
                  <a:pt x="6" y="1904"/>
                </a:lnTo>
                <a:lnTo>
                  <a:pt x="6" y="1904"/>
                </a:lnTo>
                <a:lnTo>
                  <a:pt x="2" y="1906"/>
                </a:lnTo>
                <a:lnTo>
                  <a:pt x="0" y="1910"/>
                </a:lnTo>
                <a:lnTo>
                  <a:pt x="0" y="1914"/>
                </a:lnTo>
                <a:lnTo>
                  <a:pt x="2" y="1918"/>
                </a:lnTo>
                <a:lnTo>
                  <a:pt x="6" y="1924"/>
                </a:lnTo>
                <a:lnTo>
                  <a:pt x="8" y="1932"/>
                </a:lnTo>
                <a:lnTo>
                  <a:pt x="8" y="1932"/>
                </a:lnTo>
                <a:lnTo>
                  <a:pt x="12" y="2038"/>
                </a:lnTo>
                <a:lnTo>
                  <a:pt x="20" y="2142"/>
                </a:lnTo>
                <a:lnTo>
                  <a:pt x="30" y="2248"/>
                </a:lnTo>
                <a:lnTo>
                  <a:pt x="42" y="2352"/>
                </a:lnTo>
                <a:lnTo>
                  <a:pt x="42" y="2352"/>
                </a:lnTo>
                <a:lnTo>
                  <a:pt x="54" y="2446"/>
                </a:lnTo>
                <a:lnTo>
                  <a:pt x="66" y="2540"/>
                </a:lnTo>
                <a:lnTo>
                  <a:pt x="82" y="2632"/>
                </a:lnTo>
                <a:lnTo>
                  <a:pt x="98" y="2724"/>
                </a:lnTo>
                <a:lnTo>
                  <a:pt x="116" y="2818"/>
                </a:lnTo>
                <a:lnTo>
                  <a:pt x="136" y="2910"/>
                </a:lnTo>
                <a:lnTo>
                  <a:pt x="158" y="3002"/>
                </a:lnTo>
                <a:lnTo>
                  <a:pt x="180" y="3092"/>
                </a:lnTo>
                <a:lnTo>
                  <a:pt x="180" y="3092"/>
                </a:lnTo>
                <a:lnTo>
                  <a:pt x="204" y="3180"/>
                </a:lnTo>
                <a:lnTo>
                  <a:pt x="230" y="3268"/>
                </a:lnTo>
                <a:lnTo>
                  <a:pt x="258" y="3354"/>
                </a:lnTo>
                <a:lnTo>
                  <a:pt x="288" y="3440"/>
                </a:lnTo>
                <a:lnTo>
                  <a:pt x="318" y="3524"/>
                </a:lnTo>
                <a:lnTo>
                  <a:pt x="352" y="3610"/>
                </a:lnTo>
                <a:lnTo>
                  <a:pt x="386" y="3694"/>
                </a:lnTo>
                <a:lnTo>
                  <a:pt x="422" y="3776"/>
                </a:lnTo>
                <a:lnTo>
                  <a:pt x="422" y="3776"/>
                </a:lnTo>
                <a:lnTo>
                  <a:pt x="426" y="3784"/>
                </a:lnTo>
                <a:lnTo>
                  <a:pt x="430" y="3790"/>
                </a:lnTo>
                <a:lnTo>
                  <a:pt x="436" y="3792"/>
                </a:lnTo>
                <a:lnTo>
                  <a:pt x="446" y="3794"/>
                </a:lnTo>
                <a:lnTo>
                  <a:pt x="446" y="3794"/>
                </a:lnTo>
                <a:lnTo>
                  <a:pt x="1836" y="3794"/>
                </a:lnTo>
                <a:lnTo>
                  <a:pt x="1836" y="3794"/>
                </a:lnTo>
                <a:lnTo>
                  <a:pt x="1848" y="3792"/>
                </a:lnTo>
                <a:lnTo>
                  <a:pt x="1858" y="3786"/>
                </a:lnTo>
                <a:lnTo>
                  <a:pt x="1858" y="3786"/>
                </a:lnTo>
                <a:lnTo>
                  <a:pt x="1890" y="3764"/>
                </a:lnTo>
                <a:lnTo>
                  <a:pt x="1922" y="3744"/>
                </a:lnTo>
                <a:lnTo>
                  <a:pt x="1956" y="3724"/>
                </a:lnTo>
                <a:lnTo>
                  <a:pt x="1988" y="3704"/>
                </a:lnTo>
                <a:lnTo>
                  <a:pt x="2058" y="3670"/>
                </a:lnTo>
                <a:lnTo>
                  <a:pt x="2128" y="3640"/>
                </a:lnTo>
                <a:lnTo>
                  <a:pt x="2128" y="3640"/>
                </a:lnTo>
                <a:lnTo>
                  <a:pt x="2202" y="3610"/>
                </a:lnTo>
                <a:lnTo>
                  <a:pt x="2278" y="3582"/>
                </a:lnTo>
                <a:lnTo>
                  <a:pt x="2354" y="3558"/>
                </a:lnTo>
                <a:lnTo>
                  <a:pt x="2430" y="3536"/>
                </a:lnTo>
                <a:lnTo>
                  <a:pt x="2506" y="3514"/>
                </a:lnTo>
                <a:lnTo>
                  <a:pt x="2584" y="3496"/>
                </a:lnTo>
                <a:lnTo>
                  <a:pt x="2740" y="3460"/>
                </a:lnTo>
                <a:lnTo>
                  <a:pt x="2740" y="3460"/>
                </a:lnTo>
                <a:lnTo>
                  <a:pt x="2920" y="3420"/>
                </a:lnTo>
                <a:lnTo>
                  <a:pt x="3100" y="3382"/>
                </a:lnTo>
                <a:lnTo>
                  <a:pt x="3280" y="3344"/>
                </a:lnTo>
                <a:lnTo>
                  <a:pt x="3460" y="3302"/>
                </a:lnTo>
                <a:lnTo>
                  <a:pt x="3460" y="3302"/>
                </a:lnTo>
                <a:lnTo>
                  <a:pt x="3608" y="3262"/>
                </a:lnTo>
                <a:lnTo>
                  <a:pt x="3682" y="3242"/>
                </a:lnTo>
                <a:lnTo>
                  <a:pt x="3756" y="3220"/>
                </a:lnTo>
                <a:lnTo>
                  <a:pt x="3828" y="3196"/>
                </a:lnTo>
                <a:lnTo>
                  <a:pt x="3900" y="3172"/>
                </a:lnTo>
                <a:lnTo>
                  <a:pt x="3972" y="3144"/>
                </a:lnTo>
                <a:lnTo>
                  <a:pt x="4044" y="3116"/>
                </a:lnTo>
                <a:lnTo>
                  <a:pt x="4044" y="3116"/>
                </a:lnTo>
                <a:lnTo>
                  <a:pt x="4052" y="3112"/>
                </a:lnTo>
                <a:lnTo>
                  <a:pt x="4058" y="3106"/>
                </a:lnTo>
                <a:lnTo>
                  <a:pt x="4062" y="3098"/>
                </a:lnTo>
                <a:lnTo>
                  <a:pt x="4062" y="3088"/>
                </a:lnTo>
                <a:lnTo>
                  <a:pt x="4062" y="3088"/>
                </a:lnTo>
                <a:lnTo>
                  <a:pt x="4062" y="1608"/>
                </a:lnTo>
                <a:lnTo>
                  <a:pt x="4062" y="1608"/>
                </a:lnTo>
                <a:close/>
              </a:path>
            </a:pathLst>
          </a:custGeom>
          <a:solidFill>
            <a:srgbClr val="FE304C"/>
          </a:solidFill>
          <a:ln w="9525">
            <a:noFill/>
            <a:round/>
            <a:headEnd/>
            <a:tailEnd/>
          </a:ln>
        </p:spPr>
        <p:txBody>
          <a:bodyPr vert="horz" wrap="square" lIns="91424" tIns="45712" rIns="91424" bIns="45712" numCol="1" anchor="t" anchorCtr="0" compatLnSpc="1">
            <a:prstTxWarp prst="textNoShape">
              <a:avLst/>
            </a:prstTxWarp>
          </a:bodyPr>
          <a:lstStyle/>
          <a:p>
            <a:endParaRPr lang="en-GB" sz="1800" dirty="0"/>
          </a:p>
        </p:txBody>
      </p:sp>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3636059" y="4005065"/>
            <a:ext cx="4841973" cy="1698343"/>
          </a:xfrm>
          <a:prstGeom prst="rect">
            <a:avLst/>
          </a:prstGeom>
        </p:spPr>
        <p:txBody>
          <a:bodyPr anchor="t">
            <a:noAutofit/>
          </a:bodyPr>
          <a:lstStyle>
            <a:lvl1pPr marL="0" indent="0">
              <a:lnSpc>
                <a:spcPts val="2999"/>
              </a:lnSpc>
              <a:buNone/>
              <a:defRPr sz="2599">
                <a:solidFill>
                  <a:schemeClr val="bg1"/>
                </a:solidFill>
              </a:defRPr>
            </a:lvl1pPr>
            <a:lvl2pPr marL="457109" indent="0">
              <a:buNone/>
              <a:defRPr sz="5999">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22413631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5" name="Freeform 16"/>
          <p:cNvSpPr>
            <a:spLocks/>
          </p:cNvSpPr>
          <p:nvPr userDrawn="1"/>
        </p:nvSpPr>
        <p:spPr bwMode="auto">
          <a:xfrm>
            <a:off x="2692672" y="838200"/>
            <a:ext cx="6451328" cy="6019801"/>
          </a:xfrm>
          <a:custGeom>
            <a:avLst/>
            <a:gdLst/>
            <a:ahLst/>
            <a:cxnLst>
              <a:cxn ang="0">
                <a:pos x="4062" y="1126"/>
              </a:cxn>
              <a:cxn ang="0">
                <a:pos x="4062" y="128"/>
              </a:cxn>
              <a:cxn ang="0">
                <a:pos x="4056" y="110"/>
              </a:cxn>
              <a:cxn ang="0">
                <a:pos x="3996" y="88"/>
              </a:cxn>
              <a:cxn ang="0">
                <a:pos x="3838" y="44"/>
              </a:cxn>
              <a:cxn ang="0">
                <a:pos x="3678" y="16"/>
              </a:cxn>
              <a:cxn ang="0">
                <a:pos x="3518" y="2"/>
              </a:cxn>
              <a:cxn ang="0">
                <a:pos x="3356" y="2"/>
              </a:cxn>
              <a:cxn ang="0">
                <a:pos x="3190" y="16"/>
              </a:cxn>
              <a:cxn ang="0">
                <a:pos x="3006" y="50"/>
              </a:cxn>
              <a:cxn ang="0">
                <a:pos x="2738" y="128"/>
              </a:cxn>
              <a:cxn ang="0">
                <a:pos x="2478" y="234"/>
              </a:cxn>
              <a:cxn ang="0">
                <a:pos x="2316" y="316"/>
              </a:cxn>
              <a:cxn ang="0">
                <a:pos x="2080" y="452"/>
              </a:cxn>
              <a:cxn ang="0">
                <a:pos x="1852" y="602"/>
              </a:cxn>
              <a:cxn ang="0">
                <a:pos x="1668" y="732"/>
              </a:cxn>
              <a:cxn ang="0">
                <a:pos x="1308" y="1006"/>
              </a:cxn>
              <a:cxn ang="0">
                <a:pos x="966" y="1278"/>
              </a:cxn>
              <a:cxn ang="0">
                <a:pos x="630" y="1536"/>
              </a:cxn>
              <a:cxn ang="0">
                <a:pos x="458" y="1658"/>
              </a:cxn>
              <a:cxn ang="0">
                <a:pos x="252" y="1786"/>
              </a:cxn>
              <a:cxn ang="0">
                <a:pos x="90" y="1868"/>
              </a:cxn>
              <a:cxn ang="0">
                <a:pos x="20" y="1898"/>
              </a:cxn>
              <a:cxn ang="0">
                <a:pos x="2" y="1906"/>
              </a:cxn>
              <a:cxn ang="0">
                <a:pos x="2" y="1918"/>
              </a:cxn>
              <a:cxn ang="0">
                <a:pos x="8" y="1932"/>
              </a:cxn>
              <a:cxn ang="0">
                <a:pos x="30" y="2248"/>
              </a:cxn>
              <a:cxn ang="0">
                <a:pos x="54" y="2446"/>
              </a:cxn>
              <a:cxn ang="0">
                <a:pos x="98" y="2724"/>
              </a:cxn>
              <a:cxn ang="0">
                <a:pos x="158" y="3002"/>
              </a:cxn>
              <a:cxn ang="0">
                <a:pos x="204" y="3180"/>
              </a:cxn>
              <a:cxn ang="0">
                <a:pos x="288" y="3440"/>
              </a:cxn>
              <a:cxn ang="0">
                <a:pos x="386" y="3694"/>
              </a:cxn>
              <a:cxn ang="0">
                <a:pos x="426" y="3784"/>
              </a:cxn>
              <a:cxn ang="0">
                <a:pos x="446" y="3794"/>
              </a:cxn>
              <a:cxn ang="0">
                <a:pos x="1836" y="3794"/>
              </a:cxn>
              <a:cxn ang="0">
                <a:pos x="1858" y="3786"/>
              </a:cxn>
              <a:cxn ang="0">
                <a:pos x="1956" y="3724"/>
              </a:cxn>
              <a:cxn ang="0">
                <a:pos x="2128" y="3640"/>
              </a:cxn>
              <a:cxn ang="0">
                <a:pos x="2278" y="3582"/>
              </a:cxn>
              <a:cxn ang="0">
                <a:pos x="2506" y="3514"/>
              </a:cxn>
              <a:cxn ang="0">
                <a:pos x="2740" y="3460"/>
              </a:cxn>
              <a:cxn ang="0">
                <a:pos x="3280" y="3344"/>
              </a:cxn>
              <a:cxn ang="0">
                <a:pos x="3608" y="3262"/>
              </a:cxn>
              <a:cxn ang="0">
                <a:pos x="3828" y="3196"/>
              </a:cxn>
              <a:cxn ang="0">
                <a:pos x="4044" y="3116"/>
              </a:cxn>
              <a:cxn ang="0">
                <a:pos x="4058" y="3106"/>
              </a:cxn>
              <a:cxn ang="0">
                <a:pos x="4062" y="3088"/>
              </a:cxn>
            </a:cxnLst>
            <a:rect l="0" t="0" r="r" b="b"/>
            <a:pathLst>
              <a:path w="4062" h="3794">
                <a:moveTo>
                  <a:pt x="4062" y="1608"/>
                </a:moveTo>
                <a:lnTo>
                  <a:pt x="4062" y="1608"/>
                </a:lnTo>
                <a:lnTo>
                  <a:pt x="4062" y="1126"/>
                </a:lnTo>
                <a:lnTo>
                  <a:pt x="4062" y="1126"/>
                </a:lnTo>
                <a:lnTo>
                  <a:pt x="4062" y="128"/>
                </a:lnTo>
                <a:lnTo>
                  <a:pt x="4062" y="128"/>
                </a:lnTo>
                <a:lnTo>
                  <a:pt x="4062" y="122"/>
                </a:lnTo>
                <a:lnTo>
                  <a:pt x="4060" y="114"/>
                </a:lnTo>
                <a:lnTo>
                  <a:pt x="4056" y="110"/>
                </a:lnTo>
                <a:lnTo>
                  <a:pt x="4050" y="106"/>
                </a:lnTo>
                <a:lnTo>
                  <a:pt x="4050" y="106"/>
                </a:lnTo>
                <a:lnTo>
                  <a:pt x="3996" y="88"/>
                </a:lnTo>
                <a:lnTo>
                  <a:pt x="3944" y="72"/>
                </a:lnTo>
                <a:lnTo>
                  <a:pt x="3892" y="58"/>
                </a:lnTo>
                <a:lnTo>
                  <a:pt x="3838" y="44"/>
                </a:lnTo>
                <a:lnTo>
                  <a:pt x="3786" y="34"/>
                </a:lnTo>
                <a:lnTo>
                  <a:pt x="3732" y="24"/>
                </a:lnTo>
                <a:lnTo>
                  <a:pt x="3678" y="16"/>
                </a:lnTo>
                <a:lnTo>
                  <a:pt x="3626" y="10"/>
                </a:lnTo>
                <a:lnTo>
                  <a:pt x="3572" y="4"/>
                </a:lnTo>
                <a:lnTo>
                  <a:pt x="3518" y="2"/>
                </a:lnTo>
                <a:lnTo>
                  <a:pt x="3464" y="0"/>
                </a:lnTo>
                <a:lnTo>
                  <a:pt x="3410" y="0"/>
                </a:lnTo>
                <a:lnTo>
                  <a:pt x="3356" y="2"/>
                </a:lnTo>
                <a:lnTo>
                  <a:pt x="3300" y="4"/>
                </a:lnTo>
                <a:lnTo>
                  <a:pt x="3246" y="10"/>
                </a:lnTo>
                <a:lnTo>
                  <a:pt x="3190" y="16"/>
                </a:lnTo>
                <a:lnTo>
                  <a:pt x="3190" y="16"/>
                </a:lnTo>
                <a:lnTo>
                  <a:pt x="3098" y="30"/>
                </a:lnTo>
                <a:lnTo>
                  <a:pt x="3006" y="50"/>
                </a:lnTo>
                <a:lnTo>
                  <a:pt x="2916" y="72"/>
                </a:lnTo>
                <a:lnTo>
                  <a:pt x="2826" y="98"/>
                </a:lnTo>
                <a:lnTo>
                  <a:pt x="2738" y="128"/>
                </a:lnTo>
                <a:lnTo>
                  <a:pt x="2650" y="160"/>
                </a:lnTo>
                <a:lnTo>
                  <a:pt x="2564" y="196"/>
                </a:lnTo>
                <a:lnTo>
                  <a:pt x="2478" y="234"/>
                </a:lnTo>
                <a:lnTo>
                  <a:pt x="2478" y="234"/>
                </a:lnTo>
                <a:lnTo>
                  <a:pt x="2396" y="274"/>
                </a:lnTo>
                <a:lnTo>
                  <a:pt x="2316" y="316"/>
                </a:lnTo>
                <a:lnTo>
                  <a:pt x="2236" y="360"/>
                </a:lnTo>
                <a:lnTo>
                  <a:pt x="2158" y="406"/>
                </a:lnTo>
                <a:lnTo>
                  <a:pt x="2080" y="452"/>
                </a:lnTo>
                <a:lnTo>
                  <a:pt x="2002" y="500"/>
                </a:lnTo>
                <a:lnTo>
                  <a:pt x="1926" y="550"/>
                </a:lnTo>
                <a:lnTo>
                  <a:pt x="1852" y="602"/>
                </a:lnTo>
                <a:lnTo>
                  <a:pt x="1852" y="602"/>
                </a:lnTo>
                <a:lnTo>
                  <a:pt x="1758" y="666"/>
                </a:lnTo>
                <a:lnTo>
                  <a:pt x="1668" y="732"/>
                </a:lnTo>
                <a:lnTo>
                  <a:pt x="1576" y="798"/>
                </a:lnTo>
                <a:lnTo>
                  <a:pt x="1488" y="866"/>
                </a:lnTo>
                <a:lnTo>
                  <a:pt x="1308" y="1006"/>
                </a:lnTo>
                <a:lnTo>
                  <a:pt x="1132" y="1146"/>
                </a:lnTo>
                <a:lnTo>
                  <a:pt x="1132" y="1146"/>
                </a:lnTo>
                <a:lnTo>
                  <a:pt x="966" y="1278"/>
                </a:lnTo>
                <a:lnTo>
                  <a:pt x="800" y="1408"/>
                </a:lnTo>
                <a:lnTo>
                  <a:pt x="716" y="1472"/>
                </a:lnTo>
                <a:lnTo>
                  <a:pt x="630" y="1536"/>
                </a:lnTo>
                <a:lnTo>
                  <a:pt x="544" y="1598"/>
                </a:lnTo>
                <a:lnTo>
                  <a:pt x="458" y="1658"/>
                </a:lnTo>
                <a:lnTo>
                  <a:pt x="458" y="1658"/>
                </a:lnTo>
                <a:lnTo>
                  <a:pt x="356" y="1724"/>
                </a:lnTo>
                <a:lnTo>
                  <a:pt x="304" y="1756"/>
                </a:lnTo>
                <a:lnTo>
                  <a:pt x="252" y="1786"/>
                </a:lnTo>
                <a:lnTo>
                  <a:pt x="200" y="1816"/>
                </a:lnTo>
                <a:lnTo>
                  <a:pt x="146" y="1842"/>
                </a:lnTo>
                <a:lnTo>
                  <a:pt x="90" y="1868"/>
                </a:lnTo>
                <a:lnTo>
                  <a:pt x="34" y="1892"/>
                </a:lnTo>
                <a:lnTo>
                  <a:pt x="34" y="1892"/>
                </a:lnTo>
                <a:lnTo>
                  <a:pt x="20" y="1898"/>
                </a:lnTo>
                <a:lnTo>
                  <a:pt x="6" y="1904"/>
                </a:lnTo>
                <a:lnTo>
                  <a:pt x="6" y="1904"/>
                </a:lnTo>
                <a:lnTo>
                  <a:pt x="2" y="1906"/>
                </a:lnTo>
                <a:lnTo>
                  <a:pt x="0" y="1910"/>
                </a:lnTo>
                <a:lnTo>
                  <a:pt x="0" y="1914"/>
                </a:lnTo>
                <a:lnTo>
                  <a:pt x="2" y="1918"/>
                </a:lnTo>
                <a:lnTo>
                  <a:pt x="6" y="1924"/>
                </a:lnTo>
                <a:lnTo>
                  <a:pt x="8" y="1932"/>
                </a:lnTo>
                <a:lnTo>
                  <a:pt x="8" y="1932"/>
                </a:lnTo>
                <a:lnTo>
                  <a:pt x="12" y="2038"/>
                </a:lnTo>
                <a:lnTo>
                  <a:pt x="20" y="2142"/>
                </a:lnTo>
                <a:lnTo>
                  <a:pt x="30" y="2248"/>
                </a:lnTo>
                <a:lnTo>
                  <a:pt x="42" y="2352"/>
                </a:lnTo>
                <a:lnTo>
                  <a:pt x="42" y="2352"/>
                </a:lnTo>
                <a:lnTo>
                  <a:pt x="54" y="2446"/>
                </a:lnTo>
                <a:lnTo>
                  <a:pt x="66" y="2540"/>
                </a:lnTo>
                <a:lnTo>
                  <a:pt x="82" y="2632"/>
                </a:lnTo>
                <a:lnTo>
                  <a:pt x="98" y="2724"/>
                </a:lnTo>
                <a:lnTo>
                  <a:pt x="116" y="2818"/>
                </a:lnTo>
                <a:lnTo>
                  <a:pt x="136" y="2910"/>
                </a:lnTo>
                <a:lnTo>
                  <a:pt x="158" y="3002"/>
                </a:lnTo>
                <a:lnTo>
                  <a:pt x="180" y="3092"/>
                </a:lnTo>
                <a:lnTo>
                  <a:pt x="180" y="3092"/>
                </a:lnTo>
                <a:lnTo>
                  <a:pt x="204" y="3180"/>
                </a:lnTo>
                <a:lnTo>
                  <a:pt x="230" y="3268"/>
                </a:lnTo>
                <a:lnTo>
                  <a:pt x="258" y="3354"/>
                </a:lnTo>
                <a:lnTo>
                  <a:pt x="288" y="3440"/>
                </a:lnTo>
                <a:lnTo>
                  <a:pt x="318" y="3524"/>
                </a:lnTo>
                <a:lnTo>
                  <a:pt x="352" y="3610"/>
                </a:lnTo>
                <a:lnTo>
                  <a:pt x="386" y="3694"/>
                </a:lnTo>
                <a:lnTo>
                  <a:pt x="422" y="3776"/>
                </a:lnTo>
                <a:lnTo>
                  <a:pt x="422" y="3776"/>
                </a:lnTo>
                <a:lnTo>
                  <a:pt x="426" y="3784"/>
                </a:lnTo>
                <a:lnTo>
                  <a:pt x="430" y="3790"/>
                </a:lnTo>
                <a:lnTo>
                  <a:pt x="436" y="3792"/>
                </a:lnTo>
                <a:lnTo>
                  <a:pt x="446" y="3794"/>
                </a:lnTo>
                <a:lnTo>
                  <a:pt x="446" y="3794"/>
                </a:lnTo>
                <a:lnTo>
                  <a:pt x="1836" y="3794"/>
                </a:lnTo>
                <a:lnTo>
                  <a:pt x="1836" y="3794"/>
                </a:lnTo>
                <a:lnTo>
                  <a:pt x="1848" y="3792"/>
                </a:lnTo>
                <a:lnTo>
                  <a:pt x="1858" y="3786"/>
                </a:lnTo>
                <a:lnTo>
                  <a:pt x="1858" y="3786"/>
                </a:lnTo>
                <a:lnTo>
                  <a:pt x="1890" y="3764"/>
                </a:lnTo>
                <a:lnTo>
                  <a:pt x="1922" y="3744"/>
                </a:lnTo>
                <a:lnTo>
                  <a:pt x="1956" y="3724"/>
                </a:lnTo>
                <a:lnTo>
                  <a:pt x="1988" y="3704"/>
                </a:lnTo>
                <a:lnTo>
                  <a:pt x="2058" y="3670"/>
                </a:lnTo>
                <a:lnTo>
                  <a:pt x="2128" y="3640"/>
                </a:lnTo>
                <a:lnTo>
                  <a:pt x="2128" y="3640"/>
                </a:lnTo>
                <a:lnTo>
                  <a:pt x="2202" y="3610"/>
                </a:lnTo>
                <a:lnTo>
                  <a:pt x="2278" y="3582"/>
                </a:lnTo>
                <a:lnTo>
                  <a:pt x="2354" y="3558"/>
                </a:lnTo>
                <a:lnTo>
                  <a:pt x="2430" y="3536"/>
                </a:lnTo>
                <a:lnTo>
                  <a:pt x="2506" y="3514"/>
                </a:lnTo>
                <a:lnTo>
                  <a:pt x="2584" y="3496"/>
                </a:lnTo>
                <a:lnTo>
                  <a:pt x="2740" y="3460"/>
                </a:lnTo>
                <a:lnTo>
                  <a:pt x="2740" y="3460"/>
                </a:lnTo>
                <a:lnTo>
                  <a:pt x="2920" y="3420"/>
                </a:lnTo>
                <a:lnTo>
                  <a:pt x="3100" y="3382"/>
                </a:lnTo>
                <a:lnTo>
                  <a:pt x="3280" y="3344"/>
                </a:lnTo>
                <a:lnTo>
                  <a:pt x="3460" y="3302"/>
                </a:lnTo>
                <a:lnTo>
                  <a:pt x="3460" y="3302"/>
                </a:lnTo>
                <a:lnTo>
                  <a:pt x="3608" y="3262"/>
                </a:lnTo>
                <a:lnTo>
                  <a:pt x="3682" y="3242"/>
                </a:lnTo>
                <a:lnTo>
                  <a:pt x="3756" y="3220"/>
                </a:lnTo>
                <a:lnTo>
                  <a:pt x="3828" y="3196"/>
                </a:lnTo>
                <a:lnTo>
                  <a:pt x="3900" y="3172"/>
                </a:lnTo>
                <a:lnTo>
                  <a:pt x="3972" y="3144"/>
                </a:lnTo>
                <a:lnTo>
                  <a:pt x="4044" y="3116"/>
                </a:lnTo>
                <a:lnTo>
                  <a:pt x="4044" y="3116"/>
                </a:lnTo>
                <a:lnTo>
                  <a:pt x="4052" y="3112"/>
                </a:lnTo>
                <a:lnTo>
                  <a:pt x="4058" y="3106"/>
                </a:lnTo>
                <a:lnTo>
                  <a:pt x="4062" y="3098"/>
                </a:lnTo>
                <a:lnTo>
                  <a:pt x="4062" y="3088"/>
                </a:lnTo>
                <a:lnTo>
                  <a:pt x="4062" y="3088"/>
                </a:lnTo>
                <a:lnTo>
                  <a:pt x="4062" y="1608"/>
                </a:lnTo>
                <a:lnTo>
                  <a:pt x="4062" y="1608"/>
                </a:lnTo>
                <a:close/>
              </a:path>
            </a:pathLst>
          </a:custGeom>
          <a:solidFill>
            <a:schemeClr val="accent5"/>
          </a:solidFill>
          <a:ln w="9525">
            <a:noFill/>
            <a:round/>
            <a:headEnd/>
            <a:tailEnd/>
          </a:ln>
        </p:spPr>
        <p:txBody>
          <a:bodyPr vert="horz" wrap="square" lIns="91424" tIns="45712" rIns="91424" bIns="45712" numCol="1" anchor="t" anchorCtr="0" compatLnSpc="1">
            <a:prstTxWarp prst="textNoShape">
              <a:avLst/>
            </a:prstTxWarp>
          </a:bodyPr>
          <a:lstStyle/>
          <a:p>
            <a:endParaRPr lang="en-GB" sz="1800" dirty="0"/>
          </a:p>
        </p:txBody>
      </p:sp>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3636059" y="4005065"/>
            <a:ext cx="4841973" cy="1698343"/>
          </a:xfrm>
          <a:prstGeom prst="rect">
            <a:avLst/>
          </a:prstGeom>
        </p:spPr>
        <p:txBody>
          <a:bodyPr anchor="t">
            <a:noAutofit/>
          </a:bodyPr>
          <a:lstStyle>
            <a:lvl1pPr marL="0" indent="0">
              <a:lnSpc>
                <a:spcPts val="2999"/>
              </a:lnSpc>
              <a:buNone/>
              <a:defRPr sz="2599">
                <a:solidFill>
                  <a:schemeClr val="bg1"/>
                </a:solidFill>
              </a:defRPr>
            </a:lvl1pPr>
            <a:lvl2pPr marL="457109" indent="0">
              <a:buNone/>
              <a:defRPr sz="5999">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10589692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Tree>
    <p:extLst>
      <p:ext uri="{BB962C8B-B14F-4D97-AF65-F5344CB8AC3E}">
        <p14:creationId xmlns:p14="http://schemas.microsoft.com/office/powerpoint/2010/main" val="2886039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oiler Plat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4" name="Rectangle 13"/>
          <p:cNvSpPr/>
          <p:nvPr userDrawn="1"/>
        </p:nvSpPr>
        <p:spPr>
          <a:xfrm>
            <a:off x="4902138" y="711920"/>
            <a:ext cx="384429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dirty="0">
                <a:solidFill>
                  <a:schemeClr val="tx1"/>
                </a:solidFill>
              </a:rPr>
              <a:t>With more than 190,000 people, Capgemini is present in over 40 countries and celebrates its 50th 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900" dirty="0">
                <a:solidFill>
                  <a:schemeClr val="accent1"/>
                </a:solidFill>
              </a:rPr>
              <a:t>the Collaborative Business Experience™</a:t>
            </a:r>
            <a:r>
              <a:rPr lang="en-US" sz="900" dirty="0">
                <a:solidFill>
                  <a:schemeClr val="tx1"/>
                </a:solidFill>
              </a:rPr>
              <a:t>, and draws on </a:t>
            </a:r>
            <a:r>
              <a:rPr lang="en-US" sz="900" dirty="0">
                <a:solidFill>
                  <a:schemeClr val="accent1"/>
                </a:solidFill>
              </a:rPr>
              <a:t>Rightshore</a:t>
            </a:r>
            <a:r>
              <a:rPr lang="en-US" sz="900" baseline="30000" dirty="0">
                <a:solidFill>
                  <a:schemeClr val="accent1"/>
                </a:solidFill>
              </a:rPr>
              <a:t>®</a:t>
            </a:r>
            <a:r>
              <a:rPr lang="en-US" sz="900" dirty="0">
                <a:solidFill>
                  <a:schemeClr val="tx1"/>
                </a:solidFill>
              </a:rPr>
              <a:t>, its worldwide delivery model.</a:t>
            </a:r>
          </a:p>
        </p:txBody>
      </p:sp>
      <p:sp>
        <p:nvSpPr>
          <p:cNvPr id="15" name="Rectangle 14"/>
          <p:cNvSpPr/>
          <p:nvPr userDrawn="1"/>
        </p:nvSpPr>
        <p:spPr>
          <a:xfrm>
            <a:off x="4902138" y="332656"/>
            <a:ext cx="1664970" cy="256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4902137" y="2420888"/>
            <a:ext cx="233369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sp>
        <p:nvSpPr>
          <p:cNvPr id="24" name="Rectangle 23"/>
          <p:cNvSpPr/>
          <p:nvPr userDrawn="1"/>
        </p:nvSpPr>
        <p:spPr>
          <a:xfrm>
            <a:off x="4902139" y="5840970"/>
            <a:ext cx="3914774" cy="369332"/>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25" name="Rectangle 24">
            <a:hlinkClick r:id="rId2"/>
          </p:cNvPr>
          <p:cNvSpPr/>
          <p:nvPr userDrawn="1"/>
        </p:nvSpPr>
        <p:spPr>
          <a:xfrm>
            <a:off x="5617426" y="3812094"/>
            <a:ext cx="1752066"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26" name="Rectangle 25">
            <a:hlinkClick r:id="rId3"/>
          </p:cNvPr>
          <p:cNvSpPr/>
          <p:nvPr userDrawn="1"/>
        </p:nvSpPr>
        <p:spPr>
          <a:xfrm>
            <a:off x="8048150" y="3812094"/>
            <a:ext cx="528637"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27" name="Rectangle 26">
            <a:hlinkClick r:id="rId4"/>
          </p:cNvPr>
          <p:cNvSpPr/>
          <p:nvPr userDrawn="1"/>
        </p:nvSpPr>
        <p:spPr>
          <a:xfrm>
            <a:off x="4899184" y="4445641"/>
            <a:ext cx="1388745"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22" name="Rectangle 21"/>
          <p:cNvSpPr/>
          <p:nvPr userDrawn="1"/>
        </p:nvSpPr>
        <p:spPr>
          <a:xfrm>
            <a:off x="4896036" y="3376215"/>
            <a:ext cx="384429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indent="0" algn="just" defTabSz="914217" rtl="0" eaLnBrk="1" fontAlgn="auto" latinLnBrk="0" hangingPunct="1">
              <a:lnSpc>
                <a:spcPts val="1200"/>
              </a:lnSpc>
              <a:spcBef>
                <a:spcPts val="0"/>
              </a:spcBef>
              <a:spcAft>
                <a:spcPts val="0"/>
              </a:spcAft>
              <a:buClrTx/>
              <a:buSzTx/>
              <a:buFontTx/>
              <a:buNone/>
              <a:tabLst/>
              <a:defRPr/>
            </a:pPr>
            <a:r>
              <a:rPr lang="fr-FR" sz="900" kern="1200" dirty="0" err="1">
                <a:solidFill>
                  <a:schemeClr val="tx1"/>
                </a:solidFill>
                <a:latin typeface="+mn-lt"/>
                <a:ea typeface="+mn-ea"/>
                <a:cs typeface="+mn-cs"/>
              </a:rPr>
              <a:t>Established</a:t>
            </a:r>
            <a:r>
              <a:rPr lang="fr-FR" sz="900" kern="1200" dirty="0">
                <a:solidFill>
                  <a:schemeClr val="tx1"/>
                </a:solidFill>
                <a:latin typeface="+mn-lt"/>
                <a:ea typeface="+mn-ea"/>
                <a:cs typeface="+mn-cs"/>
              </a:rPr>
              <a:t> in 1987, Capgemini University </a:t>
            </a:r>
            <a:r>
              <a:rPr lang="fr-FR" sz="900" kern="1200" dirty="0" err="1">
                <a:solidFill>
                  <a:schemeClr val="tx1"/>
                </a:solidFill>
                <a:latin typeface="+mn-lt"/>
                <a:ea typeface="+mn-ea"/>
                <a:cs typeface="+mn-cs"/>
              </a:rPr>
              <a:t>offers</a:t>
            </a:r>
            <a:r>
              <a:rPr lang="fr-FR" sz="900" kern="1200" dirty="0">
                <a:solidFill>
                  <a:schemeClr val="tx1"/>
                </a:solidFill>
                <a:latin typeface="+mn-lt"/>
                <a:ea typeface="+mn-ea"/>
                <a:cs typeface="+mn-cs"/>
              </a:rPr>
              <a:t> training to all of </a:t>
            </a:r>
            <a:r>
              <a:rPr lang="fr-FR" sz="900" kern="1200" dirty="0" err="1">
                <a:solidFill>
                  <a:schemeClr val="tx1"/>
                </a:solidFill>
                <a:latin typeface="+mn-lt"/>
                <a:ea typeface="+mn-ea"/>
                <a:cs typeface="+mn-cs"/>
              </a:rPr>
              <a:t>Capgemini’s</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employees</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worldwide</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through</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its</a:t>
            </a:r>
            <a:r>
              <a:rPr lang="fr-FR" sz="900" kern="1200" dirty="0">
                <a:solidFill>
                  <a:schemeClr val="tx1"/>
                </a:solidFill>
                <a:latin typeface="+mn-lt"/>
                <a:ea typeface="+mn-ea"/>
                <a:cs typeface="+mn-cs"/>
              </a:rPr>
              <a:t> international campus (</a:t>
            </a:r>
            <a:r>
              <a:rPr lang="fr-FR" sz="900" kern="1200" dirty="0" err="1">
                <a:solidFill>
                  <a:schemeClr val="tx1"/>
                </a:solidFill>
                <a:latin typeface="+mn-lt"/>
                <a:ea typeface="+mn-ea"/>
                <a:cs typeface="+mn-cs"/>
              </a:rPr>
              <a:t>located</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at</a:t>
            </a:r>
            <a:r>
              <a:rPr lang="fr-FR" sz="900" kern="1200" dirty="0">
                <a:solidFill>
                  <a:schemeClr val="tx1"/>
                </a:solidFill>
                <a:latin typeface="+mn-lt"/>
                <a:ea typeface="+mn-ea"/>
                <a:cs typeface="+mn-cs"/>
              </a:rPr>
              <a:t> Les Fontaines, </a:t>
            </a:r>
            <a:r>
              <a:rPr lang="fr-FR" sz="900" kern="1200" dirty="0" err="1">
                <a:solidFill>
                  <a:schemeClr val="tx1"/>
                </a:solidFill>
                <a:latin typeface="+mn-lt"/>
                <a:ea typeface="+mn-ea"/>
                <a:cs typeface="+mn-cs"/>
              </a:rPr>
              <a:t>near</a:t>
            </a:r>
            <a:r>
              <a:rPr lang="fr-FR" sz="900" kern="1200" dirty="0">
                <a:solidFill>
                  <a:schemeClr val="tx1"/>
                </a:solidFill>
                <a:latin typeface="+mn-lt"/>
                <a:ea typeface="+mn-ea"/>
                <a:cs typeface="+mn-cs"/>
              </a:rPr>
              <a:t> Paris) as </a:t>
            </a:r>
            <a:r>
              <a:rPr lang="fr-FR" sz="900" kern="1200" dirty="0" err="1">
                <a:solidFill>
                  <a:schemeClr val="tx1"/>
                </a:solidFill>
                <a:latin typeface="+mn-lt"/>
                <a:ea typeface="+mn-ea"/>
                <a:cs typeface="+mn-cs"/>
              </a:rPr>
              <a:t>well</a:t>
            </a:r>
            <a:r>
              <a:rPr lang="fr-FR" sz="900" kern="1200" dirty="0">
                <a:solidFill>
                  <a:schemeClr val="tx1"/>
                </a:solidFill>
                <a:latin typeface="+mn-lt"/>
                <a:ea typeface="+mn-ea"/>
                <a:cs typeface="+mn-cs"/>
              </a:rPr>
              <a:t> as </a:t>
            </a:r>
            <a:r>
              <a:rPr lang="fr-FR" sz="900" kern="1200" dirty="0" err="1">
                <a:solidFill>
                  <a:schemeClr val="tx1"/>
                </a:solidFill>
                <a:latin typeface="+mn-lt"/>
                <a:ea typeface="+mn-ea"/>
                <a:cs typeface="+mn-cs"/>
              </a:rPr>
              <a:t>through</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virtual</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classrooms</a:t>
            </a:r>
            <a:r>
              <a:rPr lang="fr-FR" sz="900" kern="1200" dirty="0">
                <a:solidFill>
                  <a:schemeClr val="tx1"/>
                </a:solidFill>
                <a:latin typeface="+mn-lt"/>
                <a:ea typeface="+mn-ea"/>
                <a:cs typeface="+mn-cs"/>
              </a:rPr>
              <a:t> and e-</a:t>
            </a:r>
            <a:r>
              <a:rPr lang="fr-FR" sz="900" kern="1200" dirty="0" err="1">
                <a:solidFill>
                  <a:schemeClr val="tx1"/>
                </a:solidFill>
                <a:latin typeface="+mn-lt"/>
                <a:ea typeface="+mn-ea"/>
                <a:cs typeface="+mn-cs"/>
              </a:rPr>
              <a:t>learning</a:t>
            </a:r>
            <a:r>
              <a:rPr lang="fr-FR" sz="900" kern="1200" dirty="0">
                <a:solidFill>
                  <a:schemeClr val="tx1"/>
                </a:solidFill>
                <a:latin typeface="+mn-lt"/>
                <a:ea typeface="+mn-ea"/>
                <a:cs typeface="+mn-cs"/>
              </a:rPr>
              <a:t> programs. </a:t>
            </a:r>
            <a:r>
              <a:rPr lang="pl-PL" sz="900" kern="1200" dirty="0">
                <a:solidFill>
                  <a:schemeClr val="tx1"/>
                </a:solidFill>
                <a:latin typeface="+mn-lt"/>
                <a:ea typeface="+mn-ea"/>
                <a:cs typeface="+mn-cs"/>
              </a:rPr>
              <a:t>                                                                                                                                                                                                                        </a:t>
            </a:r>
            <a:r>
              <a:rPr lang="fr-FR" sz="900" kern="1200" dirty="0">
                <a:solidFill>
                  <a:schemeClr val="tx1"/>
                </a:solidFill>
                <a:latin typeface="+mn-lt"/>
                <a:ea typeface="+mn-ea"/>
                <a:cs typeface="+mn-cs"/>
              </a:rPr>
              <a:t>As a </a:t>
            </a:r>
            <a:r>
              <a:rPr lang="fr-FR" sz="900" kern="1200" dirty="0" err="1">
                <a:solidFill>
                  <a:schemeClr val="tx1"/>
                </a:solidFill>
                <a:latin typeface="+mn-lt"/>
                <a:ea typeface="+mn-ea"/>
                <a:cs typeface="+mn-cs"/>
              </a:rPr>
              <a:t>tool</a:t>
            </a:r>
            <a:r>
              <a:rPr lang="fr-FR" sz="900" kern="1200" dirty="0">
                <a:solidFill>
                  <a:schemeClr val="tx1"/>
                </a:solidFill>
                <a:latin typeface="+mn-lt"/>
                <a:ea typeface="+mn-ea"/>
                <a:cs typeface="+mn-cs"/>
              </a:rPr>
              <a:t> for the </a:t>
            </a:r>
            <a:r>
              <a:rPr lang="fr-FR" sz="900" kern="1200" dirty="0" err="1">
                <a:solidFill>
                  <a:schemeClr val="tx1"/>
                </a:solidFill>
                <a:latin typeface="+mn-lt"/>
                <a:ea typeface="+mn-ea"/>
                <a:cs typeface="+mn-cs"/>
              </a:rPr>
              <a:t>alignment</a:t>
            </a:r>
            <a:r>
              <a:rPr lang="fr-FR" sz="900" kern="1200" dirty="0">
                <a:solidFill>
                  <a:schemeClr val="tx1"/>
                </a:solidFill>
                <a:latin typeface="+mn-lt"/>
                <a:ea typeface="+mn-ea"/>
                <a:cs typeface="+mn-cs"/>
              </a:rPr>
              <a:t> and </a:t>
            </a:r>
            <a:r>
              <a:rPr lang="fr-FR" sz="900" kern="1200" dirty="0" err="1">
                <a:solidFill>
                  <a:schemeClr val="tx1"/>
                </a:solidFill>
                <a:latin typeface="+mn-lt"/>
                <a:ea typeface="+mn-ea"/>
                <a:cs typeface="+mn-cs"/>
              </a:rPr>
              <a:t>acceleration</a:t>
            </a:r>
            <a:r>
              <a:rPr lang="fr-FR" sz="900" kern="1200" dirty="0">
                <a:solidFill>
                  <a:schemeClr val="tx1"/>
                </a:solidFill>
                <a:latin typeface="+mn-lt"/>
                <a:ea typeface="+mn-ea"/>
                <a:cs typeface="+mn-cs"/>
              </a:rPr>
              <a:t> of Capgemini and clients’ ambitions, the University </a:t>
            </a:r>
            <a:r>
              <a:rPr lang="fr-FR" sz="900" kern="1200" dirty="0" err="1">
                <a:solidFill>
                  <a:schemeClr val="tx1"/>
                </a:solidFill>
                <a:latin typeface="+mn-lt"/>
                <a:ea typeface="+mn-ea"/>
                <a:cs typeface="+mn-cs"/>
              </a:rPr>
              <a:t>plays</a:t>
            </a:r>
            <a:r>
              <a:rPr lang="fr-FR" sz="900" kern="1200" dirty="0">
                <a:solidFill>
                  <a:schemeClr val="tx1"/>
                </a:solidFill>
                <a:latin typeface="+mn-lt"/>
                <a:ea typeface="+mn-ea"/>
                <a:cs typeface="+mn-cs"/>
              </a:rPr>
              <a:t> a </a:t>
            </a:r>
            <a:r>
              <a:rPr lang="fr-FR" sz="900" kern="1200" dirty="0" err="1">
                <a:solidFill>
                  <a:schemeClr val="tx1"/>
                </a:solidFill>
                <a:latin typeface="+mn-lt"/>
                <a:ea typeface="+mn-ea"/>
                <a:cs typeface="+mn-cs"/>
              </a:rPr>
              <a:t>key</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role</a:t>
            </a:r>
            <a:r>
              <a:rPr lang="fr-FR" sz="900" kern="1200" dirty="0">
                <a:solidFill>
                  <a:schemeClr val="tx1"/>
                </a:solidFill>
                <a:latin typeface="+mn-lt"/>
                <a:ea typeface="+mn-ea"/>
                <a:cs typeface="+mn-cs"/>
              </a:rPr>
              <a:t> in </a:t>
            </a:r>
            <a:r>
              <a:rPr lang="fr-FR" sz="900" kern="1200" dirty="0" err="1">
                <a:solidFill>
                  <a:schemeClr val="tx1"/>
                </a:solidFill>
                <a:latin typeface="+mn-lt"/>
                <a:ea typeface="+mn-ea"/>
                <a:cs typeface="+mn-cs"/>
              </a:rPr>
              <a:t>developing</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employees</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skills</a:t>
            </a:r>
            <a:r>
              <a:rPr lang="fr-FR" sz="900" kern="1200" dirty="0">
                <a:solidFill>
                  <a:schemeClr val="tx1"/>
                </a:solidFill>
                <a:latin typeface="+mn-lt"/>
                <a:ea typeface="+mn-ea"/>
                <a:cs typeface="+mn-cs"/>
              </a:rPr>
              <a:t> and </a:t>
            </a:r>
            <a:r>
              <a:rPr lang="fr-FR" sz="900" kern="1200" dirty="0" err="1">
                <a:solidFill>
                  <a:schemeClr val="tx1"/>
                </a:solidFill>
                <a:latin typeface="+mn-lt"/>
                <a:ea typeface="+mn-ea"/>
                <a:cs typeface="+mn-cs"/>
              </a:rPr>
              <a:t>capabilities</a:t>
            </a:r>
            <a:r>
              <a:rPr lang="fr-FR" sz="900" kern="1200" dirty="0">
                <a:solidFill>
                  <a:schemeClr val="tx1"/>
                </a:solidFill>
                <a:latin typeface="+mn-lt"/>
                <a:ea typeface="+mn-ea"/>
                <a:cs typeface="+mn-cs"/>
              </a:rPr>
              <a:t> by </a:t>
            </a:r>
            <a:r>
              <a:rPr lang="fr-FR" sz="900" kern="1200" dirty="0" err="1">
                <a:solidFill>
                  <a:schemeClr val="tx1"/>
                </a:solidFill>
                <a:latin typeface="+mn-lt"/>
                <a:ea typeface="+mn-ea"/>
                <a:cs typeface="+mn-cs"/>
              </a:rPr>
              <a:t>delivering</a:t>
            </a:r>
            <a:r>
              <a:rPr lang="fr-FR" sz="900" kern="1200" dirty="0">
                <a:solidFill>
                  <a:schemeClr val="tx1"/>
                </a:solidFill>
                <a:latin typeface="+mn-lt"/>
                <a:ea typeface="+mn-ea"/>
                <a:cs typeface="+mn-cs"/>
              </a:rPr>
              <a:t> a </a:t>
            </a:r>
            <a:r>
              <a:rPr lang="fr-FR" sz="900" kern="1200" dirty="0" err="1">
                <a:solidFill>
                  <a:schemeClr val="tx1"/>
                </a:solidFill>
                <a:latin typeface="+mn-lt"/>
                <a:ea typeface="+mn-ea"/>
                <a:cs typeface="+mn-cs"/>
              </a:rPr>
              <a:t>learner</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centric</a:t>
            </a:r>
            <a:r>
              <a:rPr lang="fr-FR" sz="900" kern="1200" dirty="0">
                <a:solidFill>
                  <a:schemeClr val="tx1"/>
                </a:solidFill>
                <a:latin typeface="+mn-lt"/>
                <a:ea typeface="+mn-ea"/>
                <a:cs typeface="+mn-cs"/>
              </a:rPr>
              <a:t> end-to-end </a:t>
            </a:r>
            <a:r>
              <a:rPr lang="fr-FR" sz="900" kern="1200" dirty="0" err="1">
                <a:solidFill>
                  <a:schemeClr val="tx1"/>
                </a:solidFill>
                <a:latin typeface="+mn-lt"/>
                <a:ea typeface="+mn-ea"/>
                <a:cs typeface="+mn-cs"/>
              </a:rPr>
              <a:t>experience</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leveraging</a:t>
            </a:r>
            <a:r>
              <a:rPr lang="fr-FR" sz="900" kern="1200" dirty="0">
                <a:solidFill>
                  <a:schemeClr val="tx1"/>
                </a:solidFill>
                <a:latin typeface="+mn-lt"/>
                <a:ea typeface="+mn-ea"/>
                <a:cs typeface="+mn-cs"/>
              </a:rPr>
              <a:t> the </a:t>
            </a:r>
            <a:r>
              <a:rPr lang="fr-FR" sz="900" kern="1200" dirty="0" err="1">
                <a:solidFill>
                  <a:schemeClr val="tx1"/>
                </a:solidFill>
                <a:latin typeface="+mn-lt"/>
                <a:ea typeface="+mn-ea"/>
                <a:cs typeface="+mn-cs"/>
              </a:rPr>
              <a:t>principles</a:t>
            </a:r>
            <a:r>
              <a:rPr lang="fr-FR" sz="900" kern="1200" dirty="0">
                <a:solidFill>
                  <a:schemeClr val="tx1"/>
                </a:solidFill>
                <a:latin typeface="+mn-lt"/>
                <a:ea typeface="+mn-ea"/>
                <a:cs typeface="+mn-cs"/>
              </a:rPr>
              <a:t> of Digital Age Learning. Capgemini University </a:t>
            </a:r>
            <a:r>
              <a:rPr lang="fr-FR" sz="900" kern="1200" dirty="0" err="1">
                <a:solidFill>
                  <a:schemeClr val="tx1"/>
                </a:solidFill>
                <a:latin typeface="+mn-lt"/>
                <a:ea typeface="+mn-ea"/>
                <a:cs typeface="+mn-cs"/>
              </a:rPr>
              <a:t>was</a:t>
            </a:r>
            <a:r>
              <a:rPr lang="fr-FR" sz="900" kern="1200" dirty="0">
                <a:solidFill>
                  <a:schemeClr val="tx1"/>
                </a:solidFill>
                <a:latin typeface="+mn-lt"/>
                <a:ea typeface="+mn-ea"/>
                <a:cs typeface="+mn-cs"/>
              </a:rPr>
              <a:t> first </a:t>
            </a:r>
            <a:r>
              <a:rPr lang="fr-FR" sz="900" kern="1200" dirty="0" err="1">
                <a:solidFill>
                  <a:schemeClr val="tx1"/>
                </a:solidFill>
                <a:latin typeface="+mn-lt"/>
                <a:ea typeface="+mn-ea"/>
                <a:cs typeface="+mn-cs"/>
              </a:rPr>
              <a:t>accredited</a:t>
            </a:r>
            <a:r>
              <a:rPr lang="fr-FR" sz="900" kern="1200" dirty="0">
                <a:solidFill>
                  <a:schemeClr val="tx1"/>
                </a:solidFill>
                <a:latin typeface="+mn-lt"/>
                <a:ea typeface="+mn-ea"/>
                <a:cs typeface="+mn-cs"/>
              </a:rPr>
              <a:t> by the </a:t>
            </a:r>
            <a:r>
              <a:rPr lang="fr-FR" sz="900" kern="1200" dirty="0" err="1">
                <a:solidFill>
                  <a:schemeClr val="tx1"/>
                </a:solidFill>
                <a:latin typeface="+mn-lt"/>
                <a:ea typeface="+mn-ea"/>
                <a:cs typeface="+mn-cs"/>
              </a:rPr>
              <a:t>European</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Foundation</a:t>
            </a:r>
            <a:r>
              <a:rPr lang="fr-FR" sz="900" kern="1200" dirty="0">
                <a:solidFill>
                  <a:schemeClr val="tx1"/>
                </a:solidFill>
                <a:latin typeface="+mn-lt"/>
                <a:ea typeface="+mn-ea"/>
                <a:cs typeface="+mn-cs"/>
              </a:rPr>
              <a:t> for Management </a:t>
            </a:r>
            <a:r>
              <a:rPr lang="fr-FR" sz="900" kern="1200" dirty="0" err="1">
                <a:solidFill>
                  <a:schemeClr val="tx1"/>
                </a:solidFill>
                <a:latin typeface="+mn-lt"/>
                <a:ea typeface="+mn-ea"/>
                <a:cs typeface="+mn-cs"/>
              </a:rPr>
              <a:t>Development</a:t>
            </a:r>
            <a:r>
              <a:rPr lang="fr-FR" sz="900" kern="1200" dirty="0">
                <a:solidFill>
                  <a:schemeClr val="tx1"/>
                </a:solidFill>
                <a:latin typeface="+mn-lt"/>
                <a:ea typeface="+mn-ea"/>
                <a:cs typeface="+mn-cs"/>
              </a:rPr>
              <a:t> (EFMD) in 2009, and </a:t>
            </a:r>
            <a:r>
              <a:rPr lang="fr-FR" sz="900" kern="1200" dirty="0" err="1">
                <a:solidFill>
                  <a:schemeClr val="tx1"/>
                </a:solidFill>
                <a:latin typeface="+mn-lt"/>
                <a:ea typeface="+mn-ea"/>
                <a:cs typeface="+mn-cs"/>
              </a:rPr>
              <a:t>reaccredited</a:t>
            </a:r>
            <a:r>
              <a:rPr lang="fr-FR" sz="900" kern="1200" dirty="0">
                <a:solidFill>
                  <a:schemeClr val="tx1"/>
                </a:solidFill>
                <a:latin typeface="+mn-lt"/>
                <a:ea typeface="+mn-ea"/>
                <a:cs typeface="+mn-cs"/>
              </a:rPr>
              <a:t> in 2014. In 2016 the University </a:t>
            </a:r>
            <a:r>
              <a:rPr lang="fr-FR" sz="900" kern="1200" dirty="0" err="1">
                <a:solidFill>
                  <a:schemeClr val="tx1"/>
                </a:solidFill>
                <a:latin typeface="+mn-lt"/>
                <a:ea typeface="+mn-ea"/>
                <a:cs typeface="+mn-cs"/>
              </a:rPr>
              <a:t>delivered</a:t>
            </a:r>
            <a:r>
              <a:rPr lang="fr-FR" sz="900" kern="1200" dirty="0">
                <a:solidFill>
                  <a:schemeClr val="tx1"/>
                </a:solidFill>
                <a:latin typeface="+mn-lt"/>
                <a:ea typeface="+mn-ea"/>
                <a:cs typeface="+mn-cs"/>
              </a:rPr>
              <a:t> over 4.1 million </a:t>
            </a:r>
            <a:r>
              <a:rPr lang="fr-FR" sz="900" kern="1200" dirty="0" err="1">
                <a:solidFill>
                  <a:schemeClr val="tx1"/>
                </a:solidFill>
                <a:latin typeface="+mn-lt"/>
                <a:ea typeface="+mn-ea"/>
                <a:cs typeface="+mn-cs"/>
              </a:rPr>
              <a:t>learning</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hours</a:t>
            </a:r>
            <a:r>
              <a:rPr lang="fr-FR" sz="900" kern="1200" dirty="0">
                <a:solidFill>
                  <a:schemeClr val="tx1"/>
                </a:solidFill>
                <a:latin typeface="+mn-lt"/>
                <a:ea typeface="+mn-ea"/>
                <a:cs typeface="+mn-cs"/>
              </a:rPr>
              <a:t> to over 182,000 </a:t>
            </a:r>
            <a:r>
              <a:rPr lang="fr-FR" sz="900" kern="1200" dirty="0" err="1">
                <a:solidFill>
                  <a:schemeClr val="tx1"/>
                </a:solidFill>
                <a:latin typeface="+mn-lt"/>
                <a:ea typeface="+mn-ea"/>
                <a:cs typeface="+mn-cs"/>
              </a:rPr>
              <a:t>employees</a:t>
            </a:r>
            <a:r>
              <a:rPr lang="fr-FR" sz="900" kern="1200" dirty="0">
                <a:solidFill>
                  <a:schemeClr val="tx1"/>
                </a:solidFill>
                <a:latin typeface="+mn-lt"/>
                <a:ea typeface="+mn-ea"/>
                <a:cs typeface="+mn-cs"/>
              </a:rPr>
              <a:t>. </a:t>
            </a:r>
            <a:endParaRPr lang="en-US" sz="900" kern="1200" dirty="0">
              <a:solidFill>
                <a:schemeClr val="tx1"/>
              </a:solidFill>
              <a:latin typeface="+mn-lt"/>
              <a:ea typeface="+mn-ea"/>
              <a:cs typeface="+mn-cs"/>
            </a:endParaRPr>
          </a:p>
          <a:p>
            <a:pPr algn="just">
              <a:lnSpc>
                <a:spcPts val="1200"/>
              </a:lnSpc>
            </a:pPr>
            <a:endParaRPr lang="en-US" sz="900" kern="1200" dirty="0">
              <a:solidFill>
                <a:schemeClr val="tx1"/>
              </a:solidFill>
              <a:latin typeface="+mn-lt"/>
              <a:ea typeface="+mn-ea"/>
              <a:cs typeface="+mn-cs"/>
            </a:endParaRPr>
          </a:p>
        </p:txBody>
      </p:sp>
      <p:sp>
        <p:nvSpPr>
          <p:cNvPr id="28" name="Rectangle 27"/>
          <p:cNvSpPr/>
          <p:nvPr userDrawn="1"/>
        </p:nvSpPr>
        <p:spPr>
          <a:xfrm>
            <a:off x="4896036" y="2996952"/>
            <a:ext cx="2843766" cy="256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a:t>
            </a:r>
            <a:r>
              <a:rPr lang="en-US" sz="1400" kern="1200" dirty="0">
                <a:solidFill>
                  <a:schemeClr val="accent1"/>
                </a:solidFill>
                <a:latin typeface="+mn-lt"/>
                <a:ea typeface="+mn-ea"/>
                <a:cs typeface="+mn-cs"/>
              </a:rPr>
              <a:t>Capgemini</a:t>
            </a:r>
            <a:r>
              <a:rPr lang="pl-PL" sz="1400" kern="1200" dirty="0">
                <a:solidFill>
                  <a:schemeClr val="accent1"/>
                </a:solidFill>
                <a:latin typeface="+mn-lt"/>
                <a:ea typeface="+mn-ea"/>
                <a:cs typeface="+mn-cs"/>
              </a:rPr>
              <a:t> </a:t>
            </a:r>
            <a:r>
              <a:rPr lang="en-US" sz="1400" kern="1200" dirty="0">
                <a:solidFill>
                  <a:schemeClr val="accent1"/>
                </a:solidFill>
                <a:latin typeface="+mn-lt"/>
                <a:ea typeface="+mn-ea"/>
                <a:cs typeface="+mn-cs"/>
              </a:rPr>
              <a:t>University</a:t>
            </a:r>
          </a:p>
        </p:txBody>
      </p:sp>
      <p:sp>
        <p:nvSpPr>
          <p:cNvPr id="30" name="Rectangle 29"/>
          <p:cNvSpPr/>
          <p:nvPr userDrawn="1"/>
        </p:nvSpPr>
        <p:spPr>
          <a:xfrm>
            <a:off x="4896036" y="5157744"/>
            <a:ext cx="437448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marL="0" indent="0" algn="l"/>
            <a:r>
              <a:rPr lang="en-US" sz="1200" kern="1200" dirty="0">
                <a:solidFill>
                  <a:schemeClr val="accent2"/>
                </a:solidFill>
                <a:latin typeface="+mn-lt"/>
                <a:ea typeface="+mn-ea"/>
                <a:cs typeface="+mn-cs"/>
              </a:rPr>
              <a:t>www.capgemini.com/careers/your-career-path/capgemini-university</a:t>
            </a:r>
          </a:p>
        </p:txBody>
      </p:sp>
      <p:sp>
        <p:nvSpPr>
          <p:cNvPr id="31" name="Freeform 5"/>
          <p:cNvSpPr>
            <a:spLocks/>
          </p:cNvSpPr>
          <p:nvPr userDrawn="1"/>
        </p:nvSpPr>
        <p:spPr bwMode="auto">
          <a:xfrm>
            <a:off x="-20765" y="-146"/>
            <a:ext cx="5812265" cy="6858037"/>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 name="connsiteX0" fmla="*/ 2507 w 10000"/>
              <a:gd name="connsiteY0" fmla="*/ 0 h 10000"/>
              <a:gd name="connsiteX1" fmla="*/ 0 w 10000"/>
              <a:gd name="connsiteY1" fmla="*/ 0 h 10000"/>
              <a:gd name="connsiteX2" fmla="*/ 0 w 10000"/>
              <a:gd name="connsiteY2" fmla="*/ 10000 h 10000"/>
              <a:gd name="connsiteX3" fmla="*/ 10000 w 10000"/>
              <a:gd name="connsiteY3" fmla="*/ 10000 h 10000"/>
              <a:gd name="connsiteX4" fmla="*/ 10000 w 10000"/>
              <a:gd name="connsiteY4" fmla="*/ 9989 h 10000"/>
              <a:gd name="connsiteX5" fmla="*/ 525 w 10000"/>
              <a:gd name="connsiteY5" fmla="*/ 9989 h 10000"/>
              <a:gd name="connsiteX6" fmla="*/ 6152 w 10000"/>
              <a:gd name="connsiteY6" fmla="*/ 4435 h 10000"/>
              <a:gd name="connsiteX7" fmla="*/ 2942 w 10000"/>
              <a:gd name="connsiteY7" fmla="*/ 2322 h 10000"/>
              <a:gd name="connsiteX0" fmla="*/ 802 w 10000"/>
              <a:gd name="connsiteY0" fmla="*/ 2322 h 10000"/>
              <a:gd name="connsiteX1" fmla="*/ 0 w 10000"/>
              <a:gd name="connsiteY1" fmla="*/ 0 h 10000"/>
              <a:gd name="connsiteX2" fmla="*/ 0 w 10000"/>
              <a:gd name="connsiteY2" fmla="*/ 10000 h 10000"/>
              <a:gd name="connsiteX3" fmla="*/ 10000 w 10000"/>
              <a:gd name="connsiteY3" fmla="*/ 10000 h 10000"/>
              <a:gd name="connsiteX4" fmla="*/ 10000 w 10000"/>
              <a:gd name="connsiteY4" fmla="*/ 9989 h 10000"/>
              <a:gd name="connsiteX5" fmla="*/ 525 w 10000"/>
              <a:gd name="connsiteY5" fmla="*/ 9989 h 10000"/>
              <a:gd name="connsiteX6" fmla="*/ 6152 w 10000"/>
              <a:gd name="connsiteY6" fmla="*/ 4435 h 10000"/>
              <a:gd name="connsiteX7" fmla="*/ 2942 w 10000"/>
              <a:gd name="connsiteY7" fmla="*/ 2322 h 10000"/>
              <a:gd name="connsiteX0" fmla="*/ 2541 w 11739"/>
              <a:gd name="connsiteY0" fmla="*/ 528 h 8206"/>
              <a:gd name="connsiteX1" fmla="*/ 0 w 11739"/>
              <a:gd name="connsiteY1" fmla="*/ 0 h 8206"/>
              <a:gd name="connsiteX2" fmla="*/ 1739 w 11739"/>
              <a:gd name="connsiteY2" fmla="*/ 8206 h 8206"/>
              <a:gd name="connsiteX3" fmla="*/ 11739 w 11739"/>
              <a:gd name="connsiteY3" fmla="*/ 8206 h 8206"/>
              <a:gd name="connsiteX4" fmla="*/ 11739 w 11739"/>
              <a:gd name="connsiteY4" fmla="*/ 8195 h 8206"/>
              <a:gd name="connsiteX5" fmla="*/ 2264 w 11739"/>
              <a:gd name="connsiteY5" fmla="*/ 8195 h 8206"/>
              <a:gd name="connsiteX6" fmla="*/ 7891 w 11739"/>
              <a:gd name="connsiteY6" fmla="*/ 2641 h 8206"/>
              <a:gd name="connsiteX7" fmla="*/ 4681 w 11739"/>
              <a:gd name="connsiteY7" fmla="*/ 528 h 8206"/>
              <a:gd name="connsiteX0" fmla="*/ 684 w 8519"/>
              <a:gd name="connsiteY0" fmla="*/ 0 h 9357"/>
              <a:gd name="connsiteX1" fmla="*/ 0 w 8519"/>
              <a:gd name="connsiteY1" fmla="*/ 9357 h 9357"/>
              <a:gd name="connsiteX2" fmla="*/ 8519 w 8519"/>
              <a:gd name="connsiteY2" fmla="*/ 9357 h 9357"/>
              <a:gd name="connsiteX3" fmla="*/ 8519 w 8519"/>
              <a:gd name="connsiteY3" fmla="*/ 9344 h 9357"/>
              <a:gd name="connsiteX4" fmla="*/ 448 w 8519"/>
              <a:gd name="connsiteY4" fmla="*/ 9344 h 9357"/>
              <a:gd name="connsiteX5" fmla="*/ 5241 w 8519"/>
              <a:gd name="connsiteY5" fmla="*/ 2575 h 9357"/>
              <a:gd name="connsiteX6" fmla="*/ 2507 w 8519"/>
              <a:gd name="connsiteY6" fmla="*/ 0 h 9357"/>
              <a:gd name="connsiteX0" fmla="*/ 803 w 11710"/>
              <a:gd name="connsiteY0" fmla="*/ 0 h 10000"/>
              <a:gd name="connsiteX1" fmla="*/ 0 w 11710"/>
              <a:gd name="connsiteY1" fmla="*/ 10000 h 10000"/>
              <a:gd name="connsiteX2" fmla="*/ 10000 w 11710"/>
              <a:gd name="connsiteY2" fmla="*/ 10000 h 10000"/>
              <a:gd name="connsiteX3" fmla="*/ 10000 w 11710"/>
              <a:gd name="connsiteY3" fmla="*/ 9986 h 10000"/>
              <a:gd name="connsiteX4" fmla="*/ 4748 w 11710"/>
              <a:gd name="connsiteY4" fmla="*/ 7805 h 10000"/>
              <a:gd name="connsiteX5" fmla="*/ 6152 w 11710"/>
              <a:gd name="connsiteY5" fmla="*/ 2752 h 10000"/>
              <a:gd name="connsiteX6" fmla="*/ 2943 w 11710"/>
              <a:gd name="connsiteY6" fmla="*/ 0 h 10000"/>
              <a:gd name="connsiteX0" fmla="*/ 803 w 11710"/>
              <a:gd name="connsiteY0" fmla="*/ 0 h 10000"/>
              <a:gd name="connsiteX1" fmla="*/ 0 w 11710"/>
              <a:gd name="connsiteY1" fmla="*/ 10000 h 10000"/>
              <a:gd name="connsiteX2" fmla="*/ 10000 w 11710"/>
              <a:gd name="connsiteY2" fmla="*/ 10000 h 10000"/>
              <a:gd name="connsiteX3" fmla="*/ 4748 w 11710"/>
              <a:gd name="connsiteY3" fmla="*/ 7805 h 10000"/>
              <a:gd name="connsiteX4" fmla="*/ 6152 w 11710"/>
              <a:gd name="connsiteY4" fmla="*/ 2752 h 10000"/>
              <a:gd name="connsiteX5" fmla="*/ 2943 w 11710"/>
              <a:gd name="connsiteY5" fmla="*/ 0 h 10000"/>
              <a:gd name="connsiteX0" fmla="*/ 803 w 11710"/>
              <a:gd name="connsiteY0" fmla="*/ 0 h 10000"/>
              <a:gd name="connsiteX1" fmla="*/ 0 w 11710"/>
              <a:gd name="connsiteY1" fmla="*/ 10000 h 10000"/>
              <a:gd name="connsiteX2" fmla="*/ 4748 w 11710"/>
              <a:gd name="connsiteY2" fmla="*/ 7805 h 10000"/>
              <a:gd name="connsiteX3" fmla="*/ 6152 w 11710"/>
              <a:gd name="connsiteY3" fmla="*/ 2752 h 10000"/>
              <a:gd name="connsiteX4" fmla="*/ 2943 w 11710"/>
              <a:gd name="connsiteY4" fmla="*/ 0 h 10000"/>
              <a:gd name="connsiteX0" fmla="*/ 268 w 11175"/>
              <a:gd name="connsiteY0" fmla="*/ 0 h 7805"/>
              <a:gd name="connsiteX1" fmla="*/ 1605 w 11175"/>
              <a:gd name="connsiteY1" fmla="*/ 7181 h 7805"/>
              <a:gd name="connsiteX2" fmla="*/ 4213 w 11175"/>
              <a:gd name="connsiteY2" fmla="*/ 7805 h 7805"/>
              <a:gd name="connsiteX3" fmla="*/ 5617 w 11175"/>
              <a:gd name="connsiteY3" fmla="*/ 2752 h 7805"/>
              <a:gd name="connsiteX4" fmla="*/ 2408 w 11175"/>
              <a:gd name="connsiteY4" fmla="*/ 0 h 7805"/>
              <a:gd name="connsiteX0" fmla="*/ 240 w 10000"/>
              <a:gd name="connsiteY0" fmla="*/ 0 h 10000"/>
              <a:gd name="connsiteX1" fmla="*/ 1646 w 10000"/>
              <a:gd name="connsiteY1" fmla="*/ 10000 h 10000"/>
              <a:gd name="connsiteX2" fmla="*/ 3770 w 10000"/>
              <a:gd name="connsiteY2" fmla="*/ 10000 h 10000"/>
              <a:gd name="connsiteX3" fmla="*/ 5026 w 10000"/>
              <a:gd name="connsiteY3" fmla="*/ 3526 h 10000"/>
              <a:gd name="connsiteX4" fmla="*/ 2155 w 10000"/>
              <a:gd name="connsiteY4" fmla="*/ 0 h 10000"/>
              <a:gd name="connsiteX0" fmla="*/ 240 w 8385"/>
              <a:gd name="connsiteY0" fmla="*/ 0 h 10000"/>
              <a:gd name="connsiteX1" fmla="*/ 31 w 8385"/>
              <a:gd name="connsiteY1" fmla="*/ 10000 h 10000"/>
              <a:gd name="connsiteX2" fmla="*/ 2155 w 8385"/>
              <a:gd name="connsiteY2" fmla="*/ 10000 h 10000"/>
              <a:gd name="connsiteX3" fmla="*/ 3411 w 8385"/>
              <a:gd name="connsiteY3" fmla="*/ 3526 h 10000"/>
              <a:gd name="connsiteX4" fmla="*/ 540 w 8385"/>
              <a:gd name="connsiteY4" fmla="*/ 0 h 10000"/>
              <a:gd name="connsiteX0" fmla="*/ 286 w 10249"/>
              <a:gd name="connsiteY0" fmla="*/ 0 h 10000"/>
              <a:gd name="connsiteX1" fmla="*/ 286 w 10249"/>
              <a:gd name="connsiteY1" fmla="*/ 10000 h 10000"/>
              <a:gd name="connsiteX2" fmla="*/ 2819 w 10249"/>
              <a:gd name="connsiteY2" fmla="*/ 10000 h 10000"/>
              <a:gd name="connsiteX3" fmla="*/ 4317 w 10249"/>
              <a:gd name="connsiteY3" fmla="*/ 3526 h 10000"/>
              <a:gd name="connsiteX4" fmla="*/ 893 w 10249"/>
              <a:gd name="connsiteY4" fmla="*/ 0 h 10000"/>
              <a:gd name="connsiteX0" fmla="*/ 286 w 10249"/>
              <a:gd name="connsiteY0" fmla="*/ 0 h 10000"/>
              <a:gd name="connsiteX1" fmla="*/ 286 w 10249"/>
              <a:gd name="connsiteY1" fmla="*/ 10000 h 10000"/>
              <a:gd name="connsiteX2" fmla="*/ 2819 w 10249"/>
              <a:gd name="connsiteY2" fmla="*/ 10000 h 10000"/>
              <a:gd name="connsiteX3" fmla="*/ 4317 w 10249"/>
              <a:gd name="connsiteY3" fmla="*/ 3526 h 10000"/>
              <a:gd name="connsiteX4" fmla="*/ 893 w 10249"/>
              <a:gd name="connsiteY4" fmla="*/ 0 h 10000"/>
              <a:gd name="connsiteX0" fmla="*/ 21 w 9984"/>
              <a:gd name="connsiteY0" fmla="*/ 0 h 10000"/>
              <a:gd name="connsiteX1" fmla="*/ 21 w 9984"/>
              <a:gd name="connsiteY1" fmla="*/ 10000 h 10000"/>
              <a:gd name="connsiteX2" fmla="*/ 2554 w 9984"/>
              <a:gd name="connsiteY2" fmla="*/ 10000 h 10000"/>
              <a:gd name="connsiteX3" fmla="*/ 4052 w 9984"/>
              <a:gd name="connsiteY3" fmla="*/ 3526 h 10000"/>
              <a:gd name="connsiteX4" fmla="*/ 628 w 9984"/>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6080"/>
              <a:gd name="connsiteY0" fmla="*/ 0 h 10000"/>
              <a:gd name="connsiteX1" fmla="*/ 21 w 6080"/>
              <a:gd name="connsiteY1" fmla="*/ 10000 h 10000"/>
              <a:gd name="connsiteX2" fmla="*/ 2558 w 6080"/>
              <a:gd name="connsiteY2" fmla="*/ 10000 h 10000"/>
              <a:gd name="connsiteX3" fmla="*/ 4058 w 6080"/>
              <a:gd name="connsiteY3" fmla="*/ 3526 h 10000"/>
              <a:gd name="connsiteX4" fmla="*/ 629 w 6080"/>
              <a:gd name="connsiteY4" fmla="*/ 0 h 10000"/>
              <a:gd name="connsiteX0" fmla="*/ 35 w 9132"/>
              <a:gd name="connsiteY0" fmla="*/ 0 h 10000"/>
              <a:gd name="connsiteX1" fmla="*/ 35 w 9132"/>
              <a:gd name="connsiteY1" fmla="*/ 10000 h 10000"/>
              <a:gd name="connsiteX2" fmla="*/ 4207 w 9132"/>
              <a:gd name="connsiteY2" fmla="*/ 10000 h 10000"/>
              <a:gd name="connsiteX3" fmla="*/ 6674 w 9132"/>
              <a:gd name="connsiteY3" fmla="*/ 3526 h 10000"/>
              <a:gd name="connsiteX4" fmla="*/ 1035 w 9132"/>
              <a:gd name="connsiteY4" fmla="*/ 0 h 10000"/>
              <a:gd name="connsiteX0" fmla="*/ 38 w 10393"/>
              <a:gd name="connsiteY0" fmla="*/ 0 h 10000"/>
              <a:gd name="connsiteX1" fmla="*/ 38 w 10393"/>
              <a:gd name="connsiteY1" fmla="*/ 10000 h 10000"/>
              <a:gd name="connsiteX2" fmla="*/ 4607 w 10393"/>
              <a:gd name="connsiteY2" fmla="*/ 10000 h 10000"/>
              <a:gd name="connsiteX3" fmla="*/ 7308 w 10393"/>
              <a:gd name="connsiteY3" fmla="*/ 3526 h 10000"/>
              <a:gd name="connsiteX4" fmla="*/ 1133 w 10393"/>
              <a:gd name="connsiteY4" fmla="*/ 0 h 10000"/>
              <a:gd name="connsiteX0" fmla="*/ 38 w 10393"/>
              <a:gd name="connsiteY0" fmla="*/ 0 h 10000"/>
              <a:gd name="connsiteX1" fmla="*/ 38 w 10393"/>
              <a:gd name="connsiteY1" fmla="*/ 10000 h 10000"/>
              <a:gd name="connsiteX2" fmla="*/ 4607 w 10393"/>
              <a:gd name="connsiteY2" fmla="*/ 10000 h 10000"/>
              <a:gd name="connsiteX3" fmla="*/ 7308 w 10393"/>
              <a:gd name="connsiteY3" fmla="*/ 3526 h 10000"/>
              <a:gd name="connsiteX4" fmla="*/ 1133 w 10393"/>
              <a:gd name="connsiteY4" fmla="*/ 0 h 10000"/>
              <a:gd name="connsiteX0" fmla="*/ 38 w 10393"/>
              <a:gd name="connsiteY0" fmla="*/ 0 h 10000"/>
              <a:gd name="connsiteX1" fmla="*/ 38 w 10393"/>
              <a:gd name="connsiteY1" fmla="*/ 10000 h 10000"/>
              <a:gd name="connsiteX2" fmla="*/ 4607 w 10393"/>
              <a:gd name="connsiteY2" fmla="*/ 10000 h 10000"/>
              <a:gd name="connsiteX3" fmla="*/ 7308 w 10393"/>
              <a:gd name="connsiteY3" fmla="*/ 3526 h 10000"/>
              <a:gd name="connsiteX4" fmla="*/ 1133 w 10393"/>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93" h="10000">
                <a:moveTo>
                  <a:pt x="38" y="0"/>
                </a:moveTo>
                <a:cubicBezTo>
                  <a:pt x="43" y="3692"/>
                  <a:pt x="0" y="6047"/>
                  <a:pt x="38" y="10000"/>
                </a:cubicBezTo>
                <a:lnTo>
                  <a:pt x="4607" y="10000"/>
                </a:lnTo>
                <a:cubicBezTo>
                  <a:pt x="10393" y="6454"/>
                  <a:pt x="8322" y="4154"/>
                  <a:pt x="7308" y="3526"/>
                </a:cubicBezTo>
                <a:cubicBezTo>
                  <a:pt x="8251" y="5527"/>
                  <a:pt x="3442" y="4589"/>
                  <a:pt x="1133"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endParaRPr lang="en-US" sz="1800" dirty="0"/>
          </a:p>
        </p:txBody>
      </p:sp>
      <p:grpSp>
        <p:nvGrpSpPr>
          <p:cNvPr id="32" name="Group 31"/>
          <p:cNvGrpSpPr/>
          <p:nvPr userDrawn="1"/>
        </p:nvGrpSpPr>
        <p:grpSpPr>
          <a:xfrm>
            <a:off x="3665413" y="2404111"/>
            <a:ext cx="734885" cy="682321"/>
            <a:chOff x="5662614" y="3032124"/>
            <a:chExt cx="863600" cy="801689"/>
          </a:xfrm>
        </p:grpSpPr>
        <p:sp>
          <p:nvSpPr>
            <p:cNvPr id="33" name="Freeform 32"/>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4" name="Freeform 33"/>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pic>
        <p:nvPicPr>
          <p:cNvPr id="35" name="Picture 2" descr="D:\My Work\Template\Icons\Social Media\LinkedIN.png">
            <a:hlinkClick r:id="rId5"/>
          </p:cNvPr>
          <p:cNvPicPr>
            <a:picLocks noChangeAspect="1" noChangeArrowheads="1"/>
          </p:cNvPicPr>
          <p:nvPr userDrawn="1"/>
        </p:nvPicPr>
        <p:blipFill>
          <a:blip r:embed="rId6" cstate="print"/>
          <a:srcRect/>
          <a:stretch>
            <a:fillRect/>
          </a:stretch>
        </p:blipFill>
        <p:spPr bwMode="auto">
          <a:xfrm>
            <a:off x="758237" y="3979258"/>
            <a:ext cx="333137" cy="333195"/>
          </a:xfrm>
          <a:prstGeom prst="rect">
            <a:avLst/>
          </a:prstGeom>
          <a:noFill/>
        </p:spPr>
      </p:pic>
      <p:pic>
        <p:nvPicPr>
          <p:cNvPr id="36" name="Picture 4" descr="D:\My Work\Template\Icons\Social Media\SlideShare.png">
            <a:hlinkClick r:id="rId7"/>
          </p:cNvPr>
          <p:cNvPicPr>
            <a:picLocks noChangeAspect="1" noChangeArrowheads="1"/>
          </p:cNvPicPr>
          <p:nvPr userDrawn="1"/>
        </p:nvPicPr>
        <p:blipFill>
          <a:blip r:embed="rId8" cstate="print"/>
          <a:srcRect/>
          <a:stretch>
            <a:fillRect/>
          </a:stretch>
        </p:blipFill>
        <p:spPr bwMode="auto">
          <a:xfrm>
            <a:off x="1141547" y="3979258"/>
            <a:ext cx="333137" cy="333195"/>
          </a:xfrm>
          <a:prstGeom prst="rect">
            <a:avLst/>
          </a:prstGeom>
          <a:noFill/>
        </p:spPr>
      </p:pic>
      <p:pic>
        <p:nvPicPr>
          <p:cNvPr id="37" name="Picture 5" descr="D:\My Work\Template\Icons\Social Media\Twitter.png">
            <a:hlinkClick r:id="rId9"/>
          </p:cNvPr>
          <p:cNvPicPr>
            <a:picLocks noChangeAspect="1" noChangeArrowheads="1"/>
          </p:cNvPicPr>
          <p:nvPr userDrawn="1"/>
        </p:nvPicPr>
        <p:blipFill>
          <a:blip r:embed="rId10" cstate="print"/>
          <a:srcRect/>
          <a:stretch>
            <a:fillRect/>
          </a:stretch>
        </p:blipFill>
        <p:spPr bwMode="auto">
          <a:xfrm>
            <a:off x="1524858" y="3979258"/>
            <a:ext cx="333137" cy="333195"/>
          </a:xfrm>
          <a:prstGeom prst="rect">
            <a:avLst/>
          </a:prstGeom>
          <a:noFill/>
        </p:spPr>
      </p:pic>
      <p:pic>
        <p:nvPicPr>
          <p:cNvPr id="38" name="Picture 6" descr="D:\My Work\Template\Icons\Social Media\YouTube.png">
            <a:hlinkClick r:id="rId11"/>
          </p:cNvPr>
          <p:cNvPicPr>
            <a:picLocks noChangeAspect="1" noChangeArrowheads="1"/>
          </p:cNvPicPr>
          <p:nvPr userDrawn="1"/>
        </p:nvPicPr>
        <p:blipFill>
          <a:blip r:embed="rId12" cstate="print"/>
          <a:srcRect/>
          <a:stretch>
            <a:fillRect/>
          </a:stretch>
        </p:blipFill>
        <p:spPr bwMode="auto">
          <a:xfrm>
            <a:off x="1908167" y="3979258"/>
            <a:ext cx="333137" cy="333195"/>
          </a:xfrm>
          <a:prstGeom prst="rect">
            <a:avLst/>
          </a:prstGeom>
          <a:noFill/>
        </p:spPr>
      </p:pic>
      <p:pic>
        <p:nvPicPr>
          <p:cNvPr id="39" name="Picture 7" descr="D:\My Work\Template\Icons\Social Media\Facebook.png">
            <a:hlinkClick r:id="rId13"/>
          </p:cNvPr>
          <p:cNvPicPr>
            <a:picLocks noChangeAspect="1" noChangeArrowheads="1"/>
          </p:cNvPicPr>
          <p:nvPr userDrawn="1"/>
        </p:nvPicPr>
        <p:blipFill>
          <a:blip r:embed="rId14" cstate="print"/>
          <a:srcRect/>
          <a:stretch>
            <a:fillRect/>
          </a:stretch>
        </p:blipFill>
        <p:spPr bwMode="auto">
          <a:xfrm>
            <a:off x="374926" y="3979258"/>
            <a:ext cx="333137" cy="333195"/>
          </a:xfrm>
          <a:prstGeom prst="rect">
            <a:avLst/>
          </a:prstGeom>
          <a:noFill/>
        </p:spPr>
      </p:pic>
      <p:sp>
        <p:nvSpPr>
          <p:cNvPr id="40" name="Rectangle 39"/>
          <p:cNvSpPr/>
          <p:nvPr userDrawn="1"/>
        </p:nvSpPr>
        <p:spPr>
          <a:xfrm>
            <a:off x="374926" y="5640914"/>
            <a:ext cx="4197891"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a:t>
            </a:r>
            <a:r>
              <a:rPr lang="pl-PL" sz="800" noProof="0" dirty="0">
                <a:solidFill>
                  <a:schemeClr val="bg1"/>
                </a:solidFill>
                <a:latin typeface="+mn-lt"/>
                <a:cs typeface="Arial"/>
              </a:rPr>
              <a:t/>
            </a:r>
            <a:br>
              <a:rPr lang="pl-PL" sz="800" noProof="0" dirty="0">
                <a:solidFill>
                  <a:schemeClr val="bg1"/>
                </a:solidFill>
                <a:latin typeface="+mn-lt"/>
                <a:cs typeface="Arial"/>
              </a:rPr>
            </a:br>
            <a:r>
              <a:rPr lang="en-US" sz="800" noProof="0" dirty="0">
                <a:solidFill>
                  <a:schemeClr val="bg1"/>
                </a:solidFill>
                <a:latin typeface="+mn-lt"/>
                <a:cs typeface="Arial"/>
              </a:rPr>
              <a:t>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2018 Capgemini. All rights reserved.</a:t>
            </a:r>
          </a:p>
          <a:p>
            <a:pPr marL="0" marR="0" indent="0" defTabSz="957564"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pic>
        <p:nvPicPr>
          <p:cNvPr id="41" name="Picture 40"/>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367461" y="4434172"/>
            <a:ext cx="2559875" cy="201012"/>
          </a:xfrm>
          <a:prstGeom prst="rect">
            <a:avLst/>
          </a:prstGeom>
        </p:spPr>
      </p:pic>
    </p:spTree>
    <p:extLst>
      <p:ext uri="{BB962C8B-B14F-4D97-AF65-F5344CB8AC3E}">
        <p14:creationId xmlns:p14="http://schemas.microsoft.com/office/powerpoint/2010/main" val="3951141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 2">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Freeform 7"/>
          <p:cNvSpPr>
            <a:spLocks/>
          </p:cNvSpPr>
          <p:nvPr/>
        </p:nvSpPr>
        <p:spPr bwMode="auto">
          <a:xfrm>
            <a:off x="4643994" y="0"/>
            <a:ext cx="4507581" cy="5805114"/>
          </a:xfrm>
          <a:custGeom>
            <a:avLst/>
            <a:gdLst>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817 w 10000"/>
              <a:gd name="connsiteY32" fmla="*/ 9361 h 10000"/>
              <a:gd name="connsiteX33" fmla="*/ 7619 w 10000"/>
              <a:gd name="connsiteY33" fmla="*/ 9254 h 10000"/>
              <a:gd name="connsiteX34" fmla="*/ 7430 w 10000"/>
              <a:gd name="connsiteY34" fmla="*/ 9138 h 10000"/>
              <a:gd name="connsiteX35" fmla="*/ 7237 w 10000"/>
              <a:gd name="connsiteY35" fmla="*/ 9023 h 10000"/>
              <a:gd name="connsiteX36" fmla="*/ 7052 w 10000"/>
              <a:gd name="connsiteY36" fmla="*/ 8902 h 10000"/>
              <a:gd name="connsiteX37" fmla="*/ 6805 w 10000"/>
              <a:gd name="connsiteY37" fmla="*/ 8736 h 10000"/>
              <a:gd name="connsiteX38" fmla="*/ 6562 w 10000"/>
              <a:gd name="connsiteY38" fmla="*/ 8564 h 10000"/>
              <a:gd name="connsiteX39" fmla="*/ 6319 w 10000"/>
              <a:gd name="connsiteY39" fmla="*/ 8388 h 10000"/>
              <a:gd name="connsiteX40" fmla="*/ 6085 w 10000"/>
              <a:gd name="connsiteY40" fmla="*/ 8208 h 10000"/>
              <a:gd name="connsiteX41" fmla="*/ 5851 w 10000"/>
              <a:gd name="connsiteY41" fmla="*/ 8022 h 10000"/>
              <a:gd name="connsiteX42" fmla="*/ 5621 w 10000"/>
              <a:gd name="connsiteY42" fmla="*/ 7832 h 10000"/>
              <a:gd name="connsiteX43" fmla="*/ 5392 w 10000"/>
              <a:gd name="connsiteY43" fmla="*/ 7642 h 10000"/>
              <a:gd name="connsiteX44" fmla="*/ 5167 w 10000"/>
              <a:gd name="connsiteY44" fmla="*/ 7443 h 10000"/>
              <a:gd name="connsiteX45" fmla="*/ 5167 w 10000"/>
              <a:gd name="connsiteY45" fmla="*/ 7443 h 10000"/>
              <a:gd name="connsiteX46" fmla="*/ 4905 w 10000"/>
              <a:gd name="connsiteY46" fmla="*/ 7216 h 10000"/>
              <a:gd name="connsiteX47" fmla="*/ 4905 w 10000"/>
              <a:gd name="connsiteY47" fmla="*/ 7216 h 10000"/>
              <a:gd name="connsiteX48" fmla="*/ 4995 w 10000"/>
              <a:gd name="connsiteY48" fmla="*/ 7040 h 10000"/>
              <a:gd name="connsiteX49" fmla="*/ 5077 w 10000"/>
              <a:gd name="connsiteY49" fmla="*/ 6864 h 10000"/>
              <a:gd name="connsiteX50" fmla="*/ 5077 w 10000"/>
              <a:gd name="connsiteY50" fmla="*/ 6864 h 10000"/>
              <a:gd name="connsiteX51" fmla="*/ 5113 w 10000"/>
              <a:gd name="connsiteY51" fmla="*/ 6781 h 10000"/>
              <a:gd name="connsiteX52" fmla="*/ 5144 w 10000"/>
              <a:gd name="connsiteY52" fmla="*/ 6693 h 10000"/>
              <a:gd name="connsiteX53" fmla="*/ 5176 w 10000"/>
              <a:gd name="connsiteY53" fmla="*/ 6605 h 10000"/>
              <a:gd name="connsiteX54" fmla="*/ 5203 w 10000"/>
              <a:gd name="connsiteY54" fmla="*/ 6517 h 10000"/>
              <a:gd name="connsiteX55" fmla="*/ 5225 w 10000"/>
              <a:gd name="connsiteY55" fmla="*/ 6424 h 10000"/>
              <a:gd name="connsiteX56" fmla="*/ 5243 w 10000"/>
              <a:gd name="connsiteY56" fmla="*/ 6336 h 10000"/>
              <a:gd name="connsiteX57" fmla="*/ 5252 w 10000"/>
              <a:gd name="connsiteY57" fmla="*/ 6244 h 10000"/>
              <a:gd name="connsiteX58" fmla="*/ 5261 w 10000"/>
              <a:gd name="connsiteY58" fmla="*/ 6146 h 10000"/>
              <a:gd name="connsiteX59" fmla="*/ 5261 w 10000"/>
              <a:gd name="connsiteY59" fmla="*/ 6146 h 10000"/>
              <a:gd name="connsiteX60" fmla="*/ 5266 w 10000"/>
              <a:gd name="connsiteY60" fmla="*/ 6040 h 10000"/>
              <a:gd name="connsiteX61" fmla="*/ 5257 w 10000"/>
              <a:gd name="connsiteY61" fmla="*/ 5933 h 10000"/>
              <a:gd name="connsiteX62" fmla="*/ 5243 w 10000"/>
              <a:gd name="connsiteY62" fmla="*/ 5831 h 10000"/>
              <a:gd name="connsiteX63" fmla="*/ 5221 w 10000"/>
              <a:gd name="connsiteY63" fmla="*/ 5730 h 10000"/>
              <a:gd name="connsiteX64" fmla="*/ 5189 w 10000"/>
              <a:gd name="connsiteY64" fmla="*/ 5632 h 10000"/>
              <a:gd name="connsiteX65" fmla="*/ 5149 w 10000"/>
              <a:gd name="connsiteY65" fmla="*/ 5535 h 10000"/>
              <a:gd name="connsiteX66" fmla="*/ 5099 w 10000"/>
              <a:gd name="connsiteY66" fmla="*/ 5442 h 10000"/>
              <a:gd name="connsiteX67" fmla="*/ 5045 w 10000"/>
              <a:gd name="connsiteY67" fmla="*/ 5350 h 10000"/>
              <a:gd name="connsiteX68" fmla="*/ 5045 w 10000"/>
              <a:gd name="connsiteY68" fmla="*/ 5350 h 10000"/>
              <a:gd name="connsiteX69" fmla="*/ 4986 w 10000"/>
              <a:gd name="connsiteY69" fmla="*/ 5266 h 10000"/>
              <a:gd name="connsiteX70" fmla="*/ 4923 w 10000"/>
              <a:gd name="connsiteY70" fmla="*/ 5183 h 10000"/>
              <a:gd name="connsiteX71" fmla="*/ 4856 w 10000"/>
              <a:gd name="connsiteY71" fmla="*/ 5109 h 10000"/>
              <a:gd name="connsiteX72" fmla="*/ 4784 w 10000"/>
              <a:gd name="connsiteY72" fmla="*/ 5035 h 10000"/>
              <a:gd name="connsiteX73" fmla="*/ 4707 w 10000"/>
              <a:gd name="connsiteY73" fmla="*/ 4965 h 10000"/>
              <a:gd name="connsiteX74" fmla="*/ 4631 w 10000"/>
              <a:gd name="connsiteY74" fmla="*/ 4900 h 10000"/>
              <a:gd name="connsiteX75" fmla="*/ 4550 w 10000"/>
              <a:gd name="connsiteY75" fmla="*/ 4836 h 10000"/>
              <a:gd name="connsiteX76" fmla="*/ 4469 w 10000"/>
              <a:gd name="connsiteY76" fmla="*/ 4775 h 10000"/>
              <a:gd name="connsiteX77" fmla="*/ 4469 w 10000"/>
              <a:gd name="connsiteY77" fmla="*/ 4775 h 10000"/>
              <a:gd name="connsiteX78" fmla="*/ 4347 w 10000"/>
              <a:gd name="connsiteY78" fmla="*/ 4687 h 10000"/>
              <a:gd name="connsiteX79" fmla="*/ 4226 w 10000"/>
              <a:gd name="connsiteY79" fmla="*/ 4609 h 10000"/>
              <a:gd name="connsiteX80" fmla="*/ 4104 w 10000"/>
              <a:gd name="connsiteY80" fmla="*/ 4530 h 10000"/>
              <a:gd name="connsiteX81" fmla="*/ 3978 w 10000"/>
              <a:gd name="connsiteY81" fmla="*/ 4456 h 10000"/>
              <a:gd name="connsiteX82" fmla="*/ 3852 w 10000"/>
              <a:gd name="connsiteY82" fmla="*/ 4386 h 10000"/>
              <a:gd name="connsiteX83" fmla="*/ 3722 w 10000"/>
              <a:gd name="connsiteY83" fmla="*/ 4317 h 10000"/>
              <a:gd name="connsiteX84" fmla="*/ 3591 w 10000"/>
              <a:gd name="connsiteY84" fmla="*/ 4252 h 10000"/>
              <a:gd name="connsiteX85" fmla="*/ 3461 w 10000"/>
              <a:gd name="connsiteY85" fmla="*/ 4187 h 10000"/>
              <a:gd name="connsiteX86" fmla="*/ 3461 w 10000"/>
              <a:gd name="connsiteY86" fmla="*/ 4187 h 10000"/>
              <a:gd name="connsiteX87" fmla="*/ 3029 w 10000"/>
              <a:gd name="connsiteY87" fmla="*/ 3993 h 10000"/>
              <a:gd name="connsiteX88" fmla="*/ 2601 w 10000"/>
              <a:gd name="connsiteY88" fmla="*/ 3798 h 10000"/>
              <a:gd name="connsiteX89" fmla="*/ 1742 w 10000"/>
              <a:gd name="connsiteY89" fmla="*/ 3414 h 10000"/>
              <a:gd name="connsiteX90" fmla="*/ 1742 w 10000"/>
              <a:gd name="connsiteY90" fmla="*/ 3414 h 10000"/>
              <a:gd name="connsiteX91" fmla="*/ 1598 w 10000"/>
              <a:gd name="connsiteY91" fmla="*/ 3349 h 10000"/>
              <a:gd name="connsiteX92" fmla="*/ 1454 w 10000"/>
              <a:gd name="connsiteY92" fmla="*/ 3279 h 10000"/>
              <a:gd name="connsiteX93" fmla="*/ 1314 w 10000"/>
              <a:gd name="connsiteY93" fmla="*/ 3205 h 10000"/>
              <a:gd name="connsiteX94" fmla="*/ 1179 w 10000"/>
              <a:gd name="connsiteY94" fmla="*/ 3126 h 10000"/>
              <a:gd name="connsiteX95" fmla="*/ 1049 w 10000"/>
              <a:gd name="connsiteY95" fmla="*/ 3038 h 10000"/>
              <a:gd name="connsiteX96" fmla="*/ 923 w 10000"/>
              <a:gd name="connsiteY96" fmla="*/ 2946 h 10000"/>
              <a:gd name="connsiteX97" fmla="*/ 797 w 10000"/>
              <a:gd name="connsiteY97" fmla="*/ 2849 h 10000"/>
              <a:gd name="connsiteX98" fmla="*/ 680 w 10000"/>
              <a:gd name="connsiteY98" fmla="*/ 2742 h 10000"/>
              <a:gd name="connsiteX99" fmla="*/ 680 w 10000"/>
              <a:gd name="connsiteY99" fmla="*/ 2742 h 10000"/>
              <a:gd name="connsiteX100" fmla="*/ 590 w 10000"/>
              <a:gd name="connsiteY100" fmla="*/ 2649 h 10000"/>
              <a:gd name="connsiteX101" fmla="*/ 504 w 10000"/>
              <a:gd name="connsiteY101" fmla="*/ 2557 h 10000"/>
              <a:gd name="connsiteX102" fmla="*/ 423 w 10000"/>
              <a:gd name="connsiteY102" fmla="*/ 2459 h 10000"/>
              <a:gd name="connsiteX103" fmla="*/ 356 w 10000"/>
              <a:gd name="connsiteY103" fmla="*/ 2362 h 10000"/>
              <a:gd name="connsiteX104" fmla="*/ 288 w 10000"/>
              <a:gd name="connsiteY104" fmla="*/ 2260 h 10000"/>
              <a:gd name="connsiteX105" fmla="*/ 230 w 10000"/>
              <a:gd name="connsiteY105" fmla="*/ 2154 h 10000"/>
              <a:gd name="connsiteX106" fmla="*/ 180 w 10000"/>
              <a:gd name="connsiteY106" fmla="*/ 2047 h 10000"/>
              <a:gd name="connsiteX107" fmla="*/ 131 w 10000"/>
              <a:gd name="connsiteY107" fmla="*/ 1941 h 10000"/>
              <a:gd name="connsiteX108" fmla="*/ 95 w 10000"/>
              <a:gd name="connsiteY108" fmla="*/ 1830 h 10000"/>
              <a:gd name="connsiteX109" fmla="*/ 63 w 10000"/>
              <a:gd name="connsiteY109" fmla="*/ 1714 h 10000"/>
              <a:gd name="connsiteX110" fmla="*/ 36 w 10000"/>
              <a:gd name="connsiteY110" fmla="*/ 1593 h 10000"/>
              <a:gd name="connsiteX111" fmla="*/ 18 w 10000"/>
              <a:gd name="connsiteY111" fmla="*/ 1473 h 10000"/>
              <a:gd name="connsiteX112" fmla="*/ 5 w 10000"/>
              <a:gd name="connsiteY112" fmla="*/ 1352 h 10000"/>
              <a:gd name="connsiteX113" fmla="*/ 0 w 10000"/>
              <a:gd name="connsiteY113" fmla="*/ 1227 h 10000"/>
              <a:gd name="connsiteX114" fmla="*/ 0 w 10000"/>
              <a:gd name="connsiteY114" fmla="*/ 1098 h 10000"/>
              <a:gd name="connsiteX115" fmla="*/ 9 w 10000"/>
              <a:gd name="connsiteY115" fmla="*/ 968 h 10000"/>
              <a:gd name="connsiteX116" fmla="*/ 9 w 10000"/>
              <a:gd name="connsiteY116" fmla="*/ 968 h 10000"/>
              <a:gd name="connsiteX117" fmla="*/ 23 w 10000"/>
              <a:gd name="connsiteY117" fmla="*/ 848 h 10000"/>
              <a:gd name="connsiteX118" fmla="*/ 41 w 10000"/>
              <a:gd name="connsiteY118" fmla="*/ 727 h 10000"/>
              <a:gd name="connsiteX119" fmla="*/ 68 w 10000"/>
              <a:gd name="connsiteY119" fmla="*/ 607 h 10000"/>
              <a:gd name="connsiteX120" fmla="*/ 95 w 10000"/>
              <a:gd name="connsiteY120" fmla="*/ 491 h 10000"/>
              <a:gd name="connsiteX121" fmla="*/ 131 w 10000"/>
              <a:gd name="connsiteY121" fmla="*/ 375 h 10000"/>
              <a:gd name="connsiteX122" fmla="*/ 171 w 10000"/>
              <a:gd name="connsiteY122" fmla="*/ 259 h 10000"/>
              <a:gd name="connsiteX123" fmla="*/ 212 w 10000"/>
              <a:gd name="connsiteY123" fmla="*/ 148 h 10000"/>
              <a:gd name="connsiteX124" fmla="*/ 266 w 10000"/>
              <a:gd name="connsiteY124" fmla="*/ 37 h 10000"/>
              <a:gd name="connsiteX125" fmla="*/ 266 w 10000"/>
              <a:gd name="connsiteY125" fmla="*/ 37 h 10000"/>
              <a:gd name="connsiteX126" fmla="*/ 275 w 10000"/>
              <a:gd name="connsiteY126" fmla="*/ 0 h 10000"/>
              <a:gd name="connsiteX127" fmla="*/ 275 w 10000"/>
              <a:gd name="connsiteY127"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817 w 10000"/>
              <a:gd name="connsiteY32" fmla="*/ 9361 h 10000"/>
              <a:gd name="connsiteX33" fmla="*/ 7619 w 10000"/>
              <a:gd name="connsiteY33" fmla="*/ 9254 h 10000"/>
              <a:gd name="connsiteX34" fmla="*/ 7430 w 10000"/>
              <a:gd name="connsiteY34" fmla="*/ 9138 h 10000"/>
              <a:gd name="connsiteX35" fmla="*/ 7052 w 10000"/>
              <a:gd name="connsiteY35" fmla="*/ 8902 h 10000"/>
              <a:gd name="connsiteX36" fmla="*/ 6805 w 10000"/>
              <a:gd name="connsiteY36" fmla="*/ 8736 h 10000"/>
              <a:gd name="connsiteX37" fmla="*/ 6562 w 10000"/>
              <a:gd name="connsiteY37" fmla="*/ 8564 h 10000"/>
              <a:gd name="connsiteX38" fmla="*/ 6319 w 10000"/>
              <a:gd name="connsiteY38" fmla="*/ 8388 h 10000"/>
              <a:gd name="connsiteX39" fmla="*/ 6085 w 10000"/>
              <a:gd name="connsiteY39" fmla="*/ 8208 h 10000"/>
              <a:gd name="connsiteX40" fmla="*/ 5851 w 10000"/>
              <a:gd name="connsiteY40" fmla="*/ 8022 h 10000"/>
              <a:gd name="connsiteX41" fmla="*/ 5621 w 10000"/>
              <a:gd name="connsiteY41" fmla="*/ 7832 h 10000"/>
              <a:gd name="connsiteX42" fmla="*/ 5392 w 10000"/>
              <a:gd name="connsiteY42" fmla="*/ 7642 h 10000"/>
              <a:gd name="connsiteX43" fmla="*/ 5167 w 10000"/>
              <a:gd name="connsiteY43" fmla="*/ 7443 h 10000"/>
              <a:gd name="connsiteX44" fmla="*/ 5167 w 10000"/>
              <a:gd name="connsiteY44" fmla="*/ 7443 h 10000"/>
              <a:gd name="connsiteX45" fmla="*/ 4905 w 10000"/>
              <a:gd name="connsiteY45" fmla="*/ 7216 h 10000"/>
              <a:gd name="connsiteX46" fmla="*/ 4905 w 10000"/>
              <a:gd name="connsiteY46" fmla="*/ 7216 h 10000"/>
              <a:gd name="connsiteX47" fmla="*/ 4995 w 10000"/>
              <a:gd name="connsiteY47" fmla="*/ 7040 h 10000"/>
              <a:gd name="connsiteX48" fmla="*/ 5077 w 10000"/>
              <a:gd name="connsiteY48" fmla="*/ 6864 h 10000"/>
              <a:gd name="connsiteX49" fmla="*/ 5077 w 10000"/>
              <a:gd name="connsiteY49" fmla="*/ 6864 h 10000"/>
              <a:gd name="connsiteX50" fmla="*/ 5113 w 10000"/>
              <a:gd name="connsiteY50" fmla="*/ 6781 h 10000"/>
              <a:gd name="connsiteX51" fmla="*/ 5144 w 10000"/>
              <a:gd name="connsiteY51" fmla="*/ 6693 h 10000"/>
              <a:gd name="connsiteX52" fmla="*/ 5176 w 10000"/>
              <a:gd name="connsiteY52" fmla="*/ 6605 h 10000"/>
              <a:gd name="connsiteX53" fmla="*/ 5203 w 10000"/>
              <a:gd name="connsiteY53" fmla="*/ 6517 h 10000"/>
              <a:gd name="connsiteX54" fmla="*/ 5225 w 10000"/>
              <a:gd name="connsiteY54" fmla="*/ 6424 h 10000"/>
              <a:gd name="connsiteX55" fmla="*/ 5243 w 10000"/>
              <a:gd name="connsiteY55" fmla="*/ 6336 h 10000"/>
              <a:gd name="connsiteX56" fmla="*/ 5252 w 10000"/>
              <a:gd name="connsiteY56" fmla="*/ 6244 h 10000"/>
              <a:gd name="connsiteX57" fmla="*/ 5261 w 10000"/>
              <a:gd name="connsiteY57" fmla="*/ 6146 h 10000"/>
              <a:gd name="connsiteX58" fmla="*/ 5261 w 10000"/>
              <a:gd name="connsiteY58" fmla="*/ 6146 h 10000"/>
              <a:gd name="connsiteX59" fmla="*/ 5266 w 10000"/>
              <a:gd name="connsiteY59" fmla="*/ 6040 h 10000"/>
              <a:gd name="connsiteX60" fmla="*/ 5257 w 10000"/>
              <a:gd name="connsiteY60" fmla="*/ 5933 h 10000"/>
              <a:gd name="connsiteX61" fmla="*/ 5243 w 10000"/>
              <a:gd name="connsiteY61" fmla="*/ 5831 h 10000"/>
              <a:gd name="connsiteX62" fmla="*/ 5221 w 10000"/>
              <a:gd name="connsiteY62" fmla="*/ 5730 h 10000"/>
              <a:gd name="connsiteX63" fmla="*/ 5189 w 10000"/>
              <a:gd name="connsiteY63" fmla="*/ 5632 h 10000"/>
              <a:gd name="connsiteX64" fmla="*/ 5149 w 10000"/>
              <a:gd name="connsiteY64" fmla="*/ 5535 h 10000"/>
              <a:gd name="connsiteX65" fmla="*/ 5099 w 10000"/>
              <a:gd name="connsiteY65" fmla="*/ 5442 h 10000"/>
              <a:gd name="connsiteX66" fmla="*/ 5045 w 10000"/>
              <a:gd name="connsiteY66" fmla="*/ 5350 h 10000"/>
              <a:gd name="connsiteX67" fmla="*/ 5045 w 10000"/>
              <a:gd name="connsiteY67" fmla="*/ 5350 h 10000"/>
              <a:gd name="connsiteX68" fmla="*/ 4986 w 10000"/>
              <a:gd name="connsiteY68" fmla="*/ 5266 h 10000"/>
              <a:gd name="connsiteX69" fmla="*/ 4923 w 10000"/>
              <a:gd name="connsiteY69" fmla="*/ 5183 h 10000"/>
              <a:gd name="connsiteX70" fmla="*/ 4856 w 10000"/>
              <a:gd name="connsiteY70" fmla="*/ 5109 h 10000"/>
              <a:gd name="connsiteX71" fmla="*/ 4784 w 10000"/>
              <a:gd name="connsiteY71" fmla="*/ 5035 h 10000"/>
              <a:gd name="connsiteX72" fmla="*/ 4707 w 10000"/>
              <a:gd name="connsiteY72" fmla="*/ 4965 h 10000"/>
              <a:gd name="connsiteX73" fmla="*/ 4631 w 10000"/>
              <a:gd name="connsiteY73" fmla="*/ 4900 h 10000"/>
              <a:gd name="connsiteX74" fmla="*/ 4550 w 10000"/>
              <a:gd name="connsiteY74" fmla="*/ 4836 h 10000"/>
              <a:gd name="connsiteX75" fmla="*/ 4469 w 10000"/>
              <a:gd name="connsiteY75" fmla="*/ 4775 h 10000"/>
              <a:gd name="connsiteX76" fmla="*/ 4469 w 10000"/>
              <a:gd name="connsiteY76" fmla="*/ 4775 h 10000"/>
              <a:gd name="connsiteX77" fmla="*/ 4347 w 10000"/>
              <a:gd name="connsiteY77" fmla="*/ 4687 h 10000"/>
              <a:gd name="connsiteX78" fmla="*/ 4226 w 10000"/>
              <a:gd name="connsiteY78" fmla="*/ 4609 h 10000"/>
              <a:gd name="connsiteX79" fmla="*/ 4104 w 10000"/>
              <a:gd name="connsiteY79" fmla="*/ 4530 h 10000"/>
              <a:gd name="connsiteX80" fmla="*/ 3978 w 10000"/>
              <a:gd name="connsiteY80" fmla="*/ 4456 h 10000"/>
              <a:gd name="connsiteX81" fmla="*/ 3852 w 10000"/>
              <a:gd name="connsiteY81" fmla="*/ 4386 h 10000"/>
              <a:gd name="connsiteX82" fmla="*/ 3722 w 10000"/>
              <a:gd name="connsiteY82" fmla="*/ 4317 h 10000"/>
              <a:gd name="connsiteX83" fmla="*/ 3591 w 10000"/>
              <a:gd name="connsiteY83" fmla="*/ 4252 h 10000"/>
              <a:gd name="connsiteX84" fmla="*/ 3461 w 10000"/>
              <a:gd name="connsiteY84" fmla="*/ 4187 h 10000"/>
              <a:gd name="connsiteX85" fmla="*/ 3461 w 10000"/>
              <a:gd name="connsiteY85" fmla="*/ 4187 h 10000"/>
              <a:gd name="connsiteX86" fmla="*/ 3029 w 10000"/>
              <a:gd name="connsiteY86" fmla="*/ 3993 h 10000"/>
              <a:gd name="connsiteX87" fmla="*/ 2601 w 10000"/>
              <a:gd name="connsiteY87" fmla="*/ 3798 h 10000"/>
              <a:gd name="connsiteX88" fmla="*/ 1742 w 10000"/>
              <a:gd name="connsiteY88" fmla="*/ 3414 h 10000"/>
              <a:gd name="connsiteX89" fmla="*/ 1742 w 10000"/>
              <a:gd name="connsiteY89" fmla="*/ 3414 h 10000"/>
              <a:gd name="connsiteX90" fmla="*/ 1598 w 10000"/>
              <a:gd name="connsiteY90" fmla="*/ 3349 h 10000"/>
              <a:gd name="connsiteX91" fmla="*/ 1454 w 10000"/>
              <a:gd name="connsiteY91" fmla="*/ 3279 h 10000"/>
              <a:gd name="connsiteX92" fmla="*/ 1314 w 10000"/>
              <a:gd name="connsiteY92" fmla="*/ 3205 h 10000"/>
              <a:gd name="connsiteX93" fmla="*/ 1179 w 10000"/>
              <a:gd name="connsiteY93" fmla="*/ 3126 h 10000"/>
              <a:gd name="connsiteX94" fmla="*/ 1049 w 10000"/>
              <a:gd name="connsiteY94" fmla="*/ 3038 h 10000"/>
              <a:gd name="connsiteX95" fmla="*/ 923 w 10000"/>
              <a:gd name="connsiteY95" fmla="*/ 2946 h 10000"/>
              <a:gd name="connsiteX96" fmla="*/ 797 w 10000"/>
              <a:gd name="connsiteY96" fmla="*/ 2849 h 10000"/>
              <a:gd name="connsiteX97" fmla="*/ 680 w 10000"/>
              <a:gd name="connsiteY97" fmla="*/ 2742 h 10000"/>
              <a:gd name="connsiteX98" fmla="*/ 680 w 10000"/>
              <a:gd name="connsiteY98" fmla="*/ 2742 h 10000"/>
              <a:gd name="connsiteX99" fmla="*/ 590 w 10000"/>
              <a:gd name="connsiteY99" fmla="*/ 2649 h 10000"/>
              <a:gd name="connsiteX100" fmla="*/ 504 w 10000"/>
              <a:gd name="connsiteY100" fmla="*/ 2557 h 10000"/>
              <a:gd name="connsiteX101" fmla="*/ 423 w 10000"/>
              <a:gd name="connsiteY101" fmla="*/ 2459 h 10000"/>
              <a:gd name="connsiteX102" fmla="*/ 356 w 10000"/>
              <a:gd name="connsiteY102" fmla="*/ 2362 h 10000"/>
              <a:gd name="connsiteX103" fmla="*/ 288 w 10000"/>
              <a:gd name="connsiteY103" fmla="*/ 2260 h 10000"/>
              <a:gd name="connsiteX104" fmla="*/ 230 w 10000"/>
              <a:gd name="connsiteY104" fmla="*/ 2154 h 10000"/>
              <a:gd name="connsiteX105" fmla="*/ 180 w 10000"/>
              <a:gd name="connsiteY105" fmla="*/ 2047 h 10000"/>
              <a:gd name="connsiteX106" fmla="*/ 131 w 10000"/>
              <a:gd name="connsiteY106" fmla="*/ 1941 h 10000"/>
              <a:gd name="connsiteX107" fmla="*/ 95 w 10000"/>
              <a:gd name="connsiteY107" fmla="*/ 1830 h 10000"/>
              <a:gd name="connsiteX108" fmla="*/ 63 w 10000"/>
              <a:gd name="connsiteY108" fmla="*/ 1714 h 10000"/>
              <a:gd name="connsiteX109" fmla="*/ 36 w 10000"/>
              <a:gd name="connsiteY109" fmla="*/ 1593 h 10000"/>
              <a:gd name="connsiteX110" fmla="*/ 18 w 10000"/>
              <a:gd name="connsiteY110" fmla="*/ 1473 h 10000"/>
              <a:gd name="connsiteX111" fmla="*/ 5 w 10000"/>
              <a:gd name="connsiteY111" fmla="*/ 1352 h 10000"/>
              <a:gd name="connsiteX112" fmla="*/ 0 w 10000"/>
              <a:gd name="connsiteY112" fmla="*/ 1227 h 10000"/>
              <a:gd name="connsiteX113" fmla="*/ 0 w 10000"/>
              <a:gd name="connsiteY113" fmla="*/ 1098 h 10000"/>
              <a:gd name="connsiteX114" fmla="*/ 9 w 10000"/>
              <a:gd name="connsiteY114" fmla="*/ 968 h 10000"/>
              <a:gd name="connsiteX115" fmla="*/ 9 w 10000"/>
              <a:gd name="connsiteY115" fmla="*/ 968 h 10000"/>
              <a:gd name="connsiteX116" fmla="*/ 23 w 10000"/>
              <a:gd name="connsiteY116" fmla="*/ 848 h 10000"/>
              <a:gd name="connsiteX117" fmla="*/ 41 w 10000"/>
              <a:gd name="connsiteY117" fmla="*/ 727 h 10000"/>
              <a:gd name="connsiteX118" fmla="*/ 68 w 10000"/>
              <a:gd name="connsiteY118" fmla="*/ 607 h 10000"/>
              <a:gd name="connsiteX119" fmla="*/ 95 w 10000"/>
              <a:gd name="connsiteY119" fmla="*/ 491 h 10000"/>
              <a:gd name="connsiteX120" fmla="*/ 131 w 10000"/>
              <a:gd name="connsiteY120" fmla="*/ 375 h 10000"/>
              <a:gd name="connsiteX121" fmla="*/ 171 w 10000"/>
              <a:gd name="connsiteY121" fmla="*/ 259 h 10000"/>
              <a:gd name="connsiteX122" fmla="*/ 212 w 10000"/>
              <a:gd name="connsiteY122" fmla="*/ 148 h 10000"/>
              <a:gd name="connsiteX123" fmla="*/ 266 w 10000"/>
              <a:gd name="connsiteY123" fmla="*/ 37 h 10000"/>
              <a:gd name="connsiteX124" fmla="*/ 266 w 10000"/>
              <a:gd name="connsiteY124" fmla="*/ 37 h 10000"/>
              <a:gd name="connsiteX125" fmla="*/ 275 w 10000"/>
              <a:gd name="connsiteY125" fmla="*/ 0 h 10000"/>
              <a:gd name="connsiteX126" fmla="*/ 275 w 10000"/>
              <a:gd name="connsiteY126"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817 w 10000"/>
              <a:gd name="connsiteY32" fmla="*/ 9361 h 10000"/>
              <a:gd name="connsiteX33" fmla="*/ 7619 w 10000"/>
              <a:gd name="connsiteY33" fmla="*/ 9254 h 10000"/>
              <a:gd name="connsiteX34" fmla="*/ 7052 w 10000"/>
              <a:gd name="connsiteY34" fmla="*/ 8902 h 10000"/>
              <a:gd name="connsiteX35" fmla="*/ 6805 w 10000"/>
              <a:gd name="connsiteY35" fmla="*/ 8736 h 10000"/>
              <a:gd name="connsiteX36" fmla="*/ 6562 w 10000"/>
              <a:gd name="connsiteY36" fmla="*/ 8564 h 10000"/>
              <a:gd name="connsiteX37" fmla="*/ 6319 w 10000"/>
              <a:gd name="connsiteY37" fmla="*/ 8388 h 10000"/>
              <a:gd name="connsiteX38" fmla="*/ 6085 w 10000"/>
              <a:gd name="connsiteY38" fmla="*/ 8208 h 10000"/>
              <a:gd name="connsiteX39" fmla="*/ 5851 w 10000"/>
              <a:gd name="connsiteY39" fmla="*/ 8022 h 10000"/>
              <a:gd name="connsiteX40" fmla="*/ 5621 w 10000"/>
              <a:gd name="connsiteY40" fmla="*/ 7832 h 10000"/>
              <a:gd name="connsiteX41" fmla="*/ 5392 w 10000"/>
              <a:gd name="connsiteY41" fmla="*/ 7642 h 10000"/>
              <a:gd name="connsiteX42" fmla="*/ 5167 w 10000"/>
              <a:gd name="connsiteY42" fmla="*/ 7443 h 10000"/>
              <a:gd name="connsiteX43" fmla="*/ 5167 w 10000"/>
              <a:gd name="connsiteY43" fmla="*/ 7443 h 10000"/>
              <a:gd name="connsiteX44" fmla="*/ 4905 w 10000"/>
              <a:gd name="connsiteY44" fmla="*/ 7216 h 10000"/>
              <a:gd name="connsiteX45" fmla="*/ 4905 w 10000"/>
              <a:gd name="connsiteY45" fmla="*/ 7216 h 10000"/>
              <a:gd name="connsiteX46" fmla="*/ 4995 w 10000"/>
              <a:gd name="connsiteY46" fmla="*/ 7040 h 10000"/>
              <a:gd name="connsiteX47" fmla="*/ 5077 w 10000"/>
              <a:gd name="connsiteY47" fmla="*/ 6864 h 10000"/>
              <a:gd name="connsiteX48" fmla="*/ 5077 w 10000"/>
              <a:gd name="connsiteY48" fmla="*/ 6864 h 10000"/>
              <a:gd name="connsiteX49" fmla="*/ 5113 w 10000"/>
              <a:gd name="connsiteY49" fmla="*/ 6781 h 10000"/>
              <a:gd name="connsiteX50" fmla="*/ 5144 w 10000"/>
              <a:gd name="connsiteY50" fmla="*/ 6693 h 10000"/>
              <a:gd name="connsiteX51" fmla="*/ 5176 w 10000"/>
              <a:gd name="connsiteY51" fmla="*/ 6605 h 10000"/>
              <a:gd name="connsiteX52" fmla="*/ 5203 w 10000"/>
              <a:gd name="connsiteY52" fmla="*/ 6517 h 10000"/>
              <a:gd name="connsiteX53" fmla="*/ 5225 w 10000"/>
              <a:gd name="connsiteY53" fmla="*/ 6424 h 10000"/>
              <a:gd name="connsiteX54" fmla="*/ 5243 w 10000"/>
              <a:gd name="connsiteY54" fmla="*/ 6336 h 10000"/>
              <a:gd name="connsiteX55" fmla="*/ 5252 w 10000"/>
              <a:gd name="connsiteY55" fmla="*/ 6244 h 10000"/>
              <a:gd name="connsiteX56" fmla="*/ 5261 w 10000"/>
              <a:gd name="connsiteY56" fmla="*/ 6146 h 10000"/>
              <a:gd name="connsiteX57" fmla="*/ 5261 w 10000"/>
              <a:gd name="connsiteY57" fmla="*/ 6146 h 10000"/>
              <a:gd name="connsiteX58" fmla="*/ 5266 w 10000"/>
              <a:gd name="connsiteY58" fmla="*/ 6040 h 10000"/>
              <a:gd name="connsiteX59" fmla="*/ 5257 w 10000"/>
              <a:gd name="connsiteY59" fmla="*/ 5933 h 10000"/>
              <a:gd name="connsiteX60" fmla="*/ 5243 w 10000"/>
              <a:gd name="connsiteY60" fmla="*/ 5831 h 10000"/>
              <a:gd name="connsiteX61" fmla="*/ 5221 w 10000"/>
              <a:gd name="connsiteY61" fmla="*/ 5730 h 10000"/>
              <a:gd name="connsiteX62" fmla="*/ 5189 w 10000"/>
              <a:gd name="connsiteY62" fmla="*/ 5632 h 10000"/>
              <a:gd name="connsiteX63" fmla="*/ 5149 w 10000"/>
              <a:gd name="connsiteY63" fmla="*/ 5535 h 10000"/>
              <a:gd name="connsiteX64" fmla="*/ 5099 w 10000"/>
              <a:gd name="connsiteY64" fmla="*/ 5442 h 10000"/>
              <a:gd name="connsiteX65" fmla="*/ 5045 w 10000"/>
              <a:gd name="connsiteY65" fmla="*/ 5350 h 10000"/>
              <a:gd name="connsiteX66" fmla="*/ 5045 w 10000"/>
              <a:gd name="connsiteY66" fmla="*/ 5350 h 10000"/>
              <a:gd name="connsiteX67" fmla="*/ 4986 w 10000"/>
              <a:gd name="connsiteY67" fmla="*/ 5266 h 10000"/>
              <a:gd name="connsiteX68" fmla="*/ 4923 w 10000"/>
              <a:gd name="connsiteY68" fmla="*/ 5183 h 10000"/>
              <a:gd name="connsiteX69" fmla="*/ 4856 w 10000"/>
              <a:gd name="connsiteY69" fmla="*/ 5109 h 10000"/>
              <a:gd name="connsiteX70" fmla="*/ 4784 w 10000"/>
              <a:gd name="connsiteY70" fmla="*/ 5035 h 10000"/>
              <a:gd name="connsiteX71" fmla="*/ 4707 w 10000"/>
              <a:gd name="connsiteY71" fmla="*/ 4965 h 10000"/>
              <a:gd name="connsiteX72" fmla="*/ 4631 w 10000"/>
              <a:gd name="connsiteY72" fmla="*/ 4900 h 10000"/>
              <a:gd name="connsiteX73" fmla="*/ 4550 w 10000"/>
              <a:gd name="connsiteY73" fmla="*/ 4836 h 10000"/>
              <a:gd name="connsiteX74" fmla="*/ 4469 w 10000"/>
              <a:gd name="connsiteY74" fmla="*/ 4775 h 10000"/>
              <a:gd name="connsiteX75" fmla="*/ 4469 w 10000"/>
              <a:gd name="connsiteY75" fmla="*/ 4775 h 10000"/>
              <a:gd name="connsiteX76" fmla="*/ 4347 w 10000"/>
              <a:gd name="connsiteY76" fmla="*/ 4687 h 10000"/>
              <a:gd name="connsiteX77" fmla="*/ 4226 w 10000"/>
              <a:gd name="connsiteY77" fmla="*/ 4609 h 10000"/>
              <a:gd name="connsiteX78" fmla="*/ 4104 w 10000"/>
              <a:gd name="connsiteY78" fmla="*/ 4530 h 10000"/>
              <a:gd name="connsiteX79" fmla="*/ 3978 w 10000"/>
              <a:gd name="connsiteY79" fmla="*/ 4456 h 10000"/>
              <a:gd name="connsiteX80" fmla="*/ 3852 w 10000"/>
              <a:gd name="connsiteY80" fmla="*/ 4386 h 10000"/>
              <a:gd name="connsiteX81" fmla="*/ 3722 w 10000"/>
              <a:gd name="connsiteY81" fmla="*/ 4317 h 10000"/>
              <a:gd name="connsiteX82" fmla="*/ 3591 w 10000"/>
              <a:gd name="connsiteY82" fmla="*/ 4252 h 10000"/>
              <a:gd name="connsiteX83" fmla="*/ 3461 w 10000"/>
              <a:gd name="connsiteY83" fmla="*/ 4187 h 10000"/>
              <a:gd name="connsiteX84" fmla="*/ 3461 w 10000"/>
              <a:gd name="connsiteY84" fmla="*/ 4187 h 10000"/>
              <a:gd name="connsiteX85" fmla="*/ 3029 w 10000"/>
              <a:gd name="connsiteY85" fmla="*/ 3993 h 10000"/>
              <a:gd name="connsiteX86" fmla="*/ 2601 w 10000"/>
              <a:gd name="connsiteY86" fmla="*/ 3798 h 10000"/>
              <a:gd name="connsiteX87" fmla="*/ 1742 w 10000"/>
              <a:gd name="connsiteY87" fmla="*/ 3414 h 10000"/>
              <a:gd name="connsiteX88" fmla="*/ 1742 w 10000"/>
              <a:gd name="connsiteY88" fmla="*/ 3414 h 10000"/>
              <a:gd name="connsiteX89" fmla="*/ 1598 w 10000"/>
              <a:gd name="connsiteY89" fmla="*/ 3349 h 10000"/>
              <a:gd name="connsiteX90" fmla="*/ 1454 w 10000"/>
              <a:gd name="connsiteY90" fmla="*/ 3279 h 10000"/>
              <a:gd name="connsiteX91" fmla="*/ 1314 w 10000"/>
              <a:gd name="connsiteY91" fmla="*/ 3205 h 10000"/>
              <a:gd name="connsiteX92" fmla="*/ 1179 w 10000"/>
              <a:gd name="connsiteY92" fmla="*/ 3126 h 10000"/>
              <a:gd name="connsiteX93" fmla="*/ 1049 w 10000"/>
              <a:gd name="connsiteY93" fmla="*/ 3038 h 10000"/>
              <a:gd name="connsiteX94" fmla="*/ 923 w 10000"/>
              <a:gd name="connsiteY94" fmla="*/ 2946 h 10000"/>
              <a:gd name="connsiteX95" fmla="*/ 797 w 10000"/>
              <a:gd name="connsiteY95" fmla="*/ 2849 h 10000"/>
              <a:gd name="connsiteX96" fmla="*/ 680 w 10000"/>
              <a:gd name="connsiteY96" fmla="*/ 2742 h 10000"/>
              <a:gd name="connsiteX97" fmla="*/ 680 w 10000"/>
              <a:gd name="connsiteY97" fmla="*/ 2742 h 10000"/>
              <a:gd name="connsiteX98" fmla="*/ 590 w 10000"/>
              <a:gd name="connsiteY98" fmla="*/ 2649 h 10000"/>
              <a:gd name="connsiteX99" fmla="*/ 504 w 10000"/>
              <a:gd name="connsiteY99" fmla="*/ 2557 h 10000"/>
              <a:gd name="connsiteX100" fmla="*/ 423 w 10000"/>
              <a:gd name="connsiteY100" fmla="*/ 2459 h 10000"/>
              <a:gd name="connsiteX101" fmla="*/ 356 w 10000"/>
              <a:gd name="connsiteY101" fmla="*/ 2362 h 10000"/>
              <a:gd name="connsiteX102" fmla="*/ 288 w 10000"/>
              <a:gd name="connsiteY102" fmla="*/ 2260 h 10000"/>
              <a:gd name="connsiteX103" fmla="*/ 230 w 10000"/>
              <a:gd name="connsiteY103" fmla="*/ 2154 h 10000"/>
              <a:gd name="connsiteX104" fmla="*/ 180 w 10000"/>
              <a:gd name="connsiteY104" fmla="*/ 2047 h 10000"/>
              <a:gd name="connsiteX105" fmla="*/ 131 w 10000"/>
              <a:gd name="connsiteY105" fmla="*/ 1941 h 10000"/>
              <a:gd name="connsiteX106" fmla="*/ 95 w 10000"/>
              <a:gd name="connsiteY106" fmla="*/ 1830 h 10000"/>
              <a:gd name="connsiteX107" fmla="*/ 63 w 10000"/>
              <a:gd name="connsiteY107" fmla="*/ 1714 h 10000"/>
              <a:gd name="connsiteX108" fmla="*/ 36 w 10000"/>
              <a:gd name="connsiteY108" fmla="*/ 1593 h 10000"/>
              <a:gd name="connsiteX109" fmla="*/ 18 w 10000"/>
              <a:gd name="connsiteY109" fmla="*/ 1473 h 10000"/>
              <a:gd name="connsiteX110" fmla="*/ 5 w 10000"/>
              <a:gd name="connsiteY110" fmla="*/ 1352 h 10000"/>
              <a:gd name="connsiteX111" fmla="*/ 0 w 10000"/>
              <a:gd name="connsiteY111" fmla="*/ 1227 h 10000"/>
              <a:gd name="connsiteX112" fmla="*/ 0 w 10000"/>
              <a:gd name="connsiteY112" fmla="*/ 1098 h 10000"/>
              <a:gd name="connsiteX113" fmla="*/ 9 w 10000"/>
              <a:gd name="connsiteY113" fmla="*/ 968 h 10000"/>
              <a:gd name="connsiteX114" fmla="*/ 9 w 10000"/>
              <a:gd name="connsiteY114" fmla="*/ 968 h 10000"/>
              <a:gd name="connsiteX115" fmla="*/ 23 w 10000"/>
              <a:gd name="connsiteY115" fmla="*/ 848 h 10000"/>
              <a:gd name="connsiteX116" fmla="*/ 41 w 10000"/>
              <a:gd name="connsiteY116" fmla="*/ 727 h 10000"/>
              <a:gd name="connsiteX117" fmla="*/ 68 w 10000"/>
              <a:gd name="connsiteY117" fmla="*/ 607 h 10000"/>
              <a:gd name="connsiteX118" fmla="*/ 95 w 10000"/>
              <a:gd name="connsiteY118" fmla="*/ 491 h 10000"/>
              <a:gd name="connsiteX119" fmla="*/ 131 w 10000"/>
              <a:gd name="connsiteY119" fmla="*/ 375 h 10000"/>
              <a:gd name="connsiteX120" fmla="*/ 171 w 10000"/>
              <a:gd name="connsiteY120" fmla="*/ 259 h 10000"/>
              <a:gd name="connsiteX121" fmla="*/ 212 w 10000"/>
              <a:gd name="connsiteY121" fmla="*/ 148 h 10000"/>
              <a:gd name="connsiteX122" fmla="*/ 266 w 10000"/>
              <a:gd name="connsiteY122" fmla="*/ 37 h 10000"/>
              <a:gd name="connsiteX123" fmla="*/ 266 w 10000"/>
              <a:gd name="connsiteY123" fmla="*/ 37 h 10000"/>
              <a:gd name="connsiteX124" fmla="*/ 275 w 10000"/>
              <a:gd name="connsiteY124" fmla="*/ 0 h 10000"/>
              <a:gd name="connsiteX125" fmla="*/ 275 w 10000"/>
              <a:gd name="connsiteY125"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817 w 10000"/>
              <a:gd name="connsiteY32" fmla="*/ 9361 h 10000"/>
              <a:gd name="connsiteX33" fmla="*/ 7052 w 10000"/>
              <a:gd name="connsiteY33" fmla="*/ 8902 h 10000"/>
              <a:gd name="connsiteX34" fmla="*/ 6805 w 10000"/>
              <a:gd name="connsiteY34" fmla="*/ 8736 h 10000"/>
              <a:gd name="connsiteX35" fmla="*/ 6562 w 10000"/>
              <a:gd name="connsiteY35" fmla="*/ 8564 h 10000"/>
              <a:gd name="connsiteX36" fmla="*/ 6319 w 10000"/>
              <a:gd name="connsiteY36" fmla="*/ 8388 h 10000"/>
              <a:gd name="connsiteX37" fmla="*/ 6085 w 10000"/>
              <a:gd name="connsiteY37" fmla="*/ 8208 h 10000"/>
              <a:gd name="connsiteX38" fmla="*/ 5851 w 10000"/>
              <a:gd name="connsiteY38" fmla="*/ 8022 h 10000"/>
              <a:gd name="connsiteX39" fmla="*/ 5621 w 10000"/>
              <a:gd name="connsiteY39" fmla="*/ 7832 h 10000"/>
              <a:gd name="connsiteX40" fmla="*/ 5392 w 10000"/>
              <a:gd name="connsiteY40" fmla="*/ 7642 h 10000"/>
              <a:gd name="connsiteX41" fmla="*/ 5167 w 10000"/>
              <a:gd name="connsiteY41" fmla="*/ 7443 h 10000"/>
              <a:gd name="connsiteX42" fmla="*/ 5167 w 10000"/>
              <a:gd name="connsiteY42" fmla="*/ 7443 h 10000"/>
              <a:gd name="connsiteX43" fmla="*/ 4905 w 10000"/>
              <a:gd name="connsiteY43" fmla="*/ 7216 h 10000"/>
              <a:gd name="connsiteX44" fmla="*/ 4905 w 10000"/>
              <a:gd name="connsiteY44" fmla="*/ 7216 h 10000"/>
              <a:gd name="connsiteX45" fmla="*/ 4995 w 10000"/>
              <a:gd name="connsiteY45" fmla="*/ 7040 h 10000"/>
              <a:gd name="connsiteX46" fmla="*/ 5077 w 10000"/>
              <a:gd name="connsiteY46" fmla="*/ 6864 h 10000"/>
              <a:gd name="connsiteX47" fmla="*/ 5077 w 10000"/>
              <a:gd name="connsiteY47" fmla="*/ 6864 h 10000"/>
              <a:gd name="connsiteX48" fmla="*/ 5113 w 10000"/>
              <a:gd name="connsiteY48" fmla="*/ 6781 h 10000"/>
              <a:gd name="connsiteX49" fmla="*/ 5144 w 10000"/>
              <a:gd name="connsiteY49" fmla="*/ 6693 h 10000"/>
              <a:gd name="connsiteX50" fmla="*/ 5176 w 10000"/>
              <a:gd name="connsiteY50" fmla="*/ 6605 h 10000"/>
              <a:gd name="connsiteX51" fmla="*/ 5203 w 10000"/>
              <a:gd name="connsiteY51" fmla="*/ 6517 h 10000"/>
              <a:gd name="connsiteX52" fmla="*/ 5225 w 10000"/>
              <a:gd name="connsiteY52" fmla="*/ 6424 h 10000"/>
              <a:gd name="connsiteX53" fmla="*/ 5243 w 10000"/>
              <a:gd name="connsiteY53" fmla="*/ 6336 h 10000"/>
              <a:gd name="connsiteX54" fmla="*/ 5252 w 10000"/>
              <a:gd name="connsiteY54" fmla="*/ 6244 h 10000"/>
              <a:gd name="connsiteX55" fmla="*/ 5261 w 10000"/>
              <a:gd name="connsiteY55" fmla="*/ 6146 h 10000"/>
              <a:gd name="connsiteX56" fmla="*/ 5261 w 10000"/>
              <a:gd name="connsiteY56" fmla="*/ 6146 h 10000"/>
              <a:gd name="connsiteX57" fmla="*/ 5266 w 10000"/>
              <a:gd name="connsiteY57" fmla="*/ 6040 h 10000"/>
              <a:gd name="connsiteX58" fmla="*/ 5257 w 10000"/>
              <a:gd name="connsiteY58" fmla="*/ 5933 h 10000"/>
              <a:gd name="connsiteX59" fmla="*/ 5243 w 10000"/>
              <a:gd name="connsiteY59" fmla="*/ 5831 h 10000"/>
              <a:gd name="connsiteX60" fmla="*/ 5221 w 10000"/>
              <a:gd name="connsiteY60" fmla="*/ 5730 h 10000"/>
              <a:gd name="connsiteX61" fmla="*/ 5189 w 10000"/>
              <a:gd name="connsiteY61" fmla="*/ 5632 h 10000"/>
              <a:gd name="connsiteX62" fmla="*/ 5149 w 10000"/>
              <a:gd name="connsiteY62" fmla="*/ 5535 h 10000"/>
              <a:gd name="connsiteX63" fmla="*/ 5099 w 10000"/>
              <a:gd name="connsiteY63" fmla="*/ 5442 h 10000"/>
              <a:gd name="connsiteX64" fmla="*/ 5045 w 10000"/>
              <a:gd name="connsiteY64" fmla="*/ 5350 h 10000"/>
              <a:gd name="connsiteX65" fmla="*/ 5045 w 10000"/>
              <a:gd name="connsiteY65" fmla="*/ 5350 h 10000"/>
              <a:gd name="connsiteX66" fmla="*/ 4986 w 10000"/>
              <a:gd name="connsiteY66" fmla="*/ 5266 h 10000"/>
              <a:gd name="connsiteX67" fmla="*/ 4923 w 10000"/>
              <a:gd name="connsiteY67" fmla="*/ 5183 h 10000"/>
              <a:gd name="connsiteX68" fmla="*/ 4856 w 10000"/>
              <a:gd name="connsiteY68" fmla="*/ 5109 h 10000"/>
              <a:gd name="connsiteX69" fmla="*/ 4784 w 10000"/>
              <a:gd name="connsiteY69" fmla="*/ 5035 h 10000"/>
              <a:gd name="connsiteX70" fmla="*/ 4707 w 10000"/>
              <a:gd name="connsiteY70" fmla="*/ 4965 h 10000"/>
              <a:gd name="connsiteX71" fmla="*/ 4631 w 10000"/>
              <a:gd name="connsiteY71" fmla="*/ 4900 h 10000"/>
              <a:gd name="connsiteX72" fmla="*/ 4550 w 10000"/>
              <a:gd name="connsiteY72" fmla="*/ 4836 h 10000"/>
              <a:gd name="connsiteX73" fmla="*/ 4469 w 10000"/>
              <a:gd name="connsiteY73" fmla="*/ 4775 h 10000"/>
              <a:gd name="connsiteX74" fmla="*/ 4469 w 10000"/>
              <a:gd name="connsiteY74" fmla="*/ 4775 h 10000"/>
              <a:gd name="connsiteX75" fmla="*/ 4347 w 10000"/>
              <a:gd name="connsiteY75" fmla="*/ 4687 h 10000"/>
              <a:gd name="connsiteX76" fmla="*/ 4226 w 10000"/>
              <a:gd name="connsiteY76" fmla="*/ 4609 h 10000"/>
              <a:gd name="connsiteX77" fmla="*/ 4104 w 10000"/>
              <a:gd name="connsiteY77" fmla="*/ 4530 h 10000"/>
              <a:gd name="connsiteX78" fmla="*/ 3978 w 10000"/>
              <a:gd name="connsiteY78" fmla="*/ 4456 h 10000"/>
              <a:gd name="connsiteX79" fmla="*/ 3852 w 10000"/>
              <a:gd name="connsiteY79" fmla="*/ 4386 h 10000"/>
              <a:gd name="connsiteX80" fmla="*/ 3722 w 10000"/>
              <a:gd name="connsiteY80" fmla="*/ 4317 h 10000"/>
              <a:gd name="connsiteX81" fmla="*/ 3591 w 10000"/>
              <a:gd name="connsiteY81" fmla="*/ 4252 h 10000"/>
              <a:gd name="connsiteX82" fmla="*/ 3461 w 10000"/>
              <a:gd name="connsiteY82" fmla="*/ 4187 h 10000"/>
              <a:gd name="connsiteX83" fmla="*/ 3461 w 10000"/>
              <a:gd name="connsiteY83" fmla="*/ 4187 h 10000"/>
              <a:gd name="connsiteX84" fmla="*/ 3029 w 10000"/>
              <a:gd name="connsiteY84" fmla="*/ 3993 h 10000"/>
              <a:gd name="connsiteX85" fmla="*/ 2601 w 10000"/>
              <a:gd name="connsiteY85" fmla="*/ 3798 h 10000"/>
              <a:gd name="connsiteX86" fmla="*/ 1742 w 10000"/>
              <a:gd name="connsiteY86" fmla="*/ 3414 h 10000"/>
              <a:gd name="connsiteX87" fmla="*/ 1742 w 10000"/>
              <a:gd name="connsiteY87" fmla="*/ 3414 h 10000"/>
              <a:gd name="connsiteX88" fmla="*/ 1598 w 10000"/>
              <a:gd name="connsiteY88" fmla="*/ 3349 h 10000"/>
              <a:gd name="connsiteX89" fmla="*/ 1454 w 10000"/>
              <a:gd name="connsiteY89" fmla="*/ 3279 h 10000"/>
              <a:gd name="connsiteX90" fmla="*/ 1314 w 10000"/>
              <a:gd name="connsiteY90" fmla="*/ 3205 h 10000"/>
              <a:gd name="connsiteX91" fmla="*/ 1179 w 10000"/>
              <a:gd name="connsiteY91" fmla="*/ 3126 h 10000"/>
              <a:gd name="connsiteX92" fmla="*/ 1049 w 10000"/>
              <a:gd name="connsiteY92" fmla="*/ 3038 h 10000"/>
              <a:gd name="connsiteX93" fmla="*/ 923 w 10000"/>
              <a:gd name="connsiteY93" fmla="*/ 2946 h 10000"/>
              <a:gd name="connsiteX94" fmla="*/ 797 w 10000"/>
              <a:gd name="connsiteY94" fmla="*/ 2849 h 10000"/>
              <a:gd name="connsiteX95" fmla="*/ 680 w 10000"/>
              <a:gd name="connsiteY95" fmla="*/ 2742 h 10000"/>
              <a:gd name="connsiteX96" fmla="*/ 680 w 10000"/>
              <a:gd name="connsiteY96" fmla="*/ 2742 h 10000"/>
              <a:gd name="connsiteX97" fmla="*/ 590 w 10000"/>
              <a:gd name="connsiteY97" fmla="*/ 2649 h 10000"/>
              <a:gd name="connsiteX98" fmla="*/ 504 w 10000"/>
              <a:gd name="connsiteY98" fmla="*/ 2557 h 10000"/>
              <a:gd name="connsiteX99" fmla="*/ 423 w 10000"/>
              <a:gd name="connsiteY99" fmla="*/ 2459 h 10000"/>
              <a:gd name="connsiteX100" fmla="*/ 356 w 10000"/>
              <a:gd name="connsiteY100" fmla="*/ 2362 h 10000"/>
              <a:gd name="connsiteX101" fmla="*/ 288 w 10000"/>
              <a:gd name="connsiteY101" fmla="*/ 2260 h 10000"/>
              <a:gd name="connsiteX102" fmla="*/ 230 w 10000"/>
              <a:gd name="connsiteY102" fmla="*/ 2154 h 10000"/>
              <a:gd name="connsiteX103" fmla="*/ 180 w 10000"/>
              <a:gd name="connsiteY103" fmla="*/ 2047 h 10000"/>
              <a:gd name="connsiteX104" fmla="*/ 131 w 10000"/>
              <a:gd name="connsiteY104" fmla="*/ 1941 h 10000"/>
              <a:gd name="connsiteX105" fmla="*/ 95 w 10000"/>
              <a:gd name="connsiteY105" fmla="*/ 1830 h 10000"/>
              <a:gd name="connsiteX106" fmla="*/ 63 w 10000"/>
              <a:gd name="connsiteY106" fmla="*/ 1714 h 10000"/>
              <a:gd name="connsiteX107" fmla="*/ 36 w 10000"/>
              <a:gd name="connsiteY107" fmla="*/ 1593 h 10000"/>
              <a:gd name="connsiteX108" fmla="*/ 18 w 10000"/>
              <a:gd name="connsiteY108" fmla="*/ 1473 h 10000"/>
              <a:gd name="connsiteX109" fmla="*/ 5 w 10000"/>
              <a:gd name="connsiteY109" fmla="*/ 1352 h 10000"/>
              <a:gd name="connsiteX110" fmla="*/ 0 w 10000"/>
              <a:gd name="connsiteY110" fmla="*/ 1227 h 10000"/>
              <a:gd name="connsiteX111" fmla="*/ 0 w 10000"/>
              <a:gd name="connsiteY111" fmla="*/ 1098 h 10000"/>
              <a:gd name="connsiteX112" fmla="*/ 9 w 10000"/>
              <a:gd name="connsiteY112" fmla="*/ 968 h 10000"/>
              <a:gd name="connsiteX113" fmla="*/ 9 w 10000"/>
              <a:gd name="connsiteY113" fmla="*/ 968 h 10000"/>
              <a:gd name="connsiteX114" fmla="*/ 23 w 10000"/>
              <a:gd name="connsiteY114" fmla="*/ 848 h 10000"/>
              <a:gd name="connsiteX115" fmla="*/ 41 w 10000"/>
              <a:gd name="connsiteY115" fmla="*/ 727 h 10000"/>
              <a:gd name="connsiteX116" fmla="*/ 68 w 10000"/>
              <a:gd name="connsiteY116" fmla="*/ 607 h 10000"/>
              <a:gd name="connsiteX117" fmla="*/ 95 w 10000"/>
              <a:gd name="connsiteY117" fmla="*/ 491 h 10000"/>
              <a:gd name="connsiteX118" fmla="*/ 131 w 10000"/>
              <a:gd name="connsiteY118" fmla="*/ 375 h 10000"/>
              <a:gd name="connsiteX119" fmla="*/ 171 w 10000"/>
              <a:gd name="connsiteY119" fmla="*/ 259 h 10000"/>
              <a:gd name="connsiteX120" fmla="*/ 212 w 10000"/>
              <a:gd name="connsiteY120" fmla="*/ 148 h 10000"/>
              <a:gd name="connsiteX121" fmla="*/ 266 w 10000"/>
              <a:gd name="connsiteY121" fmla="*/ 37 h 10000"/>
              <a:gd name="connsiteX122" fmla="*/ 266 w 10000"/>
              <a:gd name="connsiteY122" fmla="*/ 37 h 10000"/>
              <a:gd name="connsiteX123" fmla="*/ 275 w 10000"/>
              <a:gd name="connsiteY123" fmla="*/ 0 h 10000"/>
              <a:gd name="connsiteX124" fmla="*/ 275 w 10000"/>
              <a:gd name="connsiteY124"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052 w 10000"/>
              <a:gd name="connsiteY32" fmla="*/ 8902 h 10000"/>
              <a:gd name="connsiteX33" fmla="*/ 6805 w 10000"/>
              <a:gd name="connsiteY33" fmla="*/ 8736 h 10000"/>
              <a:gd name="connsiteX34" fmla="*/ 6562 w 10000"/>
              <a:gd name="connsiteY34" fmla="*/ 8564 h 10000"/>
              <a:gd name="connsiteX35" fmla="*/ 6319 w 10000"/>
              <a:gd name="connsiteY35" fmla="*/ 8388 h 10000"/>
              <a:gd name="connsiteX36" fmla="*/ 6085 w 10000"/>
              <a:gd name="connsiteY36" fmla="*/ 8208 h 10000"/>
              <a:gd name="connsiteX37" fmla="*/ 5851 w 10000"/>
              <a:gd name="connsiteY37" fmla="*/ 8022 h 10000"/>
              <a:gd name="connsiteX38" fmla="*/ 5621 w 10000"/>
              <a:gd name="connsiteY38" fmla="*/ 7832 h 10000"/>
              <a:gd name="connsiteX39" fmla="*/ 5392 w 10000"/>
              <a:gd name="connsiteY39" fmla="*/ 7642 h 10000"/>
              <a:gd name="connsiteX40" fmla="*/ 5167 w 10000"/>
              <a:gd name="connsiteY40" fmla="*/ 7443 h 10000"/>
              <a:gd name="connsiteX41" fmla="*/ 5167 w 10000"/>
              <a:gd name="connsiteY41" fmla="*/ 7443 h 10000"/>
              <a:gd name="connsiteX42" fmla="*/ 4905 w 10000"/>
              <a:gd name="connsiteY42" fmla="*/ 7216 h 10000"/>
              <a:gd name="connsiteX43" fmla="*/ 4905 w 10000"/>
              <a:gd name="connsiteY43" fmla="*/ 7216 h 10000"/>
              <a:gd name="connsiteX44" fmla="*/ 4995 w 10000"/>
              <a:gd name="connsiteY44" fmla="*/ 7040 h 10000"/>
              <a:gd name="connsiteX45" fmla="*/ 5077 w 10000"/>
              <a:gd name="connsiteY45" fmla="*/ 6864 h 10000"/>
              <a:gd name="connsiteX46" fmla="*/ 5077 w 10000"/>
              <a:gd name="connsiteY46" fmla="*/ 6864 h 10000"/>
              <a:gd name="connsiteX47" fmla="*/ 5113 w 10000"/>
              <a:gd name="connsiteY47" fmla="*/ 6781 h 10000"/>
              <a:gd name="connsiteX48" fmla="*/ 5144 w 10000"/>
              <a:gd name="connsiteY48" fmla="*/ 6693 h 10000"/>
              <a:gd name="connsiteX49" fmla="*/ 5176 w 10000"/>
              <a:gd name="connsiteY49" fmla="*/ 6605 h 10000"/>
              <a:gd name="connsiteX50" fmla="*/ 5203 w 10000"/>
              <a:gd name="connsiteY50" fmla="*/ 6517 h 10000"/>
              <a:gd name="connsiteX51" fmla="*/ 5225 w 10000"/>
              <a:gd name="connsiteY51" fmla="*/ 6424 h 10000"/>
              <a:gd name="connsiteX52" fmla="*/ 5243 w 10000"/>
              <a:gd name="connsiteY52" fmla="*/ 6336 h 10000"/>
              <a:gd name="connsiteX53" fmla="*/ 5252 w 10000"/>
              <a:gd name="connsiteY53" fmla="*/ 6244 h 10000"/>
              <a:gd name="connsiteX54" fmla="*/ 5261 w 10000"/>
              <a:gd name="connsiteY54" fmla="*/ 6146 h 10000"/>
              <a:gd name="connsiteX55" fmla="*/ 5261 w 10000"/>
              <a:gd name="connsiteY55" fmla="*/ 6146 h 10000"/>
              <a:gd name="connsiteX56" fmla="*/ 5266 w 10000"/>
              <a:gd name="connsiteY56" fmla="*/ 6040 h 10000"/>
              <a:gd name="connsiteX57" fmla="*/ 5257 w 10000"/>
              <a:gd name="connsiteY57" fmla="*/ 5933 h 10000"/>
              <a:gd name="connsiteX58" fmla="*/ 5243 w 10000"/>
              <a:gd name="connsiteY58" fmla="*/ 5831 h 10000"/>
              <a:gd name="connsiteX59" fmla="*/ 5221 w 10000"/>
              <a:gd name="connsiteY59" fmla="*/ 5730 h 10000"/>
              <a:gd name="connsiteX60" fmla="*/ 5189 w 10000"/>
              <a:gd name="connsiteY60" fmla="*/ 5632 h 10000"/>
              <a:gd name="connsiteX61" fmla="*/ 5149 w 10000"/>
              <a:gd name="connsiteY61" fmla="*/ 5535 h 10000"/>
              <a:gd name="connsiteX62" fmla="*/ 5099 w 10000"/>
              <a:gd name="connsiteY62" fmla="*/ 5442 h 10000"/>
              <a:gd name="connsiteX63" fmla="*/ 5045 w 10000"/>
              <a:gd name="connsiteY63" fmla="*/ 5350 h 10000"/>
              <a:gd name="connsiteX64" fmla="*/ 5045 w 10000"/>
              <a:gd name="connsiteY64" fmla="*/ 5350 h 10000"/>
              <a:gd name="connsiteX65" fmla="*/ 4986 w 10000"/>
              <a:gd name="connsiteY65" fmla="*/ 5266 h 10000"/>
              <a:gd name="connsiteX66" fmla="*/ 4923 w 10000"/>
              <a:gd name="connsiteY66" fmla="*/ 5183 h 10000"/>
              <a:gd name="connsiteX67" fmla="*/ 4856 w 10000"/>
              <a:gd name="connsiteY67" fmla="*/ 5109 h 10000"/>
              <a:gd name="connsiteX68" fmla="*/ 4784 w 10000"/>
              <a:gd name="connsiteY68" fmla="*/ 5035 h 10000"/>
              <a:gd name="connsiteX69" fmla="*/ 4707 w 10000"/>
              <a:gd name="connsiteY69" fmla="*/ 4965 h 10000"/>
              <a:gd name="connsiteX70" fmla="*/ 4631 w 10000"/>
              <a:gd name="connsiteY70" fmla="*/ 4900 h 10000"/>
              <a:gd name="connsiteX71" fmla="*/ 4550 w 10000"/>
              <a:gd name="connsiteY71" fmla="*/ 4836 h 10000"/>
              <a:gd name="connsiteX72" fmla="*/ 4469 w 10000"/>
              <a:gd name="connsiteY72" fmla="*/ 4775 h 10000"/>
              <a:gd name="connsiteX73" fmla="*/ 4469 w 10000"/>
              <a:gd name="connsiteY73" fmla="*/ 4775 h 10000"/>
              <a:gd name="connsiteX74" fmla="*/ 4347 w 10000"/>
              <a:gd name="connsiteY74" fmla="*/ 4687 h 10000"/>
              <a:gd name="connsiteX75" fmla="*/ 4226 w 10000"/>
              <a:gd name="connsiteY75" fmla="*/ 4609 h 10000"/>
              <a:gd name="connsiteX76" fmla="*/ 4104 w 10000"/>
              <a:gd name="connsiteY76" fmla="*/ 4530 h 10000"/>
              <a:gd name="connsiteX77" fmla="*/ 3978 w 10000"/>
              <a:gd name="connsiteY77" fmla="*/ 4456 h 10000"/>
              <a:gd name="connsiteX78" fmla="*/ 3852 w 10000"/>
              <a:gd name="connsiteY78" fmla="*/ 4386 h 10000"/>
              <a:gd name="connsiteX79" fmla="*/ 3722 w 10000"/>
              <a:gd name="connsiteY79" fmla="*/ 4317 h 10000"/>
              <a:gd name="connsiteX80" fmla="*/ 3591 w 10000"/>
              <a:gd name="connsiteY80" fmla="*/ 4252 h 10000"/>
              <a:gd name="connsiteX81" fmla="*/ 3461 w 10000"/>
              <a:gd name="connsiteY81" fmla="*/ 4187 h 10000"/>
              <a:gd name="connsiteX82" fmla="*/ 3461 w 10000"/>
              <a:gd name="connsiteY82" fmla="*/ 4187 h 10000"/>
              <a:gd name="connsiteX83" fmla="*/ 3029 w 10000"/>
              <a:gd name="connsiteY83" fmla="*/ 3993 h 10000"/>
              <a:gd name="connsiteX84" fmla="*/ 2601 w 10000"/>
              <a:gd name="connsiteY84" fmla="*/ 3798 h 10000"/>
              <a:gd name="connsiteX85" fmla="*/ 1742 w 10000"/>
              <a:gd name="connsiteY85" fmla="*/ 3414 h 10000"/>
              <a:gd name="connsiteX86" fmla="*/ 1742 w 10000"/>
              <a:gd name="connsiteY86" fmla="*/ 3414 h 10000"/>
              <a:gd name="connsiteX87" fmla="*/ 1598 w 10000"/>
              <a:gd name="connsiteY87" fmla="*/ 3349 h 10000"/>
              <a:gd name="connsiteX88" fmla="*/ 1454 w 10000"/>
              <a:gd name="connsiteY88" fmla="*/ 3279 h 10000"/>
              <a:gd name="connsiteX89" fmla="*/ 1314 w 10000"/>
              <a:gd name="connsiteY89" fmla="*/ 3205 h 10000"/>
              <a:gd name="connsiteX90" fmla="*/ 1179 w 10000"/>
              <a:gd name="connsiteY90" fmla="*/ 3126 h 10000"/>
              <a:gd name="connsiteX91" fmla="*/ 1049 w 10000"/>
              <a:gd name="connsiteY91" fmla="*/ 3038 h 10000"/>
              <a:gd name="connsiteX92" fmla="*/ 923 w 10000"/>
              <a:gd name="connsiteY92" fmla="*/ 2946 h 10000"/>
              <a:gd name="connsiteX93" fmla="*/ 797 w 10000"/>
              <a:gd name="connsiteY93" fmla="*/ 2849 h 10000"/>
              <a:gd name="connsiteX94" fmla="*/ 680 w 10000"/>
              <a:gd name="connsiteY94" fmla="*/ 2742 h 10000"/>
              <a:gd name="connsiteX95" fmla="*/ 680 w 10000"/>
              <a:gd name="connsiteY95" fmla="*/ 2742 h 10000"/>
              <a:gd name="connsiteX96" fmla="*/ 590 w 10000"/>
              <a:gd name="connsiteY96" fmla="*/ 2649 h 10000"/>
              <a:gd name="connsiteX97" fmla="*/ 504 w 10000"/>
              <a:gd name="connsiteY97" fmla="*/ 2557 h 10000"/>
              <a:gd name="connsiteX98" fmla="*/ 423 w 10000"/>
              <a:gd name="connsiteY98" fmla="*/ 2459 h 10000"/>
              <a:gd name="connsiteX99" fmla="*/ 356 w 10000"/>
              <a:gd name="connsiteY99" fmla="*/ 2362 h 10000"/>
              <a:gd name="connsiteX100" fmla="*/ 288 w 10000"/>
              <a:gd name="connsiteY100" fmla="*/ 2260 h 10000"/>
              <a:gd name="connsiteX101" fmla="*/ 230 w 10000"/>
              <a:gd name="connsiteY101" fmla="*/ 2154 h 10000"/>
              <a:gd name="connsiteX102" fmla="*/ 180 w 10000"/>
              <a:gd name="connsiteY102" fmla="*/ 2047 h 10000"/>
              <a:gd name="connsiteX103" fmla="*/ 131 w 10000"/>
              <a:gd name="connsiteY103" fmla="*/ 1941 h 10000"/>
              <a:gd name="connsiteX104" fmla="*/ 95 w 10000"/>
              <a:gd name="connsiteY104" fmla="*/ 1830 h 10000"/>
              <a:gd name="connsiteX105" fmla="*/ 63 w 10000"/>
              <a:gd name="connsiteY105" fmla="*/ 1714 h 10000"/>
              <a:gd name="connsiteX106" fmla="*/ 36 w 10000"/>
              <a:gd name="connsiteY106" fmla="*/ 1593 h 10000"/>
              <a:gd name="connsiteX107" fmla="*/ 18 w 10000"/>
              <a:gd name="connsiteY107" fmla="*/ 1473 h 10000"/>
              <a:gd name="connsiteX108" fmla="*/ 5 w 10000"/>
              <a:gd name="connsiteY108" fmla="*/ 1352 h 10000"/>
              <a:gd name="connsiteX109" fmla="*/ 0 w 10000"/>
              <a:gd name="connsiteY109" fmla="*/ 1227 h 10000"/>
              <a:gd name="connsiteX110" fmla="*/ 0 w 10000"/>
              <a:gd name="connsiteY110" fmla="*/ 1098 h 10000"/>
              <a:gd name="connsiteX111" fmla="*/ 9 w 10000"/>
              <a:gd name="connsiteY111" fmla="*/ 968 h 10000"/>
              <a:gd name="connsiteX112" fmla="*/ 9 w 10000"/>
              <a:gd name="connsiteY112" fmla="*/ 968 h 10000"/>
              <a:gd name="connsiteX113" fmla="*/ 23 w 10000"/>
              <a:gd name="connsiteY113" fmla="*/ 848 h 10000"/>
              <a:gd name="connsiteX114" fmla="*/ 41 w 10000"/>
              <a:gd name="connsiteY114" fmla="*/ 727 h 10000"/>
              <a:gd name="connsiteX115" fmla="*/ 68 w 10000"/>
              <a:gd name="connsiteY115" fmla="*/ 607 h 10000"/>
              <a:gd name="connsiteX116" fmla="*/ 95 w 10000"/>
              <a:gd name="connsiteY116" fmla="*/ 491 h 10000"/>
              <a:gd name="connsiteX117" fmla="*/ 131 w 10000"/>
              <a:gd name="connsiteY117" fmla="*/ 375 h 10000"/>
              <a:gd name="connsiteX118" fmla="*/ 171 w 10000"/>
              <a:gd name="connsiteY118" fmla="*/ 259 h 10000"/>
              <a:gd name="connsiteX119" fmla="*/ 212 w 10000"/>
              <a:gd name="connsiteY119" fmla="*/ 148 h 10000"/>
              <a:gd name="connsiteX120" fmla="*/ 266 w 10000"/>
              <a:gd name="connsiteY120" fmla="*/ 37 h 10000"/>
              <a:gd name="connsiteX121" fmla="*/ 266 w 10000"/>
              <a:gd name="connsiteY121" fmla="*/ 37 h 10000"/>
              <a:gd name="connsiteX122" fmla="*/ 275 w 10000"/>
              <a:gd name="connsiteY122" fmla="*/ 0 h 10000"/>
              <a:gd name="connsiteX123" fmla="*/ 275 w 10000"/>
              <a:gd name="connsiteY123"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7052 w 10000"/>
              <a:gd name="connsiteY31" fmla="*/ 8902 h 10000"/>
              <a:gd name="connsiteX32" fmla="*/ 6805 w 10000"/>
              <a:gd name="connsiteY32" fmla="*/ 8736 h 10000"/>
              <a:gd name="connsiteX33" fmla="*/ 6562 w 10000"/>
              <a:gd name="connsiteY33" fmla="*/ 8564 h 10000"/>
              <a:gd name="connsiteX34" fmla="*/ 6319 w 10000"/>
              <a:gd name="connsiteY34" fmla="*/ 8388 h 10000"/>
              <a:gd name="connsiteX35" fmla="*/ 6085 w 10000"/>
              <a:gd name="connsiteY35" fmla="*/ 8208 h 10000"/>
              <a:gd name="connsiteX36" fmla="*/ 5851 w 10000"/>
              <a:gd name="connsiteY36" fmla="*/ 8022 h 10000"/>
              <a:gd name="connsiteX37" fmla="*/ 5621 w 10000"/>
              <a:gd name="connsiteY37" fmla="*/ 7832 h 10000"/>
              <a:gd name="connsiteX38" fmla="*/ 5392 w 10000"/>
              <a:gd name="connsiteY38" fmla="*/ 7642 h 10000"/>
              <a:gd name="connsiteX39" fmla="*/ 5167 w 10000"/>
              <a:gd name="connsiteY39" fmla="*/ 7443 h 10000"/>
              <a:gd name="connsiteX40" fmla="*/ 5167 w 10000"/>
              <a:gd name="connsiteY40" fmla="*/ 7443 h 10000"/>
              <a:gd name="connsiteX41" fmla="*/ 4905 w 10000"/>
              <a:gd name="connsiteY41" fmla="*/ 7216 h 10000"/>
              <a:gd name="connsiteX42" fmla="*/ 4905 w 10000"/>
              <a:gd name="connsiteY42" fmla="*/ 7216 h 10000"/>
              <a:gd name="connsiteX43" fmla="*/ 4995 w 10000"/>
              <a:gd name="connsiteY43" fmla="*/ 7040 h 10000"/>
              <a:gd name="connsiteX44" fmla="*/ 5077 w 10000"/>
              <a:gd name="connsiteY44" fmla="*/ 6864 h 10000"/>
              <a:gd name="connsiteX45" fmla="*/ 5077 w 10000"/>
              <a:gd name="connsiteY45" fmla="*/ 6864 h 10000"/>
              <a:gd name="connsiteX46" fmla="*/ 5113 w 10000"/>
              <a:gd name="connsiteY46" fmla="*/ 6781 h 10000"/>
              <a:gd name="connsiteX47" fmla="*/ 5144 w 10000"/>
              <a:gd name="connsiteY47" fmla="*/ 6693 h 10000"/>
              <a:gd name="connsiteX48" fmla="*/ 5176 w 10000"/>
              <a:gd name="connsiteY48" fmla="*/ 6605 h 10000"/>
              <a:gd name="connsiteX49" fmla="*/ 5203 w 10000"/>
              <a:gd name="connsiteY49" fmla="*/ 6517 h 10000"/>
              <a:gd name="connsiteX50" fmla="*/ 5225 w 10000"/>
              <a:gd name="connsiteY50" fmla="*/ 6424 h 10000"/>
              <a:gd name="connsiteX51" fmla="*/ 5243 w 10000"/>
              <a:gd name="connsiteY51" fmla="*/ 6336 h 10000"/>
              <a:gd name="connsiteX52" fmla="*/ 5252 w 10000"/>
              <a:gd name="connsiteY52" fmla="*/ 6244 h 10000"/>
              <a:gd name="connsiteX53" fmla="*/ 5261 w 10000"/>
              <a:gd name="connsiteY53" fmla="*/ 6146 h 10000"/>
              <a:gd name="connsiteX54" fmla="*/ 5261 w 10000"/>
              <a:gd name="connsiteY54" fmla="*/ 6146 h 10000"/>
              <a:gd name="connsiteX55" fmla="*/ 5266 w 10000"/>
              <a:gd name="connsiteY55" fmla="*/ 6040 h 10000"/>
              <a:gd name="connsiteX56" fmla="*/ 5257 w 10000"/>
              <a:gd name="connsiteY56" fmla="*/ 5933 h 10000"/>
              <a:gd name="connsiteX57" fmla="*/ 5243 w 10000"/>
              <a:gd name="connsiteY57" fmla="*/ 5831 h 10000"/>
              <a:gd name="connsiteX58" fmla="*/ 5221 w 10000"/>
              <a:gd name="connsiteY58" fmla="*/ 5730 h 10000"/>
              <a:gd name="connsiteX59" fmla="*/ 5189 w 10000"/>
              <a:gd name="connsiteY59" fmla="*/ 5632 h 10000"/>
              <a:gd name="connsiteX60" fmla="*/ 5149 w 10000"/>
              <a:gd name="connsiteY60" fmla="*/ 5535 h 10000"/>
              <a:gd name="connsiteX61" fmla="*/ 5099 w 10000"/>
              <a:gd name="connsiteY61" fmla="*/ 5442 h 10000"/>
              <a:gd name="connsiteX62" fmla="*/ 5045 w 10000"/>
              <a:gd name="connsiteY62" fmla="*/ 5350 h 10000"/>
              <a:gd name="connsiteX63" fmla="*/ 5045 w 10000"/>
              <a:gd name="connsiteY63" fmla="*/ 5350 h 10000"/>
              <a:gd name="connsiteX64" fmla="*/ 4986 w 10000"/>
              <a:gd name="connsiteY64" fmla="*/ 5266 h 10000"/>
              <a:gd name="connsiteX65" fmla="*/ 4923 w 10000"/>
              <a:gd name="connsiteY65" fmla="*/ 5183 h 10000"/>
              <a:gd name="connsiteX66" fmla="*/ 4856 w 10000"/>
              <a:gd name="connsiteY66" fmla="*/ 5109 h 10000"/>
              <a:gd name="connsiteX67" fmla="*/ 4784 w 10000"/>
              <a:gd name="connsiteY67" fmla="*/ 5035 h 10000"/>
              <a:gd name="connsiteX68" fmla="*/ 4707 w 10000"/>
              <a:gd name="connsiteY68" fmla="*/ 4965 h 10000"/>
              <a:gd name="connsiteX69" fmla="*/ 4631 w 10000"/>
              <a:gd name="connsiteY69" fmla="*/ 4900 h 10000"/>
              <a:gd name="connsiteX70" fmla="*/ 4550 w 10000"/>
              <a:gd name="connsiteY70" fmla="*/ 4836 h 10000"/>
              <a:gd name="connsiteX71" fmla="*/ 4469 w 10000"/>
              <a:gd name="connsiteY71" fmla="*/ 4775 h 10000"/>
              <a:gd name="connsiteX72" fmla="*/ 4469 w 10000"/>
              <a:gd name="connsiteY72" fmla="*/ 4775 h 10000"/>
              <a:gd name="connsiteX73" fmla="*/ 4347 w 10000"/>
              <a:gd name="connsiteY73" fmla="*/ 4687 h 10000"/>
              <a:gd name="connsiteX74" fmla="*/ 4226 w 10000"/>
              <a:gd name="connsiteY74" fmla="*/ 4609 h 10000"/>
              <a:gd name="connsiteX75" fmla="*/ 4104 w 10000"/>
              <a:gd name="connsiteY75" fmla="*/ 4530 h 10000"/>
              <a:gd name="connsiteX76" fmla="*/ 3978 w 10000"/>
              <a:gd name="connsiteY76" fmla="*/ 4456 h 10000"/>
              <a:gd name="connsiteX77" fmla="*/ 3852 w 10000"/>
              <a:gd name="connsiteY77" fmla="*/ 4386 h 10000"/>
              <a:gd name="connsiteX78" fmla="*/ 3722 w 10000"/>
              <a:gd name="connsiteY78" fmla="*/ 4317 h 10000"/>
              <a:gd name="connsiteX79" fmla="*/ 3591 w 10000"/>
              <a:gd name="connsiteY79" fmla="*/ 4252 h 10000"/>
              <a:gd name="connsiteX80" fmla="*/ 3461 w 10000"/>
              <a:gd name="connsiteY80" fmla="*/ 4187 h 10000"/>
              <a:gd name="connsiteX81" fmla="*/ 3461 w 10000"/>
              <a:gd name="connsiteY81" fmla="*/ 4187 h 10000"/>
              <a:gd name="connsiteX82" fmla="*/ 3029 w 10000"/>
              <a:gd name="connsiteY82" fmla="*/ 3993 h 10000"/>
              <a:gd name="connsiteX83" fmla="*/ 2601 w 10000"/>
              <a:gd name="connsiteY83" fmla="*/ 3798 h 10000"/>
              <a:gd name="connsiteX84" fmla="*/ 1742 w 10000"/>
              <a:gd name="connsiteY84" fmla="*/ 3414 h 10000"/>
              <a:gd name="connsiteX85" fmla="*/ 1742 w 10000"/>
              <a:gd name="connsiteY85" fmla="*/ 3414 h 10000"/>
              <a:gd name="connsiteX86" fmla="*/ 1598 w 10000"/>
              <a:gd name="connsiteY86" fmla="*/ 3349 h 10000"/>
              <a:gd name="connsiteX87" fmla="*/ 1454 w 10000"/>
              <a:gd name="connsiteY87" fmla="*/ 3279 h 10000"/>
              <a:gd name="connsiteX88" fmla="*/ 1314 w 10000"/>
              <a:gd name="connsiteY88" fmla="*/ 3205 h 10000"/>
              <a:gd name="connsiteX89" fmla="*/ 1179 w 10000"/>
              <a:gd name="connsiteY89" fmla="*/ 3126 h 10000"/>
              <a:gd name="connsiteX90" fmla="*/ 1049 w 10000"/>
              <a:gd name="connsiteY90" fmla="*/ 3038 h 10000"/>
              <a:gd name="connsiteX91" fmla="*/ 923 w 10000"/>
              <a:gd name="connsiteY91" fmla="*/ 2946 h 10000"/>
              <a:gd name="connsiteX92" fmla="*/ 797 w 10000"/>
              <a:gd name="connsiteY92" fmla="*/ 2849 h 10000"/>
              <a:gd name="connsiteX93" fmla="*/ 680 w 10000"/>
              <a:gd name="connsiteY93" fmla="*/ 2742 h 10000"/>
              <a:gd name="connsiteX94" fmla="*/ 680 w 10000"/>
              <a:gd name="connsiteY94" fmla="*/ 2742 h 10000"/>
              <a:gd name="connsiteX95" fmla="*/ 590 w 10000"/>
              <a:gd name="connsiteY95" fmla="*/ 2649 h 10000"/>
              <a:gd name="connsiteX96" fmla="*/ 504 w 10000"/>
              <a:gd name="connsiteY96" fmla="*/ 2557 h 10000"/>
              <a:gd name="connsiteX97" fmla="*/ 423 w 10000"/>
              <a:gd name="connsiteY97" fmla="*/ 2459 h 10000"/>
              <a:gd name="connsiteX98" fmla="*/ 356 w 10000"/>
              <a:gd name="connsiteY98" fmla="*/ 2362 h 10000"/>
              <a:gd name="connsiteX99" fmla="*/ 288 w 10000"/>
              <a:gd name="connsiteY99" fmla="*/ 2260 h 10000"/>
              <a:gd name="connsiteX100" fmla="*/ 230 w 10000"/>
              <a:gd name="connsiteY100" fmla="*/ 2154 h 10000"/>
              <a:gd name="connsiteX101" fmla="*/ 180 w 10000"/>
              <a:gd name="connsiteY101" fmla="*/ 2047 h 10000"/>
              <a:gd name="connsiteX102" fmla="*/ 131 w 10000"/>
              <a:gd name="connsiteY102" fmla="*/ 1941 h 10000"/>
              <a:gd name="connsiteX103" fmla="*/ 95 w 10000"/>
              <a:gd name="connsiteY103" fmla="*/ 1830 h 10000"/>
              <a:gd name="connsiteX104" fmla="*/ 63 w 10000"/>
              <a:gd name="connsiteY104" fmla="*/ 1714 h 10000"/>
              <a:gd name="connsiteX105" fmla="*/ 36 w 10000"/>
              <a:gd name="connsiteY105" fmla="*/ 1593 h 10000"/>
              <a:gd name="connsiteX106" fmla="*/ 18 w 10000"/>
              <a:gd name="connsiteY106" fmla="*/ 1473 h 10000"/>
              <a:gd name="connsiteX107" fmla="*/ 5 w 10000"/>
              <a:gd name="connsiteY107" fmla="*/ 1352 h 10000"/>
              <a:gd name="connsiteX108" fmla="*/ 0 w 10000"/>
              <a:gd name="connsiteY108" fmla="*/ 1227 h 10000"/>
              <a:gd name="connsiteX109" fmla="*/ 0 w 10000"/>
              <a:gd name="connsiteY109" fmla="*/ 1098 h 10000"/>
              <a:gd name="connsiteX110" fmla="*/ 9 w 10000"/>
              <a:gd name="connsiteY110" fmla="*/ 968 h 10000"/>
              <a:gd name="connsiteX111" fmla="*/ 9 w 10000"/>
              <a:gd name="connsiteY111" fmla="*/ 968 h 10000"/>
              <a:gd name="connsiteX112" fmla="*/ 23 w 10000"/>
              <a:gd name="connsiteY112" fmla="*/ 848 h 10000"/>
              <a:gd name="connsiteX113" fmla="*/ 41 w 10000"/>
              <a:gd name="connsiteY113" fmla="*/ 727 h 10000"/>
              <a:gd name="connsiteX114" fmla="*/ 68 w 10000"/>
              <a:gd name="connsiteY114" fmla="*/ 607 h 10000"/>
              <a:gd name="connsiteX115" fmla="*/ 95 w 10000"/>
              <a:gd name="connsiteY115" fmla="*/ 491 h 10000"/>
              <a:gd name="connsiteX116" fmla="*/ 131 w 10000"/>
              <a:gd name="connsiteY116" fmla="*/ 375 h 10000"/>
              <a:gd name="connsiteX117" fmla="*/ 171 w 10000"/>
              <a:gd name="connsiteY117" fmla="*/ 259 h 10000"/>
              <a:gd name="connsiteX118" fmla="*/ 212 w 10000"/>
              <a:gd name="connsiteY118" fmla="*/ 148 h 10000"/>
              <a:gd name="connsiteX119" fmla="*/ 266 w 10000"/>
              <a:gd name="connsiteY119" fmla="*/ 37 h 10000"/>
              <a:gd name="connsiteX120" fmla="*/ 266 w 10000"/>
              <a:gd name="connsiteY120" fmla="*/ 37 h 10000"/>
              <a:gd name="connsiteX121" fmla="*/ 275 w 10000"/>
              <a:gd name="connsiteY121" fmla="*/ 0 h 10000"/>
              <a:gd name="connsiteX122" fmla="*/ 275 w 10000"/>
              <a:gd name="connsiteY122"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7052 w 10000"/>
              <a:gd name="connsiteY30" fmla="*/ 8902 h 10000"/>
              <a:gd name="connsiteX31" fmla="*/ 6805 w 10000"/>
              <a:gd name="connsiteY31" fmla="*/ 8736 h 10000"/>
              <a:gd name="connsiteX32" fmla="*/ 6562 w 10000"/>
              <a:gd name="connsiteY32" fmla="*/ 8564 h 10000"/>
              <a:gd name="connsiteX33" fmla="*/ 6319 w 10000"/>
              <a:gd name="connsiteY33" fmla="*/ 8388 h 10000"/>
              <a:gd name="connsiteX34" fmla="*/ 6085 w 10000"/>
              <a:gd name="connsiteY34" fmla="*/ 8208 h 10000"/>
              <a:gd name="connsiteX35" fmla="*/ 5851 w 10000"/>
              <a:gd name="connsiteY35" fmla="*/ 8022 h 10000"/>
              <a:gd name="connsiteX36" fmla="*/ 5621 w 10000"/>
              <a:gd name="connsiteY36" fmla="*/ 7832 h 10000"/>
              <a:gd name="connsiteX37" fmla="*/ 5392 w 10000"/>
              <a:gd name="connsiteY37" fmla="*/ 7642 h 10000"/>
              <a:gd name="connsiteX38" fmla="*/ 5167 w 10000"/>
              <a:gd name="connsiteY38" fmla="*/ 7443 h 10000"/>
              <a:gd name="connsiteX39" fmla="*/ 5167 w 10000"/>
              <a:gd name="connsiteY39" fmla="*/ 7443 h 10000"/>
              <a:gd name="connsiteX40" fmla="*/ 4905 w 10000"/>
              <a:gd name="connsiteY40" fmla="*/ 7216 h 10000"/>
              <a:gd name="connsiteX41" fmla="*/ 4905 w 10000"/>
              <a:gd name="connsiteY41" fmla="*/ 7216 h 10000"/>
              <a:gd name="connsiteX42" fmla="*/ 4995 w 10000"/>
              <a:gd name="connsiteY42" fmla="*/ 7040 h 10000"/>
              <a:gd name="connsiteX43" fmla="*/ 5077 w 10000"/>
              <a:gd name="connsiteY43" fmla="*/ 6864 h 10000"/>
              <a:gd name="connsiteX44" fmla="*/ 5077 w 10000"/>
              <a:gd name="connsiteY44" fmla="*/ 6864 h 10000"/>
              <a:gd name="connsiteX45" fmla="*/ 5113 w 10000"/>
              <a:gd name="connsiteY45" fmla="*/ 6781 h 10000"/>
              <a:gd name="connsiteX46" fmla="*/ 5144 w 10000"/>
              <a:gd name="connsiteY46" fmla="*/ 6693 h 10000"/>
              <a:gd name="connsiteX47" fmla="*/ 5176 w 10000"/>
              <a:gd name="connsiteY47" fmla="*/ 6605 h 10000"/>
              <a:gd name="connsiteX48" fmla="*/ 5203 w 10000"/>
              <a:gd name="connsiteY48" fmla="*/ 6517 h 10000"/>
              <a:gd name="connsiteX49" fmla="*/ 5225 w 10000"/>
              <a:gd name="connsiteY49" fmla="*/ 6424 h 10000"/>
              <a:gd name="connsiteX50" fmla="*/ 5243 w 10000"/>
              <a:gd name="connsiteY50" fmla="*/ 6336 h 10000"/>
              <a:gd name="connsiteX51" fmla="*/ 5252 w 10000"/>
              <a:gd name="connsiteY51" fmla="*/ 6244 h 10000"/>
              <a:gd name="connsiteX52" fmla="*/ 5261 w 10000"/>
              <a:gd name="connsiteY52" fmla="*/ 6146 h 10000"/>
              <a:gd name="connsiteX53" fmla="*/ 5261 w 10000"/>
              <a:gd name="connsiteY53" fmla="*/ 6146 h 10000"/>
              <a:gd name="connsiteX54" fmla="*/ 5266 w 10000"/>
              <a:gd name="connsiteY54" fmla="*/ 6040 h 10000"/>
              <a:gd name="connsiteX55" fmla="*/ 5257 w 10000"/>
              <a:gd name="connsiteY55" fmla="*/ 5933 h 10000"/>
              <a:gd name="connsiteX56" fmla="*/ 5243 w 10000"/>
              <a:gd name="connsiteY56" fmla="*/ 5831 h 10000"/>
              <a:gd name="connsiteX57" fmla="*/ 5221 w 10000"/>
              <a:gd name="connsiteY57" fmla="*/ 5730 h 10000"/>
              <a:gd name="connsiteX58" fmla="*/ 5189 w 10000"/>
              <a:gd name="connsiteY58" fmla="*/ 5632 h 10000"/>
              <a:gd name="connsiteX59" fmla="*/ 5149 w 10000"/>
              <a:gd name="connsiteY59" fmla="*/ 5535 h 10000"/>
              <a:gd name="connsiteX60" fmla="*/ 5099 w 10000"/>
              <a:gd name="connsiteY60" fmla="*/ 5442 h 10000"/>
              <a:gd name="connsiteX61" fmla="*/ 5045 w 10000"/>
              <a:gd name="connsiteY61" fmla="*/ 5350 h 10000"/>
              <a:gd name="connsiteX62" fmla="*/ 5045 w 10000"/>
              <a:gd name="connsiteY62" fmla="*/ 5350 h 10000"/>
              <a:gd name="connsiteX63" fmla="*/ 4986 w 10000"/>
              <a:gd name="connsiteY63" fmla="*/ 5266 h 10000"/>
              <a:gd name="connsiteX64" fmla="*/ 4923 w 10000"/>
              <a:gd name="connsiteY64" fmla="*/ 5183 h 10000"/>
              <a:gd name="connsiteX65" fmla="*/ 4856 w 10000"/>
              <a:gd name="connsiteY65" fmla="*/ 5109 h 10000"/>
              <a:gd name="connsiteX66" fmla="*/ 4784 w 10000"/>
              <a:gd name="connsiteY66" fmla="*/ 5035 h 10000"/>
              <a:gd name="connsiteX67" fmla="*/ 4707 w 10000"/>
              <a:gd name="connsiteY67" fmla="*/ 4965 h 10000"/>
              <a:gd name="connsiteX68" fmla="*/ 4631 w 10000"/>
              <a:gd name="connsiteY68" fmla="*/ 4900 h 10000"/>
              <a:gd name="connsiteX69" fmla="*/ 4550 w 10000"/>
              <a:gd name="connsiteY69" fmla="*/ 4836 h 10000"/>
              <a:gd name="connsiteX70" fmla="*/ 4469 w 10000"/>
              <a:gd name="connsiteY70" fmla="*/ 4775 h 10000"/>
              <a:gd name="connsiteX71" fmla="*/ 4469 w 10000"/>
              <a:gd name="connsiteY71" fmla="*/ 4775 h 10000"/>
              <a:gd name="connsiteX72" fmla="*/ 4347 w 10000"/>
              <a:gd name="connsiteY72" fmla="*/ 4687 h 10000"/>
              <a:gd name="connsiteX73" fmla="*/ 4226 w 10000"/>
              <a:gd name="connsiteY73" fmla="*/ 4609 h 10000"/>
              <a:gd name="connsiteX74" fmla="*/ 4104 w 10000"/>
              <a:gd name="connsiteY74" fmla="*/ 4530 h 10000"/>
              <a:gd name="connsiteX75" fmla="*/ 3978 w 10000"/>
              <a:gd name="connsiteY75" fmla="*/ 4456 h 10000"/>
              <a:gd name="connsiteX76" fmla="*/ 3852 w 10000"/>
              <a:gd name="connsiteY76" fmla="*/ 4386 h 10000"/>
              <a:gd name="connsiteX77" fmla="*/ 3722 w 10000"/>
              <a:gd name="connsiteY77" fmla="*/ 4317 h 10000"/>
              <a:gd name="connsiteX78" fmla="*/ 3591 w 10000"/>
              <a:gd name="connsiteY78" fmla="*/ 4252 h 10000"/>
              <a:gd name="connsiteX79" fmla="*/ 3461 w 10000"/>
              <a:gd name="connsiteY79" fmla="*/ 4187 h 10000"/>
              <a:gd name="connsiteX80" fmla="*/ 3461 w 10000"/>
              <a:gd name="connsiteY80" fmla="*/ 4187 h 10000"/>
              <a:gd name="connsiteX81" fmla="*/ 3029 w 10000"/>
              <a:gd name="connsiteY81" fmla="*/ 3993 h 10000"/>
              <a:gd name="connsiteX82" fmla="*/ 2601 w 10000"/>
              <a:gd name="connsiteY82" fmla="*/ 3798 h 10000"/>
              <a:gd name="connsiteX83" fmla="*/ 1742 w 10000"/>
              <a:gd name="connsiteY83" fmla="*/ 3414 h 10000"/>
              <a:gd name="connsiteX84" fmla="*/ 1742 w 10000"/>
              <a:gd name="connsiteY84" fmla="*/ 3414 h 10000"/>
              <a:gd name="connsiteX85" fmla="*/ 1598 w 10000"/>
              <a:gd name="connsiteY85" fmla="*/ 3349 h 10000"/>
              <a:gd name="connsiteX86" fmla="*/ 1454 w 10000"/>
              <a:gd name="connsiteY86" fmla="*/ 3279 h 10000"/>
              <a:gd name="connsiteX87" fmla="*/ 1314 w 10000"/>
              <a:gd name="connsiteY87" fmla="*/ 3205 h 10000"/>
              <a:gd name="connsiteX88" fmla="*/ 1179 w 10000"/>
              <a:gd name="connsiteY88" fmla="*/ 3126 h 10000"/>
              <a:gd name="connsiteX89" fmla="*/ 1049 w 10000"/>
              <a:gd name="connsiteY89" fmla="*/ 3038 h 10000"/>
              <a:gd name="connsiteX90" fmla="*/ 923 w 10000"/>
              <a:gd name="connsiteY90" fmla="*/ 2946 h 10000"/>
              <a:gd name="connsiteX91" fmla="*/ 797 w 10000"/>
              <a:gd name="connsiteY91" fmla="*/ 2849 h 10000"/>
              <a:gd name="connsiteX92" fmla="*/ 680 w 10000"/>
              <a:gd name="connsiteY92" fmla="*/ 2742 h 10000"/>
              <a:gd name="connsiteX93" fmla="*/ 680 w 10000"/>
              <a:gd name="connsiteY93" fmla="*/ 2742 h 10000"/>
              <a:gd name="connsiteX94" fmla="*/ 590 w 10000"/>
              <a:gd name="connsiteY94" fmla="*/ 2649 h 10000"/>
              <a:gd name="connsiteX95" fmla="*/ 504 w 10000"/>
              <a:gd name="connsiteY95" fmla="*/ 2557 h 10000"/>
              <a:gd name="connsiteX96" fmla="*/ 423 w 10000"/>
              <a:gd name="connsiteY96" fmla="*/ 2459 h 10000"/>
              <a:gd name="connsiteX97" fmla="*/ 356 w 10000"/>
              <a:gd name="connsiteY97" fmla="*/ 2362 h 10000"/>
              <a:gd name="connsiteX98" fmla="*/ 288 w 10000"/>
              <a:gd name="connsiteY98" fmla="*/ 2260 h 10000"/>
              <a:gd name="connsiteX99" fmla="*/ 230 w 10000"/>
              <a:gd name="connsiteY99" fmla="*/ 2154 h 10000"/>
              <a:gd name="connsiteX100" fmla="*/ 180 w 10000"/>
              <a:gd name="connsiteY100" fmla="*/ 2047 h 10000"/>
              <a:gd name="connsiteX101" fmla="*/ 131 w 10000"/>
              <a:gd name="connsiteY101" fmla="*/ 1941 h 10000"/>
              <a:gd name="connsiteX102" fmla="*/ 95 w 10000"/>
              <a:gd name="connsiteY102" fmla="*/ 1830 h 10000"/>
              <a:gd name="connsiteX103" fmla="*/ 63 w 10000"/>
              <a:gd name="connsiteY103" fmla="*/ 1714 h 10000"/>
              <a:gd name="connsiteX104" fmla="*/ 36 w 10000"/>
              <a:gd name="connsiteY104" fmla="*/ 1593 h 10000"/>
              <a:gd name="connsiteX105" fmla="*/ 18 w 10000"/>
              <a:gd name="connsiteY105" fmla="*/ 1473 h 10000"/>
              <a:gd name="connsiteX106" fmla="*/ 5 w 10000"/>
              <a:gd name="connsiteY106" fmla="*/ 1352 h 10000"/>
              <a:gd name="connsiteX107" fmla="*/ 0 w 10000"/>
              <a:gd name="connsiteY107" fmla="*/ 1227 h 10000"/>
              <a:gd name="connsiteX108" fmla="*/ 0 w 10000"/>
              <a:gd name="connsiteY108" fmla="*/ 1098 h 10000"/>
              <a:gd name="connsiteX109" fmla="*/ 9 w 10000"/>
              <a:gd name="connsiteY109" fmla="*/ 968 h 10000"/>
              <a:gd name="connsiteX110" fmla="*/ 9 w 10000"/>
              <a:gd name="connsiteY110" fmla="*/ 968 h 10000"/>
              <a:gd name="connsiteX111" fmla="*/ 23 w 10000"/>
              <a:gd name="connsiteY111" fmla="*/ 848 h 10000"/>
              <a:gd name="connsiteX112" fmla="*/ 41 w 10000"/>
              <a:gd name="connsiteY112" fmla="*/ 727 h 10000"/>
              <a:gd name="connsiteX113" fmla="*/ 68 w 10000"/>
              <a:gd name="connsiteY113" fmla="*/ 607 h 10000"/>
              <a:gd name="connsiteX114" fmla="*/ 95 w 10000"/>
              <a:gd name="connsiteY114" fmla="*/ 491 h 10000"/>
              <a:gd name="connsiteX115" fmla="*/ 131 w 10000"/>
              <a:gd name="connsiteY115" fmla="*/ 375 h 10000"/>
              <a:gd name="connsiteX116" fmla="*/ 171 w 10000"/>
              <a:gd name="connsiteY116" fmla="*/ 259 h 10000"/>
              <a:gd name="connsiteX117" fmla="*/ 212 w 10000"/>
              <a:gd name="connsiteY117" fmla="*/ 148 h 10000"/>
              <a:gd name="connsiteX118" fmla="*/ 266 w 10000"/>
              <a:gd name="connsiteY118" fmla="*/ 37 h 10000"/>
              <a:gd name="connsiteX119" fmla="*/ 266 w 10000"/>
              <a:gd name="connsiteY119" fmla="*/ 37 h 10000"/>
              <a:gd name="connsiteX120" fmla="*/ 275 w 10000"/>
              <a:gd name="connsiteY120" fmla="*/ 0 h 10000"/>
              <a:gd name="connsiteX121" fmla="*/ 275 w 10000"/>
              <a:gd name="connsiteY121"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7052 w 10000"/>
              <a:gd name="connsiteY29" fmla="*/ 8902 h 10000"/>
              <a:gd name="connsiteX30" fmla="*/ 6805 w 10000"/>
              <a:gd name="connsiteY30" fmla="*/ 8736 h 10000"/>
              <a:gd name="connsiteX31" fmla="*/ 6562 w 10000"/>
              <a:gd name="connsiteY31" fmla="*/ 8564 h 10000"/>
              <a:gd name="connsiteX32" fmla="*/ 6319 w 10000"/>
              <a:gd name="connsiteY32" fmla="*/ 8388 h 10000"/>
              <a:gd name="connsiteX33" fmla="*/ 6085 w 10000"/>
              <a:gd name="connsiteY33" fmla="*/ 8208 h 10000"/>
              <a:gd name="connsiteX34" fmla="*/ 5851 w 10000"/>
              <a:gd name="connsiteY34" fmla="*/ 8022 h 10000"/>
              <a:gd name="connsiteX35" fmla="*/ 5621 w 10000"/>
              <a:gd name="connsiteY35" fmla="*/ 7832 h 10000"/>
              <a:gd name="connsiteX36" fmla="*/ 5392 w 10000"/>
              <a:gd name="connsiteY36" fmla="*/ 7642 h 10000"/>
              <a:gd name="connsiteX37" fmla="*/ 5167 w 10000"/>
              <a:gd name="connsiteY37" fmla="*/ 7443 h 10000"/>
              <a:gd name="connsiteX38" fmla="*/ 5167 w 10000"/>
              <a:gd name="connsiteY38" fmla="*/ 7443 h 10000"/>
              <a:gd name="connsiteX39" fmla="*/ 4905 w 10000"/>
              <a:gd name="connsiteY39" fmla="*/ 7216 h 10000"/>
              <a:gd name="connsiteX40" fmla="*/ 4905 w 10000"/>
              <a:gd name="connsiteY40" fmla="*/ 7216 h 10000"/>
              <a:gd name="connsiteX41" fmla="*/ 4995 w 10000"/>
              <a:gd name="connsiteY41" fmla="*/ 7040 h 10000"/>
              <a:gd name="connsiteX42" fmla="*/ 5077 w 10000"/>
              <a:gd name="connsiteY42" fmla="*/ 6864 h 10000"/>
              <a:gd name="connsiteX43" fmla="*/ 5077 w 10000"/>
              <a:gd name="connsiteY43" fmla="*/ 6864 h 10000"/>
              <a:gd name="connsiteX44" fmla="*/ 5113 w 10000"/>
              <a:gd name="connsiteY44" fmla="*/ 6781 h 10000"/>
              <a:gd name="connsiteX45" fmla="*/ 5144 w 10000"/>
              <a:gd name="connsiteY45" fmla="*/ 6693 h 10000"/>
              <a:gd name="connsiteX46" fmla="*/ 5176 w 10000"/>
              <a:gd name="connsiteY46" fmla="*/ 6605 h 10000"/>
              <a:gd name="connsiteX47" fmla="*/ 5203 w 10000"/>
              <a:gd name="connsiteY47" fmla="*/ 6517 h 10000"/>
              <a:gd name="connsiteX48" fmla="*/ 5225 w 10000"/>
              <a:gd name="connsiteY48" fmla="*/ 6424 h 10000"/>
              <a:gd name="connsiteX49" fmla="*/ 5243 w 10000"/>
              <a:gd name="connsiteY49" fmla="*/ 6336 h 10000"/>
              <a:gd name="connsiteX50" fmla="*/ 5252 w 10000"/>
              <a:gd name="connsiteY50" fmla="*/ 6244 h 10000"/>
              <a:gd name="connsiteX51" fmla="*/ 5261 w 10000"/>
              <a:gd name="connsiteY51" fmla="*/ 6146 h 10000"/>
              <a:gd name="connsiteX52" fmla="*/ 5261 w 10000"/>
              <a:gd name="connsiteY52" fmla="*/ 6146 h 10000"/>
              <a:gd name="connsiteX53" fmla="*/ 5266 w 10000"/>
              <a:gd name="connsiteY53" fmla="*/ 6040 h 10000"/>
              <a:gd name="connsiteX54" fmla="*/ 5257 w 10000"/>
              <a:gd name="connsiteY54" fmla="*/ 5933 h 10000"/>
              <a:gd name="connsiteX55" fmla="*/ 5243 w 10000"/>
              <a:gd name="connsiteY55" fmla="*/ 5831 h 10000"/>
              <a:gd name="connsiteX56" fmla="*/ 5221 w 10000"/>
              <a:gd name="connsiteY56" fmla="*/ 5730 h 10000"/>
              <a:gd name="connsiteX57" fmla="*/ 5189 w 10000"/>
              <a:gd name="connsiteY57" fmla="*/ 5632 h 10000"/>
              <a:gd name="connsiteX58" fmla="*/ 5149 w 10000"/>
              <a:gd name="connsiteY58" fmla="*/ 5535 h 10000"/>
              <a:gd name="connsiteX59" fmla="*/ 5099 w 10000"/>
              <a:gd name="connsiteY59" fmla="*/ 5442 h 10000"/>
              <a:gd name="connsiteX60" fmla="*/ 5045 w 10000"/>
              <a:gd name="connsiteY60" fmla="*/ 5350 h 10000"/>
              <a:gd name="connsiteX61" fmla="*/ 5045 w 10000"/>
              <a:gd name="connsiteY61" fmla="*/ 5350 h 10000"/>
              <a:gd name="connsiteX62" fmla="*/ 4986 w 10000"/>
              <a:gd name="connsiteY62" fmla="*/ 5266 h 10000"/>
              <a:gd name="connsiteX63" fmla="*/ 4923 w 10000"/>
              <a:gd name="connsiteY63" fmla="*/ 5183 h 10000"/>
              <a:gd name="connsiteX64" fmla="*/ 4856 w 10000"/>
              <a:gd name="connsiteY64" fmla="*/ 5109 h 10000"/>
              <a:gd name="connsiteX65" fmla="*/ 4784 w 10000"/>
              <a:gd name="connsiteY65" fmla="*/ 5035 h 10000"/>
              <a:gd name="connsiteX66" fmla="*/ 4707 w 10000"/>
              <a:gd name="connsiteY66" fmla="*/ 4965 h 10000"/>
              <a:gd name="connsiteX67" fmla="*/ 4631 w 10000"/>
              <a:gd name="connsiteY67" fmla="*/ 4900 h 10000"/>
              <a:gd name="connsiteX68" fmla="*/ 4550 w 10000"/>
              <a:gd name="connsiteY68" fmla="*/ 4836 h 10000"/>
              <a:gd name="connsiteX69" fmla="*/ 4469 w 10000"/>
              <a:gd name="connsiteY69" fmla="*/ 4775 h 10000"/>
              <a:gd name="connsiteX70" fmla="*/ 4469 w 10000"/>
              <a:gd name="connsiteY70" fmla="*/ 4775 h 10000"/>
              <a:gd name="connsiteX71" fmla="*/ 4347 w 10000"/>
              <a:gd name="connsiteY71" fmla="*/ 4687 h 10000"/>
              <a:gd name="connsiteX72" fmla="*/ 4226 w 10000"/>
              <a:gd name="connsiteY72" fmla="*/ 4609 h 10000"/>
              <a:gd name="connsiteX73" fmla="*/ 4104 w 10000"/>
              <a:gd name="connsiteY73" fmla="*/ 4530 h 10000"/>
              <a:gd name="connsiteX74" fmla="*/ 3978 w 10000"/>
              <a:gd name="connsiteY74" fmla="*/ 4456 h 10000"/>
              <a:gd name="connsiteX75" fmla="*/ 3852 w 10000"/>
              <a:gd name="connsiteY75" fmla="*/ 4386 h 10000"/>
              <a:gd name="connsiteX76" fmla="*/ 3722 w 10000"/>
              <a:gd name="connsiteY76" fmla="*/ 4317 h 10000"/>
              <a:gd name="connsiteX77" fmla="*/ 3591 w 10000"/>
              <a:gd name="connsiteY77" fmla="*/ 4252 h 10000"/>
              <a:gd name="connsiteX78" fmla="*/ 3461 w 10000"/>
              <a:gd name="connsiteY78" fmla="*/ 4187 h 10000"/>
              <a:gd name="connsiteX79" fmla="*/ 3461 w 10000"/>
              <a:gd name="connsiteY79" fmla="*/ 4187 h 10000"/>
              <a:gd name="connsiteX80" fmla="*/ 3029 w 10000"/>
              <a:gd name="connsiteY80" fmla="*/ 3993 h 10000"/>
              <a:gd name="connsiteX81" fmla="*/ 2601 w 10000"/>
              <a:gd name="connsiteY81" fmla="*/ 3798 h 10000"/>
              <a:gd name="connsiteX82" fmla="*/ 1742 w 10000"/>
              <a:gd name="connsiteY82" fmla="*/ 3414 h 10000"/>
              <a:gd name="connsiteX83" fmla="*/ 1742 w 10000"/>
              <a:gd name="connsiteY83" fmla="*/ 3414 h 10000"/>
              <a:gd name="connsiteX84" fmla="*/ 1598 w 10000"/>
              <a:gd name="connsiteY84" fmla="*/ 3349 h 10000"/>
              <a:gd name="connsiteX85" fmla="*/ 1454 w 10000"/>
              <a:gd name="connsiteY85" fmla="*/ 3279 h 10000"/>
              <a:gd name="connsiteX86" fmla="*/ 1314 w 10000"/>
              <a:gd name="connsiteY86" fmla="*/ 3205 h 10000"/>
              <a:gd name="connsiteX87" fmla="*/ 1179 w 10000"/>
              <a:gd name="connsiteY87" fmla="*/ 3126 h 10000"/>
              <a:gd name="connsiteX88" fmla="*/ 1049 w 10000"/>
              <a:gd name="connsiteY88" fmla="*/ 3038 h 10000"/>
              <a:gd name="connsiteX89" fmla="*/ 923 w 10000"/>
              <a:gd name="connsiteY89" fmla="*/ 2946 h 10000"/>
              <a:gd name="connsiteX90" fmla="*/ 797 w 10000"/>
              <a:gd name="connsiteY90" fmla="*/ 2849 h 10000"/>
              <a:gd name="connsiteX91" fmla="*/ 680 w 10000"/>
              <a:gd name="connsiteY91" fmla="*/ 2742 h 10000"/>
              <a:gd name="connsiteX92" fmla="*/ 680 w 10000"/>
              <a:gd name="connsiteY92" fmla="*/ 2742 h 10000"/>
              <a:gd name="connsiteX93" fmla="*/ 590 w 10000"/>
              <a:gd name="connsiteY93" fmla="*/ 2649 h 10000"/>
              <a:gd name="connsiteX94" fmla="*/ 504 w 10000"/>
              <a:gd name="connsiteY94" fmla="*/ 2557 h 10000"/>
              <a:gd name="connsiteX95" fmla="*/ 423 w 10000"/>
              <a:gd name="connsiteY95" fmla="*/ 2459 h 10000"/>
              <a:gd name="connsiteX96" fmla="*/ 356 w 10000"/>
              <a:gd name="connsiteY96" fmla="*/ 2362 h 10000"/>
              <a:gd name="connsiteX97" fmla="*/ 288 w 10000"/>
              <a:gd name="connsiteY97" fmla="*/ 2260 h 10000"/>
              <a:gd name="connsiteX98" fmla="*/ 230 w 10000"/>
              <a:gd name="connsiteY98" fmla="*/ 2154 h 10000"/>
              <a:gd name="connsiteX99" fmla="*/ 180 w 10000"/>
              <a:gd name="connsiteY99" fmla="*/ 2047 h 10000"/>
              <a:gd name="connsiteX100" fmla="*/ 131 w 10000"/>
              <a:gd name="connsiteY100" fmla="*/ 1941 h 10000"/>
              <a:gd name="connsiteX101" fmla="*/ 95 w 10000"/>
              <a:gd name="connsiteY101" fmla="*/ 1830 h 10000"/>
              <a:gd name="connsiteX102" fmla="*/ 63 w 10000"/>
              <a:gd name="connsiteY102" fmla="*/ 1714 h 10000"/>
              <a:gd name="connsiteX103" fmla="*/ 36 w 10000"/>
              <a:gd name="connsiteY103" fmla="*/ 1593 h 10000"/>
              <a:gd name="connsiteX104" fmla="*/ 18 w 10000"/>
              <a:gd name="connsiteY104" fmla="*/ 1473 h 10000"/>
              <a:gd name="connsiteX105" fmla="*/ 5 w 10000"/>
              <a:gd name="connsiteY105" fmla="*/ 1352 h 10000"/>
              <a:gd name="connsiteX106" fmla="*/ 0 w 10000"/>
              <a:gd name="connsiteY106" fmla="*/ 1227 h 10000"/>
              <a:gd name="connsiteX107" fmla="*/ 0 w 10000"/>
              <a:gd name="connsiteY107" fmla="*/ 1098 h 10000"/>
              <a:gd name="connsiteX108" fmla="*/ 9 w 10000"/>
              <a:gd name="connsiteY108" fmla="*/ 968 h 10000"/>
              <a:gd name="connsiteX109" fmla="*/ 9 w 10000"/>
              <a:gd name="connsiteY109" fmla="*/ 968 h 10000"/>
              <a:gd name="connsiteX110" fmla="*/ 23 w 10000"/>
              <a:gd name="connsiteY110" fmla="*/ 848 h 10000"/>
              <a:gd name="connsiteX111" fmla="*/ 41 w 10000"/>
              <a:gd name="connsiteY111" fmla="*/ 727 h 10000"/>
              <a:gd name="connsiteX112" fmla="*/ 68 w 10000"/>
              <a:gd name="connsiteY112" fmla="*/ 607 h 10000"/>
              <a:gd name="connsiteX113" fmla="*/ 95 w 10000"/>
              <a:gd name="connsiteY113" fmla="*/ 491 h 10000"/>
              <a:gd name="connsiteX114" fmla="*/ 131 w 10000"/>
              <a:gd name="connsiteY114" fmla="*/ 375 h 10000"/>
              <a:gd name="connsiteX115" fmla="*/ 171 w 10000"/>
              <a:gd name="connsiteY115" fmla="*/ 259 h 10000"/>
              <a:gd name="connsiteX116" fmla="*/ 212 w 10000"/>
              <a:gd name="connsiteY116" fmla="*/ 148 h 10000"/>
              <a:gd name="connsiteX117" fmla="*/ 266 w 10000"/>
              <a:gd name="connsiteY117" fmla="*/ 37 h 10000"/>
              <a:gd name="connsiteX118" fmla="*/ 266 w 10000"/>
              <a:gd name="connsiteY118" fmla="*/ 37 h 10000"/>
              <a:gd name="connsiteX119" fmla="*/ 275 w 10000"/>
              <a:gd name="connsiteY119" fmla="*/ 0 h 10000"/>
              <a:gd name="connsiteX120" fmla="*/ 275 w 10000"/>
              <a:gd name="connsiteY120"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7052 w 10000"/>
              <a:gd name="connsiteY28" fmla="*/ 8902 h 10000"/>
              <a:gd name="connsiteX29" fmla="*/ 6805 w 10000"/>
              <a:gd name="connsiteY29" fmla="*/ 8736 h 10000"/>
              <a:gd name="connsiteX30" fmla="*/ 6562 w 10000"/>
              <a:gd name="connsiteY30" fmla="*/ 8564 h 10000"/>
              <a:gd name="connsiteX31" fmla="*/ 6319 w 10000"/>
              <a:gd name="connsiteY31" fmla="*/ 8388 h 10000"/>
              <a:gd name="connsiteX32" fmla="*/ 6085 w 10000"/>
              <a:gd name="connsiteY32" fmla="*/ 8208 h 10000"/>
              <a:gd name="connsiteX33" fmla="*/ 5851 w 10000"/>
              <a:gd name="connsiteY33" fmla="*/ 8022 h 10000"/>
              <a:gd name="connsiteX34" fmla="*/ 5621 w 10000"/>
              <a:gd name="connsiteY34" fmla="*/ 7832 h 10000"/>
              <a:gd name="connsiteX35" fmla="*/ 5392 w 10000"/>
              <a:gd name="connsiteY35" fmla="*/ 7642 h 10000"/>
              <a:gd name="connsiteX36" fmla="*/ 5167 w 10000"/>
              <a:gd name="connsiteY36" fmla="*/ 7443 h 10000"/>
              <a:gd name="connsiteX37" fmla="*/ 5167 w 10000"/>
              <a:gd name="connsiteY37" fmla="*/ 7443 h 10000"/>
              <a:gd name="connsiteX38" fmla="*/ 4905 w 10000"/>
              <a:gd name="connsiteY38" fmla="*/ 7216 h 10000"/>
              <a:gd name="connsiteX39" fmla="*/ 4905 w 10000"/>
              <a:gd name="connsiteY39" fmla="*/ 7216 h 10000"/>
              <a:gd name="connsiteX40" fmla="*/ 4995 w 10000"/>
              <a:gd name="connsiteY40" fmla="*/ 7040 h 10000"/>
              <a:gd name="connsiteX41" fmla="*/ 5077 w 10000"/>
              <a:gd name="connsiteY41" fmla="*/ 6864 h 10000"/>
              <a:gd name="connsiteX42" fmla="*/ 5077 w 10000"/>
              <a:gd name="connsiteY42" fmla="*/ 6864 h 10000"/>
              <a:gd name="connsiteX43" fmla="*/ 5113 w 10000"/>
              <a:gd name="connsiteY43" fmla="*/ 6781 h 10000"/>
              <a:gd name="connsiteX44" fmla="*/ 5144 w 10000"/>
              <a:gd name="connsiteY44" fmla="*/ 6693 h 10000"/>
              <a:gd name="connsiteX45" fmla="*/ 5176 w 10000"/>
              <a:gd name="connsiteY45" fmla="*/ 6605 h 10000"/>
              <a:gd name="connsiteX46" fmla="*/ 5203 w 10000"/>
              <a:gd name="connsiteY46" fmla="*/ 6517 h 10000"/>
              <a:gd name="connsiteX47" fmla="*/ 5225 w 10000"/>
              <a:gd name="connsiteY47" fmla="*/ 6424 h 10000"/>
              <a:gd name="connsiteX48" fmla="*/ 5243 w 10000"/>
              <a:gd name="connsiteY48" fmla="*/ 6336 h 10000"/>
              <a:gd name="connsiteX49" fmla="*/ 5252 w 10000"/>
              <a:gd name="connsiteY49" fmla="*/ 6244 h 10000"/>
              <a:gd name="connsiteX50" fmla="*/ 5261 w 10000"/>
              <a:gd name="connsiteY50" fmla="*/ 6146 h 10000"/>
              <a:gd name="connsiteX51" fmla="*/ 5261 w 10000"/>
              <a:gd name="connsiteY51" fmla="*/ 6146 h 10000"/>
              <a:gd name="connsiteX52" fmla="*/ 5266 w 10000"/>
              <a:gd name="connsiteY52" fmla="*/ 6040 h 10000"/>
              <a:gd name="connsiteX53" fmla="*/ 5257 w 10000"/>
              <a:gd name="connsiteY53" fmla="*/ 5933 h 10000"/>
              <a:gd name="connsiteX54" fmla="*/ 5243 w 10000"/>
              <a:gd name="connsiteY54" fmla="*/ 5831 h 10000"/>
              <a:gd name="connsiteX55" fmla="*/ 5221 w 10000"/>
              <a:gd name="connsiteY55" fmla="*/ 5730 h 10000"/>
              <a:gd name="connsiteX56" fmla="*/ 5189 w 10000"/>
              <a:gd name="connsiteY56" fmla="*/ 5632 h 10000"/>
              <a:gd name="connsiteX57" fmla="*/ 5149 w 10000"/>
              <a:gd name="connsiteY57" fmla="*/ 5535 h 10000"/>
              <a:gd name="connsiteX58" fmla="*/ 5099 w 10000"/>
              <a:gd name="connsiteY58" fmla="*/ 5442 h 10000"/>
              <a:gd name="connsiteX59" fmla="*/ 5045 w 10000"/>
              <a:gd name="connsiteY59" fmla="*/ 5350 h 10000"/>
              <a:gd name="connsiteX60" fmla="*/ 5045 w 10000"/>
              <a:gd name="connsiteY60" fmla="*/ 5350 h 10000"/>
              <a:gd name="connsiteX61" fmla="*/ 4986 w 10000"/>
              <a:gd name="connsiteY61" fmla="*/ 5266 h 10000"/>
              <a:gd name="connsiteX62" fmla="*/ 4923 w 10000"/>
              <a:gd name="connsiteY62" fmla="*/ 5183 h 10000"/>
              <a:gd name="connsiteX63" fmla="*/ 4856 w 10000"/>
              <a:gd name="connsiteY63" fmla="*/ 5109 h 10000"/>
              <a:gd name="connsiteX64" fmla="*/ 4784 w 10000"/>
              <a:gd name="connsiteY64" fmla="*/ 5035 h 10000"/>
              <a:gd name="connsiteX65" fmla="*/ 4707 w 10000"/>
              <a:gd name="connsiteY65" fmla="*/ 4965 h 10000"/>
              <a:gd name="connsiteX66" fmla="*/ 4631 w 10000"/>
              <a:gd name="connsiteY66" fmla="*/ 4900 h 10000"/>
              <a:gd name="connsiteX67" fmla="*/ 4550 w 10000"/>
              <a:gd name="connsiteY67" fmla="*/ 4836 h 10000"/>
              <a:gd name="connsiteX68" fmla="*/ 4469 w 10000"/>
              <a:gd name="connsiteY68" fmla="*/ 4775 h 10000"/>
              <a:gd name="connsiteX69" fmla="*/ 4469 w 10000"/>
              <a:gd name="connsiteY69" fmla="*/ 4775 h 10000"/>
              <a:gd name="connsiteX70" fmla="*/ 4347 w 10000"/>
              <a:gd name="connsiteY70" fmla="*/ 4687 h 10000"/>
              <a:gd name="connsiteX71" fmla="*/ 4226 w 10000"/>
              <a:gd name="connsiteY71" fmla="*/ 4609 h 10000"/>
              <a:gd name="connsiteX72" fmla="*/ 4104 w 10000"/>
              <a:gd name="connsiteY72" fmla="*/ 4530 h 10000"/>
              <a:gd name="connsiteX73" fmla="*/ 3978 w 10000"/>
              <a:gd name="connsiteY73" fmla="*/ 4456 h 10000"/>
              <a:gd name="connsiteX74" fmla="*/ 3852 w 10000"/>
              <a:gd name="connsiteY74" fmla="*/ 4386 h 10000"/>
              <a:gd name="connsiteX75" fmla="*/ 3722 w 10000"/>
              <a:gd name="connsiteY75" fmla="*/ 4317 h 10000"/>
              <a:gd name="connsiteX76" fmla="*/ 3591 w 10000"/>
              <a:gd name="connsiteY76" fmla="*/ 4252 h 10000"/>
              <a:gd name="connsiteX77" fmla="*/ 3461 w 10000"/>
              <a:gd name="connsiteY77" fmla="*/ 4187 h 10000"/>
              <a:gd name="connsiteX78" fmla="*/ 3461 w 10000"/>
              <a:gd name="connsiteY78" fmla="*/ 4187 h 10000"/>
              <a:gd name="connsiteX79" fmla="*/ 3029 w 10000"/>
              <a:gd name="connsiteY79" fmla="*/ 3993 h 10000"/>
              <a:gd name="connsiteX80" fmla="*/ 2601 w 10000"/>
              <a:gd name="connsiteY80" fmla="*/ 3798 h 10000"/>
              <a:gd name="connsiteX81" fmla="*/ 1742 w 10000"/>
              <a:gd name="connsiteY81" fmla="*/ 3414 h 10000"/>
              <a:gd name="connsiteX82" fmla="*/ 1742 w 10000"/>
              <a:gd name="connsiteY82" fmla="*/ 3414 h 10000"/>
              <a:gd name="connsiteX83" fmla="*/ 1598 w 10000"/>
              <a:gd name="connsiteY83" fmla="*/ 3349 h 10000"/>
              <a:gd name="connsiteX84" fmla="*/ 1454 w 10000"/>
              <a:gd name="connsiteY84" fmla="*/ 3279 h 10000"/>
              <a:gd name="connsiteX85" fmla="*/ 1314 w 10000"/>
              <a:gd name="connsiteY85" fmla="*/ 3205 h 10000"/>
              <a:gd name="connsiteX86" fmla="*/ 1179 w 10000"/>
              <a:gd name="connsiteY86" fmla="*/ 3126 h 10000"/>
              <a:gd name="connsiteX87" fmla="*/ 1049 w 10000"/>
              <a:gd name="connsiteY87" fmla="*/ 3038 h 10000"/>
              <a:gd name="connsiteX88" fmla="*/ 923 w 10000"/>
              <a:gd name="connsiteY88" fmla="*/ 2946 h 10000"/>
              <a:gd name="connsiteX89" fmla="*/ 797 w 10000"/>
              <a:gd name="connsiteY89" fmla="*/ 2849 h 10000"/>
              <a:gd name="connsiteX90" fmla="*/ 680 w 10000"/>
              <a:gd name="connsiteY90" fmla="*/ 2742 h 10000"/>
              <a:gd name="connsiteX91" fmla="*/ 680 w 10000"/>
              <a:gd name="connsiteY91" fmla="*/ 2742 h 10000"/>
              <a:gd name="connsiteX92" fmla="*/ 590 w 10000"/>
              <a:gd name="connsiteY92" fmla="*/ 2649 h 10000"/>
              <a:gd name="connsiteX93" fmla="*/ 504 w 10000"/>
              <a:gd name="connsiteY93" fmla="*/ 2557 h 10000"/>
              <a:gd name="connsiteX94" fmla="*/ 423 w 10000"/>
              <a:gd name="connsiteY94" fmla="*/ 2459 h 10000"/>
              <a:gd name="connsiteX95" fmla="*/ 356 w 10000"/>
              <a:gd name="connsiteY95" fmla="*/ 2362 h 10000"/>
              <a:gd name="connsiteX96" fmla="*/ 288 w 10000"/>
              <a:gd name="connsiteY96" fmla="*/ 2260 h 10000"/>
              <a:gd name="connsiteX97" fmla="*/ 230 w 10000"/>
              <a:gd name="connsiteY97" fmla="*/ 2154 h 10000"/>
              <a:gd name="connsiteX98" fmla="*/ 180 w 10000"/>
              <a:gd name="connsiteY98" fmla="*/ 2047 h 10000"/>
              <a:gd name="connsiteX99" fmla="*/ 131 w 10000"/>
              <a:gd name="connsiteY99" fmla="*/ 1941 h 10000"/>
              <a:gd name="connsiteX100" fmla="*/ 95 w 10000"/>
              <a:gd name="connsiteY100" fmla="*/ 1830 h 10000"/>
              <a:gd name="connsiteX101" fmla="*/ 63 w 10000"/>
              <a:gd name="connsiteY101" fmla="*/ 1714 h 10000"/>
              <a:gd name="connsiteX102" fmla="*/ 36 w 10000"/>
              <a:gd name="connsiteY102" fmla="*/ 1593 h 10000"/>
              <a:gd name="connsiteX103" fmla="*/ 18 w 10000"/>
              <a:gd name="connsiteY103" fmla="*/ 1473 h 10000"/>
              <a:gd name="connsiteX104" fmla="*/ 5 w 10000"/>
              <a:gd name="connsiteY104" fmla="*/ 1352 h 10000"/>
              <a:gd name="connsiteX105" fmla="*/ 0 w 10000"/>
              <a:gd name="connsiteY105" fmla="*/ 1227 h 10000"/>
              <a:gd name="connsiteX106" fmla="*/ 0 w 10000"/>
              <a:gd name="connsiteY106" fmla="*/ 1098 h 10000"/>
              <a:gd name="connsiteX107" fmla="*/ 9 w 10000"/>
              <a:gd name="connsiteY107" fmla="*/ 968 h 10000"/>
              <a:gd name="connsiteX108" fmla="*/ 9 w 10000"/>
              <a:gd name="connsiteY108" fmla="*/ 968 h 10000"/>
              <a:gd name="connsiteX109" fmla="*/ 23 w 10000"/>
              <a:gd name="connsiteY109" fmla="*/ 848 h 10000"/>
              <a:gd name="connsiteX110" fmla="*/ 41 w 10000"/>
              <a:gd name="connsiteY110" fmla="*/ 727 h 10000"/>
              <a:gd name="connsiteX111" fmla="*/ 68 w 10000"/>
              <a:gd name="connsiteY111" fmla="*/ 607 h 10000"/>
              <a:gd name="connsiteX112" fmla="*/ 95 w 10000"/>
              <a:gd name="connsiteY112" fmla="*/ 491 h 10000"/>
              <a:gd name="connsiteX113" fmla="*/ 131 w 10000"/>
              <a:gd name="connsiteY113" fmla="*/ 375 h 10000"/>
              <a:gd name="connsiteX114" fmla="*/ 171 w 10000"/>
              <a:gd name="connsiteY114" fmla="*/ 259 h 10000"/>
              <a:gd name="connsiteX115" fmla="*/ 212 w 10000"/>
              <a:gd name="connsiteY115" fmla="*/ 148 h 10000"/>
              <a:gd name="connsiteX116" fmla="*/ 266 w 10000"/>
              <a:gd name="connsiteY116" fmla="*/ 37 h 10000"/>
              <a:gd name="connsiteX117" fmla="*/ 266 w 10000"/>
              <a:gd name="connsiteY117" fmla="*/ 37 h 10000"/>
              <a:gd name="connsiteX118" fmla="*/ 275 w 10000"/>
              <a:gd name="connsiteY118" fmla="*/ 0 h 10000"/>
              <a:gd name="connsiteX119" fmla="*/ 275 w 10000"/>
              <a:gd name="connsiteY119"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7052 w 10000"/>
              <a:gd name="connsiteY27" fmla="*/ 8902 h 10000"/>
              <a:gd name="connsiteX28" fmla="*/ 6805 w 10000"/>
              <a:gd name="connsiteY28" fmla="*/ 8736 h 10000"/>
              <a:gd name="connsiteX29" fmla="*/ 6562 w 10000"/>
              <a:gd name="connsiteY29" fmla="*/ 8564 h 10000"/>
              <a:gd name="connsiteX30" fmla="*/ 6319 w 10000"/>
              <a:gd name="connsiteY30" fmla="*/ 8388 h 10000"/>
              <a:gd name="connsiteX31" fmla="*/ 6085 w 10000"/>
              <a:gd name="connsiteY31" fmla="*/ 8208 h 10000"/>
              <a:gd name="connsiteX32" fmla="*/ 5851 w 10000"/>
              <a:gd name="connsiteY32" fmla="*/ 8022 h 10000"/>
              <a:gd name="connsiteX33" fmla="*/ 5621 w 10000"/>
              <a:gd name="connsiteY33" fmla="*/ 7832 h 10000"/>
              <a:gd name="connsiteX34" fmla="*/ 5392 w 10000"/>
              <a:gd name="connsiteY34" fmla="*/ 7642 h 10000"/>
              <a:gd name="connsiteX35" fmla="*/ 5167 w 10000"/>
              <a:gd name="connsiteY35" fmla="*/ 7443 h 10000"/>
              <a:gd name="connsiteX36" fmla="*/ 5167 w 10000"/>
              <a:gd name="connsiteY36" fmla="*/ 7443 h 10000"/>
              <a:gd name="connsiteX37" fmla="*/ 4905 w 10000"/>
              <a:gd name="connsiteY37" fmla="*/ 7216 h 10000"/>
              <a:gd name="connsiteX38" fmla="*/ 4905 w 10000"/>
              <a:gd name="connsiteY38" fmla="*/ 7216 h 10000"/>
              <a:gd name="connsiteX39" fmla="*/ 4995 w 10000"/>
              <a:gd name="connsiteY39" fmla="*/ 7040 h 10000"/>
              <a:gd name="connsiteX40" fmla="*/ 5077 w 10000"/>
              <a:gd name="connsiteY40" fmla="*/ 6864 h 10000"/>
              <a:gd name="connsiteX41" fmla="*/ 5077 w 10000"/>
              <a:gd name="connsiteY41" fmla="*/ 6864 h 10000"/>
              <a:gd name="connsiteX42" fmla="*/ 5113 w 10000"/>
              <a:gd name="connsiteY42" fmla="*/ 6781 h 10000"/>
              <a:gd name="connsiteX43" fmla="*/ 5144 w 10000"/>
              <a:gd name="connsiteY43" fmla="*/ 6693 h 10000"/>
              <a:gd name="connsiteX44" fmla="*/ 5176 w 10000"/>
              <a:gd name="connsiteY44" fmla="*/ 6605 h 10000"/>
              <a:gd name="connsiteX45" fmla="*/ 5203 w 10000"/>
              <a:gd name="connsiteY45" fmla="*/ 6517 h 10000"/>
              <a:gd name="connsiteX46" fmla="*/ 5225 w 10000"/>
              <a:gd name="connsiteY46" fmla="*/ 6424 h 10000"/>
              <a:gd name="connsiteX47" fmla="*/ 5243 w 10000"/>
              <a:gd name="connsiteY47" fmla="*/ 6336 h 10000"/>
              <a:gd name="connsiteX48" fmla="*/ 5252 w 10000"/>
              <a:gd name="connsiteY48" fmla="*/ 6244 h 10000"/>
              <a:gd name="connsiteX49" fmla="*/ 5261 w 10000"/>
              <a:gd name="connsiteY49" fmla="*/ 6146 h 10000"/>
              <a:gd name="connsiteX50" fmla="*/ 5261 w 10000"/>
              <a:gd name="connsiteY50" fmla="*/ 6146 h 10000"/>
              <a:gd name="connsiteX51" fmla="*/ 5266 w 10000"/>
              <a:gd name="connsiteY51" fmla="*/ 6040 h 10000"/>
              <a:gd name="connsiteX52" fmla="*/ 5257 w 10000"/>
              <a:gd name="connsiteY52" fmla="*/ 5933 h 10000"/>
              <a:gd name="connsiteX53" fmla="*/ 5243 w 10000"/>
              <a:gd name="connsiteY53" fmla="*/ 5831 h 10000"/>
              <a:gd name="connsiteX54" fmla="*/ 5221 w 10000"/>
              <a:gd name="connsiteY54" fmla="*/ 5730 h 10000"/>
              <a:gd name="connsiteX55" fmla="*/ 5189 w 10000"/>
              <a:gd name="connsiteY55" fmla="*/ 5632 h 10000"/>
              <a:gd name="connsiteX56" fmla="*/ 5149 w 10000"/>
              <a:gd name="connsiteY56" fmla="*/ 5535 h 10000"/>
              <a:gd name="connsiteX57" fmla="*/ 5099 w 10000"/>
              <a:gd name="connsiteY57" fmla="*/ 5442 h 10000"/>
              <a:gd name="connsiteX58" fmla="*/ 5045 w 10000"/>
              <a:gd name="connsiteY58" fmla="*/ 5350 h 10000"/>
              <a:gd name="connsiteX59" fmla="*/ 5045 w 10000"/>
              <a:gd name="connsiteY59" fmla="*/ 5350 h 10000"/>
              <a:gd name="connsiteX60" fmla="*/ 4986 w 10000"/>
              <a:gd name="connsiteY60" fmla="*/ 5266 h 10000"/>
              <a:gd name="connsiteX61" fmla="*/ 4923 w 10000"/>
              <a:gd name="connsiteY61" fmla="*/ 5183 h 10000"/>
              <a:gd name="connsiteX62" fmla="*/ 4856 w 10000"/>
              <a:gd name="connsiteY62" fmla="*/ 5109 h 10000"/>
              <a:gd name="connsiteX63" fmla="*/ 4784 w 10000"/>
              <a:gd name="connsiteY63" fmla="*/ 5035 h 10000"/>
              <a:gd name="connsiteX64" fmla="*/ 4707 w 10000"/>
              <a:gd name="connsiteY64" fmla="*/ 4965 h 10000"/>
              <a:gd name="connsiteX65" fmla="*/ 4631 w 10000"/>
              <a:gd name="connsiteY65" fmla="*/ 4900 h 10000"/>
              <a:gd name="connsiteX66" fmla="*/ 4550 w 10000"/>
              <a:gd name="connsiteY66" fmla="*/ 4836 h 10000"/>
              <a:gd name="connsiteX67" fmla="*/ 4469 w 10000"/>
              <a:gd name="connsiteY67" fmla="*/ 4775 h 10000"/>
              <a:gd name="connsiteX68" fmla="*/ 4469 w 10000"/>
              <a:gd name="connsiteY68" fmla="*/ 4775 h 10000"/>
              <a:gd name="connsiteX69" fmla="*/ 4347 w 10000"/>
              <a:gd name="connsiteY69" fmla="*/ 4687 h 10000"/>
              <a:gd name="connsiteX70" fmla="*/ 4226 w 10000"/>
              <a:gd name="connsiteY70" fmla="*/ 4609 h 10000"/>
              <a:gd name="connsiteX71" fmla="*/ 4104 w 10000"/>
              <a:gd name="connsiteY71" fmla="*/ 4530 h 10000"/>
              <a:gd name="connsiteX72" fmla="*/ 3978 w 10000"/>
              <a:gd name="connsiteY72" fmla="*/ 4456 h 10000"/>
              <a:gd name="connsiteX73" fmla="*/ 3852 w 10000"/>
              <a:gd name="connsiteY73" fmla="*/ 4386 h 10000"/>
              <a:gd name="connsiteX74" fmla="*/ 3722 w 10000"/>
              <a:gd name="connsiteY74" fmla="*/ 4317 h 10000"/>
              <a:gd name="connsiteX75" fmla="*/ 3591 w 10000"/>
              <a:gd name="connsiteY75" fmla="*/ 4252 h 10000"/>
              <a:gd name="connsiteX76" fmla="*/ 3461 w 10000"/>
              <a:gd name="connsiteY76" fmla="*/ 4187 h 10000"/>
              <a:gd name="connsiteX77" fmla="*/ 3461 w 10000"/>
              <a:gd name="connsiteY77" fmla="*/ 4187 h 10000"/>
              <a:gd name="connsiteX78" fmla="*/ 3029 w 10000"/>
              <a:gd name="connsiteY78" fmla="*/ 3993 h 10000"/>
              <a:gd name="connsiteX79" fmla="*/ 2601 w 10000"/>
              <a:gd name="connsiteY79" fmla="*/ 3798 h 10000"/>
              <a:gd name="connsiteX80" fmla="*/ 1742 w 10000"/>
              <a:gd name="connsiteY80" fmla="*/ 3414 h 10000"/>
              <a:gd name="connsiteX81" fmla="*/ 1742 w 10000"/>
              <a:gd name="connsiteY81" fmla="*/ 3414 h 10000"/>
              <a:gd name="connsiteX82" fmla="*/ 1598 w 10000"/>
              <a:gd name="connsiteY82" fmla="*/ 3349 h 10000"/>
              <a:gd name="connsiteX83" fmla="*/ 1454 w 10000"/>
              <a:gd name="connsiteY83" fmla="*/ 3279 h 10000"/>
              <a:gd name="connsiteX84" fmla="*/ 1314 w 10000"/>
              <a:gd name="connsiteY84" fmla="*/ 3205 h 10000"/>
              <a:gd name="connsiteX85" fmla="*/ 1179 w 10000"/>
              <a:gd name="connsiteY85" fmla="*/ 3126 h 10000"/>
              <a:gd name="connsiteX86" fmla="*/ 1049 w 10000"/>
              <a:gd name="connsiteY86" fmla="*/ 3038 h 10000"/>
              <a:gd name="connsiteX87" fmla="*/ 923 w 10000"/>
              <a:gd name="connsiteY87" fmla="*/ 2946 h 10000"/>
              <a:gd name="connsiteX88" fmla="*/ 797 w 10000"/>
              <a:gd name="connsiteY88" fmla="*/ 2849 h 10000"/>
              <a:gd name="connsiteX89" fmla="*/ 680 w 10000"/>
              <a:gd name="connsiteY89" fmla="*/ 2742 h 10000"/>
              <a:gd name="connsiteX90" fmla="*/ 680 w 10000"/>
              <a:gd name="connsiteY90" fmla="*/ 2742 h 10000"/>
              <a:gd name="connsiteX91" fmla="*/ 590 w 10000"/>
              <a:gd name="connsiteY91" fmla="*/ 2649 h 10000"/>
              <a:gd name="connsiteX92" fmla="*/ 504 w 10000"/>
              <a:gd name="connsiteY92" fmla="*/ 2557 h 10000"/>
              <a:gd name="connsiteX93" fmla="*/ 423 w 10000"/>
              <a:gd name="connsiteY93" fmla="*/ 2459 h 10000"/>
              <a:gd name="connsiteX94" fmla="*/ 356 w 10000"/>
              <a:gd name="connsiteY94" fmla="*/ 2362 h 10000"/>
              <a:gd name="connsiteX95" fmla="*/ 288 w 10000"/>
              <a:gd name="connsiteY95" fmla="*/ 2260 h 10000"/>
              <a:gd name="connsiteX96" fmla="*/ 230 w 10000"/>
              <a:gd name="connsiteY96" fmla="*/ 2154 h 10000"/>
              <a:gd name="connsiteX97" fmla="*/ 180 w 10000"/>
              <a:gd name="connsiteY97" fmla="*/ 2047 h 10000"/>
              <a:gd name="connsiteX98" fmla="*/ 131 w 10000"/>
              <a:gd name="connsiteY98" fmla="*/ 1941 h 10000"/>
              <a:gd name="connsiteX99" fmla="*/ 95 w 10000"/>
              <a:gd name="connsiteY99" fmla="*/ 1830 h 10000"/>
              <a:gd name="connsiteX100" fmla="*/ 63 w 10000"/>
              <a:gd name="connsiteY100" fmla="*/ 1714 h 10000"/>
              <a:gd name="connsiteX101" fmla="*/ 36 w 10000"/>
              <a:gd name="connsiteY101" fmla="*/ 1593 h 10000"/>
              <a:gd name="connsiteX102" fmla="*/ 18 w 10000"/>
              <a:gd name="connsiteY102" fmla="*/ 1473 h 10000"/>
              <a:gd name="connsiteX103" fmla="*/ 5 w 10000"/>
              <a:gd name="connsiteY103" fmla="*/ 1352 h 10000"/>
              <a:gd name="connsiteX104" fmla="*/ 0 w 10000"/>
              <a:gd name="connsiteY104" fmla="*/ 1227 h 10000"/>
              <a:gd name="connsiteX105" fmla="*/ 0 w 10000"/>
              <a:gd name="connsiteY105" fmla="*/ 1098 h 10000"/>
              <a:gd name="connsiteX106" fmla="*/ 9 w 10000"/>
              <a:gd name="connsiteY106" fmla="*/ 968 h 10000"/>
              <a:gd name="connsiteX107" fmla="*/ 9 w 10000"/>
              <a:gd name="connsiteY107" fmla="*/ 968 h 10000"/>
              <a:gd name="connsiteX108" fmla="*/ 23 w 10000"/>
              <a:gd name="connsiteY108" fmla="*/ 848 h 10000"/>
              <a:gd name="connsiteX109" fmla="*/ 41 w 10000"/>
              <a:gd name="connsiteY109" fmla="*/ 727 h 10000"/>
              <a:gd name="connsiteX110" fmla="*/ 68 w 10000"/>
              <a:gd name="connsiteY110" fmla="*/ 607 h 10000"/>
              <a:gd name="connsiteX111" fmla="*/ 95 w 10000"/>
              <a:gd name="connsiteY111" fmla="*/ 491 h 10000"/>
              <a:gd name="connsiteX112" fmla="*/ 131 w 10000"/>
              <a:gd name="connsiteY112" fmla="*/ 375 h 10000"/>
              <a:gd name="connsiteX113" fmla="*/ 171 w 10000"/>
              <a:gd name="connsiteY113" fmla="*/ 259 h 10000"/>
              <a:gd name="connsiteX114" fmla="*/ 212 w 10000"/>
              <a:gd name="connsiteY114" fmla="*/ 148 h 10000"/>
              <a:gd name="connsiteX115" fmla="*/ 266 w 10000"/>
              <a:gd name="connsiteY115" fmla="*/ 37 h 10000"/>
              <a:gd name="connsiteX116" fmla="*/ 266 w 10000"/>
              <a:gd name="connsiteY116" fmla="*/ 37 h 10000"/>
              <a:gd name="connsiteX117" fmla="*/ 275 w 10000"/>
              <a:gd name="connsiteY117" fmla="*/ 0 h 10000"/>
              <a:gd name="connsiteX118" fmla="*/ 275 w 10000"/>
              <a:gd name="connsiteY118"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7052 w 10000"/>
              <a:gd name="connsiteY26" fmla="*/ 8902 h 10000"/>
              <a:gd name="connsiteX27" fmla="*/ 6805 w 10000"/>
              <a:gd name="connsiteY27" fmla="*/ 8736 h 10000"/>
              <a:gd name="connsiteX28" fmla="*/ 6562 w 10000"/>
              <a:gd name="connsiteY28" fmla="*/ 8564 h 10000"/>
              <a:gd name="connsiteX29" fmla="*/ 6319 w 10000"/>
              <a:gd name="connsiteY29" fmla="*/ 8388 h 10000"/>
              <a:gd name="connsiteX30" fmla="*/ 6085 w 10000"/>
              <a:gd name="connsiteY30" fmla="*/ 8208 h 10000"/>
              <a:gd name="connsiteX31" fmla="*/ 5851 w 10000"/>
              <a:gd name="connsiteY31" fmla="*/ 8022 h 10000"/>
              <a:gd name="connsiteX32" fmla="*/ 5621 w 10000"/>
              <a:gd name="connsiteY32" fmla="*/ 7832 h 10000"/>
              <a:gd name="connsiteX33" fmla="*/ 5392 w 10000"/>
              <a:gd name="connsiteY33" fmla="*/ 7642 h 10000"/>
              <a:gd name="connsiteX34" fmla="*/ 5167 w 10000"/>
              <a:gd name="connsiteY34" fmla="*/ 7443 h 10000"/>
              <a:gd name="connsiteX35" fmla="*/ 5167 w 10000"/>
              <a:gd name="connsiteY35" fmla="*/ 7443 h 10000"/>
              <a:gd name="connsiteX36" fmla="*/ 4905 w 10000"/>
              <a:gd name="connsiteY36" fmla="*/ 7216 h 10000"/>
              <a:gd name="connsiteX37" fmla="*/ 4905 w 10000"/>
              <a:gd name="connsiteY37" fmla="*/ 7216 h 10000"/>
              <a:gd name="connsiteX38" fmla="*/ 4995 w 10000"/>
              <a:gd name="connsiteY38" fmla="*/ 7040 h 10000"/>
              <a:gd name="connsiteX39" fmla="*/ 5077 w 10000"/>
              <a:gd name="connsiteY39" fmla="*/ 6864 h 10000"/>
              <a:gd name="connsiteX40" fmla="*/ 5077 w 10000"/>
              <a:gd name="connsiteY40" fmla="*/ 6864 h 10000"/>
              <a:gd name="connsiteX41" fmla="*/ 5113 w 10000"/>
              <a:gd name="connsiteY41" fmla="*/ 6781 h 10000"/>
              <a:gd name="connsiteX42" fmla="*/ 5144 w 10000"/>
              <a:gd name="connsiteY42" fmla="*/ 6693 h 10000"/>
              <a:gd name="connsiteX43" fmla="*/ 5176 w 10000"/>
              <a:gd name="connsiteY43" fmla="*/ 6605 h 10000"/>
              <a:gd name="connsiteX44" fmla="*/ 5203 w 10000"/>
              <a:gd name="connsiteY44" fmla="*/ 6517 h 10000"/>
              <a:gd name="connsiteX45" fmla="*/ 5225 w 10000"/>
              <a:gd name="connsiteY45" fmla="*/ 6424 h 10000"/>
              <a:gd name="connsiteX46" fmla="*/ 5243 w 10000"/>
              <a:gd name="connsiteY46" fmla="*/ 6336 h 10000"/>
              <a:gd name="connsiteX47" fmla="*/ 5252 w 10000"/>
              <a:gd name="connsiteY47" fmla="*/ 6244 h 10000"/>
              <a:gd name="connsiteX48" fmla="*/ 5261 w 10000"/>
              <a:gd name="connsiteY48" fmla="*/ 6146 h 10000"/>
              <a:gd name="connsiteX49" fmla="*/ 5261 w 10000"/>
              <a:gd name="connsiteY49" fmla="*/ 6146 h 10000"/>
              <a:gd name="connsiteX50" fmla="*/ 5266 w 10000"/>
              <a:gd name="connsiteY50" fmla="*/ 6040 h 10000"/>
              <a:gd name="connsiteX51" fmla="*/ 5257 w 10000"/>
              <a:gd name="connsiteY51" fmla="*/ 5933 h 10000"/>
              <a:gd name="connsiteX52" fmla="*/ 5243 w 10000"/>
              <a:gd name="connsiteY52" fmla="*/ 5831 h 10000"/>
              <a:gd name="connsiteX53" fmla="*/ 5221 w 10000"/>
              <a:gd name="connsiteY53" fmla="*/ 5730 h 10000"/>
              <a:gd name="connsiteX54" fmla="*/ 5189 w 10000"/>
              <a:gd name="connsiteY54" fmla="*/ 5632 h 10000"/>
              <a:gd name="connsiteX55" fmla="*/ 5149 w 10000"/>
              <a:gd name="connsiteY55" fmla="*/ 5535 h 10000"/>
              <a:gd name="connsiteX56" fmla="*/ 5099 w 10000"/>
              <a:gd name="connsiteY56" fmla="*/ 5442 h 10000"/>
              <a:gd name="connsiteX57" fmla="*/ 5045 w 10000"/>
              <a:gd name="connsiteY57" fmla="*/ 5350 h 10000"/>
              <a:gd name="connsiteX58" fmla="*/ 5045 w 10000"/>
              <a:gd name="connsiteY58" fmla="*/ 5350 h 10000"/>
              <a:gd name="connsiteX59" fmla="*/ 4986 w 10000"/>
              <a:gd name="connsiteY59" fmla="*/ 5266 h 10000"/>
              <a:gd name="connsiteX60" fmla="*/ 4923 w 10000"/>
              <a:gd name="connsiteY60" fmla="*/ 5183 h 10000"/>
              <a:gd name="connsiteX61" fmla="*/ 4856 w 10000"/>
              <a:gd name="connsiteY61" fmla="*/ 5109 h 10000"/>
              <a:gd name="connsiteX62" fmla="*/ 4784 w 10000"/>
              <a:gd name="connsiteY62" fmla="*/ 5035 h 10000"/>
              <a:gd name="connsiteX63" fmla="*/ 4707 w 10000"/>
              <a:gd name="connsiteY63" fmla="*/ 4965 h 10000"/>
              <a:gd name="connsiteX64" fmla="*/ 4631 w 10000"/>
              <a:gd name="connsiteY64" fmla="*/ 4900 h 10000"/>
              <a:gd name="connsiteX65" fmla="*/ 4550 w 10000"/>
              <a:gd name="connsiteY65" fmla="*/ 4836 h 10000"/>
              <a:gd name="connsiteX66" fmla="*/ 4469 w 10000"/>
              <a:gd name="connsiteY66" fmla="*/ 4775 h 10000"/>
              <a:gd name="connsiteX67" fmla="*/ 4469 w 10000"/>
              <a:gd name="connsiteY67" fmla="*/ 4775 h 10000"/>
              <a:gd name="connsiteX68" fmla="*/ 4347 w 10000"/>
              <a:gd name="connsiteY68" fmla="*/ 4687 h 10000"/>
              <a:gd name="connsiteX69" fmla="*/ 4226 w 10000"/>
              <a:gd name="connsiteY69" fmla="*/ 4609 h 10000"/>
              <a:gd name="connsiteX70" fmla="*/ 4104 w 10000"/>
              <a:gd name="connsiteY70" fmla="*/ 4530 h 10000"/>
              <a:gd name="connsiteX71" fmla="*/ 3978 w 10000"/>
              <a:gd name="connsiteY71" fmla="*/ 4456 h 10000"/>
              <a:gd name="connsiteX72" fmla="*/ 3852 w 10000"/>
              <a:gd name="connsiteY72" fmla="*/ 4386 h 10000"/>
              <a:gd name="connsiteX73" fmla="*/ 3722 w 10000"/>
              <a:gd name="connsiteY73" fmla="*/ 4317 h 10000"/>
              <a:gd name="connsiteX74" fmla="*/ 3591 w 10000"/>
              <a:gd name="connsiteY74" fmla="*/ 4252 h 10000"/>
              <a:gd name="connsiteX75" fmla="*/ 3461 w 10000"/>
              <a:gd name="connsiteY75" fmla="*/ 4187 h 10000"/>
              <a:gd name="connsiteX76" fmla="*/ 3461 w 10000"/>
              <a:gd name="connsiteY76" fmla="*/ 4187 h 10000"/>
              <a:gd name="connsiteX77" fmla="*/ 3029 w 10000"/>
              <a:gd name="connsiteY77" fmla="*/ 3993 h 10000"/>
              <a:gd name="connsiteX78" fmla="*/ 2601 w 10000"/>
              <a:gd name="connsiteY78" fmla="*/ 3798 h 10000"/>
              <a:gd name="connsiteX79" fmla="*/ 1742 w 10000"/>
              <a:gd name="connsiteY79" fmla="*/ 3414 h 10000"/>
              <a:gd name="connsiteX80" fmla="*/ 1742 w 10000"/>
              <a:gd name="connsiteY80" fmla="*/ 3414 h 10000"/>
              <a:gd name="connsiteX81" fmla="*/ 1598 w 10000"/>
              <a:gd name="connsiteY81" fmla="*/ 3349 h 10000"/>
              <a:gd name="connsiteX82" fmla="*/ 1454 w 10000"/>
              <a:gd name="connsiteY82" fmla="*/ 3279 h 10000"/>
              <a:gd name="connsiteX83" fmla="*/ 1314 w 10000"/>
              <a:gd name="connsiteY83" fmla="*/ 3205 h 10000"/>
              <a:gd name="connsiteX84" fmla="*/ 1179 w 10000"/>
              <a:gd name="connsiteY84" fmla="*/ 3126 h 10000"/>
              <a:gd name="connsiteX85" fmla="*/ 1049 w 10000"/>
              <a:gd name="connsiteY85" fmla="*/ 3038 h 10000"/>
              <a:gd name="connsiteX86" fmla="*/ 923 w 10000"/>
              <a:gd name="connsiteY86" fmla="*/ 2946 h 10000"/>
              <a:gd name="connsiteX87" fmla="*/ 797 w 10000"/>
              <a:gd name="connsiteY87" fmla="*/ 2849 h 10000"/>
              <a:gd name="connsiteX88" fmla="*/ 680 w 10000"/>
              <a:gd name="connsiteY88" fmla="*/ 2742 h 10000"/>
              <a:gd name="connsiteX89" fmla="*/ 680 w 10000"/>
              <a:gd name="connsiteY89" fmla="*/ 2742 h 10000"/>
              <a:gd name="connsiteX90" fmla="*/ 590 w 10000"/>
              <a:gd name="connsiteY90" fmla="*/ 2649 h 10000"/>
              <a:gd name="connsiteX91" fmla="*/ 504 w 10000"/>
              <a:gd name="connsiteY91" fmla="*/ 2557 h 10000"/>
              <a:gd name="connsiteX92" fmla="*/ 423 w 10000"/>
              <a:gd name="connsiteY92" fmla="*/ 2459 h 10000"/>
              <a:gd name="connsiteX93" fmla="*/ 356 w 10000"/>
              <a:gd name="connsiteY93" fmla="*/ 2362 h 10000"/>
              <a:gd name="connsiteX94" fmla="*/ 288 w 10000"/>
              <a:gd name="connsiteY94" fmla="*/ 2260 h 10000"/>
              <a:gd name="connsiteX95" fmla="*/ 230 w 10000"/>
              <a:gd name="connsiteY95" fmla="*/ 2154 h 10000"/>
              <a:gd name="connsiteX96" fmla="*/ 180 w 10000"/>
              <a:gd name="connsiteY96" fmla="*/ 2047 h 10000"/>
              <a:gd name="connsiteX97" fmla="*/ 131 w 10000"/>
              <a:gd name="connsiteY97" fmla="*/ 1941 h 10000"/>
              <a:gd name="connsiteX98" fmla="*/ 95 w 10000"/>
              <a:gd name="connsiteY98" fmla="*/ 1830 h 10000"/>
              <a:gd name="connsiteX99" fmla="*/ 63 w 10000"/>
              <a:gd name="connsiteY99" fmla="*/ 1714 h 10000"/>
              <a:gd name="connsiteX100" fmla="*/ 36 w 10000"/>
              <a:gd name="connsiteY100" fmla="*/ 1593 h 10000"/>
              <a:gd name="connsiteX101" fmla="*/ 18 w 10000"/>
              <a:gd name="connsiteY101" fmla="*/ 1473 h 10000"/>
              <a:gd name="connsiteX102" fmla="*/ 5 w 10000"/>
              <a:gd name="connsiteY102" fmla="*/ 1352 h 10000"/>
              <a:gd name="connsiteX103" fmla="*/ 0 w 10000"/>
              <a:gd name="connsiteY103" fmla="*/ 1227 h 10000"/>
              <a:gd name="connsiteX104" fmla="*/ 0 w 10000"/>
              <a:gd name="connsiteY104" fmla="*/ 1098 h 10000"/>
              <a:gd name="connsiteX105" fmla="*/ 9 w 10000"/>
              <a:gd name="connsiteY105" fmla="*/ 968 h 10000"/>
              <a:gd name="connsiteX106" fmla="*/ 9 w 10000"/>
              <a:gd name="connsiteY106" fmla="*/ 968 h 10000"/>
              <a:gd name="connsiteX107" fmla="*/ 23 w 10000"/>
              <a:gd name="connsiteY107" fmla="*/ 848 h 10000"/>
              <a:gd name="connsiteX108" fmla="*/ 41 w 10000"/>
              <a:gd name="connsiteY108" fmla="*/ 727 h 10000"/>
              <a:gd name="connsiteX109" fmla="*/ 68 w 10000"/>
              <a:gd name="connsiteY109" fmla="*/ 607 h 10000"/>
              <a:gd name="connsiteX110" fmla="*/ 95 w 10000"/>
              <a:gd name="connsiteY110" fmla="*/ 491 h 10000"/>
              <a:gd name="connsiteX111" fmla="*/ 131 w 10000"/>
              <a:gd name="connsiteY111" fmla="*/ 375 h 10000"/>
              <a:gd name="connsiteX112" fmla="*/ 171 w 10000"/>
              <a:gd name="connsiteY112" fmla="*/ 259 h 10000"/>
              <a:gd name="connsiteX113" fmla="*/ 212 w 10000"/>
              <a:gd name="connsiteY113" fmla="*/ 148 h 10000"/>
              <a:gd name="connsiteX114" fmla="*/ 266 w 10000"/>
              <a:gd name="connsiteY114" fmla="*/ 37 h 10000"/>
              <a:gd name="connsiteX115" fmla="*/ 266 w 10000"/>
              <a:gd name="connsiteY115" fmla="*/ 37 h 10000"/>
              <a:gd name="connsiteX116" fmla="*/ 275 w 10000"/>
              <a:gd name="connsiteY116" fmla="*/ 0 h 10000"/>
              <a:gd name="connsiteX117" fmla="*/ 275 w 10000"/>
              <a:gd name="connsiteY117"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7052 w 10000"/>
              <a:gd name="connsiteY25" fmla="*/ 8902 h 10000"/>
              <a:gd name="connsiteX26" fmla="*/ 6805 w 10000"/>
              <a:gd name="connsiteY26" fmla="*/ 8736 h 10000"/>
              <a:gd name="connsiteX27" fmla="*/ 6562 w 10000"/>
              <a:gd name="connsiteY27" fmla="*/ 8564 h 10000"/>
              <a:gd name="connsiteX28" fmla="*/ 6319 w 10000"/>
              <a:gd name="connsiteY28" fmla="*/ 8388 h 10000"/>
              <a:gd name="connsiteX29" fmla="*/ 6085 w 10000"/>
              <a:gd name="connsiteY29" fmla="*/ 8208 h 10000"/>
              <a:gd name="connsiteX30" fmla="*/ 5851 w 10000"/>
              <a:gd name="connsiteY30" fmla="*/ 8022 h 10000"/>
              <a:gd name="connsiteX31" fmla="*/ 5621 w 10000"/>
              <a:gd name="connsiteY31" fmla="*/ 7832 h 10000"/>
              <a:gd name="connsiteX32" fmla="*/ 5392 w 10000"/>
              <a:gd name="connsiteY32" fmla="*/ 7642 h 10000"/>
              <a:gd name="connsiteX33" fmla="*/ 5167 w 10000"/>
              <a:gd name="connsiteY33" fmla="*/ 7443 h 10000"/>
              <a:gd name="connsiteX34" fmla="*/ 5167 w 10000"/>
              <a:gd name="connsiteY34" fmla="*/ 7443 h 10000"/>
              <a:gd name="connsiteX35" fmla="*/ 4905 w 10000"/>
              <a:gd name="connsiteY35" fmla="*/ 7216 h 10000"/>
              <a:gd name="connsiteX36" fmla="*/ 4905 w 10000"/>
              <a:gd name="connsiteY36" fmla="*/ 7216 h 10000"/>
              <a:gd name="connsiteX37" fmla="*/ 4995 w 10000"/>
              <a:gd name="connsiteY37" fmla="*/ 7040 h 10000"/>
              <a:gd name="connsiteX38" fmla="*/ 5077 w 10000"/>
              <a:gd name="connsiteY38" fmla="*/ 6864 h 10000"/>
              <a:gd name="connsiteX39" fmla="*/ 5077 w 10000"/>
              <a:gd name="connsiteY39" fmla="*/ 6864 h 10000"/>
              <a:gd name="connsiteX40" fmla="*/ 5113 w 10000"/>
              <a:gd name="connsiteY40" fmla="*/ 6781 h 10000"/>
              <a:gd name="connsiteX41" fmla="*/ 5144 w 10000"/>
              <a:gd name="connsiteY41" fmla="*/ 6693 h 10000"/>
              <a:gd name="connsiteX42" fmla="*/ 5176 w 10000"/>
              <a:gd name="connsiteY42" fmla="*/ 6605 h 10000"/>
              <a:gd name="connsiteX43" fmla="*/ 5203 w 10000"/>
              <a:gd name="connsiteY43" fmla="*/ 6517 h 10000"/>
              <a:gd name="connsiteX44" fmla="*/ 5225 w 10000"/>
              <a:gd name="connsiteY44" fmla="*/ 6424 h 10000"/>
              <a:gd name="connsiteX45" fmla="*/ 5243 w 10000"/>
              <a:gd name="connsiteY45" fmla="*/ 6336 h 10000"/>
              <a:gd name="connsiteX46" fmla="*/ 5252 w 10000"/>
              <a:gd name="connsiteY46" fmla="*/ 6244 h 10000"/>
              <a:gd name="connsiteX47" fmla="*/ 5261 w 10000"/>
              <a:gd name="connsiteY47" fmla="*/ 6146 h 10000"/>
              <a:gd name="connsiteX48" fmla="*/ 5261 w 10000"/>
              <a:gd name="connsiteY48" fmla="*/ 6146 h 10000"/>
              <a:gd name="connsiteX49" fmla="*/ 5266 w 10000"/>
              <a:gd name="connsiteY49" fmla="*/ 6040 h 10000"/>
              <a:gd name="connsiteX50" fmla="*/ 5257 w 10000"/>
              <a:gd name="connsiteY50" fmla="*/ 5933 h 10000"/>
              <a:gd name="connsiteX51" fmla="*/ 5243 w 10000"/>
              <a:gd name="connsiteY51" fmla="*/ 5831 h 10000"/>
              <a:gd name="connsiteX52" fmla="*/ 5221 w 10000"/>
              <a:gd name="connsiteY52" fmla="*/ 5730 h 10000"/>
              <a:gd name="connsiteX53" fmla="*/ 5189 w 10000"/>
              <a:gd name="connsiteY53" fmla="*/ 5632 h 10000"/>
              <a:gd name="connsiteX54" fmla="*/ 5149 w 10000"/>
              <a:gd name="connsiteY54" fmla="*/ 5535 h 10000"/>
              <a:gd name="connsiteX55" fmla="*/ 5099 w 10000"/>
              <a:gd name="connsiteY55" fmla="*/ 5442 h 10000"/>
              <a:gd name="connsiteX56" fmla="*/ 5045 w 10000"/>
              <a:gd name="connsiteY56" fmla="*/ 5350 h 10000"/>
              <a:gd name="connsiteX57" fmla="*/ 5045 w 10000"/>
              <a:gd name="connsiteY57" fmla="*/ 5350 h 10000"/>
              <a:gd name="connsiteX58" fmla="*/ 4986 w 10000"/>
              <a:gd name="connsiteY58" fmla="*/ 5266 h 10000"/>
              <a:gd name="connsiteX59" fmla="*/ 4923 w 10000"/>
              <a:gd name="connsiteY59" fmla="*/ 5183 h 10000"/>
              <a:gd name="connsiteX60" fmla="*/ 4856 w 10000"/>
              <a:gd name="connsiteY60" fmla="*/ 5109 h 10000"/>
              <a:gd name="connsiteX61" fmla="*/ 4784 w 10000"/>
              <a:gd name="connsiteY61" fmla="*/ 5035 h 10000"/>
              <a:gd name="connsiteX62" fmla="*/ 4707 w 10000"/>
              <a:gd name="connsiteY62" fmla="*/ 4965 h 10000"/>
              <a:gd name="connsiteX63" fmla="*/ 4631 w 10000"/>
              <a:gd name="connsiteY63" fmla="*/ 4900 h 10000"/>
              <a:gd name="connsiteX64" fmla="*/ 4550 w 10000"/>
              <a:gd name="connsiteY64" fmla="*/ 4836 h 10000"/>
              <a:gd name="connsiteX65" fmla="*/ 4469 w 10000"/>
              <a:gd name="connsiteY65" fmla="*/ 4775 h 10000"/>
              <a:gd name="connsiteX66" fmla="*/ 4469 w 10000"/>
              <a:gd name="connsiteY66" fmla="*/ 4775 h 10000"/>
              <a:gd name="connsiteX67" fmla="*/ 4347 w 10000"/>
              <a:gd name="connsiteY67" fmla="*/ 4687 h 10000"/>
              <a:gd name="connsiteX68" fmla="*/ 4226 w 10000"/>
              <a:gd name="connsiteY68" fmla="*/ 4609 h 10000"/>
              <a:gd name="connsiteX69" fmla="*/ 4104 w 10000"/>
              <a:gd name="connsiteY69" fmla="*/ 4530 h 10000"/>
              <a:gd name="connsiteX70" fmla="*/ 3978 w 10000"/>
              <a:gd name="connsiteY70" fmla="*/ 4456 h 10000"/>
              <a:gd name="connsiteX71" fmla="*/ 3852 w 10000"/>
              <a:gd name="connsiteY71" fmla="*/ 4386 h 10000"/>
              <a:gd name="connsiteX72" fmla="*/ 3722 w 10000"/>
              <a:gd name="connsiteY72" fmla="*/ 4317 h 10000"/>
              <a:gd name="connsiteX73" fmla="*/ 3591 w 10000"/>
              <a:gd name="connsiteY73" fmla="*/ 4252 h 10000"/>
              <a:gd name="connsiteX74" fmla="*/ 3461 w 10000"/>
              <a:gd name="connsiteY74" fmla="*/ 4187 h 10000"/>
              <a:gd name="connsiteX75" fmla="*/ 3461 w 10000"/>
              <a:gd name="connsiteY75" fmla="*/ 4187 h 10000"/>
              <a:gd name="connsiteX76" fmla="*/ 3029 w 10000"/>
              <a:gd name="connsiteY76" fmla="*/ 3993 h 10000"/>
              <a:gd name="connsiteX77" fmla="*/ 2601 w 10000"/>
              <a:gd name="connsiteY77" fmla="*/ 3798 h 10000"/>
              <a:gd name="connsiteX78" fmla="*/ 1742 w 10000"/>
              <a:gd name="connsiteY78" fmla="*/ 3414 h 10000"/>
              <a:gd name="connsiteX79" fmla="*/ 1742 w 10000"/>
              <a:gd name="connsiteY79" fmla="*/ 3414 h 10000"/>
              <a:gd name="connsiteX80" fmla="*/ 1598 w 10000"/>
              <a:gd name="connsiteY80" fmla="*/ 3349 h 10000"/>
              <a:gd name="connsiteX81" fmla="*/ 1454 w 10000"/>
              <a:gd name="connsiteY81" fmla="*/ 3279 h 10000"/>
              <a:gd name="connsiteX82" fmla="*/ 1314 w 10000"/>
              <a:gd name="connsiteY82" fmla="*/ 3205 h 10000"/>
              <a:gd name="connsiteX83" fmla="*/ 1179 w 10000"/>
              <a:gd name="connsiteY83" fmla="*/ 3126 h 10000"/>
              <a:gd name="connsiteX84" fmla="*/ 1049 w 10000"/>
              <a:gd name="connsiteY84" fmla="*/ 3038 h 10000"/>
              <a:gd name="connsiteX85" fmla="*/ 923 w 10000"/>
              <a:gd name="connsiteY85" fmla="*/ 2946 h 10000"/>
              <a:gd name="connsiteX86" fmla="*/ 797 w 10000"/>
              <a:gd name="connsiteY86" fmla="*/ 2849 h 10000"/>
              <a:gd name="connsiteX87" fmla="*/ 680 w 10000"/>
              <a:gd name="connsiteY87" fmla="*/ 2742 h 10000"/>
              <a:gd name="connsiteX88" fmla="*/ 680 w 10000"/>
              <a:gd name="connsiteY88" fmla="*/ 2742 h 10000"/>
              <a:gd name="connsiteX89" fmla="*/ 590 w 10000"/>
              <a:gd name="connsiteY89" fmla="*/ 2649 h 10000"/>
              <a:gd name="connsiteX90" fmla="*/ 504 w 10000"/>
              <a:gd name="connsiteY90" fmla="*/ 2557 h 10000"/>
              <a:gd name="connsiteX91" fmla="*/ 423 w 10000"/>
              <a:gd name="connsiteY91" fmla="*/ 2459 h 10000"/>
              <a:gd name="connsiteX92" fmla="*/ 356 w 10000"/>
              <a:gd name="connsiteY92" fmla="*/ 2362 h 10000"/>
              <a:gd name="connsiteX93" fmla="*/ 288 w 10000"/>
              <a:gd name="connsiteY93" fmla="*/ 2260 h 10000"/>
              <a:gd name="connsiteX94" fmla="*/ 230 w 10000"/>
              <a:gd name="connsiteY94" fmla="*/ 2154 h 10000"/>
              <a:gd name="connsiteX95" fmla="*/ 180 w 10000"/>
              <a:gd name="connsiteY95" fmla="*/ 2047 h 10000"/>
              <a:gd name="connsiteX96" fmla="*/ 131 w 10000"/>
              <a:gd name="connsiteY96" fmla="*/ 1941 h 10000"/>
              <a:gd name="connsiteX97" fmla="*/ 95 w 10000"/>
              <a:gd name="connsiteY97" fmla="*/ 1830 h 10000"/>
              <a:gd name="connsiteX98" fmla="*/ 63 w 10000"/>
              <a:gd name="connsiteY98" fmla="*/ 1714 h 10000"/>
              <a:gd name="connsiteX99" fmla="*/ 36 w 10000"/>
              <a:gd name="connsiteY99" fmla="*/ 1593 h 10000"/>
              <a:gd name="connsiteX100" fmla="*/ 18 w 10000"/>
              <a:gd name="connsiteY100" fmla="*/ 1473 h 10000"/>
              <a:gd name="connsiteX101" fmla="*/ 5 w 10000"/>
              <a:gd name="connsiteY101" fmla="*/ 1352 h 10000"/>
              <a:gd name="connsiteX102" fmla="*/ 0 w 10000"/>
              <a:gd name="connsiteY102" fmla="*/ 1227 h 10000"/>
              <a:gd name="connsiteX103" fmla="*/ 0 w 10000"/>
              <a:gd name="connsiteY103" fmla="*/ 1098 h 10000"/>
              <a:gd name="connsiteX104" fmla="*/ 9 w 10000"/>
              <a:gd name="connsiteY104" fmla="*/ 968 h 10000"/>
              <a:gd name="connsiteX105" fmla="*/ 9 w 10000"/>
              <a:gd name="connsiteY105" fmla="*/ 968 h 10000"/>
              <a:gd name="connsiteX106" fmla="*/ 23 w 10000"/>
              <a:gd name="connsiteY106" fmla="*/ 848 h 10000"/>
              <a:gd name="connsiteX107" fmla="*/ 41 w 10000"/>
              <a:gd name="connsiteY107" fmla="*/ 727 h 10000"/>
              <a:gd name="connsiteX108" fmla="*/ 68 w 10000"/>
              <a:gd name="connsiteY108" fmla="*/ 607 h 10000"/>
              <a:gd name="connsiteX109" fmla="*/ 95 w 10000"/>
              <a:gd name="connsiteY109" fmla="*/ 491 h 10000"/>
              <a:gd name="connsiteX110" fmla="*/ 131 w 10000"/>
              <a:gd name="connsiteY110" fmla="*/ 375 h 10000"/>
              <a:gd name="connsiteX111" fmla="*/ 171 w 10000"/>
              <a:gd name="connsiteY111" fmla="*/ 259 h 10000"/>
              <a:gd name="connsiteX112" fmla="*/ 212 w 10000"/>
              <a:gd name="connsiteY112" fmla="*/ 148 h 10000"/>
              <a:gd name="connsiteX113" fmla="*/ 266 w 10000"/>
              <a:gd name="connsiteY113" fmla="*/ 37 h 10000"/>
              <a:gd name="connsiteX114" fmla="*/ 266 w 10000"/>
              <a:gd name="connsiteY114" fmla="*/ 37 h 10000"/>
              <a:gd name="connsiteX115" fmla="*/ 275 w 10000"/>
              <a:gd name="connsiteY115" fmla="*/ 0 h 10000"/>
              <a:gd name="connsiteX116" fmla="*/ 275 w 10000"/>
              <a:gd name="connsiteY116" fmla="*/ 0 h 10000"/>
              <a:gd name="connsiteX0" fmla="*/ 275 w 10000"/>
              <a:gd name="connsiteY0" fmla="*/ 0 h 10091"/>
              <a:gd name="connsiteX1" fmla="*/ 275 w 10000"/>
              <a:gd name="connsiteY1" fmla="*/ 0 h 10091"/>
              <a:gd name="connsiteX2" fmla="*/ 10000 w 10000"/>
              <a:gd name="connsiteY2" fmla="*/ 0 h 10091"/>
              <a:gd name="connsiteX3" fmla="*/ 10000 w 10000"/>
              <a:gd name="connsiteY3" fmla="*/ 0 h 10091"/>
              <a:gd name="connsiteX4" fmla="*/ 10000 w 10000"/>
              <a:gd name="connsiteY4" fmla="*/ 74 h 10091"/>
              <a:gd name="connsiteX5" fmla="*/ 10000 w 10000"/>
              <a:gd name="connsiteY5" fmla="*/ 74 h 10091"/>
              <a:gd name="connsiteX6" fmla="*/ 10000 w 10000"/>
              <a:gd name="connsiteY6" fmla="*/ 9893 h 10091"/>
              <a:gd name="connsiteX7" fmla="*/ 10000 w 10000"/>
              <a:gd name="connsiteY7" fmla="*/ 9893 h 10091"/>
              <a:gd name="connsiteX8" fmla="*/ 10000 w 10000"/>
              <a:gd name="connsiteY8" fmla="*/ 9940 h 10091"/>
              <a:gd name="connsiteX9" fmla="*/ 10000 w 10000"/>
              <a:gd name="connsiteY9" fmla="*/ 9940 h 10091"/>
              <a:gd name="connsiteX10" fmla="*/ 10000 w 10000"/>
              <a:gd name="connsiteY10" fmla="*/ 9958 h 10091"/>
              <a:gd name="connsiteX11" fmla="*/ 9991 w 10000"/>
              <a:gd name="connsiteY11" fmla="*/ 9972 h 10091"/>
              <a:gd name="connsiteX12" fmla="*/ 9982 w 10000"/>
              <a:gd name="connsiteY12" fmla="*/ 9981 h 10091"/>
              <a:gd name="connsiteX13" fmla="*/ 9959 w 10000"/>
              <a:gd name="connsiteY13" fmla="*/ 9991 h 10091"/>
              <a:gd name="connsiteX14" fmla="*/ 9959 w 10000"/>
              <a:gd name="connsiteY14" fmla="*/ 9991 h 10091"/>
              <a:gd name="connsiteX15" fmla="*/ 9905 w 10000"/>
              <a:gd name="connsiteY15" fmla="*/ 9995 h 10091"/>
              <a:gd name="connsiteX16" fmla="*/ 9847 w 10000"/>
              <a:gd name="connsiteY16" fmla="*/ 10000 h 10091"/>
              <a:gd name="connsiteX17" fmla="*/ 9734 w 10000"/>
              <a:gd name="connsiteY17" fmla="*/ 10000 h 10091"/>
              <a:gd name="connsiteX18" fmla="*/ 9626 w 10000"/>
              <a:gd name="connsiteY18" fmla="*/ 9995 h 10091"/>
              <a:gd name="connsiteX19" fmla="*/ 9514 w 10000"/>
              <a:gd name="connsiteY19" fmla="*/ 9981 h 10091"/>
              <a:gd name="connsiteX20" fmla="*/ 9514 w 10000"/>
              <a:gd name="connsiteY20" fmla="*/ 9981 h 10091"/>
              <a:gd name="connsiteX21" fmla="*/ 9397 w 10000"/>
              <a:gd name="connsiteY21" fmla="*/ 9963 h 10091"/>
              <a:gd name="connsiteX22" fmla="*/ 9284 w 10000"/>
              <a:gd name="connsiteY22" fmla="*/ 9944 h 10091"/>
              <a:gd name="connsiteX23" fmla="*/ 9172 w 10000"/>
              <a:gd name="connsiteY23" fmla="*/ 9917 h 10091"/>
              <a:gd name="connsiteX24" fmla="*/ 7052 w 10000"/>
              <a:gd name="connsiteY24" fmla="*/ 8902 h 10091"/>
              <a:gd name="connsiteX25" fmla="*/ 6805 w 10000"/>
              <a:gd name="connsiteY25" fmla="*/ 8736 h 10091"/>
              <a:gd name="connsiteX26" fmla="*/ 6562 w 10000"/>
              <a:gd name="connsiteY26" fmla="*/ 8564 h 10091"/>
              <a:gd name="connsiteX27" fmla="*/ 6319 w 10000"/>
              <a:gd name="connsiteY27" fmla="*/ 8388 h 10091"/>
              <a:gd name="connsiteX28" fmla="*/ 6085 w 10000"/>
              <a:gd name="connsiteY28" fmla="*/ 8208 h 10091"/>
              <a:gd name="connsiteX29" fmla="*/ 5851 w 10000"/>
              <a:gd name="connsiteY29" fmla="*/ 8022 h 10091"/>
              <a:gd name="connsiteX30" fmla="*/ 5621 w 10000"/>
              <a:gd name="connsiteY30" fmla="*/ 7832 h 10091"/>
              <a:gd name="connsiteX31" fmla="*/ 5392 w 10000"/>
              <a:gd name="connsiteY31" fmla="*/ 7642 h 10091"/>
              <a:gd name="connsiteX32" fmla="*/ 5167 w 10000"/>
              <a:gd name="connsiteY32" fmla="*/ 7443 h 10091"/>
              <a:gd name="connsiteX33" fmla="*/ 5167 w 10000"/>
              <a:gd name="connsiteY33" fmla="*/ 7443 h 10091"/>
              <a:gd name="connsiteX34" fmla="*/ 4905 w 10000"/>
              <a:gd name="connsiteY34" fmla="*/ 7216 h 10091"/>
              <a:gd name="connsiteX35" fmla="*/ 4905 w 10000"/>
              <a:gd name="connsiteY35" fmla="*/ 7216 h 10091"/>
              <a:gd name="connsiteX36" fmla="*/ 4995 w 10000"/>
              <a:gd name="connsiteY36" fmla="*/ 7040 h 10091"/>
              <a:gd name="connsiteX37" fmla="*/ 5077 w 10000"/>
              <a:gd name="connsiteY37" fmla="*/ 6864 h 10091"/>
              <a:gd name="connsiteX38" fmla="*/ 5077 w 10000"/>
              <a:gd name="connsiteY38" fmla="*/ 6864 h 10091"/>
              <a:gd name="connsiteX39" fmla="*/ 5113 w 10000"/>
              <a:gd name="connsiteY39" fmla="*/ 6781 h 10091"/>
              <a:gd name="connsiteX40" fmla="*/ 5144 w 10000"/>
              <a:gd name="connsiteY40" fmla="*/ 6693 h 10091"/>
              <a:gd name="connsiteX41" fmla="*/ 5176 w 10000"/>
              <a:gd name="connsiteY41" fmla="*/ 6605 h 10091"/>
              <a:gd name="connsiteX42" fmla="*/ 5203 w 10000"/>
              <a:gd name="connsiteY42" fmla="*/ 6517 h 10091"/>
              <a:gd name="connsiteX43" fmla="*/ 5225 w 10000"/>
              <a:gd name="connsiteY43" fmla="*/ 6424 h 10091"/>
              <a:gd name="connsiteX44" fmla="*/ 5243 w 10000"/>
              <a:gd name="connsiteY44" fmla="*/ 6336 h 10091"/>
              <a:gd name="connsiteX45" fmla="*/ 5252 w 10000"/>
              <a:gd name="connsiteY45" fmla="*/ 6244 h 10091"/>
              <a:gd name="connsiteX46" fmla="*/ 5261 w 10000"/>
              <a:gd name="connsiteY46" fmla="*/ 6146 h 10091"/>
              <a:gd name="connsiteX47" fmla="*/ 5261 w 10000"/>
              <a:gd name="connsiteY47" fmla="*/ 6146 h 10091"/>
              <a:gd name="connsiteX48" fmla="*/ 5266 w 10000"/>
              <a:gd name="connsiteY48" fmla="*/ 6040 h 10091"/>
              <a:gd name="connsiteX49" fmla="*/ 5257 w 10000"/>
              <a:gd name="connsiteY49" fmla="*/ 5933 h 10091"/>
              <a:gd name="connsiteX50" fmla="*/ 5243 w 10000"/>
              <a:gd name="connsiteY50" fmla="*/ 5831 h 10091"/>
              <a:gd name="connsiteX51" fmla="*/ 5221 w 10000"/>
              <a:gd name="connsiteY51" fmla="*/ 5730 h 10091"/>
              <a:gd name="connsiteX52" fmla="*/ 5189 w 10000"/>
              <a:gd name="connsiteY52" fmla="*/ 5632 h 10091"/>
              <a:gd name="connsiteX53" fmla="*/ 5149 w 10000"/>
              <a:gd name="connsiteY53" fmla="*/ 5535 h 10091"/>
              <a:gd name="connsiteX54" fmla="*/ 5099 w 10000"/>
              <a:gd name="connsiteY54" fmla="*/ 5442 h 10091"/>
              <a:gd name="connsiteX55" fmla="*/ 5045 w 10000"/>
              <a:gd name="connsiteY55" fmla="*/ 5350 h 10091"/>
              <a:gd name="connsiteX56" fmla="*/ 5045 w 10000"/>
              <a:gd name="connsiteY56" fmla="*/ 5350 h 10091"/>
              <a:gd name="connsiteX57" fmla="*/ 4986 w 10000"/>
              <a:gd name="connsiteY57" fmla="*/ 5266 h 10091"/>
              <a:gd name="connsiteX58" fmla="*/ 4923 w 10000"/>
              <a:gd name="connsiteY58" fmla="*/ 5183 h 10091"/>
              <a:gd name="connsiteX59" fmla="*/ 4856 w 10000"/>
              <a:gd name="connsiteY59" fmla="*/ 5109 h 10091"/>
              <a:gd name="connsiteX60" fmla="*/ 4784 w 10000"/>
              <a:gd name="connsiteY60" fmla="*/ 5035 h 10091"/>
              <a:gd name="connsiteX61" fmla="*/ 4707 w 10000"/>
              <a:gd name="connsiteY61" fmla="*/ 4965 h 10091"/>
              <a:gd name="connsiteX62" fmla="*/ 4631 w 10000"/>
              <a:gd name="connsiteY62" fmla="*/ 4900 h 10091"/>
              <a:gd name="connsiteX63" fmla="*/ 4550 w 10000"/>
              <a:gd name="connsiteY63" fmla="*/ 4836 h 10091"/>
              <a:gd name="connsiteX64" fmla="*/ 4469 w 10000"/>
              <a:gd name="connsiteY64" fmla="*/ 4775 h 10091"/>
              <a:gd name="connsiteX65" fmla="*/ 4469 w 10000"/>
              <a:gd name="connsiteY65" fmla="*/ 4775 h 10091"/>
              <a:gd name="connsiteX66" fmla="*/ 4347 w 10000"/>
              <a:gd name="connsiteY66" fmla="*/ 4687 h 10091"/>
              <a:gd name="connsiteX67" fmla="*/ 4226 w 10000"/>
              <a:gd name="connsiteY67" fmla="*/ 4609 h 10091"/>
              <a:gd name="connsiteX68" fmla="*/ 4104 w 10000"/>
              <a:gd name="connsiteY68" fmla="*/ 4530 h 10091"/>
              <a:gd name="connsiteX69" fmla="*/ 3978 w 10000"/>
              <a:gd name="connsiteY69" fmla="*/ 4456 h 10091"/>
              <a:gd name="connsiteX70" fmla="*/ 3852 w 10000"/>
              <a:gd name="connsiteY70" fmla="*/ 4386 h 10091"/>
              <a:gd name="connsiteX71" fmla="*/ 3722 w 10000"/>
              <a:gd name="connsiteY71" fmla="*/ 4317 h 10091"/>
              <a:gd name="connsiteX72" fmla="*/ 3591 w 10000"/>
              <a:gd name="connsiteY72" fmla="*/ 4252 h 10091"/>
              <a:gd name="connsiteX73" fmla="*/ 3461 w 10000"/>
              <a:gd name="connsiteY73" fmla="*/ 4187 h 10091"/>
              <a:gd name="connsiteX74" fmla="*/ 3461 w 10000"/>
              <a:gd name="connsiteY74" fmla="*/ 4187 h 10091"/>
              <a:gd name="connsiteX75" fmla="*/ 3029 w 10000"/>
              <a:gd name="connsiteY75" fmla="*/ 3993 h 10091"/>
              <a:gd name="connsiteX76" fmla="*/ 2601 w 10000"/>
              <a:gd name="connsiteY76" fmla="*/ 3798 h 10091"/>
              <a:gd name="connsiteX77" fmla="*/ 1742 w 10000"/>
              <a:gd name="connsiteY77" fmla="*/ 3414 h 10091"/>
              <a:gd name="connsiteX78" fmla="*/ 1742 w 10000"/>
              <a:gd name="connsiteY78" fmla="*/ 3414 h 10091"/>
              <a:gd name="connsiteX79" fmla="*/ 1598 w 10000"/>
              <a:gd name="connsiteY79" fmla="*/ 3349 h 10091"/>
              <a:gd name="connsiteX80" fmla="*/ 1454 w 10000"/>
              <a:gd name="connsiteY80" fmla="*/ 3279 h 10091"/>
              <a:gd name="connsiteX81" fmla="*/ 1314 w 10000"/>
              <a:gd name="connsiteY81" fmla="*/ 3205 h 10091"/>
              <a:gd name="connsiteX82" fmla="*/ 1179 w 10000"/>
              <a:gd name="connsiteY82" fmla="*/ 3126 h 10091"/>
              <a:gd name="connsiteX83" fmla="*/ 1049 w 10000"/>
              <a:gd name="connsiteY83" fmla="*/ 3038 h 10091"/>
              <a:gd name="connsiteX84" fmla="*/ 923 w 10000"/>
              <a:gd name="connsiteY84" fmla="*/ 2946 h 10091"/>
              <a:gd name="connsiteX85" fmla="*/ 797 w 10000"/>
              <a:gd name="connsiteY85" fmla="*/ 2849 h 10091"/>
              <a:gd name="connsiteX86" fmla="*/ 680 w 10000"/>
              <a:gd name="connsiteY86" fmla="*/ 2742 h 10091"/>
              <a:gd name="connsiteX87" fmla="*/ 680 w 10000"/>
              <a:gd name="connsiteY87" fmla="*/ 2742 h 10091"/>
              <a:gd name="connsiteX88" fmla="*/ 590 w 10000"/>
              <a:gd name="connsiteY88" fmla="*/ 2649 h 10091"/>
              <a:gd name="connsiteX89" fmla="*/ 504 w 10000"/>
              <a:gd name="connsiteY89" fmla="*/ 2557 h 10091"/>
              <a:gd name="connsiteX90" fmla="*/ 423 w 10000"/>
              <a:gd name="connsiteY90" fmla="*/ 2459 h 10091"/>
              <a:gd name="connsiteX91" fmla="*/ 356 w 10000"/>
              <a:gd name="connsiteY91" fmla="*/ 2362 h 10091"/>
              <a:gd name="connsiteX92" fmla="*/ 288 w 10000"/>
              <a:gd name="connsiteY92" fmla="*/ 2260 h 10091"/>
              <a:gd name="connsiteX93" fmla="*/ 230 w 10000"/>
              <a:gd name="connsiteY93" fmla="*/ 2154 h 10091"/>
              <a:gd name="connsiteX94" fmla="*/ 180 w 10000"/>
              <a:gd name="connsiteY94" fmla="*/ 2047 h 10091"/>
              <a:gd name="connsiteX95" fmla="*/ 131 w 10000"/>
              <a:gd name="connsiteY95" fmla="*/ 1941 h 10091"/>
              <a:gd name="connsiteX96" fmla="*/ 95 w 10000"/>
              <a:gd name="connsiteY96" fmla="*/ 1830 h 10091"/>
              <a:gd name="connsiteX97" fmla="*/ 63 w 10000"/>
              <a:gd name="connsiteY97" fmla="*/ 1714 h 10091"/>
              <a:gd name="connsiteX98" fmla="*/ 36 w 10000"/>
              <a:gd name="connsiteY98" fmla="*/ 1593 h 10091"/>
              <a:gd name="connsiteX99" fmla="*/ 18 w 10000"/>
              <a:gd name="connsiteY99" fmla="*/ 1473 h 10091"/>
              <a:gd name="connsiteX100" fmla="*/ 5 w 10000"/>
              <a:gd name="connsiteY100" fmla="*/ 1352 h 10091"/>
              <a:gd name="connsiteX101" fmla="*/ 0 w 10000"/>
              <a:gd name="connsiteY101" fmla="*/ 1227 h 10091"/>
              <a:gd name="connsiteX102" fmla="*/ 0 w 10000"/>
              <a:gd name="connsiteY102" fmla="*/ 1098 h 10091"/>
              <a:gd name="connsiteX103" fmla="*/ 9 w 10000"/>
              <a:gd name="connsiteY103" fmla="*/ 968 h 10091"/>
              <a:gd name="connsiteX104" fmla="*/ 9 w 10000"/>
              <a:gd name="connsiteY104" fmla="*/ 968 h 10091"/>
              <a:gd name="connsiteX105" fmla="*/ 23 w 10000"/>
              <a:gd name="connsiteY105" fmla="*/ 848 h 10091"/>
              <a:gd name="connsiteX106" fmla="*/ 41 w 10000"/>
              <a:gd name="connsiteY106" fmla="*/ 727 h 10091"/>
              <a:gd name="connsiteX107" fmla="*/ 68 w 10000"/>
              <a:gd name="connsiteY107" fmla="*/ 607 h 10091"/>
              <a:gd name="connsiteX108" fmla="*/ 95 w 10000"/>
              <a:gd name="connsiteY108" fmla="*/ 491 h 10091"/>
              <a:gd name="connsiteX109" fmla="*/ 131 w 10000"/>
              <a:gd name="connsiteY109" fmla="*/ 375 h 10091"/>
              <a:gd name="connsiteX110" fmla="*/ 171 w 10000"/>
              <a:gd name="connsiteY110" fmla="*/ 259 h 10091"/>
              <a:gd name="connsiteX111" fmla="*/ 212 w 10000"/>
              <a:gd name="connsiteY111" fmla="*/ 148 h 10091"/>
              <a:gd name="connsiteX112" fmla="*/ 266 w 10000"/>
              <a:gd name="connsiteY112" fmla="*/ 37 h 10091"/>
              <a:gd name="connsiteX113" fmla="*/ 266 w 10000"/>
              <a:gd name="connsiteY113" fmla="*/ 37 h 10091"/>
              <a:gd name="connsiteX114" fmla="*/ 275 w 10000"/>
              <a:gd name="connsiteY114" fmla="*/ 0 h 10091"/>
              <a:gd name="connsiteX115" fmla="*/ 275 w 10000"/>
              <a:gd name="connsiteY115" fmla="*/ 0 h 10091"/>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7052 w 10000"/>
              <a:gd name="connsiteY23" fmla="*/ 8902 h 10000"/>
              <a:gd name="connsiteX24" fmla="*/ 6805 w 10000"/>
              <a:gd name="connsiteY24" fmla="*/ 8736 h 10000"/>
              <a:gd name="connsiteX25" fmla="*/ 6562 w 10000"/>
              <a:gd name="connsiteY25" fmla="*/ 8564 h 10000"/>
              <a:gd name="connsiteX26" fmla="*/ 6319 w 10000"/>
              <a:gd name="connsiteY26" fmla="*/ 8388 h 10000"/>
              <a:gd name="connsiteX27" fmla="*/ 6085 w 10000"/>
              <a:gd name="connsiteY27" fmla="*/ 8208 h 10000"/>
              <a:gd name="connsiteX28" fmla="*/ 5851 w 10000"/>
              <a:gd name="connsiteY28" fmla="*/ 8022 h 10000"/>
              <a:gd name="connsiteX29" fmla="*/ 5621 w 10000"/>
              <a:gd name="connsiteY29" fmla="*/ 7832 h 10000"/>
              <a:gd name="connsiteX30" fmla="*/ 5392 w 10000"/>
              <a:gd name="connsiteY30" fmla="*/ 7642 h 10000"/>
              <a:gd name="connsiteX31" fmla="*/ 5167 w 10000"/>
              <a:gd name="connsiteY31" fmla="*/ 7443 h 10000"/>
              <a:gd name="connsiteX32" fmla="*/ 5167 w 10000"/>
              <a:gd name="connsiteY32" fmla="*/ 7443 h 10000"/>
              <a:gd name="connsiteX33" fmla="*/ 4905 w 10000"/>
              <a:gd name="connsiteY33" fmla="*/ 7216 h 10000"/>
              <a:gd name="connsiteX34" fmla="*/ 4905 w 10000"/>
              <a:gd name="connsiteY34" fmla="*/ 7216 h 10000"/>
              <a:gd name="connsiteX35" fmla="*/ 4995 w 10000"/>
              <a:gd name="connsiteY35" fmla="*/ 7040 h 10000"/>
              <a:gd name="connsiteX36" fmla="*/ 5077 w 10000"/>
              <a:gd name="connsiteY36" fmla="*/ 6864 h 10000"/>
              <a:gd name="connsiteX37" fmla="*/ 5077 w 10000"/>
              <a:gd name="connsiteY37" fmla="*/ 6864 h 10000"/>
              <a:gd name="connsiteX38" fmla="*/ 5113 w 10000"/>
              <a:gd name="connsiteY38" fmla="*/ 6781 h 10000"/>
              <a:gd name="connsiteX39" fmla="*/ 5144 w 10000"/>
              <a:gd name="connsiteY39" fmla="*/ 6693 h 10000"/>
              <a:gd name="connsiteX40" fmla="*/ 5176 w 10000"/>
              <a:gd name="connsiteY40" fmla="*/ 6605 h 10000"/>
              <a:gd name="connsiteX41" fmla="*/ 5203 w 10000"/>
              <a:gd name="connsiteY41" fmla="*/ 6517 h 10000"/>
              <a:gd name="connsiteX42" fmla="*/ 5225 w 10000"/>
              <a:gd name="connsiteY42" fmla="*/ 6424 h 10000"/>
              <a:gd name="connsiteX43" fmla="*/ 5243 w 10000"/>
              <a:gd name="connsiteY43" fmla="*/ 6336 h 10000"/>
              <a:gd name="connsiteX44" fmla="*/ 5252 w 10000"/>
              <a:gd name="connsiteY44" fmla="*/ 6244 h 10000"/>
              <a:gd name="connsiteX45" fmla="*/ 5261 w 10000"/>
              <a:gd name="connsiteY45" fmla="*/ 6146 h 10000"/>
              <a:gd name="connsiteX46" fmla="*/ 5261 w 10000"/>
              <a:gd name="connsiteY46" fmla="*/ 6146 h 10000"/>
              <a:gd name="connsiteX47" fmla="*/ 5266 w 10000"/>
              <a:gd name="connsiteY47" fmla="*/ 6040 h 10000"/>
              <a:gd name="connsiteX48" fmla="*/ 5257 w 10000"/>
              <a:gd name="connsiteY48" fmla="*/ 5933 h 10000"/>
              <a:gd name="connsiteX49" fmla="*/ 5243 w 10000"/>
              <a:gd name="connsiteY49" fmla="*/ 5831 h 10000"/>
              <a:gd name="connsiteX50" fmla="*/ 5221 w 10000"/>
              <a:gd name="connsiteY50" fmla="*/ 5730 h 10000"/>
              <a:gd name="connsiteX51" fmla="*/ 5189 w 10000"/>
              <a:gd name="connsiteY51" fmla="*/ 5632 h 10000"/>
              <a:gd name="connsiteX52" fmla="*/ 5149 w 10000"/>
              <a:gd name="connsiteY52" fmla="*/ 5535 h 10000"/>
              <a:gd name="connsiteX53" fmla="*/ 5099 w 10000"/>
              <a:gd name="connsiteY53" fmla="*/ 5442 h 10000"/>
              <a:gd name="connsiteX54" fmla="*/ 5045 w 10000"/>
              <a:gd name="connsiteY54" fmla="*/ 5350 h 10000"/>
              <a:gd name="connsiteX55" fmla="*/ 5045 w 10000"/>
              <a:gd name="connsiteY55" fmla="*/ 5350 h 10000"/>
              <a:gd name="connsiteX56" fmla="*/ 4986 w 10000"/>
              <a:gd name="connsiteY56" fmla="*/ 5266 h 10000"/>
              <a:gd name="connsiteX57" fmla="*/ 4923 w 10000"/>
              <a:gd name="connsiteY57" fmla="*/ 5183 h 10000"/>
              <a:gd name="connsiteX58" fmla="*/ 4856 w 10000"/>
              <a:gd name="connsiteY58" fmla="*/ 5109 h 10000"/>
              <a:gd name="connsiteX59" fmla="*/ 4784 w 10000"/>
              <a:gd name="connsiteY59" fmla="*/ 5035 h 10000"/>
              <a:gd name="connsiteX60" fmla="*/ 4707 w 10000"/>
              <a:gd name="connsiteY60" fmla="*/ 4965 h 10000"/>
              <a:gd name="connsiteX61" fmla="*/ 4631 w 10000"/>
              <a:gd name="connsiteY61" fmla="*/ 4900 h 10000"/>
              <a:gd name="connsiteX62" fmla="*/ 4550 w 10000"/>
              <a:gd name="connsiteY62" fmla="*/ 4836 h 10000"/>
              <a:gd name="connsiteX63" fmla="*/ 4469 w 10000"/>
              <a:gd name="connsiteY63" fmla="*/ 4775 h 10000"/>
              <a:gd name="connsiteX64" fmla="*/ 4469 w 10000"/>
              <a:gd name="connsiteY64" fmla="*/ 4775 h 10000"/>
              <a:gd name="connsiteX65" fmla="*/ 4347 w 10000"/>
              <a:gd name="connsiteY65" fmla="*/ 4687 h 10000"/>
              <a:gd name="connsiteX66" fmla="*/ 4226 w 10000"/>
              <a:gd name="connsiteY66" fmla="*/ 4609 h 10000"/>
              <a:gd name="connsiteX67" fmla="*/ 4104 w 10000"/>
              <a:gd name="connsiteY67" fmla="*/ 4530 h 10000"/>
              <a:gd name="connsiteX68" fmla="*/ 3978 w 10000"/>
              <a:gd name="connsiteY68" fmla="*/ 4456 h 10000"/>
              <a:gd name="connsiteX69" fmla="*/ 3852 w 10000"/>
              <a:gd name="connsiteY69" fmla="*/ 4386 h 10000"/>
              <a:gd name="connsiteX70" fmla="*/ 3722 w 10000"/>
              <a:gd name="connsiteY70" fmla="*/ 4317 h 10000"/>
              <a:gd name="connsiteX71" fmla="*/ 3591 w 10000"/>
              <a:gd name="connsiteY71" fmla="*/ 4252 h 10000"/>
              <a:gd name="connsiteX72" fmla="*/ 3461 w 10000"/>
              <a:gd name="connsiteY72" fmla="*/ 4187 h 10000"/>
              <a:gd name="connsiteX73" fmla="*/ 3461 w 10000"/>
              <a:gd name="connsiteY73" fmla="*/ 4187 h 10000"/>
              <a:gd name="connsiteX74" fmla="*/ 3029 w 10000"/>
              <a:gd name="connsiteY74" fmla="*/ 3993 h 10000"/>
              <a:gd name="connsiteX75" fmla="*/ 2601 w 10000"/>
              <a:gd name="connsiteY75" fmla="*/ 3798 h 10000"/>
              <a:gd name="connsiteX76" fmla="*/ 1742 w 10000"/>
              <a:gd name="connsiteY76" fmla="*/ 3414 h 10000"/>
              <a:gd name="connsiteX77" fmla="*/ 1742 w 10000"/>
              <a:gd name="connsiteY77" fmla="*/ 3414 h 10000"/>
              <a:gd name="connsiteX78" fmla="*/ 1598 w 10000"/>
              <a:gd name="connsiteY78" fmla="*/ 3349 h 10000"/>
              <a:gd name="connsiteX79" fmla="*/ 1454 w 10000"/>
              <a:gd name="connsiteY79" fmla="*/ 3279 h 10000"/>
              <a:gd name="connsiteX80" fmla="*/ 1314 w 10000"/>
              <a:gd name="connsiteY80" fmla="*/ 3205 h 10000"/>
              <a:gd name="connsiteX81" fmla="*/ 1179 w 10000"/>
              <a:gd name="connsiteY81" fmla="*/ 3126 h 10000"/>
              <a:gd name="connsiteX82" fmla="*/ 1049 w 10000"/>
              <a:gd name="connsiteY82" fmla="*/ 3038 h 10000"/>
              <a:gd name="connsiteX83" fmla="*/ 923 w 10000"/>
              <a:gd name="connsiteY83" fmla="*/ 2946 h 10000"/>
              <a:gd name="connsiteX84" fmla="*/ 797 w 10000"/>
              <a:gd name="connsiteY84" fmla="*/ 2849 h 10000"/>
              <a:gd name="connsiteX85" fmla="*/ 680 w 10000"/>
              <a:gd name="connsiteY85" fmla="*/ 2742 h 10000"/>
              <a:gd name="connsiteX86" fmla="*/ 680 w 10000"/>
              <a:gd name="connsiteY86" fmla="*/ 2742 h 10000"/>
              <a:gd name="connsiteX87" fmla="*/ 590 w 10000"/>
              <a:gd name="connsiteY87" fmla="*/ 2649 h 10000"/>
              <a:gd name="connsiteX88" fmla="*/ 504 w 10000"/>
              <a:gd name="connsiteY88" fmla="*/ 2557 h 10000"/>
              <a:gd name="connsiteX89" fmla="*/ 423 w 10000"/>
              <a:gd name="connsiteY89" fmla="*/ 2459 h 10000"/>
              <a:gd name="connsiteX90" fmla="*/ 356 w 10000"/>
              <a:gd name="connsiteY90" fmla="*/ 2362 h 10000"/>
              <a:gd name="connsiteX91" fmla="*/ 288 w 10000"/>
              <a:gd name="connsiteY91" fmla="*/ 2260 h 10000"/>
              <a:gd name="connsiteX92" fmla="*/ 230 w 10000"/>
              <a:gd name="connsiteY92" fmla="*/ 2154 h 10000"/>
              <a:gd name="connsiteX93" fmla="*/ 180 w 10000"/>
              <a:gd name="connsiteY93" fmla="*/ 2047 h 10000"/>
              <a:gd name="connsiteX94" fmla="*/ 131 w 10000"/>
              <a:gd name="connsiteY94" fmla="*/ 1941 h 10000"/>
              <a:gd name="connsiteX95" fmla="*/ 95 w 10000"/>
              <a:gd name="connsiteY95" fmla="*/ 1830 h 10000"/>
              <a:gd name="connsiteX96" fmla="*/ 63 w 10000"/>
              <a:gd name="connsiteY96" fmla="*/ 1714 h 10000"/>
              <a:gd name="connsiteX97" fmla="*/ 36 w 10000"/>
              <a:gd name="connsiteY97" fmla="*/ 1593 h 10000"/>
              <a:gd name="connsiteX98" fmla="*/ 18 w 10000"/>
              <a:gd name="connsiteY98" fmla="*/ 1473 h 10000"/>
              <a:gd name="connsiteX99" fmla="*/ 5 w 10000"/>
              <a:gd name="connsiteY99" fmla="*/ 1352 h 10000"/>
              <a:gd name="connsiteX100" fmla="*/ 0 w 10000"/>
              <a:gd name="connsiteY100" fmla="*/ 1227 h 10000"/>
              <a:gd name="connsiteX101" fmla="*/ 0 w 10000"/>
              <a:gd name="connsiteY101" fmla="*/ 1098 h 10000"/>
              <a:gd name="connsiteX102" fmla="*/ 9 w 10000"/>
              <a:gd name="connsiteY102" fmla="*/ 968 h 10000"/>
              <a:gd name="connsiteX103" fmla="*/ 9 w 10000"/>
              <a:gd name="connsiteY103" fmla="*/ 968 h 10000"/>
              <a:gd name="connsiteX104" fmla="*/ 23 w 10000"/>
              <a:gd name="connsiteY104" fmla="*/ 848 h 10000"/>
              <a:gd name="connsiteX105" fmla="*/ 41 w 10000"/>
              <a:gd name="connsiteY105" fmla="*/ 727 h 10000"/>
              <a:gd name="connsiteX106" fmla="*/ 68 w 10000"/>
              <a:gd name="connsiteY106" fmla="*/ 607 h 10000"/>
              <a:gd name="connsiteX107" fmla="*/ 95 w 10000"/>
              <a:gd name="connsiteY107" fmla="*/ 491 h 10000"/>
              <a:gd name="connsiteX108" fmla="*/ 131 w 10000"/>
              <a:gd name="connsiteY108" fmla="*/ 375 h 10000"/>
              <a:gd name="connsiteX109" fmla="*/ 171 w 10000"/>
              <a:gd name="connsiteY109" fmla="*/ 259 h 10000"/>
              <a:gd name="connsiteX110" fmla="*/ 212 w 10000"/>
              <a:gd name="connsiteY110" fmla="*/ 148 h 10000"/>
              <a:gd name="connsiteX111" fmla="*/ 266 w 10000"/>
              <a:gd name="connsiteY111" fmla="*/ 37 h 10000"/>
              <a:gd name="connsiteX112" fmla="*/ 266 w 10000"/>
              <a:gd name="connsiteY112" fmla="*/ 37 h 10000"/>
              <a:gd name="connsiteX113" fmla="*/ 275 w 10000"/>
              <a:gd name="connsiteY113" fmla="*/ 0 h 10000"/>
              <a:gd name="connsiteX114" fmla="*/ 275 w 10000"/>
              <a:gd name="connsiteY114" fmla="*/ 0 h 10000"/>
              <a:gd name="connsiteX0" fmla="*/ 275 w 10000"/>
              <a:gd name="connsiteY0" fmla="*/ 0 h 10109"/>
              <a:gd name="connsiteX1" fmla="*/ 275 w 10000"/>
              <a:gd name="connsiteY1" fmla="*/ 0 h 10109"/>
              <a:gd name="connsiteX2" fmla="*/ 10000 w 10000"/>
              <a:gd name="connsiteY2" fmla="*/ 0 h 10109"/>
              <a:gd name="connsiteX3" fmla="*/ 10000 w 10000"/>
              <a:gd name="connsiteY3" fmla="*/ 0 h 10109"/>
              <a:gd name="connsiteX4" fmla="*/ 10000 w 10000"/>
              <a:gd name="connsiteY4" fmla="*/ 74 h 10109"/>
              <a:gd name="connsiteX5" fmla="*/ 10000 w 10000"/>
              <a:gd name="connsiteY5" fmla="*/ 74 h 10109"/>
              <a:gd name="connsiteX6" fmla="*/ 10000 w 10000"/>
              <a:gd name="connsiteY6" fmla="*/ 9893 h 10109"/>
              <a:gd name="connsiteX7" fmla="*/ 10000 w 10000"/>
              <a:gd name="connsiteY7" fmla="*/ 9893 h 10109"/>
              <a:gd name="connsiteX8" fmla="*/ 10000 w 10000"/>
              <a:gd name="connsiteY8" fmla="*/ 9940 h 10109"/>
              <a:gd name="connsiteX9" fmla="*/ 10000 w 10000"/>
              <a:gd name="connsiteY9" fmla="*/ 9940 h 10109"/>
              <a:gd name="connsiteX10" fmla="*/ 10000 w 10000"/>
              <a:gd name="connsiteY10" fmla="*/ 9958 h 10109"/>
              <a:gd name="connsiteX11" fmla="*/ 9991 w 10000"/>
              <a:gd name="connsiteY11" fmla="*/ 9972 h 10109"/>
              <a:gd name="connsiteX12" fmla="*/ 9982 w 10000"/>
              <a:gd name="connsiteY12" fmla="*/ 9981 h 10109"/>
              <a:gd name="connsiteX13" fmla="*/ 9959 w 10000"/>
              <a:gd name="connsiteY13" fmla="*/ 9991 h 10109"/>
              <a:gd name="connsiteX14" fmla="*/ 9959 w 10000"/>
              <a:gd name="connsiteY14" fmla="*/ 9991 h 10109"/>
              <a:gd name="connsiteX15" fmla="*/ 9905 w 10000"/>
              <a:gd name="connsiteY15" fmla="*/ 9995 h 10109"/>
              <a:gd name="connsiteX16" fmla="*/ 9847 w 10000"/>
              <a:gd name="connsiteY16" fmla="*/ 10000 h 10109"/>
              <a:gd name="connsiteX17" fmla="*/ 9734 w 10000"/>
              <a:gd name="connsiteY17" fmla="*/ 10000 h 10109"/>
              <a:gd name="connsiteX18" fmla="*/ 9626 w 10000"/>
              <a:gd name="connsiteY18" fmla="*/ 9995 h 10109"/>
              <a:gd name="connsiteX19" fmla="*/ 9514 w 10000"/>
              <a:gd name="connsiteY19" fmla="*/ 9981 h 10109"/>
              <a:gd name="connsiteX20" fmla="*/ 9514 w 10000"/>
              <a:gd name="connsiteY20" fmla="*/ 9981 h 10109"/>
              <a:gd name="connsiteX21" fmla="*/ 9397 w 10000"/>
              <a:gd name="connsiteY21" fmla="*/ 9963 h 10109"/>
              <a:gd name="connsiteX22" fmla="*/ 9284 w 10000"/>
              <a:gd name="connsiteY22" fmla="*/ 9944 h 10109"/>
              <a:gd name="connsiteX23" fmla="*/ 9267 w 10000"/>
              <a:gd name="connsiteY23" fmla="*/ 9935 h 10109"/>
              <a:gd name="connsiteX24" fmla="*/ 7052 w 10000"/>
              <a:gd name="connsiteY24" fmla="*/ 8902 h 10109"/>
              <a:gd name="connsiteX25" fmla="*/ 6805 w 10000"/>
              <a:gd name="connsiteY25" fmla="*/ 8736 h 10109"/>
              <a:gd name="connsiteX26" fmla="*/ 6562 w 10000"/>
              <a:gd name="connsiteY26" fmla="*/ 8564 h 10109"/>
              <a:gd name="connsiteX27" fmla="*/ 6319 w 10000"/>
              <a:gd name="connsiteY27" fmla="*/ 8388 h 10109"/>
              <a:gd name="connsiteX28" fmla="*/ 6085 w 10000"/>
              <a:gd name="connsiteY28" fmla="*/ 8208 h 10109"/>
              <a:gd name="connsiteX29" fmla="*/ 5851 w 10000"/>
              <a:gd name="connsiteY29" fmla="*/ 8022 h 10109"/>
              <a:gd name="connsiteX30" fmla="*/ 5621 w 10000"/>
              <a:gd name="connsiteY30" fmla="*/ 7832 h 10109"/>
              <a:gd name="connsiteX31" fmla="*/ 5392 w 10000"/>
              <a:gd name="connsiteY31" fmla="*/ 7642 h 10109"/>
              <a:gd name="connsiteX32" fmla="*/ 5167 w 10000"/>
              <a:gd name="connsiteY32" fmla="*/ 7443 h 10109"/>
              <a:gd name="connsiteX33" fmla="*/ 5167 w 10000"/>
              <a:gd name="connsiteY33" fmla="*/ 7443 h 10109"/>
              <a:gd name="connsiteX34" fmla="*/ 4905 w 10000"/>
              <a:gd name="connsiteY34" fmla="*/ 7216 h 10109"/>
              <a:gd name="connsiteX35" fmla="*/ 4905 w 10000"/>
              <a:gd name="connsiteY35" fmla="*/ 7216 h 10109"/>
              <a:gd name="connsiteX36" fmla="*/ 4995 w 10000"/>
              <a:gd name="connsiteY36" fmla="*/ 7040 h 10109"/>
              <a:gd name="connsiteX37" fmla="*/ 5077 w 10000"/>
              <a:gd name="connsiteY37" fmla="*/ 6864 h 10109"/>
              <a:gd name="connsiteX38" fmla="*/ 5077 w 10000"/>
              <a:gd name="connsiteY38" fmla="*/ 6864 h 10109"/>
              <a:gd name="connsiteX39" fmla="*/ 5113 w 10000"/>
              <a:gd name="connsiteY39" fmla="*/ 6781 h 10109"/>
              <a:gd name="connsiteX40" fmla="*/ 5144 w 10000"/>
              <a:gd name="connsiteY40" fmla="*/ 6693 h 10109"/>
              <a:gd name="connsiteX41" fmla="*/ 5176 w 10000"/>
              <a:gd name="connsiteY41" fmla="*/ 6605 h 10109"/>
              <a:gd name="connsiteX42" fmla="*/ 5203 w 10000"/>
              <a:gd name="connsiteY42" fmla="*/ 6517 h 10109"/>
              <a:gd name="connsiteX43" fmla="*/ 5225 w 10000"/>
              <a:gd name="connsiteY43" fmla="*/ 6424 h 10109"/>
              <a:gd name="connsiteX44" fmla="*/ 5243 w 10000"/>
              <a:gd name="connsiteY44" fmla="*/ 6336 h 10109"/>
              <a:gd name="connsiteX45" fmla="*/ 5252 w 10000"/>
              <a:gd name="connsiteY45" fmla="*/ 6244 h 10109"/>
              <a:gd name="connsiteX46" fmla="*/ 5261 w 10000"/>
              <a:gd name="connsiteY46" fmla="*/ 6146 h 10109"/>
              <a:gd name="connsiteX47" fmla="*/ 5261 w 10000"/>
              <a:gd name="connsiteY47" fmla="*/ 6146 h 10109"/>
              <a:gd name="connsiteX48" fmla="*/ 5266 w 10000"/>
              <a:gd name="connsiteY48" fmla="*/ 6040 h 10109"/>
              <a:gd name="connsiteX49" fmla="*/ 5257 w 10000"/>
              <a:gd name="connsiteY49" fmla="*/ 5933 h 10109"/>
              <a:gd name="connsiteX50" fmla="*/ 5243 w 10000"/>
              <a:gd name="connsiteY50" fmla="*/ 5831 h 10109"/>
              <a:gd name="connsiteX51" fmla="*/ 5221 w 10000"/>
              <a:gd name="connsiteY51" fmla="*/ 5730 h 10109"/>
              <a:gd name="connsiteX52" fmla="*/ 5189 w 10000"/>
              <a:gd name="connsiteY52" fmla="*/ 5632 h 10109"/>
              <a:gd name="connsiteX53" fmla="*/ 5149 w 10000"/>
              <a:gd name="connsiteY53" fmla="*/ 5535 h 10109"/>
              <a:gd name="connsiteX54" fmla="*/ 5099 w 10000"/>
              <a:gd name="connsiteY54" fmla="*/ 5442 h 10109"/>
              <a:gd name="connsiteX55" fmla="*/ 5045 w 10000"/>
              <a:gd name="connsiteY55" fmla="*/ 5350 h 10109"/>
              <a:gd name="connsiteX56" fmla="*/ 5045 w 10000"/>
              <a:gd name="connsiteY56" fmla="*/ 5350 h 10109"/>
              <a:gd name="connsiteX57" fmla="*/ 4986 w 10000"/>
              <a:gd name="connsiteY57" fmla="*/ 5266 h 10109"/>
              <a:gd name="connsiteX58" fmla="*/ 4923 w 10000"/>
              <a:gd name="connsiteY58" fmla="*/ 5183 h 10109"/>
              <a:gd name="connsiteX59" fmla="*/ 4856 w 10000"/>
              <a:gd name="connsiteY59" fmla="*/ 5109 h 10109"/>
              <a:gd name="connsiteX60" fmla="*/ 4784 w 10000"/>
              <a:gd name="connsiteY60" fmla="*/ 5035 h 10109"/>
              <a:gd name="connsiteX61" fmla="*/ 4707 w 10000"/>
              <a:gd name="connsiteY61" fmla="*/ 4965 h 10109"/>
              <a:gd name="connsiteX62" fmla="*/ 4631 w 10000"/>
              <a:gd name="connsiteY62" fmla="*/ 4900 h 10109"/>
              <a:gd name="connsiteX63" fmla="*/ 4550 w 10000"/>
              <a:gd name="connsiteY63" fmla="*/ 4836 h 10109"/>
              <a:gd name="connsiteX64" fmla="*/ 4469 w 10000"/>
              <a:gd name="connsiteY64" fmla="*/ 4775 h 10109"/>
              <a:gd name="connsiteX65" fmla="*/ 4469 w 10000"/>
              <a:gd name="connsiteY65" fmla="*/ 4775 h 10109"/>
              <a:gd name="connsiteX66" fmla="*/ 4347 w 10000"/>
              <a:gd name="connsiteY66" fmla="*/ 4687 h 10109"/>
              <a:gd name="connsiteX67" fmla="*/ 4226 w 10000"/>
              <a:gd name="connsiteY67" fmla="*/ 4609 h 10109"/>
              <a:gd name="connsiteX68" fmla="*/ 4104 w 10000"/>
              <a:gd name="connsiteY68" fmla="*/ 4530 h 10109"/>
              <a:gd name="connsiteX69" fmla="*/ 3978 w 10000"/>
              <a:gd name="connsiteY69" fmla="*/ 4456 h 10109"/>
              <a:gd name="connsiteX70" fmla="*/ 3852 w 10000"/>
              <a:gd name="connsiteY70" fmla="*/ 4386 h 10109"/>
              <a:gd name="connsiteX71" fmla="*/ 3722 w 10000"/>
              <a:gd name="connsiteY71" fmla="*/ 4317 h 10109"/>
              <a:gd name="connsiteX72" fmla="*/ 3591 w 10000"/>
              <a:gd name="connsiteY72" fmla="*/ 4252 h 10109"/>
              <a:gd name="connsiteX73" fmla="*/ 3461 w 10000"/>
              <a:gd name="connsiteY73" fmla="*/ 4187 h 10109"/>
              <a:gd name="connsiteX74" fmla="*/ 3461 w 10000"/>
              <a:gd name="connsiteY74" fmla="*/ 4187 h 10109"/>
              <a:gd name="connsiteX75" fmla="*/ 3029 w 10000"/>
              <a:gd name="connsiteY75" fmla="*/ 3993 h 10109"/>
              <a:gd name="connsiteX76" fmla="*/ 2601 w 10000"/>
              <a:gd name="connsiteY76" fmla="*/ 3798 h 10109"/>
              <a:gd name="connsiteX77" fmla="*/ 1742 w 10000"/>
              <a:gd name="connsiteY77" fmla="*/ 3414 h 10109"/>
              <a:gd name="connsiteX78" fmla="*/ 1742 w 10000"/>
              <a:gd name="connsiteY78" fmla="*/ 3414 h 10109"/>
              <a:gd name="connsiteX79" fmla="*/ 1598 w 10000"/>
              <a:gd name="connsiteY79" fmla="*/ 3349 h 10109"/>
              <a:gd name="connsiteX80" fmla="*/ 1454 w 10000"/>
              <a:gd name="connsiteY80" fmla="*/ 3279 h 10109"/>
              <a:gd name="connsiteX81" fmla="*/ 1314 w 10000"/>
              <a:gd name="connsiteY81" fmla="*/ 3205 h 10109"/>
              <a:gd name="connsiteX82" fmla="*/ 1179 w 10000"/>
              <a:gd name="connsiteY82" fmla="*/ 3126 h 10109"/>
              <a:gd name="connsiteX83" fmla="*/ 1049 w 10000"/>
              <a:gd name="connsiteY83" fmla="*/ 3038 h 10109"/>
              <a:gd name="connsiteX84" fmla="*/ 923 w 10000"/>
              <a:gd name="connsiteY84" fmla="*/ 2946 h 10109"/>
              <a:gd name="connsiteX85" fmla="*/ 797 w 10000"/>
              <a:gd name="connsiteY85" fmla="*/ 2849 h 10109"/>
              <a:gd name="connsiteX86" fmla="*/ 680 w 10000"/>
              <a:gd name="connsiteY86" fmla="*/ 2742 h 10109"/>
              <a:gd name="connsiteX87" fmla="*/ 680 w 10000"/>
              <a:gd name="connsiteY87" fmla="*/ 2742 h 10109"/>
              <a:gd name="connsiteX88" fmla="*/ 590 w 10000"/>
              <a:gd name="connsiteY88" fmla="*/ 2649 h 10109"/>
              <a:gd name="connsiteX89" fmla="*/ 504 w 10000"/>
              <a:gd name="connsiteY89" fmla="*/ 2557 h 10109"/>
              <a:gd name="connsiteX90" fmla="*/ 423 w 10000"/>
              <a:gd name="connsiteY90" fmla="*/ 2459 h 10109"/>
              <a:gd name="connsiteX91" fmla="*/ 356 w 10000"/>
              <a:gd name="connsiteY91" fmla="*/ 2362 h 10109"/>
              <a:gd name="connsiteX92" fmla="*/ 288 w 10000"/>
              <a:gd name="connsiteY92" fmla="*/ 2260 h 10109"/>
              <a:gd name="connsiteX93" fmla="*/ 230 w 10000"/>
              <a:gd name="connsiteY93" fmla="*/ 2154 h 10109"/>
              <a:gd name="connsiteX94" fmla="*/ 180 w 10000"/>
              <a:gd name="connsiteY94" fmla="*/ 2047 h 10109"/>
              <a:gd name="connsiteX95" fmla="*/ 131 w 10000"/>
              <a:gd name="connsiteY95" fmla="*/ 1941 h 10109"/>
              <a:gd name="connsiteX96" fmla="*/ 95 w 10000"/>
              <a:gd name="connsiteY96" fmla="*/ 1830 h 10109"/>
              <a:gd name="connsiteX97" fmla="*/ 63 w 10000"/>
              <a:gd name="connsiteY97" fmla="*/ 1714 h 10109"/>
              <a:gd name="connsiteX98" fmla="*/ 36 w 10000"/>
              <a:gd name="connsiteY98" fmla="*/ 1593 h 10109"/>
              <a:gd name="connsiteX99" fmla="*/ 18 w 10000"/>
              <a:gd name="connsiteY99" fmla="*/ 1473 h 10109"/>
              <a:gd name="connsiteX100" fmla="*/ 5 w 10000"/>
              <a:gd name="connsiteY100" fmla="*/ 1352 h 10109"/>
              <a:gd name="connsiteX101" fmla="*/ 0 w 10000"/>
              <a:gd name="connsiteY101" fmla="*/ 1227 h 10109"/>
              <a:gd name="connsiteX102" fmla="*/ 0 w 10000"/>
              <a:gd name="connsiteY102" fmla="*/ 1098 h 10109"/>
              <a:gd name="connsiteX103" fmla="*/ 9 w 10000"/>
              <a:gd name="connsiteY103" fmla="*/ 968 h 10109"/>
              <a:gd name="connsiteX104" fmla="*/ 9 w 10000"/>
              <a:gd name="connsiteY104" fmla="*/ 968 h 10109"/>
              <a:gd name="connsiteX105" fmla="*/ 23 w 10000"/>
              <a:gd name="connsiteY105" fmla="*/ 848 h 10109"/>
              <a:gd name="connsiteX106" fmla="*/ 41 w 10000"/>
              <a:gd name="connsiteY106" fmla="*/ 727 h 10109"/>
              <a:gd name="connsiteX107" fmla="*/ 68 w 10000"/>
              <a:gd name="connsiteY107" fmla="*/ 607 h 10109"/>
              <a:gd name="connsiteX108" fmla="*/ 95 w 10000"/>
              <a:gd name="connsiteY108" fmla="*/ 491 h 10109"/>
              <a:gd name="connsiteX109" fmla="*/ 131 w 10000"/>
              <a:gd name="connsiteY109" fmla="*/ 375 h 10109"/>
              <a:gd name="connsiteX110" fmla="*/ 171 w 10000"/>
              <a:gd name="connsiteY110" fmla="*/ 259 h 10109"/>
              <a:gd name="connsiteX111" fmla="*/ 212 w 10000"/>
              <a:gd name="connsiteY111" fmla="*/ 148 h 10109"/>
              <a:gd name="connsiteX112" fmla="*/ 266 w 10000"/>
              <a:gd name="connsiteY112" fmla="*/ 37 h 10109"/>
              <a:gd name="connsiteX113" fmla="*/ 266 w 10000"/>
              <a:gd name="connsiteY113" fmla="*/ 37 h 10109"/>
              <a:gd name="connsiteX114" fmla="*/ 275 w 10000"/>
              <a:gd name="connsiteY114" fmla="*/ 0 h 10109"/>
              <a:gd name="connsiteX115" fmla="*/ 275 w 10000"/>
              <a:gd name="connsiteY115" fmla="*/ 0 h 10109"/>
              <a:gd name="connsiteX0" fmla="*/ 275 w 10000"/>
              <a:gd name="connsiteY0" fmla="*/ 0 h 10121"/>
              <a:gd name="connsiteX1" fmla="*/ 275 w 10000"/>
              <a:gd name="connsiteY1" fmla="*/ 0 h 10121"/>
              <a:gd name="connsiteX2" fmla="*/ 10000 w 10000"/>
              <a:gd name="connsiteY2" fmla="*/ 0 h 10121"/>
              <a:gd name="connsiteX3" fmla="*/ 10000 w 10000"/>
              <a:gd name="connsiteY3" fmla="*/ 0 h 10121"/>
              <a:gd name="connsiteX4" fmla="*/ 10000 w 10000"/>
              <a:gd name="connsiteY4" fmla="*/ 74 h 10121"/>
              <a:gd name="connsiteX5" fmla="*/ 10000 w 10000"/>
              <a:gd name="connsiteY5" fmla="*/ 74 h 10121"/>
              <a:gd name="connsiteX6" fmla="*/ 10000 w 10000"/>
              <a:gd name="connsiteY6" fmla="*/ 9893 h 10121"/>
              <a:gd name="connsiteX7" fmla="*/ 10000 w 10000"/>
              <a:gd name="connsiteY7" fmla="*/ 9893 h 10121"/>
              <a:gd name="connsiteX8" fmla="*/ 10000 w 10000"/>
              <a:gd name="connsiteY8" fmla="*/ 9940 h 10121"/>
              <a:gd name="connsiteX9" fmla="*/ 10000 w 10000"/>
              <a:gd name="connsiteY9" fmla="*/ 9940 h 10121"/>
              <a:gd name="connsiteX10" fmla="*/ 10000 w 10000"/>
              <a:gd name="connsiteY10" fmla="*/ 9958 h 10121"/>
              <a:gd name="connsiteX11" fmla="*/ 9991 w 10000"/>
              <a:gd name="connsiteY11" fmla="*/ 9972 h 10121"/>
              <a:gd name="connsiteX12" fmla="*/ 9982 w 10000"/>
              <a:gd name="connsiteY12" fmla="*/ 9981 h 10121"/>
              <a:gd name="connsiteX13" fmla="*/ 9959 w 10000"/>
              <a:gd name="connsiteY13" fmla="*/ 9991 h 10121"/>
              <a:gd name="connsiteX14" fmla="*/ 9959 w 10000"/>
              <a:gd name="connsiteY14" fmla="*/ 9991 h 10121"/>
              <a:gd name="connsiteX15" fmla="*/ 9905 w 10000"/>
              <a:gd name="connsiteY15" fmla="*/ 9995 h 10121"/>
              <a:gd name="connsiteX16" fmla="*/ 9847 w 10000"/>
              <a:gd name="connsiteY16" fmla="*/ 10000 h 10121"/>
              <a:gd name="connsiteX17" fmla="*/ 9734 w 10000"/>
              <a:gd name="connsiteY17" fmla="*/ 10000 h 10121"/>
              <a:gd name="connsiteX18" fmla="*/ 9626 w 10000"/>
              <a:gd name="connsiteY18" fmla="*/ 9995 h 10121"/>
              <a:gd name="connsiteX19" fmla="*/ 9514 w 10000"/>
              <a:gd name="connsiteY19" fmla="*/ 9981 h 10121"/>
              <a:gd name="connsiteX20" fmla="*/ 9514 w 10000"/>
              <a:gd name="connsiteY20" fmla="*/ 9981 h 10121"/>
              <a:gd name="connsiteX21" fmla="*/ 9397 w 10000"/>
              <a:gd name="connsiteY21" fmla="*/ 9963 h 10121"/>
              <a:gd name="connsiteX22" fmla="*/ 9284 w 10000"/>
              <a:gd name="connsiteY22" fmla="*/ 9944 h 10121"/>
              <a:gd name="connsiteX23" fmla="*/ 7052 w 10000"/>
              <a:gd name="connsiteY23" fmla="*/ 8902 h 10121"/>
              <a:gd name="connsiteX24" fmla="*/ 6805 w 10000"/>
              <a:gd name="connsiteY24" fmla="*/ 8736 h 10121"/>
              <a:gd name="connsiteX25" fmla="*/ 6562 w 10000"/>
              <a:gd name="connsiteY25" fmla="*/ 8564 h 10121"/>
              <a:gd name="connsiteX26" fmla="*/ 6319 w 10000"/>
              <a:gd name="connsiteY26" fmla="*/ 8388 h 10121"/>
              <a:gd name="connsiteX27" fmla="*/ 6085 w 10000"/>
              <a:gd name="connsiteY27" fmla="*/ 8208 h 10121"/>
              <a:gd name="connsiteX28" fmla="*/ 5851 w 10000"/>
              <a:gd name="connsiteY28" fmla="*/ 8022 h 10121"/>
              <a:gd name="connsiteX29" fmla="*/ 5621 w 10000"/>
              <a:gd name="connsiteY29" fmla="*/ 7832 h 10121"/>
              <a:gd name="connsiteX30" fmla="*/ 5392 w 10000"/>
              <a:gd name="connsiteY30" fmla="*/ 7642 h 10121"/>
              <a:gd name="connsiteX31" fmla="*/ 5167 w 10000"/>
              <a:gd name="connsiteY31" fmla="*/ 7443 h 10121"/>
              <a:gd name="connsiteX32" fmla="*/ 5167 w 10000"/>
              <a:gd name="connsiteY32" fmla="*/ 7443 h 10121"/>
              <a:gd name="connsiteX33" fmla="*/ 4905 w 10000"/>
              <a:gd name="connsiteY33" fmla="*/ 7216 h 10121"/>
              <a:gd name="connsiteX34" fmla="*/ 4905 w 10000"/>
              <a:gd name="connsiteY34" fmla="*/ 7216 h 10121"/>
              <a:gd name="connsiteX35" fmla="*/ 4995 w 10000"/>
              <a:gd name="connsiteY35" fmla="*/ 7040 h 10121"/>
              <a:gd name="connsiteX36" fmla="*/ 5077 w 10000"/>
              <a:gd name="connsiteY36" fmla="*/ 6864 h 10121"/>
              <a:gd name="connsiteX37" fmla="*/ 5077 w 10000"/>
              <a:gd name="connsiteY37" fmla="*/ 6864 h 10121"/>
              <a:gd name="connsiteX38" fmla="*/ 5113 w 10000"/>
              <a:gd name="connsiteY38" fmla="*/ 6781 h 10121"/>
              <a:gd name="connsiteX39" fmla="*/ 5144 w 10000"/>
              <a:gd name="connsiteY39" fmla="*/ 6693 h 10121"/>
              <a:gd name="connsiteX40" fmla="*/ 5176 w 10000"/>
              <a:gd name="connsiteY40" fmla="*/ 6605 h 10121"/>
              <a:gd name="connsiteX41" fmla="*/ 5203 w 10000"/>
              <a:gd name="connsiteY41" fmla="*/ 6517 h 10121"/>
              <a:gd name="connsiteX42" fmla="*/ 5225 w 10000"/>
              <a:gd name="connsiteY42" fmla="*/ 6424 h 10121"/>
              <a:gd name="connsiteX43" fmla="*/ 5243 w 10000"/>
              <a:gd name="connsiteY43" fmla="*/ 6336 h 10121"/>
              <a:gd name="connsiteX44" fmla="*/ 5252 w 10000"/>
              <a:gd name="connsiteY44" fmla="*/ 6244 h 10121"/>
              <a:gd name="connsiteX45" fmla="*/ 5261 w 10000"/>
              <a:gd name="connsiteY45" fmla="*/ 6146 h 10121"/>
              <a:gd name="connsiteX46" fmla="*/ 5261 w 10000"/>
              <a:gd name="connsiteY46" fmla="*/ 6146 h 10121"/>
              <a:gd name="connsiteX47" fmla="*/ 5266 w 10000"/>
              <a:gd name="connsiteY47" fmla="*/ 6040 h 10121"/>
              <a:gd name="connsiteX48" fmla="*/ 5257 w 10000"/>
              <a:gd name="connsiteY48" fmla="*/ 5933 h 10121"/>
              <a:gd name="connsiteX49" fmla="*/ 5243 w 10000"/>
              <a:gd name="connsiteY49" fmla="*/ 5831 h 10121"/>
              <a:gd name="connsiteX50" fmla="*/ 5221 w 10000"/>
              <a:gd name="connsiteY50" fmla="*/ 5730 h 10121"/>
              <a:gd name="connsiteX51" fmla="*/ 5189 w 10000"/>
              <a:gd name="connsiteY51" fmla="*/ 5632 h 10121"/>
              <a:gd name="connsiteX52" fmla="*/ 5149 w 10000"/>
              <a:gd name="connsiteY52" fmla="*/ 5535 h 10121"/>
              <a:gd name="connsiteX53" fmla="*/ 5099 w 10000"/>
              <a:gd name="connsiteY53" fmla="*/ 5442 h 10121"/>
              <a:gd name="connsiteX54" fmla="*/ 5045 w 10000"/>
              <a:gd name="connsiteY54" fmla="*/ 5350 h 10121"/>
              <a:gd name="connsiteX55" fmla="*/ 5045 w 10000"/>
              <a:gd name="connsiteY55" fmla="*/ 5350 h 10121"/>
              <a:gd name="connsiteX56" fmla="*/ 4986 w 10000"/>
              <a:gd name="connsiteY56" fmla="*/ 5266 h 10121"/>
              <a:gd name="connsiteX57" fmla="*/ 4923 w 10000"/>
              <a:gd name="connsiteY57" fmla="*/ 5183 h 10121"/>
              <a:gd name="connsiteX58" fmla="*/ 4856 w 10000"/>
              <a:gd name="connsiteY58" fmla="*/ 5109 h 10121"/>
              <a:gd name="connsiteX59" fmla="*/ 4784 w 10000"/>
              <a:gd name="connsiteY59" fmla="*/ 5035 h 10121"/>
              <a:gd name="connsiteX60" fmla="*/ 4707 w 10000"/>
              <a:gd name="connsiteY60" fmla="*/ 4965 h 10121"/>
              <a:gd name="connsiteX61" fmla="*/ 4631 w 10000"/>
              <a:gd name="connsiteY61" fmla="*/ 4900 h 10121"/>
              <a:gd name="connsiteX62" fmla="*/ 4550 w 10000"/>
              <a:gd name="connsiteY62" fmla="*/ 4836 h 10121"/>
              <a:gd name="connsiteX63" fmla="*/ 4469 w 10000"/>
              <a:gd name="connsiteY63" fmla="*/ 4775 h 10121"/>
              <a:gd name="connsiteX64" fmla="*/ 4469 w 10000"/>
              <a:gd name="connsiteY64" fmla="*/ 4775 h 10121"/>
              <a:gd name="connsiteX65" fmla="*/ 4347 w 10000"/>
              <a:gd name="connsiteY65" fmla="*/ 4687 h 10121"/>
              <a:gd name="connsiteX66" fmla="*/ 4226 w 10000"/>
              <a:gd name="connsiteY66" fmla="*/ 4609 h 10121"/>
              <a:gd name="connsiteX67" fmla="*/ 4104 w 10000"/>
              <a:gd name="connsiteY67" fmla="*/ 4530 h 10121"/>
              <a:gd name="connsiteX68" fmla="*/ 3978 w 10000"/>
              <a:gd name="connsiteY68" fmla="*/ 4456 h 10121"/>
              <a:gd name="connsiteX69" fmla="*/ 3852 w 10000"/>
              <a:gd name="connsiteY69" fmla="*/ 4386 h 10121"/>
              <a:gd name="connsiteX70" fmla="*/ 3722 w 10000"/>
              <a:gd name="connsiteY70" fmla="*/ 4317 h 10121"/>
              <a:gd name="connsiteX71" fmla="*/ 3591 w 10000"/>
              <a:gd name="connsiteY71" fmla="*/ 4252 h 10121"/>
              <a:gd name="connsiteX72" fmla="*/ 3461 w 10000"/>
              <a:gd name="connsiteY72" fmla="*/ 4187 h 10121"/>
              <a:gd name="connsiteX73" fmla="*/ 3461 w 10000"/>
              <a:gd name="connsiteY73" fmla="*/ 4187 h 10121"/>
              <a:gd name="connsiteX74" fmla="*/ 3029 w 10000"/>
              <a:gd name="connsiteY74" fmla="*/ 3993 h 10121"/>
              <a:gd name="connsiteX75" fmla="*/ 2601 w 10000"/>
              <a:gd name="connsiteY75" fmla="*/ 3798 h 10121"/>
              <a:gd name="connsiteX76" fmla="*/ 1742 w 10000"/>
              <a:gd name="connsiteY76" fmla="*/ 3414 h 10121"/>
              <a:gd name="connsiteX77" fmla="*/ 1742 w 10000"/>
              <a:gd name="connsiteY77" fmla="*/ 3414 h 10121"/>
              <a:gd name="connsiteX78" fmla="*/ 1598 w 10000"/>
              <a:gd name="connsiteY78" fmla="*/ 3349 h 10121"/>
              <a:gd name="connsiteX79" fmla="*/ 1454 w 10000"/>
              <a:gd name="connsiteY79" fmla="*/ 3279 h 10121"/>
              <a:gd name="connsiteX80" fmla="*/ 1314 w 10000"/>
              <a:gd name="connsiteY80" fmla="*/ 3205 h 10121"/>
              <a:gd name="connsiteX81" fmla="*/ 1179 w 10000"/>
              <a:gd name="connsiteY81" fmla="*/ 3126 h 10121"/>
              <a:gd name="connsiteX82" fmla="*/ 1049 w 10000"/>
              <a:gd name="connsiteY82" fmla="*/ 3038 h 10121"/>
              <a:gd name="connsiteX83" fmla="*/ 923 w 10000"/>
              <a:gd name="connsiteY83" fmla="*/ 2946 h 10121"/>
              <a:gd name="connsiteX84" fmla="*/ 797 w 10000"/>
              <a:gd name="connsiteY84" fmla="*/ 2849 h 10121"/>
              <a:gd name="connsiteX85" fmla="*/ 680 w 10000"/>
              <a:gd name="connsiteY85" fmla="*/ 2742 h 10121"/>
              <a:gd name="connsiteX86" fmla="*/ 680 w 10000"/>
              <a:gd name="connsiteY86" fmla="*/ 2742 h 10121"/>
              <a:gd name="connsiteX87" fmla="*/ 590 w 10000"/>
              <a:gd name="connsiteY87" fmla="*/ 2649 h 10121"/>
              <a:gd name="connsiteX88" fmla="*/ 504 w 10000"/>
              <a:gd name="connsiteY88" fmla="*/ 2557 h 10121"/>
              <a:gd name="connsiteX89" fmla="*/ 423 w 10000"/>
              <a:gd name="connsiteY89" fmla="*/ 2459 h 10121"/>
              <a:gd name="connsiteX90" fmla="*/ 356 w 10000"/>
              <a:gd name="connsiteY90" fmla="*/ 2362 h 10121"/>
              <a:gd name="connsiteX91" fmla="*/ 288 w 10000"/>
              <a:gd name="connsiteY91" fmla="*/ 2260 h 10121"/>
              <a:gd name="connsiteX92" fmla="*/ 230 w 10000"/>
              <a:gd name="connsiteY92" fmla="*/ 2154 h 10121"/>
              <a:gd name="connsiteX93" fmla="*/ 180 w 10000"/>
              <a:gd name="connsiteY93" fmla="*/ 2047 h 10121"/>
              <a:gd name="connsiteX94" fmla="*/ 131 w 10000"/>
              <a:gd name="connsiteY94" fmla="*/ 1941 h 10121"/>
              <a:gd name="connsiteX95" fmla="*/ 95 w 10000"/>
              <a:gd name="connsiteY95" fmla="*/ 1830 h 10121"/>
              <a:gd name="connsiteX96" fmla="*/ 63 w 10000"/>
              <a:gd name="connsiteY96" fmla="*/ 1714 h 10121"/>
              <a:gd name="connsiteX97" fmla="*/ 36 w 10000"/>
              <a:gd name="connsiteY97" fmla="*/ 1593 h 10121"/>
              <a:gd name="connsiteX98" fmla="*/ 18 w 10000"/>
              <a:gd name="connsiteY98" fmla="*/ 1473 h 10121"/>
              <a:gd name="connsiteX99" fmla="*/ 5 w 10000"/>
              <a:gd name="connsiteY99" fmla="*/ 1352 h 10121"/>
              <a:gd name="connsiteX100" fmla="*/ 0 w 10000"/>
              <a:gd name="connsiteY100" fmla="*/ 1227 h 10121"/>
              <a:gd name="connsiteX101" fmla="*/ 0 w 10000"/>
              <a:gd name="connsiteY101" fmla="*/ 1098 h 10121"/>
              <a:gd name="connsiteX102" fmla="*/ 9 w 10000"/>
              <a:gd name="connsiteY102" fmla="*/ 968 h 10121"/>
              <a:gd name="connsiteX103" fmla="*/ 9 w 10000"/>
              <a:gd name="connsiteY103" fmla="*/ 968 h 10121"/>
              <a:gd name="connsiteX104" fmla="*/ 23 w 10000"/>
              <a:gd name="connsiteY104" fmla="*/ 848 h 10121"/>
              <a:gd name="connsiteX105" fmla="*/ 41 w 10000"/>
              <a:gd name="connsiteY105" fmla="*/ 727 h 10121"/>
              <a:gd name="connsiteX106" fmla="*/ 68 w 10000"/>
              <a:gd name="connsiteY106" fmla="*/ 607 h 10121"/>
              <a:gd name="connsiteX107" fmla="*/ 95 w 10000"/>
              <a:gd name="connsiteY107" fmla="*/ 491 h 10121"/>
              <a:gd name="connsiteX108" fmla="*/ 131 w 10000"/>
              <a:gd name="connsiteY108" fmla="*/ 375 h 10121"/>
              <a:gd name="connsiteX109" fmla="*/ 171 w 10000"/>
              <a:gd name="connsiteY109" fmla="*/ 259 h 10121"/>
              <a:gd name="connsiteX110" fmla="*/ 212 w 10000"/>
              <a:gd name="connsiteY110" fmla="*/ 148 h 10121"/>
              <a:gd name="connsiteX111" fmla="*/ 266 w 10000"/>
              <a:gd name="connsiteY111" fmla="*/ 37 h 10121"/>
              <a:gd name="connsiteX112" fmla="*/ 266 w 10000"/>
              <a:gd name="connsiteY112" fmla="*/ 37 h 10121"/>
              <a:gd name="connsiteX113" fmla="*/ 275 w 10000"/>
              <a:gd name="connsiteY113" fmla="*/ 0 h 10121"/>
              <a:gd name="connsiteX114" fmla="*/ 275 w 10000"/>
              <a:gd name="connsiteY114" fmla="*/ 0 h 10121"/>
              <a:gd name="connsiteX0" fmla="*/ 275 w 10000"/>
              <a:gd name="connsiteY0" fmla="*/ 0 h 10121"/>
              <a:gd name="connsiteX1" fmla="*/ 275 w 10000"/>
              <a:gd name="connsiteY1" fmla="*/ 0 h 10121"/>
              <a:gd name="connsiteX2" fmla="*/ 10000 w 10000"/>
              <a:gd name="connsiteY2" fmla="*/ 0 h 10121"/>
              <a:gd name="connsiteX3" fmla="*/ 10000 w 10000"/>
              <a:gd name="connsiteY3" fmla="*/ 0 h 10121"/>
              <a:gd name="connsiteX4" fmla="*/ 10000 w 10000"/>
              <a:gd name="connsiteY4" fmla="*/ 74 h 10121"/>
              <a:gd name="connsiteX5" fmla="*/ 10000 w 10000"/>
              <a:gd name="connsiteY5" fmla="*/ 74 h 10121"/>
              <a:gd name="connsiteX6" fmla="*/ 10000 w 10000"/>
              <a:gd name="connsiteY6" fmla="*/ 9893 h 10121"/>
              <a:gd name="connsiteX7" fmla="*/ 10000 w 10000"/>
              <a:gd name="connsiteY7" fmla="*/ 9893 h 10121"/>
              <a:gd name="connsiteX8" fmla="*/ 10000 w 10000"/>
              <a:gd name="connsiteY8" fmla="*/ 9940 h 10121"/>
              <a:gd name="connsiteX9" fmla="*/ 10000 w 10000"/>
              <a:gd name="connsiteY9" fmla="*/ 9940 h 10121"/>
              <a:gd name="connsiteX10" fmla="*/ 10000 w 10000"/>
              <a:gd name="connsiteY10" fmla="*/ 9958 h 10121"/>
              <a:gd name="connsiteX11" fmla="*/ 9991 w 10000"/>
              <a:gd name="connsiteY11" fmla="*/ 9972 h 10121"/>
              <a:gd name="connsiteX12" fmla="*/ 9982 w 10000"/>
              <a:gd name="connsiteY12" fmla="*/ 9981 h 10121"/>
              <a:gd name="connsiteX13" fmla="*/ 9959 w 10000"/>
              <a:gd name="connsiteY13" fmla="*/ 9991 h 10121"/>
              <a:gd name="connsiteX14" fmla="*/ 9959 w 10000"/>
              <a:gd name="connsiteY14" fmla="*/ 9991 h 10121"/>
              <a:gd name="connsiteX15" fmla="*/ 9905 w 10000"/>
              <a:gd name="connsiteY15" fmla="*/ 9995 h 10121"/>
              <a:gd name="connsiteX16" fmla="*/ 9847 w 10000"/>
              <a:gd name="connsiteY16" fmla="*/ 10000 h 10121"/>
              <a:gd name="connsiteX17" fmla="*/ 9734 w 10000"/>
              <a:gd name="connsiteY17" fmla="*/ 10000 h 10121"/>
              <a:gd name="connsiteX18" fmla="*/ 9514 w 10000"/>
              <a:gd name="connsiteY18" fmla="*/ 9981 h 10121"/>
              <a:gd name="connsiteX19" fmla="*/ 9514 w 10000"/>
              <a:gd name="connsiteY19" fmla="*/ 9981 h 10121"/>
              <a:gd name="connsiteX20" fmla="*/ 9397 w 10000"/>
              <a:gd name="connsiteY20" fmla="*/ 9963 h 10121"/>
              <a:gd name="connsiteX21" fmla="*/ 9284 w 10000"/>
              <a:gd name="connsiteY21" fmla="*/ 9944 h 10121"/>
              <a:gd name="connsiteX22" fmla="*/ 7052 w 10000"/>
              <a:gd name="connsiteY22" fmla="*/ 8902 h 10121"/>
              <a:gd name="connsiteX23" fmla="*/ 6805 w 10000"/>
              <a:gd name="connsiteY23" fmla="*/ 8736 h 10121"/>
              <a:gd name="connsiteX24" fmla="*/ 6562 w 10000"/>
              <a:gd name="connsiteY24" fmla="*/ 8564 h 10121"/>
              <a:gd name="connsiteX25" fmla="*/ 6319 w 10000"/>
              <a:gd name="connsiteY25" fmla="*/ 8388 h 10121"/>
              <a:gd name="connsiteX26" fmla="*/ 6085 w 10000"/>
              <a:gd name="connsiteY26" fmla="*/ 8208 h 10121"/>
              <a:gd name="connsiteX27" fmla="*/ 5851 w 10000"/>
              <a:gd name="connsiteY27" fmla="*/ 8022 h 10121"/>
              <a:gd name="connsiteX28" fmla="*/ 5621 w 10000"/>
              <a:gd name="connsiteY28" fmla="*/ 7832 h 10121"/>
              <a:gd name="connsiteX29" fmla="*/ 5392 w 10000"/>
              <a:gd name="connsiteY29" fmla="*/ 7642 h 10121"/>
              <a:gd name="connsiteX30" fmla="*/ 5167 w 10000"/>
              <a:gd name="connsiteY30" fmla="*/ 7443 h 10121"/>
              <a:gd name="connsiteX31" fmla="*/ 5167 w 10000"/>
              <a:gd name="connsiteY31" fmla="*/ 7443 h 10121"/>
              <a:gd name="connsiteX32" fmla="*/ 4905 w 10000"/>
              <a:gd name="connsiteY32" fmla="*/ 7216 h 10121"/>
              <a:gd name="connsiteX33" fmla="*/ 4905 w 10000"/>
              <a:gd name="connsiteY33" fmla="*/ 7216 h 10121"/>
              <a:gd name="connsiteX34" fmla="*/ 4995 w 10000"/>
              <a:gd name="connsiteY34" fmla="*/ 7040 h 10121"/>
              <a:gd name="connsiteX35" fmla="*/ 5077 w 10000"/>
              <a:gd name="connsiteY35" fmla="*/ 6864 h 10121"/>
              <a:gd name="connsiteX36" fmla="*/ 5077 w 10000"/>
              <a:gd name="connsiteY36" fmla="*/ 6864 h 10121"/>
              <a:gd name="connsiteX37" fmla="*/ 5113 w 10000"/>
              <a:gd name="connsiteY37" fmla="*/ 6781 h 10121"/>
              <a:gd name="connsiteX38" fmla="*/ 5144 w 10000"/>
              <a:gd name="connsiteY38" fmla="*/ 6693 h 10121"/>
              <a:gd name="connsiteX39" fmla="*/ 5176 w 10000"/>
              <a:gd name="connsiteY39" fmla="*/ 6605 h 10121"/>
              <a:gd name="connsiteX40" fmla="*/ 5203 w 10000"/>
              <a:gd name="connsiteY40" fmla="*/ 6517 h 10121"/>
              <a:gd name="connsiteX41" fmla="*/ 5225 w 10000"/>
              <a:gd name="connsiteY41" fmla="*/ 6424 h 10121"/>
              <a:gd name="connsiteX42" fmla="*/ 5243 w 10000"/>
              <a:gd name="connsiteY42" fmla="*/ 6336 h 10121"/>
              <a:gd name="connsiteX43" fmla="*/ 5252 w 10000"/>
              <a:gd name="connsiteY43" fmla="*/ 6244 h 10121"/>
              <a:gd name="connsiteX44" fmla="*/ 5261 w 10000"/>
              <a:gd name="connsiteY44" fmla="*/ 6146 h 10121"/>
              <a:gd name="connsiteX45" fmla="*/ 5261 w 10000"/>
              <a:gd name="connsiteY45" fmla="*/ 6146 h 10121"/>
              <a:gd name="connsiteX46" fmla="*/ 5266 w 10000"/>
              <a:gd name="connsiteY46" fmla="*/ 6040 h 10121"/>
              <a:gd name="connsiteX47" fmla="*/ 5257 w 10000"/>
              <a:gd name="connsiteY47" fmla="*/ 5933 h 10121"/>
              <a:gd name="connsiteX48" fmla="*/ 5243 w 10000"/>
              <a:gd name="connsiteY48" fmla="*/ 5831 h 10121"/>
              <a:gd name="connsiteX49" fmla="*/ 5221 w 10000"/>
              <a:gd name="connsiteY49" fmla="*/ 5730 h 10121"/>
              <a:gd name="connsiteX50" fmla="*/ 5189 w 10000"/>
              <a:gd name="connsiteY50" fmla="*/ 5632 h 10121"/>
              <a:gd name="connsiteX51" fmla="*/ 5149 w 10000"/>
              <a:gd name="connsiteY51" fmla="*/ 5535 h 10121"/>
              <a:gd name="connsiteX52" fmla="*/ 5099 w 10000"/>
              <a:gd name="connsiteY52" fmla="*/ 5442 h 10121"/>
              <a:gd name="connsiteX53" fmla="*/ 5045 w 10000"/>
              <a:gd name="connsiteY53" fmla="*/ 5350 h 10121"/>
              <a:gd name="connsiteX54" fmla="*/ 5045 w 10000"/>
              <a:gd name="connsiteY54" fmla="*/ 5350 h 10121"/>
              <a:gd name="connsiteX55" fmla="*/ 4986 w 10000"/>
              <a:gd name="connsiteY55" fmla="*/ 5266 h 10121"/>
              <a:gd name="connsiteX56" fmla="*/ 4923 w 10000"/>
              <a:gd name="connsiteY56" fmla="*/ 5183 h 10121"/>
              <a:gd name="connsiteX57" fmla="*/ 4856 w 10000"/>
              <a:gd name="connsiteY57" fmla="*/ 5109 h 10121"/>
              <a:gd name="connsiteX58" fmla="*/ 4784 w 10000"/>
              <a:gd name="connsiteY58" fmla="*/ 5035 h 10121"/>
              <a:gd name="connsiteX59" fmla="*/ 4707 w 10000"/>
              <a:gd name="connsiteY59" fmla="*/ 4965 h 10121"/>
              <a:gd name="connsiteX60" fmla="*/ 4631 w 10000"/>
              <a:gd name="connsiteY60" fmla="*/ 4900 h 10121"/>
              <a:gd name="connsiteX61" fmla="*/ 4550 w 10000"/>
              <a:gd name="connsiteY61" fmla="*/ 4836 h 10121"/>
              <a:gd name="connsiteX62" fmla="*/ 4469 w 10000"/>
              <a:gd name="connsiteY62" fmla="*/ 4775 h 10121"/>
              <a:gd name="connsiteX63" fmla="*/ 4469 w 10000"/>
              <a:gd name="connsiteY63" fmla="*/ 4775 h 10121"/>
              <a:gd name="connsiteX64" fmla="*/ 4347 w 10000"/>
              <a:gd name="connsiteY64" fmla="*/ 4687 h 10121"/>
              <a:gd name="connsiteX65" fmla="*/ 4226 w 10000"/>
              <a:gd name="connsiteY65" fmla="*/ 4609 h 10121"/>
              <a:gd name="connsiteX66" fmla="*/ 4104 w 10000"/>
              <a:gd name="connsiteY66" fmla="*/ 4530 h 10121"/>
              <a:gd name="connsiteX67" fmla="*/ 3978 w 10000"/>
              <a:gd name="connsiteY67" fmla="*/ 4456 h 10121"/>
              <a:gd name="connsiteX68" fmla="*/ 3852 w 10000"/>
              <a:gd name="connsiteY68" fmla="*/ 4386 h 10121"/>
              <a:gd name="connsiteX69" fmla="*/ 3722 w 10000"/>
              <a:gd name="connsiteY69" fmla="*/ 4317 h 10121"/>
              <a:gd name="connsiteX70" fmla="*/ 3591 w 10000"/>
              <a:gd name="connsiteY70" fmla="*/ 4252 h 10121"/>
              <a:gd name="connsiteX71" fmla="*/ 3461 w 10000"/>
              <a:gd name="connsiteY71" fmla="*/ 4187 h 10121"/>
              <a:gd name="connsiteX72" fmla="*/ 3461 w 10000"/>
              <a:gd name="connsiteY72" fmla="*/ 4187 h 10121"/>
              <a:gd name="connsiteX73" fmla="*/ 3029 w 10000"/>
              <a:gd name="connsiteY73" fmla="*/ 3993 h 10121"/>
              <a:gd name="connsiteX74" fmla="*/ 2601 w 10000"/>
              <a:gd name="connsiteY74" fmla="*/ 3798 h 10121"/>
              <a:gd name="connsiteX75" fmla="*/ 1742 w 10000"/>
              <a:gd name="connsiteY75" fmla="*/ 3414 h 10121"/>
              <a:gd name="connsiteX76" fmla="*/ 1742 w 10000"/>
              <a:gd name="connsiteY76" fmla="*/ 3414 h 10121"/>
              <a:gd name="connsiteX77" fmla="*/ 1598 w 10000"/>
              <a:gd name="connsiteY77" fmla="*/ 3349 h 10121"/>
              <a:gd name="connsiteX78" fmla="*/ 1454 w 10000"/>
              <a:gd name="connsiteY78" fmla="*/ 3279 h 10121"/>
              <a:gd name="connsiteX79" fmla="*/ 1314 w 10000"/>
              <a:gd name="connsiteY79" fmla="*/ 3205 h 10121"/>
              <a:gd name="connsiteX80" fmla="*/ 1179 w 10000"/>
              <a:gd name="connsiteY80" fmla="*/ 3126 h 10121"/>
              <a:gd name="connsiteX81" fmla="*/ 1049 w 10000"/>
              <a:gd name="connsiteY81" fmla="*/ 3038 h 10121"/>
              <a:gd name="connsiteX82" fmla="*/ 923 w 10000"/>
              <a:gd name="connsiteY82" fmla="*/ 2946 h 10121"/>
              <a:gd name="connsiteX83" fmla="*/ 797 w 10000"/>
              <a:gd name="connsiteY83" fmla="*/ 2849 h 10121"/>
              <a:gd name="connsiteX84" fmla="*/ 680 w 10000"/>
              <a:gd name="connsiteY84" fmla="*/ 2742 h 10121"/>
              <a:gd name="connsiteX85" fmla="*/ 680 w 10000"/>
              <a:gd name="connsiteY85" fmla="*/ 2742 h 10121"/>
              <a:gd name="connsiteX86" fmla="*/ 590 w 10000"/>
              <a:gd name="connsiteY86" fmla="*/ 2649 h 10121"/>
              <a:gd name="connsiteX87" fmla="*/ 504 w 10000"/>
              <a:gd name="connsiteY87" fmla="*/ 2557 h 10121"/>
              <a:gd name="connsiteX88" fmla="*/ 423 w 10000"/>
              <a:gd name="connsiteY88" fmla="*/ 2459 h 10121"/>
              <a:gd name="connsiteX89" fmla="*/ 356 w 10000"/>
              <a:gd name="connsiteY89" fmla="*/ 2362 h 10121"/>
              <a:gd name="connsiteX90" fmla="*/ 288 w 10000"/>
              <a:gd name="connsiteY90" fmla="*/ 2260 h 10121"/>
              <a:gd name="connsiteX91" fmla="*/ 230 w 10000"/>
              <a:gd name="connsiteY91" fmla="*/ 2154 h 10121"/>
              <a:gd name="connsiteX92" fmla="*/ 180 w 10000"/>
              <a:gd name="connsiteY92" fmla="*/ 2047 h 10121"/>
              <a:gd name="connsiteX93" fmla="*/ 131 w 10000"/>
              <a:gd name="connsiteY93" fmla="*/ 1941 h 10121"/>
              <a:gd name="connsiteX94" fmla="*/ 95 w 10000"/>
              <a:gd name="connsiteY94" fmla="*/ 1830 h 10121"/>
              <a:gd name="connsiteX95" fmla="*/ 63 w 10000"/>
              <a:gd name="connsiteY95" fmla="*/ 1714 h 10121"/>
              <a:gd name="connsiteX96" fmla="*/ 36 w 10000"/>
              <a:gd name="connsiteY96" fmla="*/ 1593 h 10121"/>
              <a:gd name="connsiteX97" fmla="*/ 18 w 10000"/>
              <a:gd name="connsiteY97" fmla="*/ 1473 h 10121"/>
              <a:gd name="connsiteX98" fmla="*/ 5 w 10000"/>
              <a:gd name="connsiteY98" fmla="*/ 1352 h 10121"/>
              <a:gd name="connsiteX99" fmla="*/ 0 w 10000"/>
              <a:gd name="connsiteY99" fmla="*/ 1227 h 10121"/>
              <a:gd name="connsiteX100" fmla="*/ 0 w 10000"/>
              <a:gd name="connsiteY100" fmla="*/ 1098 h 10121"/>
              <a:gd name="connsiteX101" fmla="*/ 9 w 10000"/>
              <a:gd name="connsiteY101" fmla="*/ 968 h 10121"/>
              <a:gd name="connsiteX102" fmla="*/ 9 w 10000"/>
              <a:gd name="connsiteY102" fmla="*/ 968 h 10121"/>
              <a:gd name="connsiteX103" fmla="*/ 23 w 10000"/>
              <a:gd name="connsiteY103" fmla="*/ 848 h 10121"/>
              <a:gd name="connsiteX104" fmla="*/ 41 w 10000"/>
              <a:gd name="connsiteY104" fmla="*/ 727 h 10121"/>
              <a:gd name="connsiteX105" fmla="*/ 68 w 10000"/>
              <a:gd name="connsiteY105" fmla="*/ 607 h 10121"/>
              <a:gd name="connsiteX106" fmla="*/ 95 w 10000"/>
              <a:gd name="connsiteY106" fmla="*/ 491 h 10121"/>
              <a:gd name="connsiteX107" fmla="*/ 131 w 10000"/>
              <a:gd name="connsiteY107" fmla="*/ 375 h 10121"/>
              <a:gd name="connsiteX108" fmla="*/ 171 w 10000"/>
              <a:gd name="connsiteY108" fmla="*/ 259 h 10121"/>
              <a:gd name="connsiteX109" fmla="*/ 212 w 10000"/>
              <a:gd name="connsiteY109" fmla="*/ 148 h 10121"/>
              <a:gd name="connsiteX110" fmla="*/ 266 w 10000"/>
              <a:gd name="connsiteY110" fmla="*/ 37 h 10121"/>
              <a:gd name="connsiteX111" fmla="*/ 266 w 10000"/>
              <a:gd name="connsiteY111" fmla="*/ 37 h 10121"/>
              <a:gd name="connsiteX112" fmla="*/ 275 w 10000"/>
              <a:gd name="connsiteY112" fmla="*/ 0 h 10121"/>
              <a:gd name="connsiteX113" fmla="*/ 275 w 10000"/>
              <a:gd name="connsiteY113" fmla="*/ 0 h 10121"/>
              <a:gd name="connsiteX0" fmla="*/ 275 w 10000"/>
              <a:gd name="connsiteY0" fmla="*/ 0 h 10121"/>
              <a:gd name="connsiteX1" fmla="*/ 275 w 10000"/>
              <a:gd name="connsiteY1" fmla="*/ 0 h 10121"/>
              <a:gd name="connsiteX2" fmla="*/ 10000 w 10000"/>
              <a:gd name="connsiteY2" fmla="*/ 0 h 10121"/>
              <a:gd name="connsiteX3" fmla="*/ 10000 w 10000"/>
              <a:gd name="connsiteY3" fmla="*/ 0 h 10121"/>
              <a:gd name="connsiteX4" fmla="*/ 10000 w 10000"/>
              <a:gd name="connsiteY4" fmla="*/ 74 h 10121"/>
              <a:gd name="connsiteX5" fmla="*/ 10000 w 10000"/>
              <a:gd name="connsiteY5" fmla="*/ 74 h 10121"/>
              <a:gd name="connsiteX6" fmla="*/ 10000 w 10000"/>
              <a:gd name="connsiteY6" fmla="*/ 9893 h 10121"/>
              <a:gd name="connsiteX7" fmla="*/ 10000 w 10000"/>
              <a:gd name="connsiteY7" fmla="*/ 9893 h 10121"/>
              <a:gd name="connsiteX8" fmla="*/ 10000 w 10000"/>
              <a:gd name="connsiteY8" fmla="*/ 9940 h 10121"/>
              <a:gd name="connsiteX9" fmla="*/ 10000 w 10000"/>
              <a:gd name="connsiteY9" fmla="*/ 9940 h 10121"/>
              <a:gd name="connsiteX10" fmla="*/ 10000 w 10000"/>
              <a:gd name="connsiteY10" fmla="*/ 9958 h 10121"/>
              <a:gd name="connsiteX11" fmla="*/ 9991 w 10000"/>
              <a:gd name="connsiteY11" fmla="*/ 9972 h 10121"/>
              <a:gd name="connsiteX12" fmla="*/ 9982 w 10000"/>
              <a:gd name="connsiteY12" fmla="*/ 9981 h 10121"/>
              <a:gd name="connsiteX13" fmla="*/ 9959 w 10000"/>
              <a:gd name="connsiteY13" fmla="*/ 9991 h 10121"/>
              <a:gd name="connsiteX14" fmla="*/ 9959 w 10000"/>
              <a:gd name="connsiteY14" fmla="*/ 9991 h 10121"/>
              <a:gd name="connsiteX15" fmla="*/ 9905 w 10000"/>
              <a:gd name="connsiteY15" fmla="*/ 9995 h 10121"/>
              <a:gd name="connsiteX16" fmla="*/ 9847 w 10000"/>
              <a:gd name="connsiteY16" fmla="*/ 10000 h 10121"/>
              <a:gd name="connsiteX17" fmla="*/ 9734 w 10000"/>
              <a:gd name="connsiteY17" fmla="*/ 10000 h 10121"/>
              <a:gd name="connsiteX18" fmla="*/ 9514 w 10000"/>
              <a:gd name="connsiteY18" fmla="*/ 9981 h 10121"/>
              <a:gd name="connsiteX19" fmla="*/ 9397 w 10000"/>
              <a:gd name="connsiteY19" fmla="*/ 9963 h 10121"/>
              <a:gd name="connsiteX20" fmla="*/ 9284 w 10000"/>
              <a:gd name="connsiteY20" fmla="*/ 9944 h 10121"/>
              <a:gd name="connsiteX21" fmla="*/ 7052 w 10000"/>
              <a:gd name="connsiteY21" fmla="*/ 8902 h 10121"/>
              <a:gd name="connsiteX22" fmla="*/ 6805 w 10000"/>
              <a:gd name="connsiteY22" fmla="*/ 8736 h 10121"/>
              <a:gd name="connsiteX23" fmla="*/ 6562 w 10000"/>
              <a:gd name="connsiteY23" fmla="*/ 8564 h 10121"/>
              <a:gd name="connsiteX24" fmla="*/ 6319 w 10000"/>
              <a:gd name="connsiteY24" fmla="*/ 8388 h 10121"/>
              <a:gd name="connsiteX25" fmla="*/ 6085 w 10000"/>
              <a:gd name="connsiteY25" fmla="*/ 8208 h 10121"/>
              <a:gd name="connsiteX26" fmla="*/ 5851 w 10000"/>
              <a:gd name="connsiteY26" fmla="*/ 8022 h 10121"/>
              <a:gd name="connsiteX27" fmla="*/ 5621 w 10000"/>
              <a:gd name="connsiteY27" fmla="*/ 7832 h 10121"/>
              <a:gd name="connsiteX28" fmla="*/ 5392 w 10000"/>
              <a:gd name="connsiteY28" fmla="*/ 7642 h 10121"/>
              <a:gd name="connsiteX29" fmla="*/ 5167 w 10000"/>
              <a:gd name="connsiteY29" fmla="*/ 7443 h 10121"/>
              <a:gd name="connsiteX30" fmla="*/ 5167 w 10000"/>
              <a:gd name="connsiteY30" fmla="*/ 7443 h 10121"/>
              <a:gd name="connsiteX31" fmla="*/ 4905 w 10000"/>
              <a:gd name="connsiteY31" fmla="*/ 7216 h 10121"/>
              <a:gd name="connsiteX32" fmla="*/ 4905 w 10000"/>
              <a:gd name="connsiteY32" fmla="*/ 7216 h 10121"/>
              <a:gd name="connsiteX33" fmla="*/ 4995 w 10000"/>
              <a:gd name="connsiteY33" fmla="*/ 7040 h 10121"/>
              <a:gd name="connsiteX34" fmla="*/ 5077 w 10000"/>
              <a:gd name="connsiteY34" fmla="*/ 6864 h 10121"/>
              <a:gd name="connsiteX35" fmla="*/ 5077 w 10000"/>
              <a:gd name="connsiteY35" fmla="*/ 6864 h 10121"/>
              <a:gd name="connsiteX36" fmla="*/ 5113 w 10000"/>
              <a:gd name="connsiteY36" fmla="*/ 6781 h 10121"/>
              <a:gd name="connsiteX37" fmla="*/ 5144 w 10000"/>
              <a:gd name="connsiteY37" fmla="*/ 6693 h 10121"/>
              <a:gd name="connsiteX38" fmla="*/ 5176 w 10000"/>
              <a:gd name="connsiteY38" fmla="*/ 6605 h 10121"/>
              <a:gd name="connsiteX39" fmla="*/ 5203 w 10000"/>
              <a:gd name="connsiteY39" fmla="*/ 6517 h 10121"/>
              <a:gd name="connsiteX40" fmla="*/ 5225 w 10000"/>
              <a:gd name="connsiteY40" fmla="*/ 6424 h 10121"/>
              <a:gd name="connsiteX41" fmla="*/ 5243 w 10000"/>
              <a:gd name="connsiteY41" fmla="*/ 6336 h 10121"/>
              <a:gd name="connsiteX42" fmla="*/ 5252 w 10000"/>
              <a:gd name="connsiteY42" fmla="*/ 6244 h 10121"/>
              <a:gd name="connsiteX43" fmla="*/ 5261 w 10000"/>
              <a:gd name="connsiteY43" fmla="*/ 6146 h 10121"/>
              <a:gd name="connsiteX44" fmla="*/ 5261 w 10000"/>
              <a:gd name="connsiteY44" fmla="*/ 6146 h 10121"/>
              <a:gd name="connsiteX45" fmla="*/ 5266 w 10000"/>
              <a:gd name="connsiteY45" fmla="*/ 6040 h 10121"/>
              <a:gd name="connsiteX46" fmla="*/ 5257 w 10000"/>
              <a:gd name="connsiteY46" fmla="*/ 5933 h 10121"/>
              <a:gd name="connsiteX47" fmla="*/ 5243 w 10000"/>
              <a:gd name="connsiteY47" fmla="*/ 5831 h 10121"/>
              <a:gd name="connsiteX48" fmla="*/ 5221 w 10000"/>
              <a:gd name="connsiteY48" fmla="*/ 5730 h 10121"/>
              <a:gd name="connsiteX49" fmla="*/ 5189 w 10000"/>
              <a:gd name="connsiteY49" fmla="*/ 5632 h 10121"/>
              <a:gd name="connsiteX50" fmla="*/ 5149 w 10000"/>
              <a:gd name="connsiteY50" fmla="*/ 5535 h 10121"/>
              <a:gd name="connsiteX51" fmla="*/ 5099 w 10000"/>
              <a:gd name="connsiteY51" fmla="*/ 5442 h 10121"/>
              <a:gd name="connsiteX52" fmla="*/ 5045 w 10000"/>
              <a:gd name="connsiteY52" fmla="*/ 5350 h 10121"/>
              <a:gd name="connsiteX53" fmla="*/ 5045 w 10000"/>
              <a:gd name="connsiteY53" fmla="*/ 5350 h 10121"/>
              <a:gd name="connsiteX54" fmla="*/ 4986 w 10000"/>
              <a:gd name="connsiteY54" fmla="*/ 5266 h 10121"/>
              <a:gd name="connsiteX55" fmla="*/ 4923 w 10000"/>
              <a:gd name="connsiteY55" fmla="*/ 5183 h 10121"/>
              <a:gd name="connsiteX56" fmla="*/ 4856 w 10000"/>
              <a:gd name="connsiteY56" fmla="*/ 5109 h 10121"/>
              <a:gd name="connsiteX57" fmla="*/ 4784 w 10000"/>
              <a:gd name="connsiteY57" fmla="*/ 5035 h 10121"/>
              <a:gd name="connsiteX58" fmla="*/ 4707 w 10000"/>
              <a:gd name="connsiteY58" fmla="*/ 4965 h 10121"/>
              <a:gd name="connsiteX59" fmla="*/ 4631 w 10000"/>
              <a:gd name="connsiteY59" fmla="*/ 4900 h 10121"/>
              <a:gd name="connsiteX60" fmla="*/ 4550 w 10000"/>
              <a:gd name="connsiteY60" fmla="*/ 4836 h 10121"/>
              <a:gd name="connsiteX61" fmla="*/ 4469 w 10000"/>
              <a:gd name="connsiteY61" fmla="*/ 4775 h 10121"/>
              <a:gd name="connsiteX62" fmla="*/ 4469 w 10000"/>
              <a:gd name="connsiteY62" fmla="*/ 4775 h 10121"/>
              <a:gd name="connsiteX63" fmla="*/ 4347 w 10000"/>
              <a:gd name="connsiteY63" fmla="*/ 4687 h 10121"/>
              <a:gd name="connsiteX64" fmla="*/ 4226 w 10000"/>
              <a:gd name="connsiteY64" fmla="*/ 4609 h 10121"/>
              <a:gd name="connsiteX65" fmla="*/ 4104 w 10000"/>
              <a:gd name="connsiteY65" fmla="*/ 4530 h 10121"/>
              <a:gd name="connsiteX66" fmla="*/ 3978 w 10000"/>
              <a:gd name="connsiteY66" fmla="*/ 4456 h 10121"/>
              <a:gd name="connsiteX67" fmla="*/ 3852 w 10000"/>
              <a:gd name="connsiteY67" fmla="*/ 4386 h 10121"/>
              <a:gd name="connsiteX68" fmla="*/ 3722 w 10000"/>
              <a:gd name="connsiteY68" fmla="*/ 4317 h 10121"/>
              <a:gd name="connsiteX69" fmla="*/ 3591 w 10000"/>
              <a:gd name="connsiteY69" fmla="*/ 4252 h 10121"/>
              <a:gd name="connsiteX70" fmla="*/ 3461 w 10000"/>
              <a:gd name="connsiteY70" fmla="*/ 4187 h 10121"/>
              <a:gd name="connsiteX71" fmla="*/ 3461 w 10000"/>
              <a:gd name="connsiteY71" fmla="*/ 4187 h 10121"/>
              <a:gd name="connsiteX72" fmla="*/ 3029 w 10000"/>
              <a:gd name="connsiteY72" fmla="*/ 3993 h 10121"/>
              <a:gd name="connsiteX73" fmla="*/ 2601 w 10000"/>
              <a:gd name="connsiteY73" fmla="*/ 3798 h 10121"/>
              <a:gd name="connsiteX74" fmla="*/ 1742 w 10000"/>
              <a:gd name="connsiteY74" fmla="*/ 3414 h 10121"/>
              <a:gd name="connsiteX75" fmla="*/ 1742 w 10000"/>
              <a:gd name="connsiteY75" fmla="*/ 3414 h 10121"/>
              <a:gd name="connsiteX76" fmla="*/ 1598 w 10000"/>
              <a:gd name="connsiteY76" fmla="*/ 3349 h 10121"/>
              <a:gd name="connsiteX77" fmla="*/ 1454 w 10000"/>
              <a:gd name="connsiteY77" fmla="*/ 3279 h 10121"/>
              <a:gd name="connsiteX78" fmla="*/ 1314 w 10000"/>
              <a:gd name="connsiteY78" fmla="*/ 3205 h 10121"/>
              <a:gd name="connsiteX79" fmla="*/ 1179 w 10000"/>
              <a:gd name="connsiteY79" fmla="*/ 3126 h 10121"/>
              <a:gd name="connsiteX80" fmla="*/ 1049 w 10000"/>
              <a:gd name="connsiteY80" fmla="*/ 3038 h 10121"/>
              <a:gd name="connsiteX81" fmla="*/ 923 w 10000"/>
              <a:gd name="connsiteY81" fmla="*/ 2946 h 10121"/>
              <a:gd name="connsiteX82" fmla="*/ 797 w 10000"/>
              <a:gd name="connsiteY82" fmla="*/ 2849 h 10121"/>
              <a:gd name="connsiteX83" fmla="*/ 680 w 10000"/>
              <a:gd name="connsiteY83" fmla="*/ 2742 h 10121"/>
              <a:gd name="connsiteX84" fmla="*/ 680 w 10000"/>
              <a:gd name="connsiteY84" fmla="*/ 2742 h 10121"/>
              <a:gd name="connsiteX85" fmla="*/ 590 w 10000"/>
              <a:gd name="connsiteY85" fmla="*/ 2649 h 10121"/>
              <a:gd name="connsiteX86" fmla="*/ 504 w 10000"/>
              <a:gd name="connsiteY86" fmla="*/ 2557 h 10121"/>
              <a:gd name="connsiteX87" fmla="*/ 423 w 10000"/>
              <a:gd name="connsiteY87" fmla="*/ 2459 h 10121"/>
              <a:gd name="connsiteX88" fmla="*/ 356 w 10000"/>
              <a:gd name="connsiteY88" fmla="*/ 2362 h 10121"/>
              <a:gd name="connsiteX89" fmla="*/ 288 w 10000"/>
              <a:gd name="connsiteY89" fmla="*/ 2260 h 10121"/>
              <a:gd name="connsiteX90" fmla="*/ 230 w 10000"/>
              <a:gd name="connsiteY90" fmla="*/ 2154 h 10121"/>
              <a:gd name="connsiteX91" fmla="*/ 180 w 10000"/>
              <a:gd name="connsiteY91" fmla="*/ 2047 h 10121"/>
              <a:gd name="connsiteX92" fmla="*/ 131 w 10000"/>
              <a:gd name="connsiteY92" fmla="*/ 1941 h 10121"/>
              <a:gd name="connsiteX93" fmla="*/ 95 w 10000"/>
              <a:gd name="connsiteY93" fmla="*/ 1830 h 10121"/>
              <a:gd name="connsiteX94" fmla="*/ 63 w 10000"/>
              <a:gd name="connsiteY94" fmla="*/ 1714 h 10121"/>
              <a:gd name="connsiteX95" fmla="*/ 36 w 10000"/>
              <a:gd name="connsiteY95" fmla="*/ 1593 h 10121"/>
              <a:gd name="connsiteX96" fmla="*/ 18 w 10000"/>
              <a:gd name="connsiteY96" fmla="*/ 1473 h 10121"/>
              <a:gd name="connsiteX97" fmla="*/ 5 w 10000"/>
              <a:gd name="connsiteY97" fmla="*/ 1352 h 10121"/>
              <a:gd name="connsiteX98" fmla="*/ 0 w 10000"/>
              <a:gd name="connsiteY98" fmla="*/ 1227 h 10121"/>
              <a:gd name="connsiteX99" fmla="*/ 0 w 10000"/>
              <a:gd name="connsiteY99" fmla="*/ 1098 h 10121"/>
              <a:gd name="connsiteX100" fmla="*/ 9 w 10000"/>
              <a:gd name="connsiteY100" fmla="*/ 968 h 10121"/>
              <a:gd name="connsiteX101" fmla="*/ 9 w 10000"/>
              <a:gd name="connsiteY101" fmla="*/ 968 h 10121"/>
              <a:gd name="connsiteX102" fmla="*/ 23 w 10000"/>
              <a:gd name="connsiteY102" fmla="*/ 848 h 10121"/>
              <a:gd name="connsiteX103" fmla="*/ 41 w 10000"/>
              <a:gd name="connsiteY103" fmla="*/ 727 h 10121"/>
              <a:gd name="connsiteX104" fmla="*/ 68 w 10000"/>
              <a:gd name="connsiteY104" fmla="*/ 607 h 10121"/>
              <a:gd name="connsiteX105" fmla="*/ 95 w 10000"/>
              <a:gd name="connsiteY105" fmla="*/ 491 h 10121"/>
              <a:gd name="connsiteX106" fmla="*/ 131 w 10000"/>
              <a:gd name="connsiteY106" fmla="*/ 375 h 10121"/>
              <a:gd name="connsiteX107" fmla="*/ 171 w 10000"/>
              <a:gd name="connsiteY107" fmla="*/ 259 h 10121"/>
              <a:gd name="connsiteX108" fmla="*/ 212 w 10000"/>
              <a:gd name="connsiteY108" fmla="*/ 148 h 10121"/>
              <a:gd name="connsiteX109" fmla="*/ 266 w 10000"/>
              <a:gd name="connsiteY109" fmla="*/ 37 h 10121"/>
              <a:gd name="connsiteX110" fmla="*/ 266 w 10000"/>
              <a:gd name="connsiteY110" fmla="*/ 37 h 10121"/>
              <a:gd name="connsiteX111" fmla="*/ 275 w 10000"/>
              <a:gd name="connsiteY111" fmla="*/ 0 h 10121"/>
              <a:gd name="connsiteX112" fmla="*/ 275 w 10000"/>
              <a:gd name="connsiteY112" fmla="*/ 0 h 10121"/>
              <a:gd name="connsiteX0" fmla="*/ 275 w 10000"/>
              <a:gd name="connsiteY0" fmla="*/ 0 h 10121"/>
              <a:gd name="connsiteX1" fmla="*/ 275 w 10000"/>
              <a:gd name="connsiteY1" fmla="*/ 0 h 10121"/>
              <a:gd name="connsiteX2" fmla="*/ 10000 w 10000"/>
              <a:gd name="connsiteY2" fmla="*/ 0 h 10121"/>
              <a:gd name="connsiteX3" fmla="*/ 10000 w 10000"/>
              <a:gd name="connsiteY3" fmla="*/ 0 h 10121"/>
              <a:gd name="connsiteX4" fmla="*/ 10000 w 10000"/>
              <a:gd name="connsiteY4" fmla="*/ 74 h 10121"/>
              <a:gd name="connsiteX5" fmla="*/ 10000 w 10000"/>
              <a:gd name="connsiteY5" fmla="*/ 74 h 10121"/>
              <a:gd name="connsiteX6" fmla="*/ 10000 w 10000"/>
              <a:gd name="connsiteY6" fmla="*/ 9893 h 10121"/>
              <a:gd name="connsiteX7" fmla="*/ 10000 w 10000"/>
              <a:gd name="connsiteY7" fmla="*/ 9893 h 10121"/>
              <a:gd name="connsiteX8" fmla="*/ 10000 w 10000"/>
              <a:gd name="connsiteY8" fmla="*/ 9940 h 10121"/>
              <a:gd name="connsiteX9" fmla="*/ 10000 w 10000"/>
              <a:gd name="connsiteY9" fmla="*/ 9940 h 10121"/>
              <a:gd name="connsiteX10" fmla="*/ 10000 w 10000"/>
              <a:gd name="connsiteY10" fmla="*/ 9958 h 10121"/>
              <a:gd name="connsiteX11" fmla="*/ 9991 w 10000"/>
              <a:gd name="connsiteY11" fmla="*/ 9972 h 10121"/>
              <a:gd name="connsiteX12" fmla="*/ 9982 w 10000"/>
              <a:gd name="connsiteY12" fmla="*/ 9981 h 10121"/>
              <a:gd name="connsiteX13" fmla="*/ 9959 w 10000"/>
              <a:gd name="connsiteY13" fmla="*/ 9991 h 10121"/>
              <a:gd name="connsiteX14" fmla="*/ 9959 w 10000"/>
              <a:gd name="connsiteY14" fmla="*/ 9991 h 10121"/>
              <a:gd name="connsiteX15" fmla="*/ 9905 w 10000"/>
              <a:gd name="connsiteY15" fmla="*/ 9995 h 10121"/>
              <a:gd name="connsiteX16" fmla="*/ 9847 w 10000"/>
              <a:gd name="connsiteY16" fmla="*/ 10000 h 10121"/>
              <a:gd name="connsiteX17" fmla="*/ 9734 w 10000"/>
              <a:gd name="connsiteY17" fmla="*/ 10000 h 10121"/>
              <a:gd name="connsiteX18" fmla="*/ 9397 w 10000"/>
              <a:gd name="connsiteY18" fmla="*/ 9963 h 10121"/>
              <a:gd name="connsiteX19" fmla="*/ 9284 w 10000"/>
              <a:gd name="connsiteY19" fmla="*/ 9944 h 10121"/>
              <a:gd name="connsiteX20" fmla="*/ 7052 w 10000"/>
              <a:gd name="connsiteY20" fmla="*/ 8902 h 10121"/>
              <a:gd name="connsiteX21" fmla="*/ 6805 w 10000"/>
              <a:gd name="connsiteY21" fmla="*/ 8736 h 10121"/>
              <a:gd name="connsiteX22" fmla="*/ 6562 w 10000"/>
              <a:gd name="connsiteY22" fmla="*/ 8564 h 10121"/>
              <a:gd name="connsiteX23" fmla="*/ 6319 w 10000"/>
              <a:gd name="connsiteY23" fmla="*/ 8388 h 10121"/>
              <a:gd name="connsiteX24" fmla="*/ 6085 w 10000"/>
              <a:gd name="connsiteY24" fmla="*/ 8208 h 10121"/>
              <a:gd name="connsiteX25" fmla="*/ 5851 w 10000"/>
              <a:gd name="connsiteY25" fmla="*/ 8022 h 10121"/>
              <a:gd name="connsiteX26" fmla="*/ 5621 w 10000"/>
              <a:gd name="connsiteY26" fmla="*/ 7832 h 10121"/>
              <a:gd name="connsiteX27" fmla="*/ 5392 w 10000"/>
              <a:gd name="connsiteY27" fmla="*/ 7642 h 10121"/>
              <a:gd name="connsiteX28" fmla="*/ 5167 w 10000"/>
              <a:gd name="connsiteY28" fmla="*/ 7443 h 10121"/>
              <a:gd name="connsiteX29" fmla="*/ 5167 w 10000"/>
              <a:gd name="connsiteY29" fmla="*/ 7443 h 10121"/>
              <a:gd name="connsiteX30" fmla="*/ 4905 w 10000"/>
              <a:gd name="connsiteY30" fmla="*/ 7216 h 10121"/>
              <a:gd name="connsiteX31" fmla="*/ 4905 w 10000"/>
              <a:gd name="connsiteY31" fmla="*/ 7216 h 10121"/>
              <a:gd name="connsiteX32" fmla="*/ 4995 w 10000"/>
              <a:gd name="connsiteY32" fmla="*/ 7040 h 10121"/>
              <a:gd name="connsiteX33" fmla="*/ 5077 w 10000"/>
              <a:gd name="connsiteY33" fmla="*/ 6864 h 10121"/>
              <a:gd name="connsiteX34" fmla="*/ 5077 w 10000"/>
              <a:gd name="connsiteY34" fmla="*/ 6864 h 10121"/>
              <a:gd name="connsiteX35" fmla="*/ 5113 w 10000"/>
              <a:gd name="connsiteY35" fmla="*/ 6781 h 10121"/>
              <a:gd name="connsiteX36" fmla="*/ 5144 w 10000"/>
              <a:gd name="connsiteY36" fmla="*/ 6693 h 10121"/>
              <a:gd name="connsiteX37" fmla="*/ 5176 w 10000"/>
              <a:gd name="connsiteY37" fmla="*/ 6605 h 10121"/>
              <a:gd name="connsiteX38" fmla="*/ 5203 w 10000"/>
              <a:gd name="connsiteY38" fmla="*/ 6517 h 10121"/>
              <a:gd name="connsiteX39" fmla="*/ 5225 w 10000"/>
              <a:gd name="connsiteY39" fmla="*/ 6424 h 10121"/>
              <a:gd name="connsiteX40" fmla="*/ 5243 w 10000"/>
              <a:gd name="connsiteY40" fmla="*/ 6336 h 10121"/>
              <a:gd name="connsiteX41" fmla="*/ 5252 w 10000"/>
              <a:gd name="connsiteY41" fmla="*/ 6244 h 10121"/>
              <a:gd name="connsiteX42" fmla="*/ 5261 w 10000"/>
              <a:gd name="connsiteY42" fmla="*/ 6146 h 10121"/>
              <a:gd name="connsiteX43" fmla="*/ 5261 w 10000"/>
              <a:gd name="connsiteY43" fmla="*/ 6146 h 10121"/>
              <a:gd name="connsiteX44" fmla="*/ 5266 w 10000"/>
              <a:gd name="connsiteY44" fmla="*/ 6040 h 10121"/>
              <a:gd name="connsiteX45" fmla="*/ 5257 w 10000"/>
              <a:gd name="connsiteY45" fmla="*/ 5933 h 10121"/>
              <a:gd name="connsiteX46" fmla="*/ 5243 w 10000"/>
              <a:gd name="connsiteY46" fmla="*/ 5831 h 10121"/>
              <a:gd name="connsiteX47" fmla="*/ 5221 w 10000"/>
              <a:gd name="connsiteY47" fmla="*/ 5730 h 10121"/>
              <a:gd name="connsiteX48" fmla="*/ 5189 w 10000"/>
              <a:gd name="connsiteY48" fmla="*/ 5632 h 10121"/>
              <a:gd name="connsiteX49" fmla="*/ 5149 w 10000"/>
              <a:gd name="connsiteY49" fmla="*/ 5535 h 10121"/>
              <a:gd name="connsiteX50" fmla="*/ 5099 w 10000"/>
              <a:gd name="connsiteY50" fmla="*/ 5442 h 10121"/>
              <a:gd name="connsiteX51" fmla="*/ 5045 w 10000"/>
              <a:gd name="connsiteY51" fmla="*/ 5350 h 10121"/>
              <a:gd name="connsiteX52" fmla="*/ 5045 w 10000"/>
              <a:gd name="connsiteY52" fmla="*/ 5350 h 10121"/>
              <a:gd name="connsiteX53" fmla="*/ 4986 w 10000"/>
              <a:gd name="connsiteY53" fmla="*/ 5266 h 10121"/>
              <a:gd name="connsiteX54" fmla="*/ 4923 w 10000"/>
              <a:gd name="connsiteY54" fmla="*/ 5183 h 10121"/>
              <a:gd name="connsiteX55" fmla="*/ 4856 w 10000"/>
              <a:gd name="connsiteY55" fmla="*/ 5109 h 10121"/>
              <a:gd name="connsiteX56" fmla="*/ 4784 w 10000"/>
              <a:gd name="connsiteY56" fmla="*/ 5035 h 10121"/>
              <a:gd name="connsiteX57" fmla="*/ 4707 w 10000"/>
              <a:gd name="connsiteY57" fmla="*/ 4965 h 10121"/>
              <a:gd name="connsiteX58" fmla="*/ 4631 w 10000"/>
              <a:gd name="connsiteY58" fmla="*/ 4900 h 10121"/>
              <a:gd name="connsiteX59" fmla="*/ 4550 w 10000"/>
              <a:gd name="connsiteY59" fmla="*/ 4836 h 10121"/>
              <a:gd name="connsiteX60" fmla="*/ 4469 w 10000"/>
              <a:gd name="connsiteY60" fmla="*/ 4775 h 10121"/>
              <a:gd name="connsiteX61" fmla="*/ 4469 w 10000"/>
              <a:gd name="connsiteY61" fmla="*/ 4775 h 10121"/>
              <a:gd name="connsiteX62" fmla="*/ 4347 w 10000"/>
              <a:gd name="connsiteY62" fmla="*/ 4687 h 10121"/>
              <a:gd name="connsiteX63" fmla="*/ 4226 w 10000"/>
              <a:gd name="connsiteY63" fmla="*/ 4609 h 10121"/>
              <a:gd name="connsiteX64" fmla="*/ 4104 w 10000"/>
              <a:gd name="connsiteY64" fmla="*/ 4530 h 10121"/>
              <a:gd name="connsiteX65" fmla="*/ 3978 w 10000"/>
              <a:gd name="connsiteY65" fmla="*/ 4456 h 10121"/>
              <a:gd name="connsiteX66" fmla="*/ 3852 w 10000"/>
              <a:gd name="connsiteY66" fmla="*/ 4386 h 10121"/>
              <a:gd name="connsiteX67" fmla="*/ 3722 w 10000"/>
              <a:gd name="connsiteY67" fmla="*/ 4317 h 10121"/>
              <a:gd name="connsiteX68" fmla="*/ 3591 w 10000"/>
              <a:gd name="connsiteY68" fmla="*/ 4252 h 10121"/>
              <a:gd name="connsiteX69" fmla="*/ 3461 w 10000"/>
              <a:gd name="connsiteY69" fmla="*/ 4187 h 10121"/>
              <a:gd name="connsiteX70" fmla="*/ 3461 w 10000"/>
              <a:gd name="connsiteY70" fmla="*/ 4187 h 10121"/>
              <a:gd name="connsiteX71" fmla="*/ 3029 w 10000"/>
              <a:gd name="connsiteY71" fmla="*/ 3993 h 10121"/>
              <a:gd name="connsiteX72" fmla="*/ 2601 w 10000"/>
              <a:gd name="connsiteY72" fmla="*/ 3798 h 10121"/>
              <a:gd name="connsiteX73" fmla="*/ 1742 w 10000"/>
              <a:gd name="connsiteY73" fmla="*/ 3414 h 10121"/>
              <a:gd name="connsiteX74" fmla="*/ 1742 w 10000"/>
              <a:gd name="connsiteY74" fmla="*/ 3414 h 10121"/>
              <a:gd name="connsiteX75" fmla="*/ 1598 w 10000"/>
              <a:gd name="connsiteY75" fmla="*/ 3349 h 10121"/>
              <a:gd name="connsiteX76" fmla="*/ 1454 w 10000"/>
              <a:gd name="connsiteY76" fmla="*/ 3279 h 10121"/>
              <a:gd name="connsiteX77" fmla="*/ 1314 w 10000"/>
              <a:gd name="connsiteY77" fmla="*/ 3205 h 10121"/>
              <a:gd name="connsiteX78" fmla="*/ 1179 w 10000"/>
              <a:gd name="connsiteY78" fmla="*/ 3126 h 10121"/>
              <a:gd name="connsiteX79" fmla="*/ 1049 w 10000"/>
              <a:gd name="connsiteY79" fmla="*/ 3038 h 10121"/>
              <a:gd name="connsiteX80" fmla="*/ 923 w 10000"/>
              <a:gd name="connsiteY80" fmla="*/ 2946 h 10121"/>
              <a:gd name="connsiteX81" fmla="*/ 797 w 10000"/>
              <a:gd name="connsiteY81" fmla="*/ 2849 h 10121"/>
              <a:gd name="connsiteX82" fmla="*/ 680 w 10000"/>
              <a:gd name="connsiteY82" fmla="*/ 2742 h 10121"/>
              <a:gd name="connsiteX83" fmla="*/ 680 w 10000"/>
              <a:gd name="connsiteY83" fmla="*/ 2742 h 10121"/>
              <a:gd name="connsiteX84" fmla="*/ 590 w 10000"/>
              <a:gd name="connsiteY84" fmla="*/ 2649 h 10121"/>
              <a:gd name="connsiteX85" fmla="*/ 504 w 10000"/>
              <a:gd name="connsiteY85" fmla="*/ 2557 h 10121"/>
              <a:gd name="connsiteX86" fmla="*/ 423 w 10000"/>
              <a:gd name="connsiteY86" fmla="*/ 2459 h 10121"/>
              <a:gd name="connsiteX87" fmla="*/ 356 w 10000"/>
              <a:gd name="connsiteY87" fmla="*/ 2362 h 10121"/>
              <a:gd name="connsiteX88" fmla="*/ 288 w 10000"/>
              <a:gd name="connsiteY88" fmla="*/ 2260 h 10121"/>
              <a:gd name="connsiteX89" fmla="*/ 230 w 10000"/>
              <a:gd name="connsiteY89" fmla="*/ 2154 h 10121"/>
              <a:gd name="connsiteX90" fmla="*/ 180 w 10000"/>
              <a:gd name="connsiteY90" fmla="*/ 2047 h 10121"/>
              <a:gd name="connsiteX91" fmla="*/ 131 w 10000"/>
              <a:gd name="connsiteY91" fmla="*/ 1941 h 10121"/>
              <a:gd name="connsiteX92" fmla="*/ 95 w 10000"/>
              <a:gd name="connsiteY92" fmla="*/ 1830 h 10121"/>
              <a:gd name="connsiteX93" fmla="*/ 63 w 10000"/>
              <a:gd name="connsiteY93" fmla="*/ 1714 h 10121"/>
              <a:gd name="connsiteX94" fmla="*/ 36 w 10000"/>
              <a:gd name="connsiteY94" fmla="*/ 1593 h 10121"/>
              <a:gd name="connsiteX95" fmla="*/ 18 w 10000"/>
              <a:gd name="connsiteY95" fmla="*/ 1473 h 10121"/>
              <a:gd name="connsiteX96" fmla="*/ 5 w 10000"/>
              <a:gd name="connsiteY96" fmla="*/ 1352 h 10121"/>
              <a:gd name="connsiteX97" fmla="*/ 0 w 10000"/>
              <a:gd name="connsiteY97" fmla="*/ 1227 h 10121"/>
              <a:gd name="connsiteX98" fmla="*/ 0 w 10000"/>
              <a:gd name="connsiteY98" fmla="*/ 1098 h 10121"/>
              <a:gd name="connsiteX99" fmla="*/ 9 w 10000"/>
              <a:gd name="connsiteY99" fmla="*/ 968 h 10121"/>
              <a:gd name="connsiteX100" fmla="*/ 9 w 10000"/>
              <a:gd name="connsiteY100" fmla="*/ 968 h 10121"/>
              <a:gd name="connsiteX101" fmla="*/ 23 w 10000"/>
              <a:gd name="connsiteY101" fmla="*/ 848 h 10121"/>
              <a:gd name="connsiteX102" fmla="*/ 41 w 10000"/>
              <a:gd name="connsiteY102" fmla="*/ 727 h 10121"/>
              <a:gd name="connsiteX103" fmla="*/ 68 w 10000"/>
              <a:gd name="connsiteY103" fmla="*/ 607 h 10121"/>
              <a:gd name="connsiteX104" fmla="*/ 95 w 10000"/>
              <a:gd name="connsiteY104" fmla="*/ 491 h 10121"/>
              <a:gd name="connsiteX105" fmla="*/ 131 w 10000"/>
              <a:gd name="connsiteY105" fmla="*/ 375 h 10121"/>
              <a:gd name="connsiteX106" fmla="*/ 171 w 10000"/>
              <a:gd name="connsiteY106" fmla="*/ 259 h 10121"/>
              <a:gd name="connsiteX107" fmla="*/ 212 w 10000"/>
              <a:gd name="connsiteY107" fmla="*/ 148 h 10121"/>
              <a:gd name="connsiteX108" fmla="*/ 266 w 10000"/>
              <a:gd name="connsiteY108" fmla="*/ 37 h 10121"/>
              <a:gd name="connsiteX109" fmla="*/ 266 w 10000"/>
              <a:gd name="connsiteY109" fmla="*/ 37 h 10121"/>
              <a:gd name="connsiteX110" fmla="*/ 275 w 10000"/>
              <a:gd name="connsiteY110" fmla="*/ 0 h 10121"/>
              <a:gd name="connsiteX111" fmla="*/ 275 w 10000"/>
              <a:gd name="connsiteY111" fmla="*/ 0 h 10121"/>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284 w 10000"/>
              <a:gd name="connsiteY18" fmla="*/ 9944 h 10000"/>
              <a:gd name="connsiteX19" fmla="*/ 7052 w 10000"/>
              <a:gd name="connsiteY19" fmla="*/ 8902 h 10000"/>
              <a:gd name="connsiteX20" fmla="*/ 6805 w 10000"/>
              <a:gd name="connsiteY20" fmla="*/ 8736 h 10000"/>
              <a:gd name="connsiteX21" fmla="*/ 6562 w 10000"/>
              <a:gd name="connsiteY21" fmla="*/ 8564 h 10000"/>
              <a:gd name="connsiteX22" fmla="*/ 6319 w 10000"/>
              <a:gd name="connsiteY22" fmla="*/ 8388 h 10000"/>
              <a:gd name="connsiteX23" fmla="*/ 6085 w 10000"/>
              <a:gd name="connsiteY23" fmla="*/ 8208 h 10000"/>
              <a:gd name="connsiteX24" fmla="*/ 5851 w 10000"/>
              <a:gd name="connsiteY24" fmla="*/ 8022 h 10000"/>
              <a:gd name="connsiteX25" fmla="*/ 5621 w 10000"/>
              <a:gd name="connsiteY25" fmla="*/ 7832 h 10000"/>
              <a:gd name="connsiteX26" fmla="*/ 5392 w 10000"/>
              <a:gd name="connsiteY26" fmla="*/ 7642 h 10000"/>
              <a:gd name="connsiteX27" fmla="*/ 5167 w 10000"/>
              <a:gd name="connsiteY27" fmla="*/ 7443 h 10000"/>
              <a:gd name="connsiteX28" fmla="*/ 5167 w 10000"/>
              <a:gd name="connsiteY28" fmla="*/ 7443 h 10000"/>
              <a:gd name="connsiteX29" fmla="*/ 4905 w 10000"/>
              <a:gd name="connsiteY29" fmla="*/ 7216 h 10000"/>
              <a:gd name="connsiteX30" fmla="*/ 4905 w 10000"/>
              <a:gd name="connsiteY30" fmla="*/ 7216 h 10000"/>
              <a:gd name="connsiteX31" fmla="*/ 4995 w 10000"/>
              <a:gd name="connsiteY31" fmla="*/ 7040 h 10000"/>
              <a:gd name="connsiteX32" fmla="*/ 5077 w 10000"/>
              <a:gd name="connsiteY32" fmla="*/ 6864 h 10000"/>
              <a:gd name="connsiteX33" fmla="*/ 5077 w 10000"/>
              <a:gd name="connsiteY33" fmla="*/ 6864 h 10000"/>
              <a:gd name="connsiteX34" fmla="*/ 5113 w 10000"/>
              <a:gd name="connsiteY34" fmla="*/ 6781 h 10000"/>
              <a:gd name="connsiteX35" fmla="*/ 5144 w 10000"/>
              <a:gd name="connsiteY35" fmla="*/ 6693 h 10000"/>
              <a:gd name="connsiteX36" fmla="*/ 5176 w 10000"/>
              <a:gd name="connsiteY36" fmla="*/ 6605 h 10000"/>
              <a:gd name="connsiteX37" fmla="*/ 5203 w 10000"/>
              <a:gd name="connsiteY37" fmla="*/ 6517 h 10000"/>
              <a:gd name="connsiteX38" fmla="*/ 5225 w 10000"/>
              <a:gd name="connsiteY38" fmla="*/ 6424 h 10000"/>
              <a:gd name="connsiteX39" fmla="*/ 5243 w 10000"/>
              <a:gd name="connsiteY39" fmla="*/ 6336 h 10000"/>
              <a:gd name="connsiteX40" fmla="*/ 5252 w 10000"/>
              <a:gd name="connsiteY40" fmla="*/ 6244 h 10000"/>
              <a:gd name="connsiteX41" fmla="*/ 5261 w 10000"/>
              <a:gd name="connsiteY41" fmla="*/ 6146 h 10000"/>
              <a:gd name="connsiteX42" fmla="*/ 5261 w 10000"/>
              <a:gd name="connsiteY42" fmla="*/ 6146 h 10000"/>
              <a:gd name="connsiteX43" fmla="*/ 5266 w 10000"/>
              <a:gd name="connsiteY43" fmla="*/ 6040 h 10000"/>
              <a:gd name="connsiteX44" fmla="*/ 5257 w 10000"/>
              <a:gd name="connsiteY44" fmla="*/ 5933 h 10000"/>
              <a:gd name="connsiteX45" fmla="*/ 5243 w 10000"/>
              <a:gd name="connsiteY45" fmla="*/ 5831 h 10000"/>
              <a:gd name="connsiteX46" fmla="*/ 5221 w 10000"/>
              <a:gd name="connsiteY46" fmla="*/ 5730 h 10000"/>
              <a:gd name="connsiteX47" fmla="*/ 5189 w 10000"/>
              <a:gd name="connsiteY47" fmla="*/ 5632 h 10000"/>
              <a:gd name="connsiteX48" fmla="*/ 5149 w 10000"/>
              <a:gd name="connsiteY48" fmla="*/ 5535 h 10000"/>
              <a:gd name="connsiteX49" fmla="*/ 5099 w 10000"/>
              <a:gd name="connsiteY49" fmla="*/ 5442 h 10000"/>
              <a:gd name="connsiteX50" fmla="*/ 5045 w 10000"/>
              <a:gd name="connsiteY50" fmla="*/ 5350 h 10000"/>
              <a:gd name="connsiteX51" fmla="*/ 5045 w 10000"/>
              <a:gd name="connsiteY51" fmla="*/ 5350 h 10000"/>
              <a:gd name="connsiteX52" fmla="*/ 4986 w 10000"/>
              <a:gd name="connsiteY52" fmla="*/ 5266 h 10000"/>
              <a:gd name="connsiteX53" fmla="*/ 4923 w 10000"/>
              <a:gd name="connsiteY53" fmla="*/ 5183 h 10000"/>
              <a:gd name="connsiteX54" fmla="*/ 4856 w 10000"/>
              <a:gd name="connsiteY54" fmla="*/ 5109 h 10000"/>
              <a:gd name="connsiteX55" fmla="*/ 4784 w 10000"/>
              <a:gd name="connsiteY55" fmla="*/ 5035 h 10000"/>
              <a:gd name="connsiteX56" fmla="*/ 4707 w 10000"/>
              <a:gd name="connsiteY56" fmla="*/ 4965 h 10000"/>
              <a:gd name="connsiteX57" fmla="*/ 4631 w 10000"/>
              <a:gd name="connsiteY57" fmla="*/ 4900 h 10000"/>
              <a:gd name="connsiteX58" fmla="*/ 4550 w 10000"/>
              <a:gd name="connsiteY58" fmla="*/ 4836 h 10000"/>
              <a:gd name="connsiteX59" fmla="*/ 4469 w 10000"/>
              <a:gd name="connsiteY59" fmla="*/ 4775 h 10000"/>
              <a:gd name="connsiteX60" fmla="*/ 4469 w 10000"/>
              <a:gd name="connsiteY60" fmla="*/ 4775 h 10000"/>
              <a:gd name="connsiteX61" fmla="*/ 4347 w 10000"/>
              <a:gd name="connsiteY61" fmla="*/ 4687 h 10000"/>
              <a:gd name="connsiteX62" fmla="*/ 4226 w 10000"/>
              <a:gd name="connsiteY62" fmla="*/ 4609 h 10000"/>
              <a:gd name="connsiteX63" fmla="*/ 4104 w 10000"/>
              <a:gd name="connsiteY63" fmla="*/ 4530 h 10000"/>
              <a:gd name="connsiteX64" fmla="*/ 3978 w 10000"/>
              <a:gd name="connsiteY64" fmla="*/ 4456 h 10000"/>
              <a:gd name="connsiteX65" fmla="*/ 3852 w 10000"/>
              <a:gd name="connsiteY65" fmla="*/ 4386 h 10000"/>
              <a:gd name="connsiteX66" fmla="*/ 3722 w 10000"/>
              <a:gd name="connsiteY66" fmla="*/ 4317 h 10000"/>
              <a:gd name="connsiteX67" fmla="*/ 3591 w 10000"/>
              <a:gd name="connsiteY67" fmla="*/ 4252 h 10000"/>
              <a:gd name="connsiteX68" fmla="*/ 3461 w 10000"/>
              <a:gd name="connsiteY68" fmla="*/ 4187 h 10000"/>
              <a:gd name="connsiteX69" fmla="*/ 3461 w 10000"/>
              <a:gd name="connsiteY69" fmla="*/ 4187 h 10000"/>
              <a:gd name="connsiteX70" fmla="*/ 3029 w 10000"/>
              <a:gd name="connsiteY70" fmla="*/ 3993 h 10000"/>
              <a:gd name="connsiteX71" fmla="*/ 2601 w 10000"/>
              <a:gd name="connsiteY71" fmla="*/ 3798 h 10000"/>
              <a:gd name="connsiteX72" fmla="*/ 1742 w 10000"/>
              <a:gd name="connsiteY72" fmla="*/ 3414 h 10000"/>
              <a:gd name="connsiteX73" fmla="*/ 1742 w 10000"/>
              <a:gd name="connsiteY73" fmla="*/ 3414 h 10000"/>
              <a:gd name="connsiteX74" fmla="*/ 1598 w 10000"/>
              <a:gd name="connsiteY74" fmla="*/ 3349 h 10000"/>
              <a:gd name="connsiteX75" fmla="*/ 1454 w 10000"/>
              <a:gd name="connsiteY75" fmla="*/ 3279 h 10000"/>
              <a:gd name="connsiteX76" fmla="*/ 1314 w 10000"/>
              <a:gd name="connsiteY76" fmla="*/ 3205 h 10000"/>
              <a:gd name="connsiteX77" fmla="*/ 1179 w 10000"/>
              <a:gd name="connsiteY77" fmla="*/ 3126 h 10000"/>
              <a:gd name="connsiteX78" fmla="*/ 1049 w 10000"/>
              <a:gd name="connsiteY78" fmla="*/ 3038 h 10000"/>
              <a:gd name="connsiteX79" fmla="*/ 923 w 10000"/>
              <a:gd name="connsiteY79" fmla="*/ 2946 h 10000"/>
              <a:gd name="connsiteX80" fmla="*/ 797 w 10000"/>
              <a:gd name="connsiteY80" fmla="*/ 2849 h 10000"/>
              <a:gd name="connsiteX81" fmla="*/ 680 w 10000"/>
              <a:gd name="connsiteY81" fmla="*/ 2742 h 10000"/>
              <a:gd name="connsiteX82" fmla="*/ 680 w 10000"/>
              <a:gd name="connsiteY82" fmla="*/ 2742 h 10000"/>
              <a:gd name="connsiteX83" fmla="*/ 590 w 10000"/>
              <a:gd name="connsiteY83" fmla="*/ 2649 h 10000"/>
              <a:gd name="connsiteX84" fmla="*/ 504 w 10000"/>
              <a:gd name="connsiteY84" fmla="*/ 2557 h 10000"/>
              <a:gd name="connsiteX85" fmla="*/ 423 w 10000"/>
              <a:gd name="connsiteY85" fmla="*/ 2459 h 10000"/>
              <a:gd name="connsiteX86" fmla="*/ 356 w 10000"/>
              <a:gd name="connsiteY86" fmla="*/ 2362 h 10000"/>
              <a:gd name="connsiteX87" fmla="*/ 288 w 10000"/>
              <a:gd name="connsiteY87" fmla="*/ 2260 h 10000"/>
              <a:gd name="connsiteX88" fmla="*/ 230 w 10000"/>
              <a:gd name="connsiteY88" fmla="*/ 2154 h 10000"/>
              <a:gd name="connsiteX89" fmla="*/ 180 w 10000"/>
              <a:gd name="connsiteY89" fmla="*/ 2047 h 10000"/>
              <a:gd name="connsiteX90" fmla="*/ 131 w 10000"/>
              <a:gd name="connsiteY90" fmla="*/ 1941 h 10000"/>
              <a:gd name="connsiteX91" fmla="*/ 95 w 10000"/>
              <a:gd name="connsiteY91" fmla="*/ 1830 h 10000"/>
              <a:gd name="connsiteX92" fmla="*/ 63 w 10000"/>
              <a:gd name="connsiteY92" fmla="*/ 1714 h 10000"/>
              <a:gd name="connsiteX93" fmla="*/ 36 w 10000"/>
              <a:gd name="connsiteY93" fmla="*/ 1593 h 10000"/>
              <a:gd name="connsiteX94" fmla="*/ 18 w 10000"/>
              <a:gd name="connsiteY94" fmla="*/ 1473 h 10000"/>
              <a:gd name="connsiteX95" fmla="*/ 5 w 10000"/>
              <a:gd name="connsiteY95" fmla="*/ 1352 h 10000"/>
              <a:gd name="connsiteX96" fmla="*/ 0 w 10000"/>
              <a:gd name="connsiteY96" fmla="*/ 1227 h 10000"/>
              <a:gd name="connsiteX97" fmla="*/ 0 w 10000"/>
              <a:gd name="connsiteY97" fmla="*/ 1098 h 10000"/>
              <a:gd name="connsiteX98" fmla="*/ 9 w 10000"/>
              <a:gd name="connsiteY98" fmla="*/ 968 h 10000"/>
              <a:gd name="connsiteX99" fmla="*/ 9 w 10000"/>
              <a:gd name="connsiteY99" fmla="*/ 968 h 10000"/>
              <a:gd name="connsiteX100" fmla="*/ 23 w 10000"/>
              <a:gd name="connsiteY100" fmla="*/ 848 h 10000"/>
              <a:gd name="connsiteX101" fmla="*/ 41 w 10000"/>
              <a:gd name="connsiteY101" fmla="*/ 727 h 10000"/>
              <a:gd name="connsiteX102" fmla="*/ 68 w 10000"/>
              <a:gd name="connsiteY102" fmla="*/ 607 h 10000"/>
              <a:gd name="connsiteX103" fmla="*/ 95 w 10000"/>
              <a:gd name="connsiteY103" fmla="*/ 491 h 10000"/>
              <a:gd name="connsiteX104" fmla="*/ 131 w 10000"/>
              <a:gd name="connsiteY104" fmla="*/ 375 h 10000"/>
              <a:gd name="connsiteX105" fmla="*/ 171 w 10000"/>
              <a:gd name="connsiteY105" fmla="*/ 259 h 10000"/>
              <a:gd name="connsiteX106" fmla="*/ 212 w 10000"/>
              <a:gd name="connsiteY106" fmla="*/ 148 h 10000"/>
              <a:gd name="connsiteX107" fmla="*/ 266 w 10000"/>
              <a:gd name="connsiteY107" fmla="*/ 37 h 10000"/>
              <a:gd name="connsiteX108" fmla="*/ 266 w 10000"/>
              <a:gd name="connsiteY108" fmla="*/ 37 h 10000"/>
              <a:gd name="connsiteX109" fmla="*/ 275 w 10000"/>
              <a:gd name="connsiteY109" fmla="*/ 0 h 10000"/>
              <a:gd name="connsiteX110" fmla="*/ 275 w 10000"/>
              <a:gd name="connsiteY110"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7052 w 10000"/>
              <a:gd name="connsiteY18" fmla="*/ 8902 h 10000"/>
              <a:gd name="connsiteX19" fmla="*/ 6805 w 10000"/>
              <a:gd name="connsiteY19" fmla="*/ 8736 h 10000"/>
              <a:gd name="connsiteX20" fmla="*/ 6562 w 10000"/>
              <a:gd name="connsiteY20" fmla="*/ 8564 h 10000"/>
              <a:gd name="connsiteX21" fmla="*/ 6319 w 10000"/>
              <a:gd name="connsiteY21" fmla="*/ 8388 h 10000"/>
              <a:gd name="connsiteX22" fmla="*/ 6085 w 10000"/>
              <a:gd name="connsiteY22" fmla="*/ 8208 h 10000"/>
              <a:gd name="connsiteX23" fmla="*/ 5851 w 10000"/>
              <a:gd name="connsiteY23" fmla="*/ 8022 h 10000"/>
              <a:gd name="connsiteX24" fmla="*/ 5621 w 10000"/>
              <a:gd name="connsiteY24" fmla="*/ 7832 h 10000"/>
              <a:gd name="connsiteX25" fmla="*/ 5392 w 10000"/>
              <a:gd name="connsiteY25" fmla="*/ 7642 h 10000"/>
              <a:gd name="connsiteX26" fmla="*/ 5167 w 10000"/>
              <a:gd name="connsiteY26" fmla="*/ 7443 h 10000"/>
              <a:gd name="connsiteX27" fmla="*/ 5167 w 10000"/>
              <a:gd name="connsiteY27" fmla="*/ 7443 h 10000"/>
              <a:gd name="connsiteX28" fmla="*/ 4905 w 10000"/>
              <a:gd name="connsiteY28" fmla="*/ 7216 h 10000"/>
              <a:gd name="connsiteX29" fmla="*/ 4905 w 10000"/>
              <a:gd name="connsiteY29" fmla="*/ 7216 h 10000"/>
              <a:gd name="connsiteX30" fmla="*/ 4995 w 10000"/>
              <a:gd name="connsiteY30" fmla="*/ 7040 h 10000"/>
              <a:gd name="connsiteX31" fmla="*/ 5077 w 10000"/>
              <a:gd name="connsiteY31" fmla="*/ 6864 h 10000"/>
              <a:gd name="connsiteX32" fmla="*/ 5077 w 10000"/>
              <a:gd name="connsiteY32" fmla="*/ 6864 h 10000"/>
              <a:gd name="connsiteX33" fmla="*/ 5113 w 10000"/>
              <a:gd name="connsiteY33" fmla="*/ 6781 h 10000"/>
              <a:gd name="connsiteX34" fmla="*/ 5144 w 10000"/>
              <a:gd name="connsiteY34" fmla="*/ 6693 h 10000"/>
              <a:gd name="connsiteX35" fmla="*/ 5176 w 10000"/>
              <a:gd name="connsiteY35" fmla="*/ 6605 h 10000"/>
              <a:gd name="connsiteX36" fmla="*/ 5203 w 10000"/>
              <a:gd name="connsiteY36" fmla="*/ 6517 h 10000"/>
              <a:gd name="connsiteX37" fmla="*/ 5225 w 10000"/>
              <a:gd name="connsiteY37" fmla="*/ 6424 h 10000"/>
              <a:gd name="connsiteX38" fmla="*/ 5243 w 10000"/>
              <a:gd name="connsiteY38" fmla="*/ 6336 h 10000"/>
              <a:gd name="connsiteX39" fmla="*/ 5252 w 10000"/>
              <a:gd name="connsiteY39" fmla="*/ 6244 h 10000"/>
              <a:gd name="connsiteX40" fmla="*/ 5261 w 10000"/>
              <a:gd name="connsiteY40" fmla="*/ 6146 h 10000"/>
              <a:gd name="connsiteX41" fmla="*/ 5261 w 10000"/>
              <a:gd name="connsiteY41" fmla="*/ 6146 h 10000"/>
              <a:gd name="connsiteX42" fmla="*/ 5266 w 10000"/>
              <a:gd name="connsiteY42" fmla="*/ 6040 h 10000"/>
              <a:gd name="connsiteX43" fmla="*/ 5257 w 10000"/>
              <a:gd name="connsiteY43" fmla="*/ 5933 h 10000"/>
              <a:gd name="connsiteX44" fmla="*/ 5243 w 10000"/>
              <a:gd name="connsiteY44" fmla="*/ 5831 h 10000"/>
              <a:gd name="connsiteX45" fmla="*/ 5221 w 10000"/>
              <a:gd name="connsiteY45" fmla="*/ 5730 h 10000"/>
              <a:gd name="connsiteX46" fmla="*/ 5189 w 10000"/>
              <a:gd name="connsiteY46" fmla="*/ 5632 h 10000"/>
              <a:gd name="connsiteX47" fmla="*/ 5149 w 10000"/>
              <a:gd name="connsiteY47" fmla="*/ 5535 h 10000"/>
              <a:gd name="connsiteX48" fmla="*/ 5099 w 10000"/>
              <a:gd name="connsiteY48" fmla="*/ 5442 h 10000"/>
              <a:gd name="connsiteX49" fmla="*/ 5045 w 10000"/>
              <a:gd name="connsiteY49" fmla="*/ 5350 h 10000"/>
              <a:gd name="connsiteX50" fmla="*/ 5045 w 10000"/>
              <a:gd name="connsiteY50" fmla="*/ 5350 h 10000"/>
              <a:gd name="connsiteX51" fmla="*/ 4986 w 10000"/>
              <a:gd name="connsiteY51" fmla="*/ 5266 h 10000"/>
              <a:gd name="connsiteX52" fmla="*/ 4923 w 10000"/>
              <a:gd name="connsiteY52" fmla="*/ 5183 h 10000"/>
              <a:gd name="connsiteX53" fmla="*/ 4856 w 10000"/>
              <a:gd name="connsiteY53" fmla="*/ 5109 h 10000"/>
              <a:gd name="connsiteX54" fmla="*/ 4784 w 10000"/>
              <a:gd name="connsiteY54" fmla="*/ 5035 h 10000"/>
              <a:gd name="connsiteX55" fmla="*/ 4707 w 10000"/>
              <a:gd name="connsiteY55" fmla="*/ 4965 h 10000"/>
              <a:gd name="connsiteX56" fmla="*/ 4631 w 10000"/>
              <a:gd name="connsiteY56" fmla="*/ 4900 h 10000"/>
              <a:gd name="connsiteX57" fmla="*/ 4550 w 10000"/>
              <a:gd name="connsiteY57" fmla="*/ 4836 h 10000"/>
              <a:gd name="connsiteX58" fmla="*/ 4469 w 10000"/>
              <a:gd name="connsiteY58" fmla="*/ 4775 h 10000"/>
              <a:gd name="connsiteX59" fmla="*/ 4469 w 10000"/>
              <a:gd name="connsiteY59" fmla="*/ 4775 h 10000"/>
              <a:gd name="connsiteX60" fmla="*/ 4347 w 10000"/>
              <a:gd name="connsiteY60" fmla="*/ 4687 h 10000"/>
              <a:gd name="connsiteX61" fmla="*/ 4226 w 10000"/>
              <a:gd name="connsiteY61" fmla="*/ 4609 h 10000"/>
              <a:gd name="connsiteX62" fmla="*/ 4104 w 10000"/>
              <a:gd name="connsiteY62" fmla="*/ 4530 h 10000"/>
              <a:gd name="connsiteX63" fmla="*/ 3978 w 10000"/>
              <a:gd name="connsiteY63" fmla="*/ 4456 h 10000"/>
              <a:gd name="connsiteX64" fmla="*/ 3852 w 10000"/>
              <a:gd name="connsiteY64" fmla="*/ 4386 h 10000"/>
              <a:gd name="connsiteX65" fmla="*/ 3722 w 10000"/>
              <a:gd name="connsiteY65" fmla="*/ 4317 h 10000"/>
              <a:gd name="connsiteX66" fmla="*/ 3591 w 10000"/>
              <a:gd name="connsiteY66" fmla="*/ 4252 h 10000"/>
              <a:gd name="connsiteX67" fmla="*/ 3461 w 10000"/>
              <a:gd name="connsiteY67" fmla="*/ 4187 h 10000"/>
              <a:gd name="connsiteX68" fmla="*/ 3461 w 10000"/>
              <a:gd name="connsiteY68" fmla="*/ 4187 h 10000"/>
              <a:gd name="connsiteX69" fmla="*/ 3029 w 10000"/>
              <a:gd name="connsiteY69" fmla="*/ 3993 h 10000"/>
              <a:gd name="connsiteX70" fmla="*/ 2601 w 10000"/>
              <a:gd name="connsiteY70" fmla="*/ 3798 h 10000"/>
              <a:gd name="connsiteX71" fmla="*/ 1742 w 10000"/>
              <a:gd name="connsiteY71" fmla="*/ 3414 h 10000"/>
              <a:gd name="connsiteX72" fmla="*/ 1742 w 10000"/>
              <a:gd name="connsiteY72" fmla="*/ 3414 h 10000"/>
              <a:gd name="connsiteX73" fmla="*/ 1598 w 10000"/>
              <a:gd name="connsiteY73" fmla="*/ 3349 h 10000"/>
              <a:gd name="connsiteX74" fmla="*/ 1454 w 10000"/>
              <a:gd name="connsiteY74" fmla="*/ 3279 h 10000"/>
              <a:gd name="connsiteX75" fmla="*/ 1314 w 10000"/>
              <a:gd name="connsiteY75" fmla="*/ 3205 h 10000"/>
              <a:gd name="connsiteX76" fmla="*/ 1179 w 10000"/>
              <a:gd name="connsiteY76" fmla="*/ 3126 h 10000"/>
              <a:gd name="connsiteX77" fmla="*/ 1049 w 10000"/>
              <a:gd name="connsiteY77" fmla="*/ 3038 h 10000"/>
              <a:gd name="connsiteX78" fmla="*/ 923 w 10000"/>
              <a:gd name="connsiteY78" fmla="*/ 2946 h 10000"/>
              <a:gd name="connsiteX79" fmla="*/ 797 w 10000"/>
              <a:gd name="connsiteY79" fmla="*/ 2849 h 10000"/>
              <a:gd name="connsiteX80" fmla="*/ 680 w 10000"/>
              <a:gd name="connsiteY80" fmla="*/ 2742 h 10000"/>
              <a:gd name="connsiteX81" fmla="*/ 680 w 10000"/>
              <a:gd name="connsiteY81" fmla="*/ 2742 h 10000"/>
              <a:gd name="connsiteX82" fmla="*/ 590 w 10000"/>
              <a:gd name="connsiteY82" fmla="*/ 2649 h 10000"/>
              <a:gd name="connsiteX83" fmla="*/ 504 w 10000"/>
              <a:gd name="connsiteY83" fmla="*/ 2557 h 10000"/>
              <a:gd name="connsiteX84" fmla="*/ 423 w 10000"/>
              <a:gd name="connsiteY84" fmla="*/ 2459 h 10000"/>
              <a:gd name="connsiteX85" fmla="*/ 356 w 10000"/>
              <a:gd name="connsiteY85" fmla="*/ 2362 h 10000"/>
              <a:gd name="connsiteX86" fmla="*/ 288 w 10000"/>
              <a:gd name="connsiteY86" fmla="*/ 2260 h 10000"/>
              <a:gd name="connsiteX87" fmla="*/ 230 w 10000"/>
              <a:gd name="connsiteY87" fmla="*/ 2154 h 10000"/>
              <a:gd name="connsiteX88" fmla="*/ 180 w 10000"/>
              <a:gd name="connsiteY88" fmla="*/ 2047 h 10000"/>
              <a:gd name="connsiteX89" fmla="*/ 131 w 10000"/>
              <a:gd name="connsiteY89" fmla="*/ 1941 h 10000"/>
              <a:gd name="connsiteX90" fmla="*/ 95 w 10000"/>
              <a:gd name="connsiteY90" fmla="*/ 1830 h 10000"/>
              <a:gd name="connsiteX91" fmla="*/ 63 w 10000"/>
              <a:gd name="connsiteY91" fmla="*/ 1714 h 10000"/>
              <a:gd name="connsiteX92" fmla="*/ 36 w 10000"/>
              <a:gd name="connsiteY92" fmla="*/ 1593 h 10000"/>
              <a:gd name="connsiteX93" fmla="*/ 18 w 10000"/>
              <a:gd name="connsiteY93" fmla="*/ 1473 h 10000"/>
              <a:gd name="connsiteX94" fmla="*/ 5 w 10000"/>
              <a:gd name="connsiteY94" fmla="*/ 1352 h 10000"/>
              <a:gd name="connsiteX95" fmla="*/ 0 w 10000"/>
              <a:gd name="connsiteY95" fmla="*/ 1227 h 10000"/>
              <a:gd name="connsiteX96" fmla="*/ 0 w 10000"/>
              <a:gd name="connsiteY96" fmla="*/ 1098 h 10000"/>
              <a:gd name="connsiteX97" fmla="*/ 9 w 10000"/>
              <a:gd name="connsiteY97" fmla="*/ 968 h 10000"/>
              <a:gd name="connsiteX98" fmla="*/ 9 w 10000"/>
              <a:gd name="connsiteY98" fmla="*/ 968 h 10000"/>
              <a:gd name="connsiteX99" fmla="*/ 23 w 10000"/>
              <a:gd name="connsiteY99" fmla="*/ 848 h 10000"/>
              <a:gd name="connsiteX100" fmla="*/ 41 w 10000"/>
              <a:gd name="connsiteY100" fmla="*/ 727 h 10000"/>
              <a:gd name="connsiteX101" fmla="*/ 68 w 10000"/>
              <a:gd name="connsiteY101" fmla="*/ 607 h 10000"/>
              <a:gd name="connsiteX102" fmla="*/ 95 w 10000"/>
              <a:gd name="connsiteY102" fmla="*/ 491 h 10000"/>
              <a:gd name="connsiteX103" fmla="*/ 131 w 10000"/>
              <a:gd name="connsiteY103" fmla="*/ 375 h 10000"/>
              <a:gd name="connsiteX104" fmla="*/ 171 w 10000"/>
              <a:gd name="connsiteY104" fmla="*/ 259 h 10000"/>
              <a:gd name="connsiteX105" fmla="*/ 212 w 10000"/>
              <a:gd name="connsiteY105" fmla="*/ 148 h 10000"/>
              <a:gd name="connsiteX106" fmla="*/ 266 w 10000"/>
              <a:gd name="connsiteY106" fmla="*/ 37 h 10000"/>
              <a:gd name="connsiteX107" fmla="*/ 266 w 10000"/>
              <a:gd name="connsiteY107" fmla="*/ 37 h 10000"/>
              <a:gd name="connsiteX108" fmla="*/ 275 w 10000"/>
              <a:gd name="connsiteY108" fmla="*/ 0 h 10000"/>
              <a:gd name="connsiteX109" fmla="*/ 275 w 10000"/>
              <a:gd name="connsiteY109" fmla="*/ 0 h 10000"/>
              <a:gd name="connsiteX0" fmla="*/ 275 w 10000"/>
              <a:gd name="connsiteY0" fmla="*/ 250 h 10250"/>
              <a:gd name="connsiteX1" fmla="*/ 275 w 10000"/>
              <a:gd name="connsiteY1" fmla="*/ 250 h 10250"/>
              <a:gd name="connsiteX2" fmla="*/ 10000 w 10000"/>
              <a:gd name="connsiteY2" fmla="*/ 250 h 10250"/>
              <a:gd name="connsiteX3" fmla="*/ 9594 w 10000"/>
              <a:gd name="connsiteY3" fmla="*/ 0 h 10250"/>
              <a:gd name="connsiteX4" fmla="*/ 10000 w 10000"/>
              <a:gd name="connsiteY4" fmla="*/ 324 h 10250"/>
              <a:gd name="connsiteX5" fmla="*/ 10000 w 10000"/>
              <a:gd name="connsiteY5" fmla="*/ 324 h 10250"/>
              <a:gd name="connsiteX6" fmla="*/ 10000 w 10000"/>
              <a:gd name="connsiteY6" fmla="*/ 10143 h 10250"/>
              <a:gd name="connsiteX7" fmla="*/ 10000 w 10000"/>
              <a:gd name="connsiteY7" fmla="*/ 10143 h 10250"/>
              <a:gd name="connsiteX8" fmla="*/ 10000 w 10000"/>
              <a:gd name="connsiteY8" fmla="*/ 10190 h 10250"/>
              <a:gd name="connsiteX9" fmla="*/ 10000 w 10000"/>
              <a:gd name="connsiteY9" fmla="*/ 10190 h 10250"/>
              <a:gd name="connsiteX10" fmla="*/ 10000 w 10000"/>
              <a:gd name="connsiteY10" fmla="*/ 10208 h 10250"/>
              <a:gd name="connsiteX11" fmla="*/ 9991 w 10000"/>
              <a:gd name="connsiteY11" fmla="*/ 10222 h 10250"/>
              <a:gd name="connsiteX12" fmla="*/ 9982 w 10000"/>
              <a:gd name="connsiteY12" fmla="*/ 10231 h 10250"/>
              <a:gd name="connsiteX13" fmla="*/ 9959 w 10000"/>
              <a:gd name="connsiteY13" fmla="*/ 10241 h 10250"/>
              <a:gd name="connsiteX14" fmla="*/ 9959 w 10000"/>
              <a:gd name="connsiteY14" fmla="*/ 10241 h 10250"/>
              <a:gd name="connsiteX15" fmla="*/ 9905 w 10000"/>
              <a:gd name="connsiteY15" fmla="*/ 10245 h 10250"/>
              <a:gd name="connsiteX16" fmla="*/ 9847 w 10000"/>
              <a:gd name="connsiteY16" fmla="*/ 10250 h 10250"/>
              <a:gd name="connsiteX17" fmla="*/ 9734 w 10000"/>
              <a:gd name="connsiteY17" fmla="*/ 10250 h 10250"/>
              <a:gd name="connsiteX18" fmla="*/ 7052 w 10000"/>
              <a:gd name="connsiteY18" fmla="*/ 9152 h 10250"/>
              <a:gd name="connsiteX19" fmla="*/ 6805 w 10000"/>
              <a:gd name="connsiteY19" fmla="*/ 8986 h 10250"/>
              <a:gd name="connsiteX20" fmla="*/ 6562 w 10000"/>
              <a:gd name="connsiteY20" fmla="*/ 8814 h 10250"/>
              <a:gd name="connsiteX21" fmla="*/ 6319 w 10000"/>
              <a:gd name="connsiteY21" fmla="*/ 8638 h 10250"/>
              <a:gd name="connsiteX22" fmla="*/ 6085 w 10000"/>
              <a:gd name="connsiteY22" fmla="*/ 8458 h 10250"/>
              <a:gd name="connsiteX23" fmla="*/ 5851 w 10000"/>
              <a:gd name="connsiteY23" fmla="*/ 8272 h 10250"/>
              <a:gd name="connsiteX24" fmla="*/ 5621 w 10000"/>
              <a:gd name="connsiteY24" fmla="*/ 8082 h 10250"/>
              <a:gd name="connsiteX25" fmla="*/ 5392 w 10000"/>
              <a:gd name="connsiteY25" fmla="*/ 7892 h 10250"/>
              <a:gd name="connsiteX26" fmla="*/ 5167 w 10000"/>
              <a:gd name="connsiteY26" fmla="*/ 7693 h 10250"/>
              <a:gd name="connsiteX27" fmla="*/ 5167 w 10000"/>
              <a:gd name="connsiteY27" fmla="*/ 7693 h 10250"/>
              <a:gd name="connsiteX28" fmla="*/ 4905 w 10000"/>
              <a:gd name="connsiteY28" fmla="*/ 7466 h 10250"/>
              <a:gd name="connsiteX29" fmla="*/ 4905 w 10000"/>
              <a:gd name="connsiteY29" fmla="*/ 7466 h 10250"/>
              <a:gd name="connsiteX30" fmla="*/ 4995 w 10000"/>
              <a:gd name="connsiteY30" fmla="*/ 7290 h 10250"/>
              <a:gd name="connsiteX31" fmla="*/ 5077 w 10000"/>
              <a:gd name="connsiteY31" fmla="*/ 7114 h 10250"/>
              <a:gd name="connsiteX32" fmla="*/ 5077 w 10000"/>
              <a:gd name="connsiteY32" fmla="*/ 7114 h 10250"/>
              <a:gd name="connsiteX33" fmla="*/ 5113 w 10000"/>
              <a:gd name="connsiteY33" fmla="*/ 7031 h 10250"/>
              <a:gd name="connsiteX34" fmla="*/ 5144 w 10000"/>
              <a:gd name="connsiteY34" fmla="*/ 6943 h 10250"/>
              <a:gd name="connsiteX35" fmla="*/ 5176 w 10000"/>
              <a:gd name="connsiteY35" fmla="*/ 6855 h 10250"/>
              <a:gd name="connsiteX36" fmla="*/ 5203 w 10000"/>
              <a:gd name="connsiteY36" fmla="*/ 6767 h 10250"/>
              <a:gd name="connsiteX37" fmla="*/ 5225 w 10000"/>
              <a:gd name="connsiteY37" fmla="*/ 6674 h 10250"/>
              <a:gd name="connsiteX38" fmla="*/ 5243 w 10000"/>
              <a:gd name="connsiteY38" fmla="*/ 6586 h 10250"/>
              <a:gd name="connsiteX39" fmla="*/ 5252 w 10000"/>
              <a:gd name="connsiteY39" fmla="*/ 6494 h 10250"/>
              <a:gd name="connsiteX40" fmla="*/ 5261 w 10000"/>
              <a:gd name="connsiteY40" fmla="*/ 6396 h 10250"/>
              <a:gd name="connsiteX41" fmla="*/ 5261 w 10000"/>
              <a:gd name="connsiteY41" fmla="*/ 6396 h 10250"/>
              <a:gd name="connsiteX42" fmla="*/ 5266 w 10000"/>
              <a:gd name="connsiteY42" fmla="*/ 6290 h 10250"/>
              <a:gd name="connsiteX43" fmla="*/ 5257 w 10000"/>
              <a:gd name="connsiteY43" fmla="*/ 6183 h 10250"/>
              <a:gd name="connsiteX44" fmla="*/ 5243 w 10000"/>
              <a:gd name="connsiteY44" fmla="*/ 6081 h 10250"/>
              <a:gd name="connsiteX45" fmla="*/ 5221 w 10000"/>
              <a:gd name="connsiteY45" fmla="*/ 5980 h 10250"/>
              <a:gd name="connsiteX46" fmla="*/ 5189 w 10000"/>
              <a:gd name="connsiteY46" fmla="*/ 5882 h 10250"/>
              <a:gd name="connsiteX47" fmla="*/ 5149 w 10000"/>
              <a:gd name="connsiteY47" fmla="*/ 5785 h 10250"/>
              <a:gd name="connsiteX48" fmla="*/ 5099 w 10000"/>
              <a:gd name="connsiteY48" fmla="*/ 5692 h 10250"/>
              <a:gd name="connsiteX49" fmla="*/ 5045 w 10000"/>
              <a:gd name="connsiteY49" fmla="*/ 5600 h 10250"/>
              <a:gd name="connsiteX50" fmla="*/ 5045 w 10000"/>
              <a:gd name="connsiteY50" fmla="*/ 5600 h 10250"/>
              <a:gd name="connsiteX51" fmla="*/ 4986 w 10000"/>
              <a:gd name="connsiteY51" fmla="*/ 5516 h 10250"/>
              <a:gd name="connsiteX52" fmla="*/ 4923 w 10000"/>
              <a:gd name="connsiteY52" fmla="*/ 5433 h 10250"/>
              <a:gd name="connsiteX53" fmla="*/ 4856 w 10000"/>
              <a:gd name="connsiteY53" fmla="*/ 5359 h 10250"/>
              <a:gd name="connsiteX54" fmla="*/ 4784 w 10000"/>
              <a:gd name="connsiteY54" fmla="*/ 5285 h 10250"/>
              <a:gd name="connsiteX55" fmla="*/ 4707 w 10000"/>
              <a:gd name="connsiteY55" fmla="*/ 5215 h 10250"/>
              <a:gd name="connsiteX56" fmla="*/ 4631 w 10000"/>
              <a:gd name="connsiteY56" fmla="*/ 5150 h 10250"/>
              <a:gd name="connsiteX57" fmla="*/ 4550 w 10000"/>
              <a:gd name="connsiteY57" fmla="*/ 5086 h 10250"/>
              <a:gd name="connsiteX58" fmla="*/ 4469 w 10000"/>
              <a:gd name="connsiteY58" fmla="*/ 5025 h 10250"/>
              <a:gd name="connsiteX59" fmla="*/ 4469 w 10000"/>
              <a:gd name="connsiteY59" fmla="*/ 5025 h 10250"/>
              <a:gd name="connsiteX60" fmla="*/ 4347 w 10000"/>
              <a:gd name="connsiteY60" fmla="*/ 4937 h 10250"/>
              <a:gd name="connsiteX61" fmla="*/ 4226 w 10000"/>
              <a:gd name="connsiteY61" fmla="*/ 4859 h 10250"/>
              <a:gd name="connsiteX62" fmla="*/ 4104 w 10000"/>
              <a:gd name="connsiteY62" fmla="*/ 4780 h 10250"/>
              <a:gd name="connsiteX63" fmla="*/ 3978 w 10000"/>
              <a:gd name="connsiteY63" fmla="*/ 4706 h 10250"/>
              <a:gd name="connsiteX64" fmla="*/ 3852 w 10000"/>
              <a:gd name="connsiteY64" fmla="*/ 4636 h 10250"/>
              <a:gd name="connsiteX65" fmla="*/ 3722 w 10000"/>
              <a:gd name="connsiteY65" fmla="*/ 4567 h 10250"/>
              <a:gd name="connsiteX66" fmla="*/ 3591 w 10000"/>
              <a:gd name="connsiteY66" fmla="*/ 4502 h 10250"/>
              <a:gd name="connsiteX67" fmla="*/ 3461 w 10000"/>
              <a:gd name="connsiteY67" fmla="*/ 4437 h 10250"/>
              <a:gd name="connsiteX68" fmla="*/ 3461 w 10000"/>
              <a:gd name="connsiteY68" fmla="*/ 4437 h 10250"/>
              <a:gd name="connsiteX69" fmla="*/ 3029 w 10000"/>
              <a:gd name="connsiteY69" fmla="*/ 4243 h 10250"/>
              <a:gd name="connsiteX70" fmla="*/ 2601 w 10000"/>
              <a:gd name="connsiteY70" fmla="*/ 4048 h 10250"/>
              <a:gd name="connsiteX71" fmla="*/ 1742 w 10000"/>
              <a:gd name="connsiteY71" fmla="*/ 3664 h 10250"/>
              <a:gd name="connsiteX72" fmla="*/ 1742 w 10000"/>
              <a:gd name="connsiteY72" fmla="*/ 3664 h 10250"/>
              <a:gd name="connsiteX73" fmla="*/ 1598 w 10000"/>
              <a:gd name="connsiteY73" fmla="*/ 3599 h 10250"/>
              <a:gd name="connsiteX74" fmla="*/ 1454 w 10000"/>
              <a:gd name="connsiteY74" fmla="*/ 3529 h 10250"/>
              <a:gd name="connsiteX75" fmla="*/ 1314 w 10000"/>
              <a:gd name="connsiteY75" fmla="*/ 3455 h 10250"/>
              <a:gd name="connsiteX76" fmla="*/ 1179 w 10000"/>
              <a:gd name="connsiteY76" fmla="*/ 3376 h 10250"/>
              <a:gd name="connsiteX77" fmla="*/ 1049 w 10000"/>
              <a:gd name="connsiteY77" fmla="*/ 3288 h 10250"/>
              <a:gd name="connsiteX78" fmla="*/ 923 w 10000"/>
              <a:gd name="connsiteY78" fmla="*/ 3196 h 10250"/>
              <a:gd name="connsiteX79" fmla="*/ 797 w 10000"/>
              <a:gd name="connsiteY79" fmla="*/ 3099 h 10250"/>
              <a:gd name="connsiteX80" fmla="*/ 680 w 10000"/>
              <a:gd name="connsiteY80" fmla="*/ 2992 h 10250"/>
              <a:gd name="connsiteX81" fmla="*/ 680 w 10000"/>
              <a:gd name="connsiteY81" fmla="*/ 2992 h 10250"/>
              <a:gd name="connsiteX82" fmla="*/ 590 w 10000"/>
              <a:gd name="connsiteY82" fmla="*/ 2899 h 10250"/>
              <a:gd name="connsiteX83" fmla="*/ 504 w 10000"/>
              <a:gd name="connsiteY83" fmla="*/ 2807 h 10250"/>
              <a:gd name="connsiteX84" fmla="*/ 423 w 10000"/>
              <a:gd name="connsiteY84" fmla="*/ 2709 h 10250"/>
              <a:gd name="connsiteX85" fmla="*/ 356 w 10000"/>
              <a:gd name="connsiteY85" fmla="*/ 2612 h 10250"/>
              <a:gd name="connsiteX86" fmla="*/ 288 w 10000"/>
              <a:gd name="connsiteY86" fmla="*/ 2510 h 10250"/>
              <a:gd name="connsiteX87" fmla="*/ 230 w 10000"/>
              <a:gd name="connsiteY87" fmla="*/ 2404 h 10250"/>
              <a:gd name="connsiteX88" fmla="*/ 180 w 10000"/>
              <a:gd name="connsiteY88" fmla="*/ 2297 h 10250"/>
              <a:gd name="connsiteX89" fmla="*/ 131 w 10000"/>
              <a:gd name="connsiteY89" fmla="*/ 2191 h 10250"/>
              <a:gd name="connsiteX90" fmla="*/ 95 w 10000"/>
              <a:gd name="connsiteY90" fmla="*/ 2080 h 10250"/>
              <a:gd name="connsiteX91" fmla="*/ 63 w 10000"/>
              <a:gd name="connsiteY91" fmla="*/ 1964 h 10250"/>
              <a:gd name="connsiteX92" fmla="*/ 36 w 10000"/>
              <a:gd name="connsiteY92" fmla="*/ 1843 h 10250"/>
              <a:gd name="connsiteX93" fmla="*/ 18 w 10000"/>
              <a:gd name="connsiteY93" fmla="*/ 1723 h 10250"/>
              <a:gd name="connsiteX94" fmla="*/ 5 w 10000"/>
              <a:gd name="connsiteY94" fmla="*/ 1602 h 10250"/>
              <a:gd name="connsiteX95" fmla="*/ 0 w 10000"/>
              <a:gd name="connsiteY95" fmla="*/ 1477 h 10250"/>
              <a:gd name="connsiteX96" fmla="*/ 0 w 10000"/>
              <a:gd name="connsiteY96" fmla="*/ 1348 h 10250"/>
              <a:gd name="connsiteX97" fmla="*/ 9 w 10000"/>
              <a:gd name="connsiteY97" fmla="*/ 1218 h 10250"/>
              <a:gd name="connsiteX98" fmla="*/ 9 w 10000"/>
              <a:gd name="connsiteY98" fmla="*/ 1218 h 10250"/>
              <a:gd name="connsiteX99" fmla="*/ 23 w 10000"/>
              <a:gd name="connsiteY99" fmla="*/ 1098 h 10250"/>
              <a:gd name="connsiteX100" fmla="*/ 41 w 10000"/>
              <a:gd name="connsiteY100" fmla="*/ 977 h 10250"/>
              <a:gd name="connsiteX101" fmla="*/ 68 w 10000"/>
              <a:gd name="connsiteY101" fmla="*/ 857 h 10250"/>
              <a:gd name="connsiteX102" fmla="*/ 95 w 10000"/>
              <a:gd name="connsiteY102" fmla="*/ 741 h 10250"/>
              <a:gd name="connsiteX103" fmla="*/ 131 w 10000"/>
              <a:gd name="connsiteY103" fmla="*/ 625 h 10250"/>
              <a:gd name="connsiteX104" fmla="*/ 171 w 10000"/>
              <a:gd name="connsiteY104" fmla="*/ 509 h 10250"/>
              <a:gd name="connsiteX105" fmla="*/ 212 w 10000"/>
              <a:gd name="connsiteY105" fmla="*/ 398 h 10250"/>
              <a:gd name="connsiteX106" fmla="*/ 266 w 10000"/>
              <a:gd name="connsiteY106" fmla="*/ 287 h 10250"/>
              <a:gd name="connsiteX107" fmla="*/ 266 w 10000"/>
              <a:gd name="connsiteY107" fmla="*/ 287 h 10250"/>
              <a:gd name="connsiteX108" fmla="*/ 275 w 10000"/>
              <a:gd name="connsiteY108" fmla="*/ 250 h 10250"/>
              <a:gd name="connsiteX109" fmla="*/ 275 w 10000"/>
              <a:gd name="connsiteY109" fmla="*/ 250 h 10250"/>
              <a:gd name="connsiteX0" fmla="*/ 275 w 10487"/>
              <a:gd name="connsiteY0" fmla="*/ 250 h 10250"/>
              <a:gd name="connsiteX1" fmla="*/ 275 w 10487"/>
              <a:gd name="connsiteY1" fmla="*/ 250 h 10250"/>
              <a:gd name="connsiteX2" fmla="*/ 10000 w 10487"/>
              <a:gd name="connsiteY2" fmla="*/ 250 h 10250"/>
              <a:gd name="connsiteX3" fmla="*/ 9594 w 10487"/>
              <a:gd name="connsiteY3" fmla="*/ 0 h 10250"/>
              <a:gd name="connsiteX4" fmla="*/ 10000 w 10487"/>
              <a:gd name="connsiteY4" fmla="*/ 324 h 10250"/>
              <a:gd name="connsiteX5" fmla="*/ 10000 w 10487"/>
              <a:gd name="connsiteY5" fmla="*/ 324 h 10250"/>
              <a:gd name="connsiteX6" fmla="*/ 10000 w 10487"/>
              <a:gd name="connsiteY6" fmla="*/ 10143 h 10250"/>
              <a:gd name="connsiteX7" fmla="*/ 10000 w 10487"/>
              <a:gd name="connsiteY7" fmla="*/ 10143 h 10250"/>
              <a:gd name="connsiteX8" fmla="*/ 10000 w 10487"/>
              <a:gd name="connsiteY8" fmla="*/ 10190 h 10250"/>
              <a:gd name="connsiteX9" fmla="*/ 10000 w 10487"/>
              <a:gd name="connsiteY9" fmla="*/ 10190 h 10250"/>
              <a:gd name="connsiteX10" fmla="*/ 10000 w 10487"/>
              <a:gd name="connsiteY10" fmla="*/ 10208 h 10250"/>
              <a:gd name="connsiteX11" fmla="*/ 9991 w 10487"/>
              <a:gd name="connsiteY11" fmla="*/ 10222 h 10250"/>
              <a:gd name="connsiteX12" fmla="*/ 9982 w 10487"/>
              <a:gd name="connsiteY12" fmla="*/ 10231 h 10250"/>
              <a:gd name="connsiteX13" fmla="*/ 9959 w 10487"/>
              <a:gd name="connsiteY13" fmla="*/ 10241 h 10250"/>
              <a:gd name="connsiteX14" fmla="*/ 9959 w 10487"/>
              <a:gd name="connsiteY14" fmla="*/ 10241 h 10250"/>
              <a:gd name="connsiteX15" fmla="*/ 9905 w 10487"/>
              <a:gd name="connsiteY15" fmla="*/ 10245 h 10250"/>
              <a:gd name="connsiteX16" fmla="*/ 9847 w 10487"/>
              <a:gd name="connsiteY16" fmla="*/ 10250 h 10250"/>
              <a:gd name="connsiteX17" fmla="*/ 9734 w 10487"/>
              <a:gd name="connsiteY17" fmla="*/ 10250 h 10250"/>
              <a:gd name="connsiteX18" fmla="*/ 7052 w 10487"/>
              <a:gd name="connsiteY18" fmla="*/ 9152 h 10250"/>
              <a:gd name="connsiteX19" fmla="*/ 6805 w 10487"/>
              <a:gd name="connsiteY19" fmla="*/ 8986 h 10250"/>
              <a:gd name="connsiteX20" fmla="*/ 6562 w 10487"/>
              <a:gd name="connsiteY20" fmla="*/ 8814 h 10250"/>
              <a:gd name="connsiteX21" fmla="*/ 6319 w 10487"/>
              <a:gd name="connsiteY21" fmla="*/ 8638 h 10250"/>
              <a:gd name="connsiteX22" fmla="*/ 6085 w 10487"/>
              <a:gd name="connsiteY22" fmla="*/ 8458 h 10250"/>
              <a:gd name="connsiteX23" fmla="*/ 5851 w 10487"/>
              <a:gd name="connsiteY23" fmla="*/ 8272 h 10250"/>
              <a:gd name="connsiteX24" fmla="*/ 5621 w 10487"/>
              <a:gd name="connsiteY24" fmla="*/ 8082 h 10250"/>
              <a:gd name="connsiteX25" fmla="*/ 5392 w 10487"/>
              <a:gd name="connsiteY25" fmla="*/ 7892 h 10250"/>
              <a:gd name="connsiteX26" fmla="*/ 5167 w 10487"/>
              <a:gd name="connsiteY26" fmla="*/ 7693 h 10250"/>
              <a:gd name="connsiteX27" fmla="*/ 5167 w 10487"/>
              <a:gd name="connsiteY27" fmla="*/ 7693 h 10250"/>
              <a:gd name="connsiteX28" fmla="*/ 4905 w 10487"/>
              <a:gd name="connsiteY28" fmla="*/ 7466 h 10250"/>
              <a:gd name="connsiteX29" fmla="*/ 4905 w 10487"/>
              <a:gd name="connsiteY29" fmla="*/ 7466 h 10250"/>
              <a:gd name="connsiteX30" fmla="*/ 4995 w 10487"/>
              <a:gd name="connsiteY30" fmla="*/ 7290 h 10250"/>
              <a:gd name="connsiteX31" fmla="*/ 5077 w 10487"/>
              <a:gd name="connsiteY31" fmla="*/ 7114 h 10250"/>
              <a:gd name="connsiteX32" fmla="*/ 5077 w 10487"/>
              <a:gd name="connsiteY32" fmla="*/ 7114 h 10250"/>
              <a:gd name="connsiteX33" fmla="*/ 5113 w 10487"/>
              <a:gd name="connsiteY33" fmla="*/ 7031 h 10250"/>
              <a:gd name="connsiteX34" fmla="*/ 5144 w 10487"/>
              <a:gd name="connsiteY34" fmla="*/ 6943 h 10250"/>
              <a:gd name="connsiteX35" fmla="*/ 5176 w 10487"/>
              <a:gd name="connsiteY35" fmla="*/ 6855 h 10250"/>
              <a:gd name="connsiteX36" fmla="*/ 5203 w 10487"/>
              <a:gd name="connsiteY36" fmla="*/ 6767 h 10250"/>
              <a:gd name="connsiteX37" fmla="*/ 5225 w 10487"/>
              <a:gd name="connsiteY37" fmla="*/ 6674 h 10250"/>
              <a:gd name="connsiteX38" fmla="*/ 5243 w 10487"/>
              <a:gd name="connsiteY38" fmla="*/ 6586 h 10250"/>
              <a:gd name="connsiteX39" fmla="*/ 5252 w 10487"/>
              <a:gd name="connsiteY39" fmla="*/ 6494 h 10250"/>
              <a:gd name="connsiteX40" fmla="*/ 5261 w 10487"/>
              <a:gd name="connsiteY40" fmla="*/ 6396 h 10250"/>
              <a:gd name="connsiteX41" fmla="*/ 5261 w 10487"/>
              <a:gd name="connsiteY41" fmla="*/ 6396 h 10250"/>
              <a:gd name="connsiteX42" fmla="*/ 5266 w 10487"/>
              <a:gd name="connsiteY42" fmla="*/ 6290 h 10250"/>
              <a:gd name="connsiteX43" fmla="*/ 5257 w 10487"/>
              <a:gd name="connsiteY43" fmla="*/ 6183 h 10250"/>
              <a:gd name="connsiteX44" fmla="*/ 5243 w 10487"/>
              <a:gd name="connsiteY44" fmla="*/ 6081 h 10250"/>
              <a:gd name="connsiteX45" fmla="*/ 5221 w 10487"/>
              <a:gd name="connsiteY45" fmla="*/ 5980 h 10250"/>
              <a:gd name="connsiteX46" fmla="*/ 5189 w 10487"/>
              <a:gd name="connsiteY46" fmla="*/ 5882 h 10250"/>
              <a:gd name="connsiteX47" fmla="*/ 5149 w 10487"/>
              <a:gd name="connsiteY47" fmla="*/ 5785 h 10250"/>
              <a:gd name="connsiteX48" fmla="*/ 5099 w 10487"/>
              <a:gd name="connsiteY48" fmla="*/ 5692 h 10250"/>
              <a:gd name="connsiteX49" fmla="*/ 5045 w 10487"/>
              <a:gd name="connsiteY49" fmla="*/ 5600 h 10250"/>
              <a:gd name="connsiteX50" fmla="*/ 5045 w 10487"/>
              <a:gd name="connsiteY50" fmla="*/ 5600 h 10250"/>
              <a:gd name="connsiteX51" fmla="*/ 4986 w 10487"/>
              <a:gd name="connsiteY51" fmla="*/ 5516 h 10250"/>
              <a:gd name="connsiteX52" fmla="*/ 4923 w 10487"/>
              <a:gd name="connsiteY52" fmla="*/ 5433 h 10250"/>
              <a:gd name="connsiteX53" fmla="*/ 4856 w 10487"/>
              <a:gd name="connsiteY53" fmla="*/ 5359 h 10250"/>
              <a:gd name="connsiteX54" fmla="*/ 4784 w 10487"/>
              <a:gd name="connsiteY54" fmla="*/ 5285 h 10250"/>
              <a:gd name="connsiteX55" fmla="*/ 4707 w 10487"/>
              <a:gd name="connsiteY55" fmla="*/ 5215 h 10250"/>
              <a:gd name="connsiteX56" fmla="*/ 4631 w 10487"/>
              <a:gd name="connsiteY56" fmla="*/ 5150 h 10250"/>
              <a:gd name="connsiteX57" fmla="*/ 4550 w 10487"/>
              <a:gd name="connsiteY57" fmla="*/ 5086 h 10250"/>
              <a:gd name="connsiteX58" fmla="*/ 4469 w 10487"/>
              <a:gd name="connsiteY58" fmla="*/ 5025 h 10250"/>
              <a:gd name="connsiteX59" fmla="*/ 4469 w 10487"/>
              <a:gd name="connsiteY59" fmla="*/ 5025 h 10250"/>
              <a:gd name="connsiteX60" fmla="*/ 4347 w 10487"/>
              <a:gd name="connsiteY60" fmla="*/ 4937 h 10250"/>
              <a:gd name="connsiteX61" fmla="*/ 4226 w 10487"/>
              <a:gd name="connsiteY61" fmla="*/ 4859 h 10250"/>
              <a:gd name="connsiteX62" fmla="*/ 4104 w 10487"/>
              <a:gd name="connsiteY62" fmla="*/ 4780 h 10250"/>
              <a:gd name="connsiteX63" fmla="*/ 3978 w 10487"/>
              <a:gd name="connsiteY63" fmla="*/ 4706 h 10250"/>
              <a:gd name="connsiteX64" fmla="*/ 3852 w 10487"/>
              <a:gd name="connsiteY64" fmla="*/ 4636 h 10250"/>
              <a:gd name="connsiteX65" fmla="*/ 3722 w 10487"/>
              <a:gd name="connsiteY65" fmla="*/ 4567 h 10250"/>
              <a:gd name="connsiteX66" fmla="*/ 3591 w 10487"/>
              <a:gd name="connsiteY66" fmla="*/ 4502 h 10250"/>
              <a:gd name="connsiteX67" fmla="*/ 3461 w 10487"/>
              <a:gd name="connsiteY67" fmla="*/ 4437 h 10250"/>
              <a:gd name="connsiteX68" fmla="*/ 3461 w 10487"/>
              <a:gd name="connsiteY68" fmla="*/ 4437 h 10250"/>
              <a:gd name="connsiteX69" fmla="*/ 3029 w 10487"/>
              <a:gd name="connsiteY69" fmla="*/ 4243 h 10250"/>
              <a:gd name="connsiteX70" fmla="*/ 2601 w 10487"/>
              <a:gd name="connsiteY70" fmla="*/ 4048 h 10250"/>
              <a:gd name="connsiteX71" fmla="*/ 1742 w 10487"/>
              <a:gd name="connsiteY71" fmla="*/ 3664 h 10250"/>
              <a:gd name="connsiteX72" fmla="*/ 1742 w 10487"/>
              <a:gd name="connsiteY72" fmla="*/ 3664 h 10250"/>
              <a:gd name="connsiteX73" fmla="*/ 1598 w 10487"/>
              <a:gd name="connsiteY73" fmla="*/ 3599 h 10250"/>
              <a:gd name="connsiteX74" fmla="*/ 1454 w 10487"/>
              <a:gd name="connsiteY74" fmla="*/ 3529 h 10250"/>
              <a:gd name="connsiteX75" fmla="*/ 1314 w 10487"/>
              <a:gd name="connsiteY75" fmla="*/ 3455 h 10250"/>
              <a:gd name="connsiteX76" fmla="*/ 1179 w 10487"/>
              <a:gd name="connsiteY76" fmla="*/ 3376 h 10250"/>
              <a:gd name="connsiteX77" fmla="*/ 1049 w 10487"/>
              <a:gd name="connsiteY77" fmla="*/ 3288 h 10250"/>
              <a:gd name="connsiteX78" fmla="*/ 923 w 10487"/>
              <a:gd name="connsiteY78" fmla="*/ 3196 h 10250"/>
              <a:gd name="connsiteX79" fmla="*/ 797 w 10487"/>
              <a:gd name="connsiteY79" fmla="*/ 3099 h 10250"/>
              <a:gd name="connsiteX80" fmla="*/ 680 w 10487"/>
              <a:gd name="connsiteY80" fmla="*/ 2992 h 10250"/>
              <a:gd name="connsiteX81" fmla="*/ 680 w 10487"/>
              <a:gd name="connsiteY81" fmla="*/ 2992 h 10250"/>
              <a:gd name="connsiteX82" fmla="*/ 590 w 10487"/>
              <a:gd name="connsiteY82" fmla="*/ 2899 h 10250"/>
              <a:gd name="connsiteX83" fmla="*/ 504 w 10487"/>
              <a:gd name="connsiteY83" fmla="*/ 2807 h 10250"/>
              <a:gd name="connsiteX84" fmla="*/ 423 w 10487"/>
              <a:gd name="connsiteY84" fmla="*/ 2709 h 10250"/>
              <a:gd name="connsiteX85" fmla="*/ 356 w 10487"/>
              <a:gd name="connsiteY85" fmla="*/ 2612 h 10250"/>
              <a:gd name="connsiteX86" fmla="*/ 288 w 10487"/>
              <a:gd name="connsiteY86" fmla="*/ 2510 h 10250"/>
              <a:gd name="connsiteX87" fmla="*/ 230 w 10487"/>
              <a:gd name="connsiteY87" fmla="*/ 2404 h 10250"/>
              <a:gd name="connsiteX88" fmla="*/ 180 w 10487"/>
              <a:gd name="connsiteY88" fmla="*/ 2297 h 10250"/>
              <a:gd name="connsiteX89" fmla="*/ 131 w 10487"/>
              <a:gd name="connsiteY89" fmla="*/ 2191 h 10250"/>
              <a:gd name="connsiteX90" fmla="*/ 95 w 10487"/>
              <a:gd name="connsiteY90" fmla="*/ 2080 h 10250"/>
              <a:gd name="connsiteX91" fmla="*/ 63 w 10487"/>
              <a:gd name="connsiteY91" fmla="*/ 1964 h 10250"/>
              <a:gd name="connsiteX92" fmla="*/ 36 w 10487"/>
              <a:gd name="connsiteY92" fmla="*/ 1843 h 10250"/>
              <a:gd name="connsiteX93" fmla="*/ 18 w 10487"/>
              <a:gd name="connsiteY93" fmla="*/ 1723 h 10250"/>
              <a:gd name="connsiteX94" fmla="*/ 5 w 10487"/>
              <a:gd name="connsiteY94" fmla="*/ 1602 h 10250"/>
              <a:gd name="connsiteX95" fmla="*/ 0 w 10487"/>
              <a:gd name="connsiteY95" fmla="*/ 1477 h 10250"/>
              <a:gd name="connsiteX96" fmla="*/ 0 w 10487"/>
              <a:gd name="connsiteY96" fmla="*/ 1348 h 10250"/>
              <a:gd name="connsiteX97" fmla="*/ 9 w 10487"/>
              <a:gd name="connsiteY97" fmla="*/ 1218 h 10250"/>
              <a:gd name="connsiteX98" fmla="*/ 9 w 10487"/>
              <a:gd name="connsiteY98" fmla="*/ 1218 h 10250"/>
              <a:gd name="connsiteX99" fmla="*/ 23 w 10487"/>
              <a:gd name="connsiteY99" fmla="*/ 1098 h 10250"/>
              <a:gd name="connsiteX100" fmla="*/ 41 w 10487"/>
              <a:gd name="connsiteY100" fmla="*/ 977 h 10250"/>
              <a:gd name="connsiteX101" fmla="*/ 68 w 10487"/>
              <a:gd name="connsiteY101" fmla="*/ 857 h 10250"/>
              <a:gd name="connsiteX102" fmla="*/ 95 w 10487"/>
              <a:gd name="connsiteY102" fmla="*/ 741 h 10250"/>
              <a:gd name="connsiteX103" fmla="*/ 131 w 10487"/>
              <a:gd name="connsiteY103" fmla="*/ 625 h 10250"/>
              <a:gd name="connsiteX104" fmla="*/ 171 w 10487"/>
              <a:gd name="connsiteY104" fmla="*/ 509 h 10250"/>
              <a:gd name="connsiteX105" fmla="*/ 212 w 10487"/>
              <a:gd name="connsiteY105" fmla="*/ 398 h 10250"/>
              <a:gd name="connsiteX106" fmla="*/ 266 w 10487"/>
              <a:gd name="connsiteY106" fmla="*/ 287 h 10250"/>
              <a:gd name="connsiteX107" fmla="*/ 266 w 10487"/>
              <a:gd name="connsiteY107" fmla="*/ 287 h 10250"/>
              <a:gd name="connsiteX108" fmla="*/ 275 w 10487"/>
              <a:gd name="connsiteY108" fmla="*/ 250 h 10250"/>
              <a:gd name="connsiteX109" fmla="*/ 275 w 10487"/>
              <a:gd name="connsiteY109" fmla="*/ 250 h 10250"/>
              <a:gd name="connsiteX0" fmla="*/ 275 w 11621"/>
              <a:gd name="connsiteY0" fmla="*/ 0 h 10000"/>
              <a:gd name="connsiteX1" fmla="*/ 275 w 11621"/>
              <a:gd name="connsiteY1" fmla="*/ 0 h 10000"/>
              <a:gd name="connsiteX2" fmla="*/ 10000 w 11621"/>
              <a:gd name="connsiteY2" fmla="*/ 0 h 10000"/>
              <a:gd name="connsiteX3" fmla="*/ 10000 w 11621"/>
              <a:gd name="connsiteY3" fmla="*/ 74 h 10000"/>
              <a:gd name="connsiteX4" fmla="*/ 10000 w 11621"/>
              <a:gd name="connsiteY4" fmla="*/ 74 h 10000"/>
              <a:gd name="connsiteX5" fmla="*/ 10000 w 11621"/>
              <a:gd name="connsiteY5" fmla="*/ 9893 h 10000"/>
              <a:gd name="connsiteX6" fmla="*/ 10000 w 11621"/>
              <a:gd name="connsiteY6" fmla="*/ 9893 h 10000"/>
              <a:gd name="connsiteX7" fmla="*/ 10000 w 11621"/>
              <a:gd name="connsiteY7" fmla="*/ 9940 h 10000"/>
              <a:gd name="connsiteX8" fmla="*/ 10000 w 11621"/>
              <a:gd name="connsiteY8" fmla="*/ 9940 h 10000"/>
              <a:gd name="connsiteX9" fmla="*/ 10000 w 11621"/>
              <a:gd name="connsiteY9" fmla="*/ 9958 h 10000"/>
              <a:gd name="connsiteX10" fmla="*/ 9991 w 11621"/>
              <a:gd name="connsiteY10" fmla="*/ 9972 h 10000"/>
              <a:gd name="connsiteX11" fmla="*/ 9982 w 11621"/>
              <a:gd name="connsiteY11" fmla="*/ 9981 h 10000"/>
              <a:gd name="connsiteX12" fmla="*/ 9959 w 11621"/>
              <a:gd name="connsiteY12" fmla="*/ 9991 h 10000"/>
              <a:gd name="connsiteX13" fmla="*/ 9959 w 11621"/>
              <a:gd name="connsiteY13" fmla="*/ 9991 h 10000"/>
              <a:gd name="connsiteX14" fmla="*/ 9905 w 11621"/>
              <a:gd name="connsiteY14" fmla="*/ 9995 h 10000"/>
              <a:gd name="connsiteX15" fmla="*/ 9847 w 11621"/>
              <a:gd name="connsiteY15" fmla="*/ 10000 h 10000"/>
              <a:gd name="connsiteX16" fmla="*/ 9734 w 11621"/>
              <a:gd name="connsiteY16" fmla="*/ 10000 h 10000"/>
              <a:gd name="connsiteX17" fmla="*/ 7052 w 11621"/>
              <a:gd name="connsiteY17" fmla="*/ 8902 h 10000"/>
              <a:gd name="connsiteX18" fmla="*/ 6805 w 11621"/>
              <a:gd name="connsiteY18" fmla="*/ 8736 h 10000"/>
              <a:gd name="connsiteX19" fmla="*/ 6562 w 11621"/>
              <a:gd name="connsiteY19" fmla="*/ 8564 h 10000"/>
              <a:gd name="connsiteX20" fmla="*/ 6319 w 11621"/>
              <a:gd name="connsiteY20" fmla="*/ 8388 h 10000"/>
              <a:gd name="connsiteX21" fmla="*/ 6085 w 11621"/>
              <a:gd name="connsiteY21" fmla="*/ 8208 h 10000"/>
              <a:gd name="connsiteX22" fmla="*/ 5851 w 11621"/>
              <a:gd name="connsiteY22" fmla="*/ 8022 h 10000"/>
              <a:gd name="connsiteX23" fmla="*/ 5621 w 11621"/>
              <a:gd name="connsiteY23" fmla="*/ 7832 h 10000"/>
              <a:gd name="connsiteX24" fmla="*/ 5392 w 11621"/>
              <a:gd name="connsiteY24" fmla="*/ 7642 h 10000"/>
              <a:gd name="connsiteX25" fmla="*/ 5167 w 11621"/>
              <a:gd name="connsiteY25" fmla="*/ 7443 h 10000"/>
              <a:gd name="connsiteX26" fmla="*/ 5167 w 11621"/>
              <a:gd name="connsiteY26" fmla="*/ 7443 h 10000"/>
              <a:gd name="connsiteX27" fmla="*/ 4905 w 11621"/>
              <a:gd name="connsiteY27" fmla="*/ 7216 h 10000"/>
              <a:gd name="connsiteX28" fmla="*/ 4905 w 11621"/>
              <a:gd name="connsiteY28" fmla="*/ 7216 h 10000"/>
              <a:gd name="connsiteX29" fmla="*/ 4995 w 11621"/>
              <a:gd name="connsiteY29" fmla="*/ 7040 h 10000"/>
              <a:gd name="connsiteX30" fmla="*/ 5077 w 11621"/>
              <a:gd name="connsiteY30" fmla="*/ 6864 h 10000"/>
              <a:gd name="connsiteX31" fmla="*/ 5077 w 11621"/>
              <a:gd name="connsiteY31" fmla="*/ 6864 h 10000"/>
              <a:gd name="connsiteX32" fmla="*/ 5113 w 11621"/>
              <a:gd name="connsiteY32" fmla="*/ 6781 h 10000"/>
              <a:gd name="connsiteX33" fmla="*/ 5144 w 11621"/>
              <a:gd name="connsiteY33" fmla="*/ 6693 h 10000"/>
              <a:gd name="connsiteX34" fmla="*/ 5176 w 11621"/>
              <a:gd name="connsiteY34" fmla="*/ 6605 h 10000"/>
              <a:gd name="connsiteX35" fmla="*/ 5203 w 11621"/>
              <a:gd name="connsiteY35" fmla="*/ 6517 h 10000"/>
              <a:gd name="connsiteX36" fmla="*/ 5225 w 11621"/>
              <a:gd name="connsiteY36" fmla="*/ 6424 h 10000"/>
              <a:gd name="connsiteX37" fmla="*/ 5243 w 11621"/>
              <a:gd name="connsiteY37" fmla="*/ 6336 h 10000"/>
              <a:gd name="connsiteX38" fmla="*/ 5252 w 11621"/>
              <a:gd name="connsiteY38" fmla="*/ 6244 h 10000"/>
              <a:gd name="connsiteX39" fmla="*/ 5261 w 11621"/>
              <a:gd name="connsiteY39" fmla="*/ 6146 h 10000"/>
              <a:gd name="connsiteX40" fmla="*/ 5261 w 11621"/>
              <a:gd name="connsiteY40" fmla="*/ 6146 h 10000"/>
              <a:gd name="connsiteX41" fmla="*/ 5266 w 11621"/>
              <a:gd name="connsiteY41" fmla="*/ 6040 h 10000"/>
              <a:gd name="connsiteX42" fmla="*/ 5257 w 11621"/>
              <a:gd name="connsiteY42" fmla="*/ 5933 h 10000"/>
              <a:gd name="connsiteX43" fmla="*/ 5243 w 11621"/>
              <a:gd name="connsiteY43" fmla="*/ 5831 h 10000"/>
              <a:gd name="connsiteX44" fmla="*/ 5221 w 11621"/>
              <a:gd name="connsiteY44" fmla="*/ 5730 h 10000"/>
              <a:gd name="connsiteX45" fmla="*/ 5189 w 11621"/>
              <a:gd name="connsiteY45" fmla="*/ 5632 h 10000"/>
              <a:gd name="connsiteX46" fmla="*/ 5149 w 11621"/>
              <a:gd name="connsiteY46" fmla="*/ 5535 h 10000"/>
              <a:gd name="connsiteX47" fmla="*/ 5099 w 11621"/>
              <a:gd name="connsiteY47" fmla="*/ 5442 h 10000"/>
              <a:gd name="connsiteX48" fmla="*/ 5045 w 11621"/>
              <a:gd name="connsiteY48" fmla="*/ 5350 h 10000"/>
              <a:gd name="connsiteX49" fmla="*/ 5045 w 11621"/>
              <a:gd name="connsiteY49" fmla="*/ 5350 h 10000"/>
              <a:gd name="connsiteX50" fmla="*/ 4986 w 11621"/>
              <a:gd name="connsiteY50" fmla="*/ 5266 h 10000"/>
              <a:gd name="connsiteX51" fmla="*/ 4923 w 11621"/>
              <a:gd name="connsiteY51" fmla="*/ 5183 h 10000"/>
              <a:gd name="connsiteX52" fmla="*/ 4856 w 11621"/>
              <a:gd name="connsiteY52" fmla="*/ 5109 h 10000"/>
              <a:gd name="connsiteX53" fmla="*/ 4784 w 11621"/>
              <a:gd name="connsiteY53" fmla="*/ 5035 h 10000"/>
              <a:gd name="connsiteX54" fmla="*/ 4707 w 11621"/>
              <a:gd name="connsiteY54" fmla="*/ 4965 h 10000"/>
              <a:gd name="connsiteX55" fmla="*/ 4631 w 11621"/>
              <a:gd name="connsiteY55" fmla="*/ 4900 h 10000"/>
              <a:gd name="connsiteX56" fmla="*/ 4550 w 11621"/>
              <a:gd name="connsiteY56" fmla="*/ 4836 h 10000"/>
              <a:gd name="connsiteX57" fmla="*/ 4469 w 11621"/>
              <a:gd name="connsiteY57" fmla="*/ 4775 h 10000"/>
              <a:gd name="connsiteX58" fmla="*/ 4469 w 11621"/>
              <a:gd name="connsiteY58" fmla="*/ 4775 h 10000"/>
              <a:gd name="connsiteX59" fmla="*/ 4347 w 11621"/>
              <a:gd name="connsiteY59" fmla="*/ 4687 h 10000"/>
              <a:gd name="connsiteX60" fmla="*/ 4226 w 11621"/>
              <a:gd name="connsiteY60" fmla="*/ 4609 h 10000"/>
              <a:gd name="connsiteX61" fmla="*/ 4104 w 11621"/>
              <a:gd name="connsiteY61" fmla="*/ 4530 h 10000"/>
              <a:gd name="connsiteX62" fmla="*/ 3978 w 11621"/>
              <a:gd name="connsiteY62" fmla="*/ 4456 h 10000"/>
              <a:gd name="connsiteX63" fmla="*/ 3852 w 11621"/>
              <a:gd name="connsiteY63" fmla="*/ 4386 h 10000"/>
              <a:gd name="connsiteX64" fmla="*/ 3722 w 11621"/>
              <a:gd name="connsiteY64" fmla="*/ 4317 h 10000"/>
              <a:gd name="connsiteX65" fmla="*/ 3591 w 11621"/>
              <a:gd name="connsiteY65" fmla="*/ 4252 h 10000"/>
              <a:gd name="connsiteX66" fmla="*/ 3461 w 11621"/>
              <a:gd name="connsiteY66" fmla="*/ 4187 h 10000"/>
              <a:gd name="connsiteX67" fmla="*/ 3461 w 11621"/>
              <a:gd name="connsiteY67" fmla="*/ 4187 h 10000"/>
              <a:gd name="connsiteX68" fmla="*/ 3029 w 11621"/>
              <a:gd name="connsiteY68" fmla="*/ 3993 h 10000"/>
              <a:gd name="connsiteX69" fmla="*/ 2601 w 11621"/>
              <a:gd name="connsiteY69" fmla="*/ 3798 h 10000"/>
              <a:gd name="connsiteX70" fmla="*/ 1742 w 11621"/>
              <a:gd name="connsiteY70" fmla="*/ 3414 h 10000"/>
              <a:gd name="connsiteX71" fmla="*/ 1742 w 11621"/>
              <a:gd name="connsiteY71" fmla="*/ 3414 h 10000"/>
              <a:gd name="connsiteX72" fmla="*/ 1598 w 11621"/>
              <a:gd name="connsiteY72" fmla="*/ 3349 h 10000"/>
              <a:gd name="connsiteX73" fmla="*/ 1454 w 11621"/>
              <a:gd name="connsiteY73" fmla="*/ 3279 h 10000"/>
              <a:gd name="connsiteX74" fmla="*/ 1314 w 11621"/>
              <a:gd name="connsiteY74" fmla="*/ 3205 h 10000"/>
              <a:gd name="connsiteX75" fmla="*/ 1179 w 11621"/>
              <a:gd name="connsiteY75" fmla="*/ 3126 h 10000"/>
              <a:gd name="connsiteX76" fmla="*/ 1049 w 11621"/>
              <a:gd name="connsiteY76" fmla="*/ 3038 h 10000"/>
              <a:gd name="connsiteX77" fmla="*/ 923 w 11621"/>
              <a:gd name="connsiteY77" fmla="*/ 2946 h 10000"/>
              <a:gd name="connsiteX78" fmla="*/ 797 w 11621"/>
              <a:gd name="connsiteY78" fmla="*/ 2849 h 10000"/>
              <a:gd name="connsiteX79" fmla="*/ 680 w 11621"/>
              <a:gd name="connsiteY79" fmla="*/ 2742 h 10000"/>
              <a:gd name="connsiteX80" fmla="*/ 680 w 11621"/>
              <a:gd name="connsiteY80" fmla="*/ 2742 h 10000"/>
              <a:gd name="connsiteX81" fmla="*/ 590 w 11621"/>
              <a:gd name="connsiteY81" fmla="*/ 2649 h 10000"/>
              <a:gd name="connsiteX82" fmla="*/ 504 w 11621"/>
              <a:gd name="connsiteY82" fmla="*/ 2557 h 10000"/>
              <a:gd name="connsiteX83" fmla="*/ 423 w 11621"/>
              <a:gd name="connsiteY83" fmla="*/ 2459 h 10000"/>
              <a:gd name="connsiteX84" fmla="*/ 356 w 11621"/>
              <a:gd name="connsiteY84" fmla="*/ 2362 h 10000"/>
              <a:gd name="connsiteX85" fmla="*/ 288 w 11621"/>
              <a:gd name="connsiteY85" fmla="*/ 2260 h 10000"/>
              <a:gd name="connsiteX86" fmla="*/ 230 w 11621"/>
              <a:gd name="connsiteY86" fmla="*/ 2154 h 10000"/>
              <a:gd name="connsiteX87" fmla="*/ 180 w 11621"/>
              <a:gd name="connsiteY87" fmla="*/ 2047 h 10000"/>
              <a:gd name="connsiteX88" fmla="*/ 131 w 11621"/>
              <a:gd name="connsiteY88" fmla="*/ 1941 h 10000"/>
              <a:gd name="connsiteX89" fmla="*/ 95 w 11621"/>
              <a:gd name="connsiteY89" fmla="*/ 1830 h 10000"/>
              <a:gd name="connsiteX90" fmla="*/ 63 w 11621"/>
              <a:gd name="connsiteY90" fmla="*/ 1714 h 10000"/>
              <a:gd name="connsiteX91" fmla="*/ 36 w 11621"/>
              <a:gd name="connsiteY91" fmla="*/ 1593 h 10000"/>
              <a:gd name="connsiteX92" fmla="*/ 18 w 11621"/>
              <a:gd name="connsiteY92" fmla="*/ 1473 h 10000"/>
              <a:gd name="connsiteX93" fmla="*/ 5 w 11621"/>
              <a:gd name="connsiteY93" fmla="*/ 1352 h 10000"/>
              <a:gd name="connsiteX94" fmla="*/ 0 w 11621"/>
              <a:gd name="connsiteY94" fmla="*/ 1227 h 10000"/>
              <a:gd name="connsiteX95" fmla="*/ 0 w 11621"/>
              <a:gd name="connsiteY95" fmla="*/ 1098 h 10000"/>
              <a:gd name="connsiteX96" fmla="*/ 9 w 11621"/>
              <a:gd name="connsiteY96" fmla="*/ 968 h 10000"/>
              <a:gd name="connsiteX97" fmla="*/ 9 w 11621"/>
              <a:gd name="connsiteY97" fmla="*/ 968 h 10000"/>
              <a:gd name="connsiteX98" fmla="*/ 23 w 11621"/>
              <a:gd name="connsiteY98" fmla="*/ 848 h 10000"/>
              <a:gd name="connsiteX99" fmla="*/ 41 w 11621"/>
              <a:gd name="connsiteY99" fmla="*/ 727 h 10000"/>
              <a:gd name="connsiteX100" fmla="*/ 68 w 11621"/>
              <a:gd name="connsiteY100" fmla="*/ 607 h 10000"/>
              <a:gd name="connsiteX101" fmla="*/ 95 w 11621"/>
              <a:gd name="connsiteY101" fmla="*/ 491 h 10000"/>
              <a:gd name="connsiteX102" fmla="*/ 131 w 11621"/>
              <a:gd name="connsiteY102" fmla="*/ 375 h 10000"/>
              <a:gd name="connsiteX103" fmla="*/ 171 w 11621"/>
              <a:gd name="connsiteY103" fmla="*/ 259 h 10000"/>
              <a:gd name="connsiteX104" fmla="*/ 212 w 11621"/>
              <a:gd name="connsiteY104" fmla="*/ 148 h 10000"/>
              <a:gd name="connsiteX105" fmla="*/ 266 w 11621"/>
              <a:gd name="connsiteY105" fmla="*/ 37 h 10000"/>
              <a:gd name="connsiteX106" fmla="*/ 266 w 11621"/>
              <a:gd name="connsiteY106" fmla="*/ 37 h 10000"/>
              <a:gd name="connsiteX107" fmla="*/ 275 w 11621"/>
              <a:gd name="connsiteY107" fmla="*/ 0 h 10000"/>
              <a:gd name="connsiteX108" fmla="*/ 275 w 11621"/>
              <a:gd name="connsiteY108" fmla="*/ 0 h 10000"/>
              <a:gd name="connsiteX0" fmla="*/ 275 w 10000"/>
              <a:gd name="connsiteY0" fmla="*/ 0 h 10000"/>
              <a:gd name="connsiteX1" fmla="*/ 275 w 10000"/>
              <a:gd name="connsiteY1" fmla="*/ 0 h 10000"/>
              <a:gd name="connsiteX2" fmla="*/ 5308 w 10000"/>
              <a:gd name="connsiteY2" fmla="*/ 0 h 10000"/>
              <a:gd name="connsiteX3" fmla="*/ 10000 w 10000"/>
              <a:gd name="connsiteY3" fmla="*/ 74 h 10000"/>
              <a:gd name="connsiteX4" fmla="*/ 10000 w 10000"/>
              <a:gd name="connsiteY4" fmla="*/ 74 h 10000"/>
              <a:gd name="connsiteX5" fmla="*/ 10000 w 10000"/>
              <a:gd name="connsiteY5" fmla="*/ 9893 h 10000"/>
              <a:gd name="connsiteX6" fmla="*/ 10000 w 10000"/>
              <a:gd name="connsiteY6" fmla="*/ 9893 h 10000"/>
              <a:gd name="connsiteX7" fmla="*/ 10000 w 10000"/>
              <a:gd name="connsiteY7" fmla="*/ 9940 h 10000"/>
              <a:gd name="connsiteX8" fmla="*/ 10000 w 10000"/>
              <a:gd name="connsiteY8" fmla="*/ 9940 h 10000"/>
              <a:gd name="connsiteX9" fmla="*/ 10000 w 10000"/>
              <a:gd name="connsiteY9" fmla="*/ 9958 h 10000"/>
              <a:gd name="connsiteX10" fmla="*/ 9991 w 10000"/>
              <a:gd name="connsiteY10" fmla="*/ 9972 h 10000"/>
              <a:gd name="connsiteX11" fmla="*/ 9982 w 10000"/>
              <a:gd name="connsiteY11" fmla="*/ 9981 h 10000"/>
              <a:gd name="connsiteX12" fmla="*/ 9959 w 10000"/>
              <a:gd name="connsiteY12" fmla="*/ 9991 h 10000"/>
              <a:gd name="connsiteX13" fmla="*/ 9959 w 10000"/>
              <a:gd name="connsiteY13" fmla="*/ 9991 h 10000"/>
              <a:gd name="connsiteX14" fmla="*/ 9905 w 10000"/>
              <a:gd name="connsiteY14" fmla="*/ 9995 h 10000"/>
              <a:gd name="connsiteX15" fmla="*/ 9847 w 10000"/>
              <a:gd name="connsiteY15" fmla="*/ 10000 h 10000"/>
              <a:gd name="connsiteX16" fmla="*/ 9734 w 10000"/>
              <a:gd name="connsiteY16" fmla="*/ 10000 h 10000"/>
              <a:gd name="connsiteX17" fmla="*/ 7052 w 10000"/>
              <a:gd name="connsiteY17" fmla="*/ 8902 h 10000"/>
              <a:gd name="connsiteX18" fmla="*/ 6805 w 10000"/>
              <a:gd name="connsiteY18" fmla="*/ 8736 h 10000"/>
              <a:gd name="connsiteX19" fmla="*/ 6562 w 10000"/>
              <a:gd name="connsiteY19" fmla="*/ 8564 h 10000"/>
              <a:gd name="connsiteX20" fmla="*/ 6319 w 10000"/>
              <a:gd name="connsiteY20" fmla="*/ 8388 h 10000"/>
              <a:gd name="connsiteX21" fmla="*/ 6085 w 10000"/>
              <a:gd name="connsiteY21" fmla="*/ 8208 h 10000"/>
              <a:gd name="connsiteX22" fmla="*/ 5851 w 10000"/>
              <a:gd name="connsiteY22" fmla="*/ 8022 h 10000"/>
              <a:gd name="connsiteX23" fmla="*/ 5621 w 10000"/>
              <a:gd name="connsiteY23" fmla="*/ 7832 h 10000"/>
              <a:gd name="connsiteX24" fmla="*/ 5392 w 10000"/>
              <a:gd name="connsiteY24" fmla="*/ 7642 h 10000"/>
              <a:gd name="connsiteX25" fmla="*/ 5167 w 10000"/>
              <a:gd name="connsiteY25" fmla="*/ 7443 h 10000"/>
              <a:gd name="connsiteX26" fmla="*/ 5167 w 10000"/>
              <a:gd name="connsiteY26" fmla="*/ 7443 h 10000"/>
              <a:gd name="connsiteX27" fmla="*/ 4905 w 10000"/>
              <a:gd name="connsiteY27" fmla="*/ 7216 h 10000"/>
              <a:gd name="connsiteX28" fmla="*/ 4905 w 10000"/>
              <a:gd name="connsiteY28" fmla="*/ 7216 h 10000"/>
              <a:gd name="connsiteX29" fmla="*/ 4995 w 10000"/>
              <a:gd name="connsiteY29" fmla="*/ 7040 h 10000"/>
              <a:gd name="connsiteX30" fmla="*/ 5077 w 10000"/>
              <a:gd name="connsiteY30" fmla="*/ 6864 h 10000"/>
              <a:gd name="connsiteX31" fmla="*/ 5077 w 10000"/>
              <a:gd name="connsiteY31" fmla="*/ 6864 h 10000"/>
              <a:gd name="connsiteX32" fmla="*/ 5113 w 10000"/>
              <a:gd name="connsiteY32" fmla="*/ 6781 h 10000"/>
              <a:gd name="connsiteX33" fmla="*/ 5144 w 10000"/>
              <a:gd name="connsiteY33" fmla="*/ 6693 h 10000"/>
              <a:gd name="connsiteX34" fmla="*/ 5176 w 10000"/>
              <a:gd name="connsiteY34" fmla="*/ 6605 h 10000"/>
              <a:gd name="connsiteX35" fmla="*/ 5203 w 10000"/>
              <a:gd name="connsiteY35" fmla="*/ 6517 h 10000"/>
              <a:gd name="connsiteX36" fmla="*/ 5225 w 10000"/>
              <a:gd name="connsiteY36" fmla="*/ 6424 h 10000"/>
              <a:gd name="connsiteX37" fmla="*/ 5243 w 10000"/>
              <a:gd name="connsiteY37" fmla="*/ 6336 h 10000"/>
              <a:gd name="connsiteX38" fmla="*/ 5252 w 10000"/>
              <a:gd name="connsiteY38" fmla="*/ 6244 h 10000"/>
              <a:gd name="connsiteX39" fmla="*/ 5261 w 10000"/>
              <a:gd name="connsiteY39" fmla="*/ 6146 h 10000"/>
              <a:gd name="connsiteX40" fmla="*/ 5261 w 10000"/>
              <a:gd name="connsiteY40" fmla="*/ 6146 h 10000"/>
              <a:gd name="connsiteX41" fmla="*/ 5266 w 10000"/>
              <a:gd name="connsiteY41" fmla="*/ 6040 h 10000"/>
              <a:gd name="connsiteX42" fmla="*/ 5257 w 10000"/>
              <a:gd name="connsiteY42" fmla="*/ 5933 h 10000"/>
              <a:gd name="connsiteX43" fmla="*/ 5243 w 10000"/>
              <a:gd name="connsiteY43" fmla="*/ 5831 h 10000"/>
              <a:gd name="connsiteX44" fmla="*/ 5221 w 10000"/>
              <a:gd name="connsiteY44" fmla="*/ 5730 h 10000"/>
              <a:gd name="connsiteX45" fmla="*/ 5189 w 10000"/>
              <a:gd name="connsiteY45" fmla="*/ 5632 h 10000"/>
              <a:gd name="connsiteX46" fmla="*/ 5149 w 10000"/>
              <a:gd name="connsiteY46" fmla="*/ 5535 h 10000"/>
              <a:gd name="connsiteX47" fmla="*/ 5099 w 10000"/>
              <a:gd name="connsiteY47" fmla="*/ 5442 h 10000"/>
              <a:gd name="connsiteX48" fmla="*/ 5045 w 10000"/>
              <a:gd name="connsiteY48" fmla="*/ 5350 h 10000"/>
              <a:gd name="connsiteX49" fmla="*/ 5045 w 10000"/>
              <a:gd name="connsiteY49" fmla="*/ 5350 h 10000"/>
              <a:gd name="connsiteX50" fmla="*/ 4986 w 10000"/>
              <a:gd name="connsiteY50" fmla="*/ 5266 h 10000"/>
              <a:gd name="connsiteX51" fmla="*/ 4923 w 10000"/>
              <a:gd name="connsiteY51" fmla="*/ 5183 h 10000"/>
              <a:gd name="connsiteX52" fmla="*/ 4856 w 10000"/>
              <a:gd name="connsiteY52" fmla="*/ 5109 h 10000"/>
              <a:gd name="connsiteX53" fmla="*/ 4784 w 10000"/>
              <a:gd name="connsiteY53" fmla="*/ 5035 h 10000"/>
              <a:gd name="connsiteX54" fmla="*/ 4707 w 10000"/>
              <a:gd name="connsiteY54" fmla="*/ 4965 h 10000"/>
              <a:gd name="connsiteX55" fmla="*/ 4631 w 10000"/>
              <a:gd name="connsiteY55" fmla="*/ 4900 h 10000"/>
              <a:gd name="connsiteX56" fmla="*/ 4550 w 10000"/>
              <a:gd name="connsiteY56" fmla="*/ 4836 h 10000"/>
              <a:gd name="connsiteX57" fmla="*/ 4469 w 10000"/>
              <a:gd name="connsiteY57" fmla="*/ 4775 h 10000"/>
              <a:gd name="connsiteX58" fmla="*/ 4469 w 10000"/>
              <a:gd name="connsiteY58" fmla="*/ 4775 h 10000"/>
              <a:gd name="connsiteX59" fmla="*/ 4347 w 10000"/>
              <a:gd name="connsiteY59" fmla="*/ 4687 h 10000"/>
              <a:gd name="connsiteX60" fmla="*/ 4226 w 10000"/>
              <a:gd name="connsiteY60" fmla="*/ 4609 h 10000"/>
              <a:gd name="connsiteX61" fmla="*/ 4104 w 10000"/>
              <a:gd name="connsiteY61" fmla="*/ 4530 h 10000"/>
              <a:gd name="connsiteX62" fmla="*/ 3978 w 10000"/>
              <a:gd name="connsiteY62" fmla="*/ 4456 h 10000"/>
              <a:gd name="connsiteX63" fmla="*/ 3852 w 10000"/>
              <a:gd name="connsiteY63" fmla="*/ 4386 h 10000"/>
              <a:gd name="connsiteX64" fmla="*/ 3722 w 10000"/>
              <a:gd name="connsiteY64" fmla="*/ 4317 h 10000"/>
              <a:gd name="connsiteX65" fmla="*/ 3591 w 10000"/>
              <a:gd name="connsiteY65" fmla="*/ 4252 h 10000"/>
              <a:gd name="connsiteX66" fmla="*/ 3461 w 10000"/>
              <a:gd name="connsiteY66" fmla="*/ 4187 h 10000"/>
              <a:gd name="connsiteX67" fmla="*/ 3461 w 10000"/>
              <a:gd name="connsiteY67" fmla="*/ 4187 h 10000"/>
              <a:gd name="connsiteX68" fmla="*/ 3029 w 10000"/>
              <a:gd name="connsiteY68" fmla="*/ 3993 h 10000"/>
              <a:gd name="connsiteX69" fmla="*/ 2601 w 10000"/>
              <a:gd name="connsiteY69" fmla="*/ 3798 h 10000"/>
              <a:gd name="connsiteX70" fmla="*/ 1742 w 10000"/>
              <a:gd name="connsiteY70" fmla="*/ 3414 h 10000"/>
              <a:gd name="connsiteX71" fmla="*/ 1742 w 10000"/>
              <a:gd name="connsiteY71" fmla="*/ 3414 h 10000"/>
              <a:gd name="connsiteX72" fmla="*/ 1598 w 10000"/>
              <a:gd name="connsiteY72" fmla="*/ 3349 h 10000"/>
              <a:gd name="connsiteX73" fmla="*/ 1454 w 10000"/>
              <a:gd name="connsiteY73" fmla="*/ 3279 h 10000"/>
              <a:gd name="connsiteX74" fmla="*/ 1314 w 10000"/>
              <a:gd name="connsiteY74" fmla="*/ 3205 h 10000"/>
              <a:gd name="connsiteX75" fmla="*/ 1179 w 10000"/>
              <a:gd name="connsiteY75" fmla="*/ 3126 h 10000"/>
              <a:gd name="connsiteX76" fmla="*/ 1049 w 10000"/>
              <a:gd name="connsiteY76" fmla="*/ 3038 h 10000"/>
              <a:gd name="connsiteX77" fmla="*/ 923 w 10000"/>
              <a:gd name="connsiteY77" fmla="*/ 2946 h 10000"/>
              <a:gd name="connsiteX78" fmla="*/ 797 w 10000"/>
              <a:gd name="connsiteY78" fmla="*/ 2849 h 10000"/>
              <a:gd name="connsiteX79" fmla="*/ 680 w 10000"/>
              <a:gd name="connsiteY79" fmla="*/ 2742 h 10000"/>
              <a:gd name="connsiteX80" fmla="*/ 680 w 10000"/>
              <a:gd name="connsiteY80" fmla="*/ 2742 h 10000"/>
              <a:gd name="connsiteX81" fmla="*/ 590 w 10000"/>
              <a:gd name="connsiteY81" fmla="*/ 2649 h 10000"/>
              <a:gd name="connsiteX82" fmla="*/ 504 w 10000"/>
              <a:gd name="connsiteY82" fmla="*/ 2557 h 10000"/>
              <a:gd name="connsiteX83" fmla="*/ 423 w 10000"/>
              <a:gd name="connsiteY83" fmla="*/ 2459 h 10000"/>
              <a:gd name="connsiteX84" fmla="*/ 356 w 10000"/>
              <a:gd name="connsiteY84" fmla="*/ 2362 h 10000"/>
              <a:gd name="connsiteX85" fmla="*/ 288 w 10000"/>
              <a:gd name="connsiteY85" fmla="*/ 2260 h 10000"/>
              <a:gd name="connsiteX86" fmla="*/ 230 w 10000"/>
              <a:gd name="connsiteY86" fmla="*/ 2154 h 10000"/>
              <a:gd name="connsiteX87" fmla="*/ 180 w 10000"/>
              <a:gd name="connsiteY87" fmla="*/ 2047 h 10000"/>
              <a:gd name="connsiteX88" fmla="*/ 131 w 10000"/>
              <a:gd name="connsiteY88" fmla="*/ 1941 h 10000"/>
              <a:gd name="connsiteX89" fmla="*/ 95 w 10000"/>
              <a:gd name="connsiteY89" fmla="*/ 1830 h 10000"/>
              <a:gd name="connsiteX90" fmla="*/ 63 w 10000"/>
              <a:gd name="connsiteY90" fmla="*/ 1714 h 10000"/>
              <a:gd name="connsiteX91" fmla="*/ 36 w 10000"/>
              <a:gd name="connsiteY91" fmla="*/ 1593 h 10000"/>
              <a:gd name="connsiteX92" fmla="*/ 18 w 10000"/>
              <a:gd name="connsiteY92" fmla="*/ 1473 h 10000"/>
              <a:gd name="connsiteX93" fmla="*/ 5 w 10000"/>
              <a:gd name="connsiteY93" fmla="*/ 1352 h 10000"/>
              <a:gd name="connsiteX94" fmla="*/ 0 w 10000"/>
              <a:gd name="connsiteY94" fmla="*/ 1227 h 10000"/>
              <a:gd name="connsiteX95" fmla="*/ 0 w 10000"/>
              <a:gd name="connsiteY95" fmla="*/ 1098 h 10000"/>
              <a:gd name="connsiteX96" fmla="*/ 9 w 10000"/>
              <a:gd name="connsiteY96" fmla="*/ 968 h 10000"/>
              <a:gd name="connsiteX97" fmla="*/ 9 w 10000"/>
              <a:gd name="connsiteY97" fmla="*/ 968 h 10000"/>
              <a:gd name="connsiteX98" fmla="*/ 23 w 10000"/>
              <a:gd name="connsiteY98" fmla="*/ 848 h 10000"/>
              <a:gd name="connsiteX99" fmla="*/ 41 w 10000"/>
              <a:gd name="connsiteY99" fmla="*/ 727 h 10000"/>
              <a:gd name="connsiteX100" fmla="*/ 68 w 10000"/>
              <a:gd name="connsiteY100" fmla="*/ 607 h 10000"/>
              <a:gd name="connsiteX101" fmla="*/ 95 w 10000"/>
              <a:gd name="connsiteY101" fmla="*/ 491 h 10000"/>
              <a:gd name="connsiteX102" fmla="*/ 131 w 10000"/>
              <a:gd name="connsiteY102" fmla="*/ 375 h 10000"/>
              <a:gd name="connsiteX103" fmla="*/ 171 w 10000"/>
              <a:gd name="connsiteY103" fmla="*/ 259 h 10000"/>
              <a:gd name="connsiteX104" fmla="*/ 212 w 10000"/>
              <a:gd name="connsiteY104" fmla="*/ 148 h 10000"/>
              <a:gd name="connsiteX105" fmla="*/ 266 w 10000"/>
              <a:gd name="connsiteY105" fmla="*/ 37 h 10000"/>
              <a:gd name="connsiteX106" fmla="*/ 266 w 10000"/>
              <a:gd name="connsiteY106" fmla="*/ 37 h 10000"/>
              <a:gd name="connsiteX107" fmla="*/ 275 w 10000"/>
              <a:gd name="connsiteY107" fmla="*/ 0 h 10000"/>
              <a:gd name="connsiteX108" fmla="*/ 275 w 10000"/>
              <a:gd name="connsiteY108" fmla="*/ 0 h 10000"/>
              <a:gd name="connsiteX0" fmla="*/ 275 w 10000"/>
              <a:gd name="connsiteY0" fmla="*/ 0 h 10000"/>
              <a:gd name="connsiteX1" fmla="*/ 275 w 10000"/>
              <a:gd name="connsiteY1" fmla="*/ 0 h 10000"/>
              <a:gd name="connsiteX2" fmla="*/ 5308 w 10000"/>
              <a:gd name="connsiteY2" fmla="*/ 0 h 10000"/>
              <a:gd name="connsiteX3" fmla="*/ 10000 w 10000"/>
              <a:gd name="connsiteY3" fmla="*/ 74 h 10000"/>
              <a:gd name="connsiteX4" fmla="*/ 10000 w 10000"/>
              <a:gd name="connsiteY4" fmla="*/ 9893 h 10000"/>
              <a:gd name="connsiteX5" fmla="*/ 10000 w 10000"/>
              <a:gd name="connsiteY5" fmla="*/ 9893 h 10000"/>
              <a:gd name="connsiteX6" fmla="*/ 10000 w 10000"/>
              <a:gd name="connsiteY6" fmla="*/ 9940 h 10000"/>
              <a:gd name="connsiteX7" fmla="*/ 10000 w 10000"/>
              <a:gd name="connsiteY7" fmla="*/ 9940 h 10000"/>
              <a:gd name="connsiteX8" fmla="*/ 10000 w 10000"/>
              <a:gd name="connsiteY8" fmla="*/ 9958 h 10000"/>
              <a:gd name="connsiteX9" fmla="*/ 9991 w 10000"/>
              <a:gd name="connsiteY9" fmla="*/ 9972 h 10000"/>
              <a:gd name="connsiteX10" fmla="*/ 9982 w 10000"/>
              <a:gd name="connsiteY10" fmla="*/ 9981 h 10000"/>
              <a:gd name="connsiteX11" fmla="*/ 9959 w 10000"/>
              <a:gd name="connsiteY11" fmla="*/ 9991 h 10000"/>
              <a:gd name="connsiteX12" fmla="*/ 9959 w 10000"/>
              <a:gd name="connsiteY12" fmla="*/ 9991 h 10000"/>
              <a:gd name="connsiteX13" fmla="*/ 9905 w 10000"/>
              <a:gd name="connsiteY13" fmla="*/ 9995 h 10000"/>
              <a:gd name="connsiteX14" fmla="*/ 9847 w 10000"/>
              <a:gd name="connsiteY14" fmla="*/ 10000 h 10000"/>
              <a:gd name="connsiteX15" fmla="*/ 9734 w 10000"/>
              <a:gd name="connsiteY15" fmla="*/ 10000 h 10000"/>
              <a:gd name="connsiteX16" fmla="*/ 7052 w 10000"/>
              <a:gd name="connsiteY16" fmla="*/ 8902 h 10000"/>
              <a:gd name="connsiteX17" fmla="*/ 6805 w 10000"/>
              <a:gd name="connsiteY17" fmla="*/ 8736 h 10000"/>
              <a:gd name="connsiteX18" fmla="*/ 6562 w 10000"/>
              <a:gd name="connsiteY18" fmla="*/ 8564 h 10000"/>
              <a:gd name="connsiteX19" fmla="*/ 6319 w 10000"/>
              <a:gd name="connsiteY19" fmla="*/ 8388 h 10000"/>
              <a:gd name="connsiteX20" fmla="*/ 6085 w 10000"/>
              <a:gd name="connsiteY20" fmla="*/ 8208 h 10000"/>
              <a:gd name="connsiteX21" fmla="*/ 5851 w 10000"/>
              <a:gd name="connsiteY21" fmla="*/ 8022 h 10000"/>
              <a:gd name="connsiteX22" fmla="*/ 5621 w 10000"/>
              <a:gd name="connsiteY22" fmla="*/ 7832 h 10000"/>
              <a:gd name="connsiteX23" fmla="*/ 5392 w 10000"/>
              <a:gd name="connsiteY23" fmla="*/ 7642 h 10000"/>
              <a:gd name="connsiteX24" fmla="*/ 5167 w 10000"/>
              <a:gd name="connsiteY24" fmla="*/ 7443 h 10000"/>
              <a:gd name="connsiteX25" fmla="*/ 5167 w 10000"/>
              <a:gd name="connsiteY25" fmla="*/ 7443 h 10000"/>
              <a:gd name="connsiteX26" fmla="*/ 4905 w 10000"/>
              <a:gd name="connsiteY26" fmla="*/ 7216 h 10000"/>
              <a:gd name="connsiteX27" fmla="*/ 4905 w 10000"/>
              <a:gd name="connsiteY27" fmla="*/ 7216 h 10000"/>
              <a:gd name="connsiteX28" fmla="*/ 4995 w 10000"/>
              <a:gd name="connsiteY28" fmla="*/ 7040 h 10000"/>
              <a:gd name="connsiteX29" fmla="*/ 5077 w 10000"/>
              <a:gd name="connsiteY29" fmla="*/ 6864 h 10000"/>
              <a:gd name="connsiteX30" fmla="*/ 5077 w 10000"/>
              <a:gd name="connsiteY30" fmla="*/ 6864 h 10000"/>
              <a:gd name="connsiteX31" fmla="*/ 5113 w 10000"/>
              <a:gd name="connsiteY31" fmla="*/ 6781 h 10000"/>
              <a:gd name="connsiteX32" fmla="*/ 5144 w 10000"/>
              <a:gd name="connsiteY32" fmla="*/ 6693 h 10000"/>
              <a:gd name="connsiteX33" fmla="*/ 5176 w 10000"/>
              <a:gd name="connsiteY33" fmla="*/ 6605 h 10000"/>
              <a:gd name="connsiteX34" fmla="*/ 5203 w 10000"/>
              <a:gd name="connsiteY34" fmla="*/ 6517 h 10000"/>
              <a:gd name="connsiteX35" fmla="*/ 5225 w 10000"/>
              <a:gd name="connsiteY35" fmla="*/ 6424 h 10000"/>
              <a:gd name="connsiteX36" fmla="*/ 5243 w 10000"/>
              <a:gd name="connsiteY36" fmla="*/ 6336 h 10000"/>
              <a:gd name="connsiteX37" fmla="*/ 5252 w 10000"/>
              <a:gd name="connsiteY37" fmla="*/ 6244 h 10000"/>
              <a:gd name="connsiteX38" fmla="*/ 5261 w 10000"/>
              <a:gd name="connsiteY38" fmla="*/ 6146 h 10000"/>
              <a:gd name="connsiteX39" fmla="*/ 5261 w 10000"/>
              <a:gd name="connsiteY39" fmla="*/ 6146 h 10000"/>
              <a:gd name="connsiteX40" fmla="*/ 5266 w 10000"/>
              <a:gd name="connsiteY40" fmla="*/ 6040 h 10000"/>
              <a:gd name="connsiteX41" fmla="*/ 5257 w 10000"/>
              <a:gd name="connsiteY41" fmla="*/ 5933 h 10000"/>
              <a:gd name="connsiteX42" fmla="*/ 5243 w 10000"/>
              <a:gd name="connsiteY42" fmla="*/ 5831 h 10000"/>
              <a:gd name="connsiteX43" fmla="*/ 5221 w 10000"/>
              <a:gd name="connsiteY43" fmla="*/ 5730 h 10000"/>
              <a:gd name="connsiteX44" fmla="*/ 5189 w 10000"/>
              <a:gd name="connsiteY44" fmla="*/ 5632 h 10000"/>
              <a:gd name="connsiteX45" fmla="*/ 5149 w 10000"/>
              <a:gd name="connsiteY45" fmla="*/ 5535 h 10000"/>
              <a:gd name="connsiteX46" fmla="*/ 5099 w 10000"/>
              <a:gd name="connsiteY46" fmla="*/ 5442 h 10000"/>
              <a:gd name="connsiteX47" fmla="*/ 5045 w 10000"/>
              <a:gd name="connsiteY47" fmla="*/ 5350 h 10000"/>
              <a:gd name="connsiteX48" fmla="*/ 5045 w 10000"/>
              <a:gd name="connsiteY48" fmla="*/ 5350 h 10000"/>
              <a:gd name="connsiteX49" fmla="*/ 4986 w 10000"/>
              <a:gd name="connsiteY49" fmla="*/ 5266 h 10000"/>
              <a:gd name="connsiteX50" fmla="*/ 4923 w 10000"/>
              <a:gd name="connsiteY50" fmla="*/ 5183 h 10000"/>
              <a:gd name="connsiteX51" fmla="*/ 4856 w 10000"/>
              <a:gd name="connsiteY51" fmla="*/ 5109 h 10000"/>
              <a:gd name="connsiteX52" fmla="*/ 4784 w 10000"/>
              <a:gd name="connsiteY52" fmla="*/ 5035 h 10000"/>
              <a:gd name="connsiteX53" fmla="*/ 4707 w 10000"/>
              <a:gd name="connsiteY53" fmla="*/ 4965 h 10000"/>
              <a:gd name="connsiteX54" fmla="*/ 4631 w 10000"/>
              <a:gd name="connsiteY54" fmla="*/ 4900 h 10000"/>
              <a:gd name="connsiteX55" fmla="*/ 4550 w 10000"/>
              <a:gd name="connsiteY55" fmla="*/ 4836 h 10000"/>
              <a:gd name="connsiteX56" fmla="*/ 4469 w 10000"/>
              <a:gd name="connsiteY56" fmla="*/ 4775 h 10000"/>
              <a:gd name="connsiteX57" fmla="*/ 4469 w 10000"/>
              <a:gd name="connsiteY57" fmla="*/ 4775 h 10000"/>
              <a:gd name="connsiteX58" fmla="*/ 4347 w 10000"/>
              <a:gd name="connsiteY58" fmla="*/ 4687 h 10000"/>
              <a:gd name="connsiteX59" fmla="*/ 4226 w 10000"/>
              <a:gd name="connsiteY59" fmla="*/ 4609 h 10000"/>
              <a:gd name="connsiteX60" fmla="*/ 4104 w 10000"/>
              <a:gd name="connsiteY60" fmla="*/ 4530 h 10000"/>
              <a:gd name="connsiteX61" fmla="*/ 3978 w 10000"/>
              <a:gd name="connsiteY61" fmla="*/ 4456 h 10000"/>
              <a:gd name="connsiteX62" fmla="*/ 3852 w 10000"/>
              <a:gd name="connsiteY62" fmla="*/ 4386 h 10000"/>
              <a:gd name="connsiteX63" fmla="*/ 3722 w 10000"/>
              <a:gd name="connsiteY63" fmla="*/ 4317 h 10000"/>
              <a:gd name="connsiteX64" fmla="*/ 3591 w 10000"/>
              <a:gd name="connsiteY64" fmla="*/ 4252 h 10000"/>
              <a:gd name="connsiteX65" fmla="*/ 3461 w 10000"/>
              <a:gd name="connsiteY65" fmla="*/ 4187 h 10000"/>
              <a:gd name="connsiteX66" fmla="*/ 3461 w 10000"/>
              <a:gd name="connsiteY66" fmla="*/ 4187 h 10000"/>
              <a:gd name="connsiteX67" fmla="*/ 3029 w 10000"/>
              <a:gd name="connsiteY67" fmla="*/ 3993 h 10000"/>
              <a:gd name="connsiteX68" fmla="*/ 2601 w 10000"/>
              <a:gd name="connsiteY68" fmla="*/ 3798 h 10000"/>
              <a:gd name="connsiteX69" fmla="*/ 1742 w 10000"/>
              <a:gd name="connsiteY69" fmla="*/ 3414 h 10000"/>
              <a:gd name="connsiteX70" fmla="*/ 1742 w 10000"/>
              <a:gd name="connsiteY70" fmla="*/ 3414 h 10000"/>
              <a:gd name="connsiteX71" fmla="*/ 1598 w 10000"/>
              <a:gd name="connsiteY71" fmla="*/ 3349 h 10000"/>
              <a:gd name="connsiteX72" fmla="*/ 1454 w 10000"/>
              <a:gd name="connsiteY72" fmla="*/ 3279 h 10000"/>
              <a:gd name="connsiteX73" fmla="*/ 1314 w 10000"/>
              <a:gd name="connsiteY73" fmla="*/ 3205 h 10000"/>
              <a:gd name="connsiteX74" fmla="*/ 1179 w 10000"/>
              <a:gd name="connsiteY74" fmla="*/ 3126 h 10000"/>
              <a:gd name="connsiteX75" fmla="*/ 1049 w 10000"/>
              <a:gd name="connsiteY75" fmla="*/ 3038 h 10000"/>
              <a:gd name="connsiteX76" fmla="*/ 923 w 10000"/>
              <a:gd name="connsiteY76" fmla="*/ 2946 h 10000"/>
              <a:gd name="connsiteX77" fmla="*/ 797 w 10000"/>
              <a:gd name="connsiteY77" fmla="*/ 2849 h 10000"/>
              <a:gd name="connsiteX78" fmla="*/ 680 w 10000"/>
              <a:gd name="connsiteY78" fmla="*/ 2742 h 10000"/>
              <a:gd name="connsiteX79" fmla="*/ 680 w 10000"/>
              <a:gd name="connsiteY79" fmla="*/ 2742 h 10000"/>
              <a:gd name="connsiteX80" fmla="*/ 590 w 10000"/>
              <a:gd name="connsiteY80" fmla="*/ 2649 h 10000"/>
              <a:gd name="connsiteX81" fmla="*/ 504 w 10000"/>
              <a:gd name="connsiteY81" fmla="*/ 2557 h 10000"/>
              <a:gd name="connsiteX82" fmla="*/ 423 w 10000"/>
              <a:gd name="connsiteY82" fmla="*/ 2459 h 10000"/>
              <a:gd name="connsiteX83" fmla="*/ 356 w 10000"/>
              <a:gd name="connsiteY83" fmla="*/ 2362 h 10000"/>
              <a:gd name="connsiteX84" fmla="*/ 288 w 10000"/>
              <a:gd name="connsiteY84" fmla="*/ 2260 h 10000"/>
              <a:gd name="connsiteX85" fmla="*/ 230 w 10000"/>
              <a:gd name="connsiteY85" fmla="*/ 2154 h 10000"/>
              <a:gd name="connsiteX86" fmla="*/ 180 w 10000"/>
              <a:gd name="connsiteY86" fmla="*/ 2047 h 10000"/>
              <a:gd name="connsiteX87" fmla="*/ 131 w 10000"/>
              <a:gd name="connsiteY87" fmla="*/ 1941 h 10000"/>
              <a:gd name="connsiteX88" fmla="*/ 95 w 10000"/>
              <a:gd name="connsiteY88" fmla="*/ 1830 h 10000"/>
              <a:gd name="connsiteX89" fmla="*/ 63 w 10000"/>
              <a:gd name="connsiteY89" fmla="*/ 1714 h 10000"/>
              <a:gd name="connsiteX90" fmla="*/ 36 w 10000"/>
              <a:gd name="connsiteY90" fmla="*/ 1593 h 10000"/>
              <a:gd name="connsiteX91" fmla="*/ 18 w 10000"/>
              <a:gd name="connsiteY91" fmla="*/ 1473 h 10000"/>
              <a:gd name="connsiteX92" fmla="*/ 5 w 10000"/>
              <a:gd name="connsiteY92" fmla="*/ 1352 h 10000"/>
              <a:gd name="connsiteX93" fmla="*/ 0 w 10000"/>
              <a:gd name="connsiteY93" fmla="*/ 1227 h 10000"/>
              <a:gd name="connsiteX94" fmla="*/ 0 w 10000"/>
              <a:gd name="connsiteY94" fmla="*/ 1098 h 10000"/>
              <a:gd name="connsiteX95" fmla="*/ 9 w 10000"/>
              <a:gd name="connsiteY95" fmla="*/ 968 h 10000"/>
              <a:gd name="connsiteX96" fmla="*/ 9 w 10000"/>
              <a:gd name="connsiteY96" fmla="*/ 968 h 10000"/>
              <a:gd name="connsiteX97" fmla="*/ 23 w 10000"/>
              <a:gd name="connsiteY97" fmla="*/ 848 h 10000"/>
              <a:gd name="connsiteX98" fmla="*/ 41 w 10000"/>
              <a:gd name="connsiteY98" fmla="*/ 727 h 10000"/>
              <a:gd name="connsiteX99" fmla="*/ 68 w 10000"/>
              <a:gd name="connsiteY99" fmla="*/ 607 h 10000"/>
              <a:gd name="connsiteX100" fmla="*/ 95 w 10000"/>
              <a:gd name="connsiteY100" fmla="*/ 491 h 10000"/>
              <a:gd name="connsiteX101" fmla="*/ 131 w 10000"/>
              <a:gd name="connsiteY101" fmla="*/ 375 h 10000"/>
              <a:gd name="connsiteX102" fmla="*/ 171 w 10000"/>
              <a:gd name="connsiteY102" fmla="*/ 259 h 10000"/>
              <a:gd name="connsiteX103" fmla="*/ 212 w 10000"/>
              <a:gd name="connsiteY103" fmla="*/ 148 h 10000"/>
              <a:gd name="connsiteX104" fmla="*/ 266 w 10000"/>
              <a:gd name="connsiteY104" fmla="*/ 37 h 10000"/>
              <a:gd name="connsiteX105" fmla="*/ 266 w 10000"/>
              <a:gd name="connsiteY105" fmla="*/ 37 h 10000"/>
              <a:gd name="connsiteX106" fmla="*/ 275 w 10000"/>
              <a:gd name="connsiteY106" fmla="*/ 0 h 10000"/>
              <a:gd name="connsiteX107" fmla="*/ 275 w 10000"/>
              <a:gd name="connsiteY107" fmla="*/ 0 h 10000"/>
              <a:gd name="connsiteX0" fmla="*/ 275 w 10000"/>
              <a:gd name="connsiteY0" fmla="*/ 0 h 10000"/>
              <a:gd name="connsiteX1" fmla="*/ 275 w 10000"/>
              <a:gd name="connsiteY1" fmla="*/ 0 h 10000"/>
              <a:gd name="connsiteX2" fmla="*/ 5308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982 w 10000"/>
              <a:gd name="connsiteY9" fmla="*/ 9981 h 10000"/>
              <a:gd name="connsiteX10" fmla="*/ 9959 w 10000"/>
              <a:gd name="connsiteY10" fmla="*/ 9991 h 10000"/>
              <a:gd name="connsiteX11" fmla="*/ 9959 w 10000"/>
              <a:gd name="connsiteY11" fmla="*/ 9991 h 10000"/>
              <a:gd name="connsiteX12" fmla="*/ 9905 w 10000"/>
              <a:gd name="connsiteY12" fmla="*/ 9995 h 10000"/>
              <a:gd name="connsiteX13" fmla="*/ 9847 w 10000"/>
              <a:gd name="connsiteY13" fmla="*/ 10000 h 10000"/>
              <a:gd name="connsiteX14" fmla="*/ 9734 w 10000"/>
              <a:gd name="connsiteY14" fmla="*/ 10000 h 10000"/>
              <a:gd name="connsiteX15" fmla="*/ 7052 w 10000"/>
              <a:gd name="connsiteY15" fmla="*/ 8902 h 10000"/>
              <a:gd name="connsiteX16" fmla="*/ 6805 w 10000"/>
              <a:gd name="connsiteY16" fmla="*/ 8736 h 10000"/>
              <a:gd name="connsiteX17" fmla="*/ 6562 w 10000"/>
              <a:gd name="connsiteY17" fmla="*/ 8564 h 10000"/>
              <a:gd name="connsiteX18" fmla="*/ 6319 w 10000"/>
              <a:gd name="connsiteY18" fmla="*/ 8388 h 10000"/>
              <a:gd name="connsiteX19" fmla="*/ 6085 w 10000"/>
              <a:gd name="connsiteY19" fmla="*/ 8208 h 10000"/>
              <a:gd name="connsiteX20" fmla="*/ 5851 w 10000"/>
              <a:gd name="connsiteY20" fmla="*/ 8022 h 10000"/>
              <a:gd name="connsiteX21" fmla="*/ 5621 w 10000"/>
              <a:gd name="connsiteY21" fmla="*/ 7832 h 10000"/>
              <a:gd name="connsiteX22" fmla="*/ 5392 w 10000"/>
              <a:gd name="connsiteY22" fmla="*/ 7642 h 10000"/>
              <a:gd name="connsiteX23" fmla="*/ 5167 w 10000"/>
              <a:gd name="connsiteY23" fmla="*/ 7443 h 10000"/>
              <a:gd name="connsiteX24" fmla="*/ 5167 w 10000"/>
              <a:gd name="connsiteY24" fmla="*/ 7443 h 10000"/>
              <a:gd name="connsiteX25" fmla="*/ 4905 w 10000"/>
              <a:gd name="connsiteY25" fmla="*/ 7216 h 10000"/>
              <a:gd name="connsiteX26" fmla="*/ 4905 w 10000"/>
              <a:gd name="connsiteY26" fmla="*/ 7216 h 10000"/>
              <a:gd name="connsiteX27" fmla="*/ 4995 w 10000"/>
              <a:gd name="connsiteY27" fmla="*/ 7040 h 10000"/>
              <a:gd name="connsiteX28" fmla="*/ 5077 w 10000"/>
              <a:gd name="connsiteY28" fmla="*/ 6864 h 10000"/>
              <a:gd name="connsiteX29" fmla="*/ 5077 w 10000"/>
              <a:gd name="connsiteY29" fmla="*/ 6864 h 10000"/>
              <a:gd name="connsiteX30" fmla="*/ 5113 w 10000"/>
              <a:gd name="connsiteY30" fmla="*/ 6781 h 10000"/>
              <a:gd name="connsiteX31" fmla="*/ 5144 w 10000"/>
              <a:gd name="connsiteY31" fmla="*/ 6693 h 10000"/>
              <a:gd name="connsiteX32" fmla="*/ 5176 w 10000"/>
              <a:gd name="connsiteY32" fmla="*/ 6605 h 10000"/>
              <a:gd name="connsiteX33" fmla="*/ 5203 w 10000"/>
              <a:gd name="connsiteY33" fmla="*/ 6517 h 10000"/>
              <a:gd name="connsiteX34" fmla="*/ 5225 w 10000"/>
              <a:gd name="connsiteY34" fmla="*/ 6424 h 10000"/>
              <a:gd name="connsiteX35" fmla="*/ 5243 w 10000"/>
              <a:gd name="connsiteY35" fmla="*/ 6336 h 10000"/>
              <a:gd name="connsiteX36" fmla="*/ 5252 w 10000"/>
              <a:gd name="connsiteY36" fmla="*/ 6244 h 10000"/>
              <a:gd name="connsiteX37" fmla="*/ 5261 w 10000"/>
              <a:gd name="connsiteY37" fmla="*/ 6146 h 10000"/>
              <a:gd name="connsiteX38" fmla="*/ 5261 w 10000"/>
              <a:gd name="connsiteY38" fmla="*/ 6146 h 10000"/>
              <a:gd name="connsiteX39" fmla="*/ 5266 w 10000"/>
              <a:gd name="connsiteY39" fmla="*/ 6040 h 10000"/>
              <a:gd name="connsiteX40" fmla="*/ 5257 w 10000"/>
              <a:gd name="connsiteY40" fmla="*/ 5933 h 10000"/>
              <a:gd name="connsiteX41" fmla="*/ 5243 w 10000"/>
              <a:gd name="connsiteY41" fmla="*/ 5831 h 10000"/>
              <a:gd name="connsiteX42" fmla="*/ 5221 w 10000"/>
              <a:gd name="connsiteY42" fmla="*/ 5730 h 10000"/>
              <a:gd name="connsiteX43" fmla="*/ 5189 w 10000"/>
              <a:gd name="connsiteY43" fmla="*/ 5632 h 10000"/>
              <a:gd name="connsiteX44" fmla="*/ 5149 w 10000"/>
              <a:gd name="connsiteY44" fmla="*/ 5535 h 10000"/>
              <a:gd name="connsiteX45" fmla="*/ 5099 w 10000"/>
              <a:gd name="connsiteY45" fmla="*/ 5442 h 10000"/>
              <a:gd name="connsiteX46" fmla="*/ 5045 w 10000"/>
              <a:gd name="connsiteY46" fmla="*/ 5350 h 10000"/>
              <a:gd name="connsiteX47" fmla="*/ 5045 w 10000"/>
              <a:gd name="connsiteY47" fmla="*/ 5350 h 10000"/>
              <a:gd name="connsiteX48" fmla="*/ 4986 w 10000"/>
              <a:gd name="connsiteY48" fmla="*/ 5266 h 10000"/>
              <a:gd name="connsiteX49" fmla="*/ 4923 w 10000"/>
              <a:gd name="connsiteY49" fmla="*/ 5183 h 10000"/>
              <a:gd name="connsiteX50" fmla="*/ 4856 w 10000"/>
              <a:gd name="connsiteY50" fmla="*/ 5109 h 10000"/>
              <a:gd name="connsiteX51" fmla="*/ 4784 w 10000"/>
              <a:gd name="connsiteY51" fmla="*/ 5035 h 10000"/>
              <a:gd name="connsiteX52" fmla="*/ 4707 w 10000"/>
              <a:gd name="connsiteY52" fmla="*/ 4965 h 10000"/>
              <a:gd name="connsiteX53" fmla="*/ 4631 w 10000"/>
              <a:gd name="connsiteY53" fmla="*/ 4900 h 10000"/>
              <a:gd name="connsiteX54" fmla="*/ 4550 w 10000"/>
              <a:gd name="connsiteY54" fmla="*/ 4836 h 10000"/>
              <a:gd name="connsiteX55" fmla="*/ 4469 w 10000"/>
              <a:gd name="connsiteY55" fmla="*/ 4775 h 10000"/>
              <a:gd name="connsiteX56" fmla="*/ 4469 w 10000"/>
              <a:gd name="connsiteY56" fmla="*/ 4775 h 10000"/>
              <a:gd name="connsiteX57" fmla="*/ 4347 w 10000"/>
              <a:gd name="connsiteY57" fmla="*/ 4687 h 10000"/>
              <a:gd name="connsiteX58" fmla="*/ 4226 w 10000"/>
              <a:gd name="connsiteY58" fmla="*/ 4609 h 10000"/>
              <a:gd name="connsiteX59" fmla="*/ 4104 w 10000"/>
              <a:gd name="connsiteY59" fmla="*/ 4530 h 10000"/>
              <a:gd name="connsiteX60" fmla="*/ 3978 w 10000"/>
              <a:gd name="connsiteY60" fmla="*/ 4456 h 10000"/>
              <a:gd name="connsiteX61" fmla="*/ 3852 w 10000"/>
              <a:gd name="connsiteY61" fmla="*/ 4386 h 10000"/>
              <a:gd name="connsiteX62" fmla="*/ 3722 w 10000"/>
              <a:gd name="connsiteY62" fmla="*/ 4317 h 10000"/>
              <a:gd name="connsiteX63" fmla="*/ 3591 w 10000"/>
              <a:gd name="connsiteY63" fmla="*/ 4252 h 10000"/>
              <a:gd name="connsiteX64" fmla="*/ 3461 w 10000"/>
              <a:gd name="connsiteY64" fmla="*/ 4187 h 10000"/>
              <a:gd name="connsiteX65" fmla="*/ 3461 w 10000"/>
              <a:gd name="connsiteY65" fmla="*/ 4187 h 10000"/>
              <a:gd name="connsiteX66" fmla="*/ 3029 w 10000"/>
              <a:gd name="connsiteY66" fmla="*/ 3993 h 10000"/>
              <a:gd name="connsiteX67" fmla="*/ 2601 w 10000"/>
              <a:gd name="connsiteY67" fmla="*/ 3798 h 10000"/>
              <a:gd name="connsiteX68" fmla="*/ 1742 w 10000"/>
              <a:gd name="connsiteY68" fmla="*/ 3414 h 10000"/>
              <a:gd name="connsiteX69" fmla="*/ 1742 w 10000"/>
              <a:gd name="connsiteY69" fmla="*/ 3414 h 10000"/>
              <a:gd name="connsiteX70" fmla="*/ 1598 w 10000"/>
              <a:gd name="connsiteY70" fmla="*/ 3349 h 10000"/>
              <a:gd name="connsiteX71" fmla="*/ 1454 w 10000"/>
              <a:gd name="connsiteY71" fmla="*/ 3279 h 10000"/>
              <a:gd name="connsiteX72" fmla="*/ 1314 w 10000"/>
              <a:gd name="connsiteY72" fmla="*/ 3205 h 10000"/>
              <a:gd name="connsiteX73" fmla="*/ 1179 w 10000"/>
              <a:gd name="connsiteY73" fmla="*/ 3126 h 10000"/>
              <a:gd name="connsiteX74" fmla="*/ 1049 w 10000"/>
              <a:gd name="connsiteY74" fmla="*/ 3038 h 10000"/>
              <a:gd name="connsiteX75" fmla="*/ 923 w 10000"/>
              <a:gd name="connsiteY75" fmla="*/ 2946 h 10000"/>
              <a:gd name="connsiteX76" fmla="*/ 797 w 10000"/>
              <a:gd name="connsiteY76" fmla="*/ 2849 h 10000"/>
              <a:gd name="connsiteX77" fmla="*/ 680 w 10000"/>
              <a:gd name="connsiteY77" fmla="*/ 2742 h 10000"/>
              <a:gd name="connsiteX78" fmla="*/ 680 w 10000"/>
              <a:gd name="connsiteY78" fmla="*/ 2742 h 10000"/>
              <a:gd name="connsiteX79" fmla="*/ 590 w 10000"/>
              <a:gd name="connsiteY79" fmla="*/ 2649 h 10000"/>
              <a:gd name="connsiteX80" fmla="*/ 504 w 10000"/>
              <a:gd name="connsiteY80" fmla="*/ 2557 h 10000"/>
              <a:gd name="connsiteX81" fmla="*/ 423 w 10000"/>
              <a:gd name="connsiteY81" fmla="*/ 2459 h 10000"/>
              <a:gd name="connsiteX82" fmla="*/ 356 w 10000"/>
              <a:gd name="connsiteY82" fmla="*/ 2362 h 10000"/>
              <a:gd name="connsiteX83" fmla="*/ 288 w 10000"/>
              <a:gd name="connsiteY83" fmla="*/ 2260 h 10000"/>
              <a:gd name="connsiteX84" fmla="*/ 230 w 10000"/>
              <a:gd name="connsiteY84" fmla="*/ 2154 h 10000"/>
              <a:gd name="connsiteX85" fmla="*/ 180 w 10000"/>
              <a:gd name="connsiteY85" fmla="*/ 2047 h 10000"/>
              <a:gd name="connsiteX86" fmla="*/ 131 w 10000"/>
              <a:gd name="connsiteY86" fmla="*/ 1941 h 10000"/>
              <a:gd name="connsiteX87" fmla="*/ 95 w 10000"/>
              <a:gd name="connsiteY87" fmla="*/ 1830 h 10000"/>
              <a:gd name="connsiteX88" fmla="*/ 63 w 10000"/>
              <a:gd name="connsiteY88" fmla="*/ 1714 h 10000"/>
              <a:gd name="connsiteX89" fmla="*/ 36 w 10000"/>
              <a:gd name="connsiteY89" fmla="*/ 1593 h 10000"/>
              <a:gd name="connsiteX90" fmla="*/ 18 w 10000"/>
              <a:gd name="connsiteY90" fmla="*/ 1473 h 10000"/>
              <a:gd name="connsiteX91" fmla="*/ 5 w 10000"/>
              <a:gd name="connsiteY91" fmla="*/ 1352 h 10000"/>
              <a:gd name="connsiteX92" fmla="*/ 0 w 10000"/>
              <a:gd name="connsiteY92" fmla="*/ 1227 h 10000"/>
              <a:gd name="connsiteX93" fmla="*/ 0 w 10000"/>
              <a:gd name="connsiteY93" fmla="*/ 1098 h 10000"/>
              <a:gd name="connsiteX94" fmla="*/ 9 w 10000"/>
              <a:gd name="connsiteY94" fmla="*/ 968 h 10000"/>
              <a:gd name="connsiteX95" fmla="*/ 9 w 10000"/>
              <a:gd name="connsiteY95" fmla="*/ 968 h 10000"/>
              <a:gd name="connsiteX96" fmla="*/ 23 w 10000"/>
              <a:gd name="connsiteY96" fmla="*/ 848 h 10000"/>
              <a:gd name="connsiteX97" fmla="*/ 41 w 10000"/>
              <a:gd name="connsiteY97" fmla="*/ 727 h 10000"/>
              <a:gd name="connsiteX98" fmla="*/ 68 w 10000"/>
              <a:gd name="connsiteY98" fmla="*/ 607 h 10000"/>
              <a:gd name="connsiteX99" fmla="*/ 95 w 10000"/>
              <a:gd name="connsiteY99" fmla="*/ 491 h 10000"/>
              <a:gd name="connsiteX100" fmla="*/ 131 w 10000"/>
              <a:gd name="connsiteY100" fmla="*/ 375 h 10000"/>
              <a:gd name="connsiteX101" fmla="*/ 171 w 10000"/>
              <a:gd name="connsiteY101" fmla="*/ 259 h 10000"/>
              <a:gd name="connsiteX102" fmla="*/ 212 w 10000"/>
              <a:gd name="connsiteY102" fmla="*/ 148 h 10000"/>
              <a:gd name="connsiteX103" fmla="*/ 266 w 10000"/>
              <a:gd name="connsiteY103" fmla="*/ 37 h 10000"/>
              <a:gd name="connsiteX104" fmla="*/ 266 w 10000"/>
              <a:gd name="connsiteY104" fmla="*/ 37 h 10000"/>
              <a:gd name="connsiteX105" fmla="*/ 275 w 10000"/>
              <a:gd name="connsiteY105" fmla="*/ 0 h 10000"/>
              <a:gd name="connsiteX106" fmla="*/ 275 w 10000"/>
              <a:gd name="connsiteY106"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982 w 10000"/>
              <a:gd name="connsiteY9" fmla="*/ 9981 h 10000"/>
              <a:gd name="connsiteX10" fmla="*/ 9959 w 10000"/>
              <a:gd name="connsiteY10" fmla="*/ 9991 h 10000"/>
              <a:gd name="connsiteX11" fmla="*/ 9959 w 10000"/>
              <a:gd name="connsiteY11" fmla="*/ 9991 h 10000"/>
              <a:gd name="connsiteX12" fmla="*/ 9905 w 10000"/>
              <a:gd name="connsiteY12" fmla="*/ 9995 h 10000"/>
              <a:gd name="connsiteX13" fmla="*/ 9847 w 10000"/>
              <a:gd name="connsiteY13" fmla="*/ 10000 h 10000"/>
              <a:gd name="connsiteX14" fmla="*/ 9734 w 10000"/>
              <a:gd name="connsiteY14" fmla="*/ 10000 h 10000"/>
              <a:gd name="connsiteX15" fmla="*/ 7052 w 10000"/>
              <a:gd name="connsiteY15" fmla="*/ 8902 h 10000"/>
              <a:gd name="connsiteX16" fmla="*/ 6805 w 10000"/>
              <a:gd name="connsiteY16" fmla="*/ 8736 h 10000"/>
              <a:gd name="connsiteX17" fmla="*/ 6562 w 10000"/>
              <a:gd name="connsiteY17" fmla="*/ 8564 h 10000"/>
              <a:gd name="connsiteX18" fmla="*/ 6319 w 10000"/>
              <a:gd name="connsiteY18" fmla="*/ 8388 h 10000"/>
              <a:gd name="connsiteX19" fmla="*/ 6085 w 10000"/>
              <a:gd name="connsiteY19" fmla="*/ 8208 h 10000"/>
              <a:gd name="connsiteX20" fmla="*/ 5851 w 10000"/>
              <a:gd name="connsiteY20" fmla="*/ 8022 h 10000"/>
              <a:gd name="connsiteX21" fmla="*/ 5621 w 10000"/>
              <a:gd name="connsiteY21" fmla="*/ 7832 h 10000"/>
              <a:gd name="connsiteX22" fmla="*/ 5392 w 10000"/>
              <a:gd name="connsiteY22" fmla="*/ 7642 h 10000"/>
              <a:gd name="connsiteX23" fmla="*/ 5167 w 10000"/>
              <a:gd name="connsiteY23" fmla="*/ 7443 h 10000"/>
              <a:gd name="connsiteX24" fmla="*/ 5167 w 10000"/>
              <a:gd name="connsiteY24" fmla="*/ 7443 h 10000"/>
              <a:gd name="connsiteX25" fmla="*/ 4905 w 10000"/>
              <a:gd name="connsiteY25" fmla="*/ 7216 h 10000"/>
              <a:gd name="connsiteX26" fmla="*/ 4905 w 10000"/>
              <a:gd name="connsiteY26" fmla="*/ 7216 h 10000"/>
              <a:gd name="connsiteX27" fmla="*/ 4995 w 10000"/>
              <a:gd name="connsiteY27" fmla="*/ 7040 h 10000"/>
              <a:gd name="connsiteX28" fmla="*/ 5077 w 10000"/>
              <a:gd name="connsiteY28" fmla="*/ 6864 h 10000"/>
              <a:gd name="connsiteX29" fmla="*/ 5077 w 10000"/>
              <a:gd name="connsiteY29" fmla="*/ 6864 h 10000"/>
              <a:gd name="connsiteX30" fmla="*/ 5113 w 10000"/>
              <a:gd name="connsiteY30" fmla="*/ 6781 h 10000"/>
              <a:gd name="connsiteX31" fmla="*/ 5144 w 10000"/>
              <a:gd name="connsiteY31" fmla="*/ 6693 h 10000"/>
              <a:gd name="connsiteX32" fmla="*/ 5176 w 10000"/>
              <a:gd name="connsiteY32" fmla="*/ 6605 h 10000"/>
              <a:gd name="connsiteX33" fmla="*/ 5203 w 10000"/>
              <a:gd name="connsiteY33" fmla="*/ 6517 h 10000"/>
              <a:gd name="connsiteX34" fmla="*/ 5225 w 10000"/>
              <a:gd name="connsiteY34" fmla="*/ 6424 h 10000"/>
              <a:gd name="connsiteX35" fmla="*/ 5243 w 10000"/>
              <a:gd name="connsiteY35" fmla="*/ 6336 h 10000"/>
              <a:gd name="connsiteX36" fmla="*/ 5252 w 10000"/>
              <a:gd name="connsiteY36" fmla="*/ 6244 h 10000"/>
              <a:gd name="connsiteX37" fmla="*/ 5261 w 10000"/>
              <a:gd name="connsiteY37" fmla="*/ 6146 h 10000"/>
              <a:gd name="connsiteX38" fmla="*/ 5261 w 10000"/>
              <a:gd name="connsiteY38" fmla="*/ 6146 h 10000"/>
              <a:gd name="connsiteX39" fmla="*/ 5266 w 10000"/>
              <a:gd name="connsiteY39" fmla="*/ 6040 h 10000"/>
              <a:gd name="connsiteX40" fmla="*/ 5257 w 10000"/>
              <a:gd name="connsiteY40" fmla="*/ 5933 h 10000"/>
              <a:gd name="connsiteX41" fmla="*/ 5243 w 10000"/>
              <a:gd name="connsiteY41" fmla="*/ 5831 h 10000"/>
              <a:gd name="connsiteX42" fmla="*/ 5221 w 10000"/>
              <a:gd name="connsiteY42" fmla="*/ 5730 h 10000"/>
              <a:gd name="connsiteX43" fmla="*/ 5189 w 10000"/>
              <a:gd name="connsiteY43" fmla="*/ 5632 h 10000"/>
              <a:gd name="connsiteX44" fmla="*/ 5149 w 10000"/>
              <a:gd name="connsiteY44" fmla="*/ 5535 h 10000"/>
              <a:gd name="connsiteX45" fmla="*/ 5099 w 10000"/>
              <a:gd name="connsiteY45" fmla="*/ 5442 h 10000"/>
              <a:gd name="connsiteX46" fmla="*/ 5045 w 10000"/>
              <a:gd name="connsiteY46" fmla="*/ 5350 h 10000"/>
              <a:gd name="connsiteX47" fmla="*/ 5045 w 10000"/>
              <a:gd name="connsiteY47" fmla="*/ 5350 h 10000"/>
              <a:gd name="connsiteX48" fmla="*/ 4986 w 10000"/>
              <a:gd name="connsiteY48" fmla="*/ 5266 h 10000"/>
              <a:gd name="connsiteX49" fmla="*/ 4923 w 10000"/>
              <a:gd name="connsiteY49" fmla="*/ 5183 h 10000"/>
              <a:gd name="connsiteX50" fmla="*/ 4856 w 10000"/>
              <a:gd name="connsiteY50" fmla="*/ 5109 h 10000"/>
              <a:gd name="connsiteX51" fmla="*/ 4784 w 10000"/>
              <a:gd name="connsiteY51" fmla="*/ 5035 h 10000"/>
              <a:gd name="connsiteX52" fmla="*/ 4707 w 10000"/>
              <a:gd name="connsiteY52" fmla="*/ 4965 h 10000"/>
              <a:gd name="connsiteX53" fmla="*/ 4631 w 10000"/>
              <a:gd name="connsiteY53" fmla="*/ 4900 h 10000"/>
              <a:gd name="connsiteX54" fmla="*/ 4550 w 10000"/>
              <a:gd name="connsiteY54" fmla="*/ 4836 h 10000"/>
              <a:gd name="connsiteX55" fmla="*/ 4469 w 10000"/>
              <a:gd name="connsiteY55" fmla="*/ 4775 h 10000"/>
              <a:gd name="connsiteX56" fmla="*/ 4469 w 10000"/>
              <a:gd name="connsiteY56" fmla="*/ 4775 h 10000"/>
              <a:gd name="connsiteX57" fmla="*/ 4347 w 10000"/>
              <a:gd name="connsiteY57" fmla="*/ 4687 h 10000"/>
              <a:gd name="connsiteX58" fmla="*/ 4226 w 10000"/>
              <a:gd name="connsiteY58" fmla="*/ 4609 h 10000"/>
              <a:gd name="connsiteX59" fmla="*/ 4104 w 10000"/>
              <a:gd name="connsiteY59" fmla="*/ 4530 h 10000"/>
              <a:gd name="connsiteX60" fmla="*/ 3978 w 10000"/>
              <a:gd name="connsiteY60" fmla="*/ 4456 h 10000"/>
              <a:gd name="connsiteX61" fmla="*/ 3852 w 10000"/>
              <a:gd name="connsiteY61" fmla="*/ 4386 h 10000"/>
              <a:gd name="connsiteX62" fmla="*/ 3722 w 10000"/>
              <a:gd name="connsiteY62" fmla="*/ 4317 h 10000"/>
              <a:gd name="connsiteX63" fmla="*/ 3591 w 10000"/>
              <a:gd name="connsiteY63" fmla="*/ 4252 h 10000"/>
              <a:gd name="connsiteX64" fmla="*/ 3461 w 10000"/>
              <a:gd name="connsiteY64" fmla="*/ 4187 h 10000"/>
              <a:gd name="connsiteX65" fmla="*/ 3461 w 10000"/>
              <a:gd name="connsiteY65" fmla="*/ 4187 h 10000"/>
              <a:gd name="connsiteX66" fmla="*/ 3029 w 10000"/>
              <a:gd name="connsiteY66" fmla="*/ 3993 h 10000"/>
              <a:gd name="connsiteX67" fmla="*/ 2601 w 10000"/>
              <a:gd name="connsiteY67" fmla="*/ 3798 h 10000"/>
              <a:gd name="connsiteX68" fmla="*/ 1742 w 10000"/>
              <a:gd name="connsiteY68" fmla="*/ 3414 h 10000"/>
              <a:gd name="connsiteX69" fmla="*/ 1742 w 10000"/>
              <a:gd name="connsiteY69" fmla="*/ 3414 h 10000"/>
              <a:gd name="connsiteX70" fmla="*/ 1598 w 10000"/>
              <a:gd name="connsiteY70" fmla="*/ 3349 h 10000"/>
              <a:gd name="connsiteX71" fmla="*/ 1454 w 10000"/>
              <a:gd name="connsiteY71" fmla="*/ 3279 h 10000"/>
              <a:gd name="connsiteX72" fmla="*/ 1314 w 10000"/>
              <a:gd name="connsiteY72" fmla="*/ 3205 h 10000"/>
              <a:gd name="connsiteX73" fmla="*/ 1179 w 10000"/>
              <a:gd name="connsiteY73" fmla="*/ 3126 h 10000"/>
              <a:gd name="connsiteX74" fmla="*/ 1049 w 10000"/>
              <a:gd name="connsiteY74" fmla="*/ 3038 h 10000"/>
              <a:gd name="connsiteX75" fmla="*/ 923 w 10000"/>
              <a:gd name="connsiteY75" fmla="*/ 2946 h 10000"/>
              <a:gd name="connsiteX76" fmla="*/ 797 w 10000"/>
              <a:gd name="connsiteY76" fmla="*/ 2849 h 10000"/>
              <a:gd name="connsiteX77" fmla="*/ 680 w 10000"/>
              <a:gd name="connsiteY77" fmla="*/ 2742 h 10000"/>
              <a:gd name="connsiteX78" fmla="*/ 680 w 10000"/>
              <a:gd name="connsiteY78" fmla="*/ 2742 h 10000"/>
              <a:gd name="connsiteX79" fmla="*/ 590 w 10000"/>
              <a:gd name="connsiteY79" fmla="*/ 2649 h 10000"/>
              <a:gd name="connsiteX80" fmla="*/ 504 w 10000"/>
              <a:gd name="connsiteY80" fmla="*/ 2557 h 10000"/>
              <a:gd name="connsiteX81" fmla="*/ 423 w 10000"/>
              <a:gd name="connsiteY81" fmla="*/ 2459 h 10000"/>
              <a:gd name="connsiteX82" fmla="*/ 356 w 10000"/>
              <a:gd name="connsiteY82" fmla="*/ 2362 h 10000"/>
              <a:gd name="connsiteX83" fmla="*/ 288 w 10000"/>
              <a:gd name="connsiteY83" fmla="*/ 2260 h 10000"/>
              <a:gd name="connsiteX84" fmla="*/ 230 w 10000"/>
              <a:gd name="connsiteY84" fmla="*/ 2154 h 10000"/>
              <a:gd name="connsiteX85" fmla="*/ 180 w 10000"/>
              <a:gd name="connsiteY85" fmla="*/ 2047 h 10000"/>
              <a:gd name="connsiteX86" fmla="*/ 131 w 10000"/>
              <a:gd name="connsiteY86" fmla="*/ 1941 h 10000"/>
              <a:gd name="connsiteX87" fmla="*/ 95 w 10000"/>
              <a:gd name="connsiteY87" fmla="*/ 1830 h 10000"/>
              <a:gd name="connsiteX88" fmla="*/ 63 w 10000"/>
              <a:gd name="connsiteY88" fmla="*/ 1714 h 10000"/>
              <a:gd name="connsiteX89" fmla="*/ 36 w 10000"/>
              <a:gd name="connsiteY89" fmla="*/ 1593 h 10000"/>
              <a:gd name="connsiteX90" fmla="*/ 18 w 10000"/>
              <a:gd name="connsiteY90" fmla="*/ 1473 h 10000"/>
              <a:gd name="connsiteX91" fmla="*/ 5 w 10000"/>
              <a:gd name="connsiteY91" fmla="*/ 1352 h 10000"/>
              <a:gd name="connsiteX92" fmla="*/ 0 w 10000"/>
              <a:gd name="connsiteY92" fmla="*/ 1227 h 10000"/>
              <a:gd name="connsiteX93" fmla="*/ 0 w 10000"/>
              <a:gd name="connsiteY93" fmla="*/ 1098 h 10000"/>
              <a:gd name="connsiteX94" fmla="*/ 9 w 10000"/>
              <a:gd name="connsiteY94" fmla="*/ 968 h 10000"/>
              <a:gd name="connsiteX95" fmla="*/ 9 w 10000"/>
              <a:gd name="connsiteY95" fmla="*/ 968 h 10000"/>
              <a:gd name="connsiteX96" fmla="*/ 23 w 10000"/>
              <a:gd name="connsiteY96" fmla="*/ 848 h 10000"/>
              <a:gd name="connsiteX97" fmla="*/ 41 w 10000"/>
              <a:gd name="connsiteY97" fmla="*/ 727 h 10000"/>
              <a:gd name="connsiteX98" fmla="*/ 68 w 10000"/>
              <a:gd name="connsiteY98" fmla="*/ 607 h 10000"/>
              <a:gd name="connsiteX99" fmla="*/ 95 w 10000"/>
              <a:gd name="connsiteY99" fmla="*/ 491 h 10000"/>
              <a:gd name="connsiteX100" fmla="*/ 131 w 10000"/>
              <a:gd name="connsiteY100" fmla="*/ 375 h 10000"/>
              <a:gd name="connsiteX101" fmla="*/ 171 w 10000"/>
              <a:gd name="connsiteY101" fmla="*/ 259 h 10000"/>
              <a:gd name="connsiteX102" fmla="*/ 212 w 10000"/>
              <a:gd name="connsiteY102" fmla="*/ 148 h 10000"/>
              <a:gd name="connsiteX103" fmla="*/ 266 w 10000"/>
              <a:gd name="connsiteY103" fmla="*/ 37 h 10000"/>
              <a:gd name="connsiteX104" fmla="*/ 266 w 10000"/>
              <a:gd name="connsiteY104" fmla="*/ 37 h 10000"/>
              <a:gd name="connsiteX105" fmla="*/ 275 w 10000"/>
              <a:gd name="connsiteY105" fmla="*/ 0 h 10000"/>
              <a:gd name="connsiteX106" fmla="*/ 275 w 10000"/>
              <a:gd name="connsiteY106"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982 w 10000"/>
              <a:gd name="connsiteY9" fmla="*/ 9981 h 10000"/>
              <a:gd name="connsiteX10" fmla="*/ 9959 w 10000"/>
              <a:gd name="connsiteY10" fmla="*/ 9991 h 10000"/>
              <a:gd name="connsiteX11" fmla="*/ 9905 w 10000"/>
              <a:gd name="connsiteY11" fmla="*/ 9995 h 10000"/>
              <a:gd name="connsiteX12" fmla="*/ 9847 w 10000"/>
              <a:gd name="connsiteY12" fmla="*/ 10000 h 10000"/>
              <a:gd name="connsiteX13" fmla="*/ 9734 w 10000"/>
              <a:gd name="connsiteY13" fmla="*/ 10000 h 10000"/>
              <a:gd name="connsiteX14" fmla="*/ 7052 w 10000"/>
              <a:gd name="connsiteY14" fmla="*/ 8902 h 10000"/>
              <a:gd name="connsiteX15" fmla="*/ 6805 w 10000"/>
              <a:gd name="connsiteY15" fmla="*/ 8736 h 10000"/>
              <a:gd name="connsiteX16" fmla="*/ 6562 w 10000"/>
              <a:gd name="connsiteY16" fmla="*/ 8564 h 10000"/>
              <a:gd name="connsiteX17" fmla="*/ 6319 w 10000"/>
              <a:gd name="connsiteY17" fmla="*/ 8388 h 10000"/>
              <a:gd name="connsiteX18" fmla="*/ 6085 w 10000"/>
              <a:gd name="connsiteY18" fmla="*/ 8208 h 10000"/>
              <a:gd name="connsiteX19" fmla="*/ 5851 w 10000"/>
              <a:gd name="connsiteY19" fmla="*/ 8022 h 10000"/>
              <a:gd name="connsiteX20" fmla="*/ 5621 w 10000"/>
              <a:gd name="connsiteY20" fmla="*/ 7832 h 10000"/>
              <a:gd name="connsiteX21" fmla="*/ 5392 w 10000"/>
              <a:gd name="connsiteY21" fmla="*/ 7642 h 10000"/>
              <a:gd name="connsiteX22" fmla="*/ 5167 w 10000"/>
              <a:gd name="connsiteY22" fmla="*/ 7443 h 10000"/>
              <a:gd name="connsiteX23" fmla="*/ 5167 w 10000"/>
              <a:gd name="connsiteY23" fmla="*/ 7443 h 10000"/>
              <a:gd name="connsiteX24" fmla="*/ 4905 w 10000"/>
              <a:gd name="connsiteY24" fmla="*/ 7216 h 10000"/>
              <a:gd name="connsiteX25" fmla="*/ 4905 w 10000"/>
              <a:gd name="connsiteY25" fmla="*/ 7216 h 10000"/>
              <a:gd name="connsiteX26" fmla="*/ 4995 w 10000"/>
              <a:gd name="connsiteY26" fmla="*/ 7040 h 10000"/>
              <a:gd name="connsiteX27" fmla="*/ 5077 w 10000"/>
              <a:gd name="connsiteY27" fmla="*/ 6864 h 10000"/>
              <a:gd name="connsiteX28" fmla="*/ 5077 w 10000"/>
              <a:gd name="connsiteY28" fmla="*/ 6864 h 10000"/>
              <a:gd name="connsiteX29" fmla="*/ 5113 w 10000"/>
              <a:gd name="connsiteY29" fmla="*/ 6781 h 10000"/>
              <a:gd name="connsiteX30" fmla="*/ 5144 w 10000"/>
              <a:gd name="connsiteY30" fmla="*/ 6693 h 10000"/>
              <a:gd name="connsiteX31" fmla="*/ 5176 w 10000"/>
              <a:gd name="connsiteY31" fmla="*/ 6605 h 10000"/>
              <a:gd name="connsiteX32" fmla="*/ 5203 w 10000"/>
              <a:gd name="connsiteY32" fmla="*/ 6517 h 10000"/>
              <a:gd name="connsiteX33" fmla="*/ 5225 w 10000"/>
              <a:gd name="connsiteY33" fmla="*/ 6424 h 10000"/>
              <a:gd name="connsiteX34" fmla="*/ 5243 w 10000"/>
              <a:gd name="connsiteY34" fmla="*/ 6336 h 10000"/>
              <a:gd name="connsiteX35" fmla="*/ 5252 w 10000"/>
              <a:gd name="connsiteY35" fmla="*/ 6244 h 10000"/>
              <a:gd name="connsiteX36" fmla="*/ 5261 w 10000"/>
              <a:gd name="connsiteY36" fmla="*/ 6146 h 10000"/>
              <a:gd name="connsiteX37" fmla="*/ 5261 w 10000"/>
              <a:gd name="connsiteY37" fmla="*/ 6146 h 10000"/>
              <a:gd name="connsiteX38" fmla="*/ 5266 w 10000"/>
              <a:gd name="connsiteY38" fmla="*/ 6040 h 10000"/>
              <a:gd name="connsiteX39" fmla="*/ 5257 w 10000"/>
              <a:gd name="connsiteY39" fmla="*/ 5933 h 10000"/>
              <a:gd name="connsiteX40" fmla="*/ 5243 w 10000"/>
              <a:gd name="connsiteY40" fmla="*/ 5831 h 10000"/>
              <a:gd name="connsiteX41" fmla="*/ 5221 w 10000"/>
              <a:gd name="connsiteY41" fmla="*/ 5730 h 10000"/>
              <a:gd name="connsiteX42" fmla="*/ 5189 w 10000"/>
              <a:gd name="connsiteY42" fmla="*/ 5632 h 10000"/>
              <a:gd name="connsiteX43" fmla="*/ 5149 w 10000"/>
              <a:gd name="connsiteY43" fmla="*/ 5535 h 10000"/>
              <a:gd name="connsiteX44" fmla="*/ 5099 w 10000"/>
              <a:gd name="connsiteY44" fmla="*/ 5442 h 10000"/>
              <a:gd name="connsiteX45" fmla="*/ 5045 w 10000"/>
              <a:gd name="connsiteY45" fmla="*/ 5350 h 10000"/>
              <a:gd name="connsiteX46" fmla="*/ 5045 w 10000"/>
              <a:gd name="connsiteY46" fmla="*/ 5350 h 10000"/>
              <a:gd name="connsiteX47" fmla="*/ 4986 w 10000"/>
              <a:gd name="connsiteY47" fmla="*/ 5266 h 10000"/>
              <a:gd name="connsiteX48" fmla="*/ 4923 w 10000"/>
              <a:gd name="connsiteY48" fmla="*/ 5183 h 10000"/>
              <a:gd name="connsiteX49" fmla="*/ 4856 w 10000"/>
              <a:gd name="connsiteY49" fmla="*/ 5109 h 10000"/>
              <a:gd name="connsiteX50" fmla="*/ 4784 w 10000"/>
              <a:gd name="connsiteY50" fmla="*/ 5035 h 10000"/>
              <a:gd name="connsiteX51" fmla="*/ 4707 w 10000"/>
              <a:gd name="connsiteY51" fmla="*/ 4965 h 10000"/>
              <a:gd name="connsiteX52" fmla="*/ 4631 w 10000"/>
              <a:gd name="connsiteY52" fmla="*/ 4900 h 10000"/>
              <a:gd name="connsiteX53" fmla="*/ 4550 w 10000"/>
              <a:gd name="connsiteY53" fmla="*/ 4836 h 10000"/>
              <a:gd name="connsiteX54" fmla="*/ 4469 w 10000"/>
              <a:gd name="connsiteY54" fmla="*/ 4775 h 10000"/>
              <a:gd name="connsiteX55" fmla="*/ 4469 w 10000"/>
              <a:gd name="connsiteY55" fmla="*/ 4775 h 10000"/>
              <a:gd name="connsiteX56" fmla="*/ 4347 w 10000"/>
              <a:gd name="connsiteY56" fmla="*/ 4687 h 10000"/>
              <a:gd name="connsiteX57" fmla="*/ 4226 w 10000"/>
              <a:gd name="connsiteY57" fmla="*/ 4609 h 10000"/>
              <a:gd name="connsiteX58" fmla="*/ 4104 w 10000"/>
              <a:gd name="connsiteY58" fmla="*/ 4530 h 10000"/>
              <a:gd name="connsiteX59" fmla="*/ 3978 w 10000"/>
              <a:gd name="connsiteY59" fmla="*/ 4456 h 10000"/>
              <a:gd name="connsiteX60" fmla="*/ 3852 w 10000"/>
              <a:gd name="connsiteY60" fmla="*/ 4386 h 10000"/>
              <a:gd name="connsiteX61" fmla="*/ 3722 w 10000"/>
              <a:gd name="connsiteY61" fmla="*/ 4317 h 10000"/>
              <a:gd name="connsiteX62" fmla="*/ 3591 w 10000"/>
              <a:gd name="connsiteY62" fmla="*/ 4252 h 10000"/>
              <a:gd name="connsiteX63" fmla="*/ 3461 w 10000"/>
              <a:gd name="connsiteY63" fmla="*/ 4187 h 10000"/>
              <a:gd name="connsiteX64" fmla="*/ 3461 w 10000"/>
              <a:gd name="connsiteY64" fmla="*/ 4187 h 10000"/>
              <a:gd name="connsiteX65" fmla="*/ 3029 w 10000"/>
              <a:gd name="connsiteY65" fmla="*/ 3993 h 10000"/>
              <a:gd name="connsiteX66" fmla="*/ 2601 w 10000"/>
              <a:gd name="connsiteY66" fmla="*/ 3798 h 10000"/>
              <a:gd name="connsiteX67" fmla="*/ 1742 w 10000"/>
              <a:gd name="connsiteY67" fmla="*/ 3414 h 10000"/>
              <a:gd name="connsiteX68" fmla="*/ 1742 w 10000"/>
              <a:gd name="connsiteY68" fmla="*/ 3414 h 10000"/>
              <a:gd name="connsiteX69" fmla="*/ 1598 w 10000"/>
              <a:gd name="connsiteY69" fmla="*/ 3349 h 10000"/>
              <a:gd name="connsiteX70" fmla="*/ 1454 w 10000"/>
              <a:gd name="connsiteY70" fmla="*/ 3279 h 10000"/>
              <a:gd name="connsiteX71" fmla="*/ 1314 w 10000"/>
              <a:gd name="connsiteY71" fmla="*/ 3205 h 10000"/>
              <a:gd name="connsiteX72" fmla="*/ 1179 w 10000"/>
              <a:gd name="connsiteY72" fmla="*/ 3126 h 10000"/>
              <a:gd name="connsiteX73" fmla="*/ 1049 w 10000"/>
              <a:gd name="connsiteY73" fmla="*/ 3038 h 10000"/>
              <a:gd name="connsiteX74" fmla="*/ 923 w 10000"/>
              <a:gd name="connsiteY74" fmla="*/ 2946 h 10000"/>
              <a:gd name="connsiteX75" fmla="*/ 797 w 10000"/>
              <a:gd name="connsiteY75" fmla="*/ 2849 h 10000"/>
              <a:gd name="connsiteX76" fmla="*/ 680 w 10000"/>
              <a:gd name="connsiteY76" fmla="*/ 2742 h 10000"/>
              <a:gd name="connsiteX77" fmla="*/ 680 w 10000"/>
              <a:gd name="connsiteY77" fmla="*/ 2742 h 10000"/>
              <a:gd name="connsiteX78" fmla="*/ 590 w 10000"/>
              <a:gd name="connsiteY78" fmla="*/ 2649 h 10000"/>
              <a:gd name="connsiteX79" fmla="*/ 504 w 10000"/>
              <a:gd name="connsiteY79" fmla="*/ 2557 h 10000"/>
              <a:gd name="connsiteX80" fmla="*/ 423 w 10000"/>
              <a:gd name="connsiteY80" fmla="*/ 2459 h 10000"/>
              <a:gd name="connsiteX81" fmla="*/ 356 w 10000"/>
              <a:gd name="connsiteY81" fmla="*/ 2362 h 10000"/>
              <a:gd name="connsiteX82" fmla="*/ 288 w 10000"/>
              <a:gd name="connsiteY82" fmla="*/ 2260 h 10000"/>
              <a:gd name="connsiteX83" fmla="*/ 230 w 10000"/>
              <a:gd name="connsiteY83" fmla="*/ 2154 h 10000"/>
              <a:gd name="connsiteX84" fmla="*/ 180 w 10000"/>
              <a:gd name="connsiteY84" fmla="*/ 2047 h 10000"/>
              <a:gd name="connsiteX85" fmla="*/ 131 w 10000"/>
              <a:gd name="connsiteY85" fmla="*/ 1941 h 10000"/>
              <a:gd name="connsiteX86" fmla="*/ 95 w 10000"/>
              <a:gd name="connsiteY86" fmla="*/ 1830 h 10000"/>
              <a:gd name="connsiteX87" fmla="*/ 63 w 10000"/>
              <a:gd name="connsiteY87" fmla="*/ 1714 h 10000"/>
              <a:gd name="connsiteX88" fmla="*/ 36 w 10000"/>
              <a:gd name="connsiteY88" fmla="*/ 1593 h 10000"/>
              <a:gd name="connsiteX89" fmla="*/ 18 w 10000"/>
              <a:gd name="connsiteY89" fmla="*/ 1473 h 10000"/>
              <a:gd name="connsiteX90" fmla="*/ 5 w 10000"/>
              <a:gd name="connsiteY90" fmla="*/ 1352 h 10000"/>
              <a:gd name="connsiteX91" fmla="*/ 0 w 10000"/>
              <a:gd name="connsiteY91" fmla="*/ 1227 h 10000"/>
              <a:gd name="connsiteX92" fmla="*/ 0 w 10000"/>
              <a:gd name="connsiteY92" fmla="*/ 1098 h 10000"/>
              <a:gd name="connsiteX93" fmla="*/ 9 w 10000"/>
              <a:gd name="connsiteY93" fmla="*/ 968 h 10000"/>
              <a:gd name="connsiteX94" fmla="*/ 9 w 10000"/>
              <a:gd name="connsiteY94" fmla="*/ 968 h 10000"/>
              <a:gd name="connsiteX95" fmla="*/ 23 w 10000"/>
              <a:gd name="connsiteY95" fmla="*/ 848 h 10000"/>
              <a:gd name="connsiteX96" fmla="*/ 41 w 10000"/>
              <a:gd name="connsiteY96" fmla="*/ 727 h 10000"/>
              <a:gd name="connsiteX97" fmla="*/ 68 w 10000"/>
              <a:gd name="connsiteY97" fmla="*/ 607 h 10000"/>
              <a:gd name="connsiteX98" fmla="*/ 95 w 10000"/>
              <a:gd name="connsiteY98" fmla="*/ 491 h 10000"/>
              <a:gd name="connsiteX99" fmla="*/ 131 w 10000"/>
              <a:gd name="connsiteY99" fmla="*/ 375 h 10000"/>
              <a:gd name="connsiteX100" fmla="*/ 171 w 10000"/>
              <a:gd name="connsiteY100" fmla="*/ 259 h 10000"/>
              <a:gd name="connsiteX101" fmla="*/ 212 w 10000"/>
              <a:gd name="connsiteY101" fmla="*/ 148 h 10000"/>
              <a:gd name="connsiteX102" fmla="*/ 266 w 10000"/>
              <a:gd name="connsiteY102" fmla="*/ 37 h 10000"/>
              <a:gd name="connsiteX103" fmla="*/ 266 w 10000"/>
              <a:gd name="connsiteY103" fmla="*/ 37 h 10000"/>
              <a:gd name="connsiteX104" fmla="*/ 275 w 10000"/>
              <a:gd name="connsiteY104" fmla="*/ 0 h 10000"/>
              <a:gd name="connsiteX105" fmla="*/ 275 w 10000"/>
              <a:gd name="connsiteY105"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982 w 10000"/>
              <a:gd name="connsiteY9" fmla="*/ 9981 h 10000"/>
              <a:gd name="connsiteX10" fmla="*/ 9959 w 10000"/>
              <a:gd name="connsiteY10" fmla="*/ 9991 h 10000"/>
              <a:gd name="connsiteX11" fmla="*/ 9847 w 10000"/>
              <a:gd name="connsiteY11" fmla="*/ 10000 h 10000"/>
              <a:gd name="connsiteX12" fmla="*/ 9734 w 10000"/>
              <a:gd name="connsiteY12" fmla="*/ 10000 h 10000"/>
              <a:gd name="connsiteX13" fmla="*/ 7052 w 10000"/>
              <a:gd name="connsiteY13" fmla="*/ 8902 h 10000"/>
              <a:gd name="connsiteX14" fmla="*/ 6805 w 10000"/>
              <a:gd name="connsiteY14" fmla="*/ 8736 h 10000"/>
              <a:gd name="connsiteX15" fmla="*/ 6562 w 10000"/>
              <a:gd name="connsiteY15" fmla="*/ 8564 h 10000"/>
              <a:gd name="connsiteX16" fmla="*/ 6319 w 10000"/>
              <a:gd name="connsiteY16" fmla="*/ 8388 h 10000"/>
              <a:gd name="connsiteX17" fmla="*/ 6085 w 10000"/>
              <a:gd name="connsiteY17" fmla="*/ 8208 h 10000"/>
              <a:gd name="connsiteX18" fmla="*/ 5851 w 10000"/>
              <a:gd name="connsiteY18" fmla="*/ 8022 h 10000"/>
              <a:gd name="connsiteX19" fmla="*/ 5621 w 10000"/>
              <a:gd name="connsiteY19" fmla="*/ 7832 h 10000"/>
              <a:gd name="connsiteX20" fmla="*/ 5392 w 10000"/>
              <a:gd name="connsiteY20" fmla="*/ 7642 h 10000"/>
              <a:gd name="connsiteX21" fmla="*/ 5167 w 10000"/>
              <a:gd name="connsiteY21" fmla="*/ 7443 h 10000"/>
              <a:gd name="connsiteX22" fmla="*/ 5167 w 10000"/>
              <a:gd name="connsiteY22" fmla="*/ 7443 h 10000"/>
              <a:gd name="connsiteX23" fmla="*/ 4905 w 10000"/>
              <a:gd name="connsiteY23" fmla="*/ 7216 h 10000"/>
              <a:gd name="connsiteX24" fmla="*/ 4905 w 10000"/>
              <a:gd name="connsiteY24" fmla="*/ 7216 h 10000"/>
              <a:gd name="connsiteX25" fmla="*/ 4995 w 10000"/>
              <a:gd name="connsiteY25" fmla="*/ 7040 h 10000"/>
              <a:gd name="connsiteX26" fmla="*/ 5077 w 10000"/>
              <a:gd name="connsiteY26" fmla="*/ 6864 h 10000"/>
              <a:gd name="connsiteX27" fmla="*/ 5077 w 10000"/>
              <a:gd name="connsiteY27" fmla="*/ 6864 h 10000"/>
              <a:gd name="connsiteX28" fmla="*/ 5113 w 10000"/>
              <a:gd name="connsiteY28" fmla="*/ 6781 h 10000"/>
              <a:gd name="connsiteX29" fmla="*/ 5144 w 10000"/>
              <a:gd name="connsiteY29" fmla="*/ 6693 h 10000"/>
              <a:gd name="connsiteX30" fmla="*/ 5176 w 10000"/>
              <a:gd name="connsiteY30" fmla="*/ 6605 h 10000"/>
              <a:gd name="connsiteX31" fmla="*/ 5203 w 10000"/>
              <a:gd name="connsiteY31" fmla="*/ 6517 h 10000"/>
              <a:gd name="connsiteX32" fmla="*/ 5225 w 10000"/>
              <a:gd name="connsiteY32" fmla="*/ 6424 h 10000"/>
              <a:gd name="connsiteX33" fmla="*/ 5243 w 10000"/>
              <a:gd name="connsiteY33" fmla="*/ 6336 h 10000"/>
              <a:gd name="connsiteX34" fmla="*/ 5252 w 10000"/>
              <a:gd name="connsiteY34" fmla="*/ 6244 h 10000"/>
              <a:gd name="connsiteX35" fmla="*/ 5261 w 10000"/>
              <a:gd name="connsiteY35" fmla="*/ 6146 h 10000"/>
              <a:gd name="connsiteX36" fmla="*/ 5261 w 10000"/>
              <a:gd name="connsiteY36" fmla="*/ 6146 h 10000"/>
              <a:gd name="connsiteX37" fmla="*/ 5266 w 10000"/>
              <a:gd name="connsiteY37" fmla="*/ 6040 h 10000"/>
              <a:gd name="connsiteX38" fmla="*/ 5257 w 10000"/>
              <a:gd name="connsiteY38" fmla="*/ 5933 h 10000"/>
              <a:gd name="connsiteX39" fmla="*/ 5243 w 10000"/>
              <a:gd name="connsiteY39" fmla="*/ 5831 h 10000"/>
              <a:gd name="connsiteX40" fmla="*/ 5221 w 10000"/>
              <a:gd name="connsiteY40" fmla="*/ 5730 h 10000"/>
              <a:gd name="connsiteX41" fmla="*/ 5189 w 10000"/>
              <a:gd name="connsiteY41" fmla="*/ 5632 h 10000"/>
              <a:gd name="connsiteX42" fmla="*/ 5149 w 10000"/>
              <a:gd name="connsiteY42" fmla="*/ 5535 h 10000"/>
              <a:gd name="connsiteX43" fmla="*/ 5099 w 10000"/>
              <a:gd name="connsiteY43" fmla="*/ 5442 h 10000"/>
              <a:gd name="connsiteX44" fmla="*/ 5045 w 10000"/>
              <a:gd name="connsiteY44" fmla="*/ 5350 h 10000"/>
              <a:gd name="connsiteX45" fmla="*/ 5045 w 10000"/>
              <a:gd name="connsiteY45" fmla="*/ 5350 h 10000"/>
              <a:gd name="connsiteX46" fmla="*/ 4986 w 10000"/>
              <a:gd name="connsiteY46" fmla="*/ 5266 h 10000"/>
              <a:gd name="connsiteX47" fmla="*/ 4923 w 10000"/>
              <a:gd name="connsiteY47" fmla="*/ 5183 h 10000"/>
              <a:gd name="connsiteX48" fmla="*/ 4856 w 10000"/>
              <a:gd name="connsiteY48" fmla="*/ 5109 h 10000"/>
              <a:gd name="connsiteX49" fmla="*/ 4784 w 10000"/>
              <a:gd name="connsiteY49" fmla="*/ 5035 h 10000"/>
              <a:gd name="connsiteX50" fmla="*/ 4707 w 10000"/>
              <a:gd name="connsiteY50" fmla="*/ 4965 h 10000"/>
              <a:gd name="connsiteX51" fmla="*/ 4631 w 10000"/>
              <a:gd name="connsiteY51" fmla="*/ 4900 h 10000"/>
              <a:gd name="connsiteX52" fmla="*/ 4550 w 10000"/>
              <a:gd name="connsiteY52" fmla="*/ 4836 h 10000"/>
              <a:gd name="connsiteX53" fmla="*/ 4469 w 10000"/>
              <a:gd name="connsiteY53" fmla="*/ 4775 h 10000"/>
              <a:gd name="connsiteX54" fmla="*/ 4469 w 10000"/>
              <a:gd name="connsiteY54" fmla="*/ 4775 h 10000"/>
              <a:gd name="connsiteX55" fmla="*/ 4347 w 10000"/>
              <a:gd name="connsiteY55" fmla="*/ 4687 h 10000"/>
              <a:gd name="connsiteX56" fmla="*/ 4226 w 10000"/>
              <a:gd name="connsiteY56" fmla="*/ 4609 h 10000"/>
              <a:gd name="connsiteX57" fmla="*/ 4104 w 10000"/>
              <a:gd name="connsiteY57" fmla="*/ 4530 h 10000"/>
              <a:gd name="connsiteX58" fmla="*/ 3978 w 10000"/>
              <a:gd name="connsiteY58" fmla="*/ 4456 h 10000"/>
              <a:gd name="connsiteX59" fmla="*/ 3852 w 10000"/>
              <a:gd name="connsiteY59" fmla="*/ 4386 h 10000"/>
              <a:gd name="connsiteX60" fmla="*/ 3722 w 10000"/>
              <a:gd name="connsiteY60" fmla="*/ 4317 h 10000"/>
              <a:gd name="connsiteX61" fmla="*/ 3591 w 10000"/>
              <a:gd name="connsiteY61" fmla="*/ 4252 h 10000"/>
              <a:gd name="connsiteX62" fmla="*/ 3461 w 10000"/>
              <a:gd name="connsiteY62" fmla="*/ 4187 h 10000"/>
              <a:gd name="connsiteX63" fmla="*/ 3461 w 10000"/>
              <a:gd name="connsiteY63" fmla="*/ 4187 h 10000"/>
              <a:gd name="connsiteX64" fmla="*/ 3029 w 10000"/>
              <a:gd name="connsiteY64" fmla="*/ 3993 h 10000"/>
              <a:gd name="connsiteX65" fmla="*/ 2601 w 10000"/>
              <a:gd name="connsiteY65" fmla="*/ 3798 h 10000"/>
              <a:gd name="connsiteX66" fmla="*/ 1742 w 10000"/>
              <a:gd name="connsiteY66" fmla="*/ 3414 h 10000"/>
              <a:gd name="connsiteX67" fmla="*/ 1742 w 10000"/>
              <a:gd name="connsiteY67" fmla="*/ 3414 h 10000"/>
              <a:gd name="connsiteX68" fmla="*/ 1598 w 10000"/>
              <a:gd name="connsiteY68" fmla="*/ 3349 h 10000"/>
              <a:gd name="connsiteX69" fmla="*/ 1454 w 10000"/>
              <a:gd name="connsiteY69" fmla="*/ 3279 h 10000"/>
              <a:gd name="connsiteX70" fmla="*/ 1314 w 10000"/>
              <a:gd name="connsiteY70" fmla="*/ 3205 h 10000"/>
              <a:gd name="connsiteX71" fmla="*/ 1179 w 10000"/>
              <a:gd name="connsiteY71" fmla="*/ 3126 h 10000"/>
              <a:gd name="connsiteX72" fmla="*/ 1049 w 10000"/>
              <a:gd name="connsiteY72" fmla="*/ 3038 h 10000"/>
              <a:gd name="connsiteX73" fmla="*/ 923 w 10000"/>
              <a:gd name="connsiteY73" fmla="*/ 2946 h 10000"/>
              <a:gd name="connsiteX74" fmla="*/ 797 w 10000"/>
              <a:gd name="connsiteY74" fmla="*/ 2849 h 10000"/>
              <a:gd name="connsiteX75" fmla="*/ 680 w 10000"/>
              <a:gd name="connsiteY75" fmla="*/ 2742 h 10000"/>
              <a:gd name="connsiteX76" fmla="*/ 680 w 10000"/>
              <a:gd name="connsiteY76" fmla="*/ 2742 h 10000"/>
              <a:gd name="connsiteX77" fmla="*/ 590 w 10000"/>
              <a:gd name="connsiteY77" fmla="*/ 2649 h 10000"/>
              <a:gd name="connsiteX78" fmla="*/ 504 w 10000"/>
              <a:gd name="connsiteY78" fmla="*/ 2557 h 10000"/>
              <a:gd name="connsiteX79" fmla="*/ 423 w 10000"/>
              <a:gd name="connsiteY79" fmla="*/ 2459 h 10000"/>
              <a:gd name="connsiteX80" fmla="*/ 356 w 10000"/>
              <a:gd name="connsiteY80" fmla="*/ 2362 h 10000"/>
              <a:gd name="connsiteX81" fmla="*/ 288 w 10000"/>
              <a:gd name="connsiteY81" fmla="*/ 2260 h 10000"/>
              <a:gd name="connsiteX82" fmla="*/ 230 w 10000"/>
              <a:gd name="connsiteY82" fmla="*/ 2154 h 10000"/>
              <a:gd name="connsiteX83" fmla="*/ 180 w 10000"/>
              <a:gd name="connsiteY83" fmla="*/ 2047 h 10000"/>
              <a:gd name="connsiteX84" fmla="*/ 131 w 10000"/>
              <a:gd name="connsiteY84" fmla="*/ 1941 h 10000"/>
              <a:gd name="connsiteX85" fmla="*/ 95 w 10000"/>
              <a:gd name="connsiteY85" fmla="*/ 1830 h 10000"/>
              <a:gd name="connsiteX86" fmla="*/ 63 w 10000"/>
              <a:gd name="connsiteY86" fmla="*/ 1714 h 10000"/>
              <a:gd name="connsiteX87" fmla="*/ 36 w 10000"/>
              <a:gd name="connsiteY87" fmla="*/ 1593 h 10000"/>
              <a:gd name="connsiteX88" fmla="*/ 18 w 10000"/>
              <a:gd name="connsiteY88" fmla="*/ 1473 h 10000"/>
              <a:gd name="connsiteX89" fmla="*/ 5 w 10000"/>
              <a:gd name="connsiteY89" fmla="*/ 1352 h 10000"/>
              <a:gd name="connsiteX90" fmla="*/ 0 w 10000"/>
              <a:gd name="connsiteY90" fmla="*/ 1227 h 10000"/>
              <a:gd name="connsiteX91" fmla="*/ 0 w 10000"/>
              <a:gd name="connsiteY91" fmla="*/ 1098 h 10000"/>
              <a:gd name="connsiteX92" fmla="*/ 9 w 10000"/>
              <a:gd name="connsiteY92" fmla="*/ 968 h 10000"/>
              <a:gd name="connsiteX93" fmla="*/ 9 w 10000"/>
              <a:gd name="connsiteY93" fmla="*/ 968 h 10000"/>
              <a:gd name="connsiteX94" fmla="*/ 23 w 10000"/>
              <a:gd name="connsiteY94" fmla="*/ 848 h 10000"/>
              <a:gd name="connsiteX95" fmla="*/ 41 w 10000"/>
              <a:gd name="connsiteY95" fmla="*/ 727 h 10000"/>
              <a:gd name="connsiteX96" fmla="*/ 68 w 10000"/>
              <a:gd name="connsiteY96" fmla="*/ 607 h 10000"/>
              <a:gd name="connsiteX97" fmla="*/ 95 w 10000"/>
              <a:gd name="connsiteY97" fmla="*/ 491 h 10000"/>
              <a:gd name="connsiteX98" fmla="*/ 131 w 10000"/>
              <a:gd name="connsiteY98" fmla="*/ 375 h 10000"/>
              <a:gd name="connsiteX99" fmla="*/ 171 w 10000"/>
              <a:gd name="connsiteY99" fmla="*/ 259 h 10000"/>
              <a:gd name="connsiteX100" fmla="*/ 212 w 10000"/>
              <a:gd name="connsiteY100" fmla="*/ 148 h 10000"/>
              <a:gd name="connsiteX101" fmla="*/ 266 w 10000"/>
              <a:gd name="connsiteY101" fmla="*/ 37 h 10000"/>
              <a:gd name="connsiteX102" fmla="*/ 266 w 10000"/>
              <a:gd name="connsiteY102" fmla="*/ 37 h 10000"/>
              <a:gd name="connsiteX103" fmla="*/ 275 w 10000"/>
              <a:gd name="connsiteY103" fmla="*/ 0 h 10000"/>
              <a:gd name="connsiteX104" fmla="*/ 275 w 10000"/>
              <a:gd name="connsiteY104" fmla="*/ 0 h 10000"/>
              <a:gd name="connsiteX0" fmla="*/ 275 w 10218"/>
              <a:gd name="connsiteY0" fmla="*/ 0 h 10181"/>
              <a:gd name="connsiteX1" fmla="*/ 275 w 10218"/>
              <a:gd name="connsiteY1" fmla="*/ 0 h 10181"/>
              <a:gd name="connsiteX2" fmla="*/ 6380 w 10218"/>
              <a:gd name="connsiteY2" fmla="*/ 0 h 10181"/>
              <a:gd name="connsiteX3" fmla="*/ 10000 w 10218"/>
              <a:gd name="connsiteY3" fmla="*/ 9893 h 10181"/>
              <a:gd name="connsiteX4" fmla="*/ 10000 w 10218"/>
              <a:gd name="connsiteY4" fmla="*/ 9893 h 10181"/>
              <a:gd name="connsiteX5" fmla="*/ 10000 w 10218"/>
              <a:gd name="connsiteY5" fmla="*/ 9940 h 10181"/>
              <a:gd name="connsiteX6" fmla="*/ 10000 w 10218"/>
              <a:gd name="connsiteY6" fmla="*/ 9940 h 10181"/>
              <a:gd name="connsiteX7" fmla="*/ 10000 w 10218"/>
              <a:gd name="connsiteY7" fmla="*/ 9958 h 10181"/>
              <a:gd name="connsiteX8" fmla="*/ 9991 w 10218"/>
              <a:gd name="connsiteY8" fmla="*/ 9972 h 10181"/>
              <a:gd name="connsiteX9" fmla="*/ 9982 w 10218"/>
              <a:gd name="connsiteY9" fmla="*/ 9981 h 10181"/>
              <a:gd name="connsiteX10" fmla="*/ 9959 w 10218"/>
              <a:gd name="connsiteY10" fmla="*/ 9991 h 10181"/>
              <a:gd name="connsiteX11" fmla="*/ 9734 w 10218"/>
              <a:gd name="connsiteY11" fmla="*/ 10000 h 10181"/>
              <a:gd name="connsiteX12" fmla="*/ 7052 w 10218"/>
              <a:gd name="connsiteY12" fmla="*/ 8902 h 10181"/>
              <a:gd name="connsiteX13" fmla="*/ 6805 w 10218"/>
              <a:gd name="connsiteY13" fmla="*/ 8736 h 10181"/>
              <a:gd name="connsiteX14" fmla="*/ 6562 w 10218"/>
              <a:gd name="connsiteY14" fmla="*/ 8564 h 10181"/>
              <a:gd name="connsiteX15" fmla="*/ 6319 w 10218"/>
              <a:gd name="connsiteY15" fmla="*/ 8388 h 10181"/>
              <a:gd name="connsiteX16" fmla="*/ 6085 w 10218"/>
              <a:gd name="connsiteY16" fmla="*/ 8208 h 10181"/>
              <a:gd name="connsiteX17" fmla="*/ 5851 w 10218"/>
              <a:gd name="connsiteY17" fmla="*/ 8022 h 10181"/>
              <a:gd name="connsiteX18" fmla="*/ 5621 w 10218"/>
              <a:gd name="connsiteY18" fmla="*/ 7832 h 10181"/>
              <a:gd name="connsiteX19" fmla="*/ 5392 w 10218"/>
              <a:gd name="connsiteY19" fmla="*/ 7642 h 10181"/>
              <a:gd name="connsiteX20" fmla="*/ 5167 w 10218"/>
              <a:gd name="connsiteY20" fmla="*/ 7443 h 10181"/>
              <a:gd name="connsiteX21" fmla="*/ 5167 w 10218"/>
              <a:gd name="connsiteY21" fmla="*/ 7443 h 10181"/>
              <a:gd name="connsiteX22" fmla="*/ 4905 w 10218"/>
              <a:gd name="connsiteY22" fmla="*/ 7216 h 10181"/>
              <a:gd name="connsiteX23" fmla="*/ 4905 w 10218"/>
              <a:gd name="connsiteY23" fmla="*/ 7216 h 10181"/>
              <a:gd name="connsiteX24" fmla="*/ 4995 w 10218"/>
              <a:gd name="connsiteY24" fmla="*/ 7040 h 10181"/>
              <a:gd name="connsiteX25" fmla="*/ 5077 w 10218"/>
              <a:gd name="connsiteY25" fmla="*/ 6864 h 10181"/>
              <a:gd name="connsiteX26" fmla="*/ 5077 w 10218"/>
              <a:gd name="connsiteY26" fmla="*/ 6864 h 10181"/>
              <a:gd name="connsiteX27" fmla="*/ 5113 w 10218"/>
              <a:gd name="connsiteY27" fmla="*/ 6781 h 10181"/>
              <a:gd name="connsiteX28" fmla="*/ 5144 w 10218"/>
              <a:gd name="connsiteY28" fmla="*/ 6693 h 10181"/>
              <a:gd name="connsiteX29" fmla="*/ 5176 w 10218"/>
              <a:gd name="connsiteY29" fmla="*/ 6605 h 10181"/>
              <a:gd name="connsiteX30" fmla="*/ 5203 w 10218"/>
              <a:gd name="connsiteY30" fmla="*/ 6517 h 10181"/>
              <a:gd name="connsiteX31" fmla="*/ 5225 w 10218"/>
              <a:gd name="connsiteY31" fmla="*/ 6424 h 10181"/>
              <a:gd name="connsiteX32" fmla="*/ 5243 w 10218"/>
              <a:gd name="connsiteY32" fmla="*/ 6336 h 10181"/>
              <a:gd name="connsiteX33" fmla="*/ 5252 w 10218"/>
              <a:gd name="connsiteY33" fmla="*/ 6244 h 10181"/>
              <a:gd name="connsiteX34" fmla="*/ 5261 w 10218"/>
              <a:gd name="connsiteY34" fmla="*/ 6146 h 10181"/>
              <a:gd name="connsiteX35" fmla="*/ 5261 w 10218"/>
              <a:gd name="connsiteY35" fmla="*/ 6146 h 10181"/>
              <a:gd name="connsiteX36" fmla="*/ 5266 w 10218"/>
              <a:gd name="connsiteY36" fmla="*/ 6040 h 10181"/>
              <a:gd name="connsiteX37" fmla="*/ 5257 w 10218"/>
              <a:gd name="connsiteY37" fmla="*/ 5933 h 10181"/>
              <a:gd name="connsiteX38" fmla="*/ 5243 w 10218"/>
              <a:gd name="connsiteY38" fmla="*/ 5831 h 10181"/>
              <a:gd name="connsiteX39" fmla="*/ 5221 w 10218"/>
              <a:gd name="connsiteY39" fmla="*/ 5730 h 10181"/>
              <a:gd name="connsiteX40" fmla="*/ 5189 w 10218"/>
              <a:gd name="connsiteY40" fmla="*/ 5632 h 10181"/>
              <a:gd name="connsiteX41" fmla="*/ 5149 w 10218"/>
              <a:gd name="connsiteY41" fmla="*/ 5535 h 10181"/>
              <a:gd name="connsiteX42" fmla="*/ 5099 w 10218"/>
              <a:gd name="connsiteY42" fmla="*/ 5442 h 10181"/>
              <a:gd name="connsiteX43" fmla="*/ 5045 w 10218"/>
              <a:gd name="connsiteY43" fmla="*/ 5350 h 10181"/>
              <a:gd name="connsiteX44" fmla="*/ 5045 w 10218"/>
              <a:gd name="connsiteY44" fmla="*/ 5350 h 10181"/>
              <a:gd name="connsiteX45" fmla="*/ 4986 w 10218"/>
              <a:gd name="connsiteY45" fmla="*/ 5266 h 10181"/>
              <a:gd name="connsiteX46" fmla="*/ 4923 w 10218"/>
              <a:gd name="connsiteY46" fmla="*/ 5183 h 10181"/>
              <a:gd name="connsiteX47" fmla="*/ 4856 w 10218"/>
              <a:gd name="connsiteY47" fmla="*/ 5109 h 10181"/>
              <a:gd name="connsiteX48" fmla="*/ 4784 w 10218"/>
              <a:gd name="connsiteY48" fmla="*/ 5035 h 10181"/>
              <a:gd name="connsiteX49" fmla="*/ 4707 w 10218"/>
              <a:gd name="connsiteY49" fmla="*/ 4965 h 10181"/>
              <a:gd name="connsiteX50" fmla="*/ 4631 w 10218"/>
              <a:gd name="connsiteY50" fmla="*/ 4900 h 10181"/>
              <a:gd name="connsiteX51" fmla="*/ 4550 w 10218"/>
              <a:gd name="connsiteY51" fmla="*/ 4836 h 10181"/>
              <a:gd name="connsiteX52" fmla="*/ 4469 w 10218"/>
              <a:gd name="connsiteY52" fmla="*/ 4775 h 10181"/>
              <a:gd name="connsiteX53" fmla="*/ 4469 w 10218"/>
              <a:gd name="connsiteY53" fmla="*/ 4775 h 10181"/>
              <a:gd name="connsiteX54" fmla="*/ 4347 w 10218"/>
              <a:gd name="connsiteY54" fmla="*/ 4687 h 10181"/>
              <a:gd name="connsiteX55" fmla="*/ 4226 w 10218"/>
              <a:gd name="connsiteY55" fmla="*/ 4609 h 10181"/>
              <a:gd name="connsiteX56" fmla="*/ 4104 w 10218"/>
              <a:gd name="connsiteY56" fmla="*/ 4530 h 10181"/>
              <a:gd name="connsiteX57" fmla="*/ 3978 w 10218"/>
              <a:gd name="connsiteY57" fmla="*/ 4456 h 10181"/>
              <a:gd name="connsiteX58" fmla="*/ 3852 w 10218"/>
              <a:gd name="connsiteY58" fmla="*/ 4386 h 10181"/>
              <a:gd name="connsiteX59" fmla="*/ 3722 w 10218"/>
              <a:gd name="connsiteY59" fmla="*/ 4317 h 10181"/>
              <a:gd name="connsiteX60" fmla="*/ 3591 w 10218"/>
              <a:gd name="connsiteY60" fmla="*/ 4252 h 10181"/>
              <a:gd name="connsiteX61" fmla="*/ 3461 w 10218"/>
              <a:gd name="connsiteY61" fmla="*/ 4187 h 10181"/>
              <a:gd name="connsiteX62" fmla="*/ 3461 w 10218"/>
              <a:gd name="connsiteY62" fmla="*/ 4187 h 10181"/>
              <a:gd name="connsiteX63" fmla="*/ 3029 w 10218"/>
              <a:gd name="connsiteY63" fmla="*/ 3993 h 10181"/>
              <a:gd name="connsiteX64" fmla="*/ 2601 w 10218"/>
              <a:gd name="connsiteY64" fmla="*/ 3798 h 10181"/>
              <a:gd name="connsiteX65" fmla="*/ 1742 w 10218"/>
              <a:gd name="connsiteY65" fmla="*/ 3414 h 10181"/>
              <a:gd name="connsiteX66" fmla="*/ 1742 w 10218"/>
              <a:gd name="connsiteY66" fmla="*/ 3414 h 10181"/>
              <a:gd name="connsiteX67" fmla="*/ 1598 w 10218"/>
              <a:gd name="connsiteY67" fmla="*/ 3349 h 10181"/>
              <a:gd name="connsiteX68" fmla="*/ 1454 w 10218"/>
              <a:gd name="connsiteY68" fmla="*/ 3279 h 10181"/>
              <a:gd name="connsiteX69" fmla="*/ 1314 w 10218"/>
              <a:gd name="connsiteY69" fmla="*/ 3205 h 10181"/>
              <a:gd name="connsiteX70" fmla="*/ 1179 w 10218"/>
              <a:gd name="connsiteY70" fmla="*/ 3126 h 10181"/>
              <a:gd name="connsiteX71" fmla="*/ 1049 w 10218"/>
              <a:gd name="connsiteY71" fmla="*/ 3038 h 10181"/>
              <a:gd name="connsiteX72" fmla="*/ 923 w 10218"/>
              <a:gd name="connsiteY72" fmla="*/ 2946 h 10181"/>
              <a:gd name="connsiteX73" fmla="*/ 797 w 10218"/>
              <a:gd name="connsiteY73" fmla="*/ 2849 h 10181"/>
              <a:gd name="connsiteX74" fmla="*/ 680 w 10218"/>
              <a:gd name="connsiteY74" fmla="*/ 2742 h 10181"/>
              <a:gd name="connsiteX75" fmla="*/ 680 w 10218"/>
              <a:gd name="connsiteY75" fmla="*/ 2742 h 10181"/>
              <a:gd name="connsiteX76" fmla="*/ 590 w 10218"/>
              <a:gd name="connsiteY76" fmla="*/ 2649 h 10181"/>
              <a:gd name="connsiteX77" fmla="*/ 504 w 10218"/>
              <a:gd name="connsiteY77" fmla="*/ 2557 h 10181"/>
              <a:gd name="connsiteX78" fmla="*/ 423 w 10218"/>
              <a:gd name="connsiteY78" fmla="*/ 2459 h 10181"/>
              <a:gd name="connsiteX79" fmla="*/ 356 w 10218"/>
              <a:gd name="connsiteY79" fmla="*/ 2362 h 10181"/>
              <a:gd name="connsiteX80" fmla="*/ 288 w 10218"/>
              <a:gd name="connsiteY80" fmla="*/ 2260 h 10181"/>
              <a:gd name="connsiteX81" fmla="*/ 230 w 10218"/>
              <a:gd name="connsiteY81" fmla="*/ 2154 h 10181"/>
              <a:gd name="connsiteX82" fmla="*/ 180 w 10218"/>
              <a:gd name="connsiteY82" fmla="*/ 2047 h 10181"/>
              <a:gd name="connsiteX83" fmla="*/ 131 w 10218"/>
              <a:gd name="connsiteY83" fmla="*/ 1941 h 10181"/>
              <a:gd name="connsiteX84" fmla="*/ 95 w 10218"/>
              <a:gd name="connsiteY84" fmla="*/ 1830 h 10181"/>
              <a:gd name="connsiteX85" fmla="*/ 63 w 10218"/>
              <a:gd name="connsiteY85" fmla="*/ 1714 h 10181"/>
              <a:gd name="connsiteX86" fmla="*/ 36 w 10218"/>
              <a:gd name="connsiteY86" fmla="*/ 1593 h 10181"/>
              <a:gd name="connsiteX87" fmla="*/ 18 w 10218"/>
              <a:gd name="connsiteY87" fmla="*/ 1473 h 10181"/>
              <a:gd name="connsiteX88" fmla="*/ 5 w 10218"/>
              <a:gd name="connsiteY88" fmla="*/ 1352 h 10181"/>
              <a:gd name="connsiteX89" fmla="*/ 0 w 10218"/>
              <a:gd name="connsiteY89" fmla="*/ 1227 h 10181"/>
              <a:gd name="connsiteX90" fmla="*/ 0 w 10218"/>
              <a:gd name="connsiteY90" fmla="*/ 1098 h 10181"/>
              <a:gd name="connsiteX91" fmla="*/ 9 w 10218"/>
              <a:gd name="connsiteY91" fmla="*/ 968 h 10181"/>
              <a:gd name="connsiteX92" fmla="*/ 9 w 10218"/>
              <a:gd name="connsiteY92" fmla="*/ 968 h 10181"/>
              <a:gd name="connsiteX93" fmla="*/ 23 w 10218"/>
              <a:gd name="connsiteY93" fmla="*/ 848 h 10181"/>
              <a:gd name="connsiteX94" fmla="*/ 41 w 10218"/>
              <a:gd name="connsiteY94" fmla="*/ 727 h 10181"/>
              <a:gd name="connsiteX95" fmla="*/ 68 w 10218"/>
              <a:gd name="connsiteY95" fmla="*/ 607 h 10181"/>
              <a:gd name="connsiteX96" fmla="*/ 95 w 10218"/>
              <a:gd name="connsiteY96" fmla="*/ 491 h 10181"/>
              <a:gd name="connsiteX97" fmla="*/ 131 w 10218"/>
              <a:gd name="connsiteY97" fmla="*/ 375 h 10181"/>
              <a:gd name="connsiteX98" fmla="*/ 171 w 10218"/>
              <a:gd name="connsiteY98" fmla="*/ 259 h 10181"/>
              <a:gd name="connsiteX99" fmla="*/ 212 w 10218"/>
              <a:gd name="connsiteY99" fmla="*/ 148 h 10181"/>
              <a:gd name="connsiteX100" fmla="*/ 266 w 10218"/>
              <a:gd name="connsiteY100" fmla="*/ 37 h 10181"/>
              <a:gd name="connsiteX101" fmla="*/ 266 w 10218"/>
              <a:gd name="connsiteY101" fmla="*/ 37 h 10181"/>
              <a:gd name="connsiteX102" fmla="*/ 275 w 10218"/>
              <a:gd name="connsiteY102" fmla="*/ 0 h 10181"/>
              <a:gd name="connsiteX103" fmla="*/ 275 w 10218"/>
              <a:gd name="connsiteY103" fmla="*/ 0 h 10181"/>
              <a:gd name="connsiteX0" fmla="*/ 275 w 10222"/>
              <a:gd name="connsiteY0" fmla="*/ 0 h 10180"/>
              <a:gd name="connsiteX1" fmla="*/ 275 w 10222"/>
              <a:gd name="connsiteY1" fmla="*/ 0 h 10180"/>
              <a:gd name="connsiteX2" fmla="*/ 6380 w 10222"/>
              <a:gd name="connsiteY2" fmla="*/ 0 h 10180"/>
              <a:gd name="connsiteX3" fmla="*/ 10000 w 10222"/>
              <a:gd name="connsiteY3" fmla="*/ 9893 h 10180"/>
              <a:gd name="connsiteX4" fmla="*/ 10000 w 10222"/>
              <a:gd name="connsiteY4" fmla="*/ 9893 h 10180"/>
              <a:gd name="connsiteX5" fmla="*/ 10000 w 10222"/>
              <a:gd name="connsiteY5" fmla="*/ 9940 h 10180"/>
              <a:gd name="connsiteX6" fmla="*/ 10000 w 10222"/>
              <a:gd name="connsiteY6" fmla="*/ 9940 h 10180"/>
              <a:gd name="connsiteX7" fmla="*/ 10000 w 10222"/>
              <a:gd name="connsiteY7" fmla="*/ 9958 h 10180"/>
              <a:gd name="connsiteX8" fmla="*/ 9991 w 10222"/>
              <a:gd name="connsiteY8" fmla="*/ 9972 h 10180"/>
              <a:gd name="connsiteX9" fmla="*/ 9982 w 10222"/>
              <a:gd name="connsiteY9" fmla="*/ 9981 h 10180"/>
              <a:gd name="connsiteX10" fmla="*/ 9734 w 10222"/>
              <a:gd name="connsiteY10" fmla="*/ 10000 h 10180"/>
              <a:gd name="connsiteX11" fmla="*/ 7052 w 10222"/>
              <a:gd name="connsiteY11" fmla="*/ 8902 h 10180"/>
              <a:gd name="connsiteX12" fmla="*/ 6805 w 10222"/>
              <a:gd name="connsiteY12" fmla="*/ 8736 h 10180"/>
              <a:gd name="connsiteX13" fmla="*/ 6562 w 10222"/>
              <a:gd name="connsiteY13" fmla="*/ 8564 h 10180"/>
              <a:gd name="connsiteX14" fmla="*/ 6319 w 10222"/>
              <a:gd name="connsiteY14" fmla="*/ 8388 h 10180"/>
              <a:gd name="connsiteX15" fmla="*/ 6085 w 10222"/>
              <a:gd name="connsiteY15" fmla="*/ 8208 h 10180"/>
              <a:gd name="connsiteX16" fmla="*/ 5851 w 10222"/>
              <a:gd name="connsiteY16" fmla="*/ 8022 h 10180"/>
              <a:gd name="connsiteX17" fmla="*/ 5621 w 10222"/>
              <a:gd name="connsiteY17" fmla="*/ 7832 h 10180"/>
              <a:gd name="connsiteX18" fmla="*/ 5392 w 10222"/>
              <a:gd name="connsiteY18" fmla="*/ 7642 h 10180"/>
              <a:gd name="connsiteX19" fmla="*/ 5167 w 10222"/>
              <a:gd name="connsiteY19" fmla="*/ 7443 h 10180"/>
              <a:gd name="connsiteX20" fmla="*/ 5167 w 10222"/>
              <a:gd name="connsiteY20" fmla="*/ 7443 h 10180"/>
              <a:gd name="connsiteX21" fmla="*/ 4905 w 10222"/>
              <a:gd name="connsiteY21" fmla="*/ 7216 h 10180"/>
              <a:gd name="connsiteX22" fmla="*/ 4905 w 10222"/>
              <a:gd name="connsiteY22" fmla="*/ 7216 h 10180"/>
              <a:gd name="connsiteX23" fmla="*/ 4995 w 10222"/>
              <a:gd name="connsiteY23" fmla="*/ 7040 h 10180"/>
              <a:gd name="connsiteX24" fmla="*/ 5077 w 10222"/>
              <a:gd name="connsiteY24" fmla="*/ 6864 h 10180"/>
              <a:gd name="connsiteX25" fmla="*/ 5077 w 10222"/>
              <a:gd name="connsiteY25" fmla="*/ 6864 h 10180"/>
              <a:gd name="connsiteX26" fmla="*/ 5113 w 10222"/>
              <a:gd name="connsiteY26" fmla="*/ 6781 h 10180"/>
              <a:gd name="connsiteX27" fmla="*/ 5144 w 10222"/>
              <a:gd name="connsiteY27" fmla="*/ 6693 h 10180"/>
              <a:gd name="connsiteX28" fmla="*/ 5176 w 10222"/>
              <a:gd name="connsiteY28" fmla="*/ 6605 h 10180"/>
              <a:gd name="connsiteX29" fmla="*/ 5203 w 10222"/>
              <a:gd name="connsiteY29" fmla="*/ 6517 h 10180"/>
              <a:gd name="connsiteX30" fmla="*/ 5225 w 10222"/>
              <a:gd name="connsiteY30" fmla="*/ 6424 h 10180"/>
              <a:gd name="connsiteX31" fmla="*/ 5243 w 10222"/>
              <a:gd name="connsiteY31" fmla="*/ 6336 h 10180"/>
              <a:gd name="connsiteX32" fmla="*/ 5252 w 10222"/>
              <a:gd name="connsiteY32" fmla="*/ 6244 h 10180"/>
              <a:gd name="connsiteX33" fmla="*/ 5261 w 10222"/>
              <a:gd name="connsiteY33" fmla="*/ 6146 h 10180"/>
              <a:gd name="connsiteX34" fmla="*/ 5261 w 10222"/>
              <a:gd name="connsiteY34" fmla="*/ 6146 h 10180"/>
              <a:gd name="connsiteX35" fmla="*/ 5266 w 10222"/>
              <a:gd name="connsiteY35" fmla="*/ 6040 h 10180"/>
              <a:gd name="connsiteX36" fmla="*/ 5257 w 10222"/>
              <a:gd name="connsiteY36" fmla="*/ 5933 h 10180"/>
              <a:gd name="connsiteX37" fmla="*/ 5243 w 10222"/>
              <a:gd name="connsiteY37" fmla="*/ 5831 h 10180"/>
              <a:gd name="connsiteX38" fmla="*/ 5221 w 10222"/>
              <a:gd name="connsiteY38" fmla="*/ 5730 h 10180"/>
              <a:gd name="connsiteX39" fmla="*/ 5189 w 10222"/>
              <a:gd name="connsiteY39" fmla="*/ 5632 h 10180"/>
              <a:gd name="connsiteX40" fmla="*/ 5149 w 10222"/>
              <a:gd name="connsiteY40" fmla="*/ 5535 h 10180"/>
              <a:gd name="connsiteX41" fmla="*/ 5099 w 10222"/>
              <a:gd name="connsiteY41" fmla="*/ 5442 h 10180"/>
              <a:gd name="connsiteX42" fmla="*/ 5045 w 10222"/>
              <a:gd name="connsiteY42" fmla="*/ 5350 h 10180"/>
              <a:gd name="connsiteX43" fmla="*/ 5045 w 10222"/>
              <a:gd name="connsiteY43" fmla="*/ 5350 h 10180"/>
              <a:gd name="connsiteX44" fmla="*/ 4986 w 10222"/>
              <a:gd name="connsiteY44" fmla="*/ 5266 h 10180"/>
              <a:gd name="connsiteX45" fmla="*/ 4923 w 10222"/>
              <a:gd name="connsiteY45" fmla="*/ 5183 h 10180"/>
              <a:gd name="connsiteX46" fmla="*/ 4856 w 10222"/>
              <a:gd name="connsiteY46" fmla="*/ 5109 h 10180"/>
              <a:gd name="connsiteX47" fmla="*/ 4784 w 10222"/>
              <a:gd name="connsiteY47" fmla="*/ 5035 h 10180"/>
              <a:gd name="connsiteX48" fmla="*/ 4707 w 10222"/>
              <a:gd name="connsiteY48" fmla="*/ 4965 h 10180"/>
              <a:gd name="connsiteX49" fmla="*/ 4631 w 10222"/>
              <a:gd name="connsiteY49" fmla="*/ 4900 h 10180"/>
              <a:gd name="connsiteX50" fmla="*/ 4550 w 10222"/>
              <a:gd name="connsiteY50" fmla="*/ 4836 h 10180"/>
              <a:gd name="connsiteX51" fmla="*/ 4469 w 10222"/>
              <a:gd name="connsiteY51" fmla="*/ 4775 h 10180"/>
              <a:gd name="connsiteX52" fmla="*/ 4469 w 10222"/>
              <a:gd name="connsiteY52" fmla="*/ 4775 h 10180"/>
              <a:gd name="connsiteX53" fmla="*/ 4347 w 10222"/>
              <a:gd name="connsiteY53" fmla="*/ 4687 h 10180"/>
              <a:gd name="connsiteX54" fmla="*/ 4226 w 10222"/>
              <a:gd name="connsiteY54" fmla="*/ 4609 h 10180"/>
              <a:gd name="connsiteX55" fmla="*/ 4104 w 10222"/>
              <a:gd name="connsiteY55" fmla="*/ 4530 h 10180"/>
              <a:gd name="connsiteX56" fmla="*/ 3978 w 10222"/>
              <a:gd name="connsiteY56" fmla="*/ 4456 h 10180"/>
              <a:gd name="connsiteX57" fmla="*/ 3852 w 10222"/>
              <a:gd name="connsiteY57" fmla="*/ 4386 h 10180"/>
              <a:gd name="connsiteX58" fmla="*/ 3722 w 10222"/>
              <a:gd name="connsiteY58" fmla="*/ 4317 h 10180"/>
              <a:gd name="connsiteX59" fmla="*/ 3591 w 10222"/>
              <a:gd name="connsiteY59" fmla="*/ 4252 h 10180"/>
              <a:gd name="connsiteX60" fmla="*/ 3461 w 10222"/>
              <a:gd name="connsiteY60" fmla="*/ 4187 h 10180"/>
              <a:gd name="connsiteX61" fmla="*/ 3461 w 10222"/>
              <a:gd name="connsiteY61" fmla="*/ 4187 h 10180"/>
              <a:gd name="connsiteX62" fmla="*/ 3029 w 10222"/>
              <a:gd name="connsiteY62" fmla="*/ 3993 h 10180"/>
              <a:gd name="connsiteX63" fmla="*/ 2601 w 10222"/>
              <a:gd name="connsiteY63" fmla="*/ 3798 h 10180"/>
              <a:gd name="connsiteX64" fmla="*/ 1742 w 10222"/>
              <a:gd name="connsiteY64" fmla="*/ 3414 h 10180"/>
              <a:gd name="connsiteX65" fmla="*/ 1742 w 10222"/>
              <a:gd name="connsiteY65" fmla="*/ 3414 h 10180"/>
              <a:gd name="connsiteX66" fmla="*/ 1598 w 10222"/>
              <a:gd name="connsiteY66" fmla="*/ 3349 h 10180"/>
              <a:gd name="connsiteX67" fmla="*/ 1454 w 10222"/>
              <a:gd name="connsiteY67" fmla="*/ 3279 h 10180"/>
              <a:gd name="connsiteX68" fmla="*/ 1314 w 10222"/>
              <a:gd name="connsiteY68" fmla="*/ 3205 h 10180"/>
              <a:gd name="connsiteX69" fmla="*/ 1179 w 10222"/>
              <a:gd name="connsiteY69" fmla="*/ 3126 h 10180"/>
              <a:gd name="connsiteX70" fmla="*/ 1049 w 10222"/>
              <a:gd name="connsiteY70" fmla="*/ 3038 h 10180"/>
              <a:gd name="connsiteX71" fmla="*/ 923 w 10222"/>
              <a:gd name="connsiteY71" fmla="*/ 2946 h 10180"/>
              <a:gd name="connsiteX72" fmla="*/ 797 w 10222"/>
              <a:gd name="connsiteY72" fmla="*/ 2849 h 10180"/>
              <a:gd name="connsiteX73" fmla="*/ 680 w 10222"/>
              <a:gd name="connsiteY73" fmla="*/ 2742 h 10180"/>
              <a:gd name="connsiteX74" fmla="*/ 680 w 10222"/>
              <a:gd name="connsiteY74" fmla="*/ 2742 h 10180"/>
              <a:gd name="connsiteX75" fmla="*/ 590 w 10222"/>
              <a:gd name="connsiteY75" fmla="*/ 2649 h 10180"/>
              <a:gd name="connsiteX76" fmla="*/ 504 w 10222"/>
              <a:gd name="connsiteY76" fmla="*/ 2557 h 10180"/>
              <a:gd name="connsiteX77" fmla="*/ 423 w 10222"/>
              <a:gd name="connsiteY77" fmla="*/ 2459 h 10180"/>
              <a:gd name="connsiteX78" fmla="*/ 356 w 10222"/>
              <a:gd name="connsiteY78" fmla="*/ 2362 h 10180"/>
              <a:gd name="connsiteX79" fmla="*/ 288 w 10222"/>
              <a:gd name="connsiteY79" fmla="*/ 2260 h 10180"/>
              <a:gd name="connsiteX80" fmla="*/ 230 w 10222"/>
              <a:gd name="connsiteY80" fmla="*/ 2154 h 10180"/>
              <a:gd name="connsiteX81" fmla="*/ 180 w 10222"/>
              <a:gd name="connsiteY81" fmla="*/ 2047 h 10180"/>
              <a:gd name="connsiteX82" fmla="*/ 131 w 10222"/>
              <a:gd name="connsiteY82" fmla="*/ 1941 h 10180"/>
              <a:gd name="connsiteX83" fmla="*/ 95 w 10222"/>
              <a:gd name="connsiteY83" fmla="*/ 1830 h 10180"/>
              <a:gd name="connsiteX84" fmla="*/ 63 w 10222"/>
              <a:gd name="connsiteY84" fmla="*/ 1714 h 10180"/>
              <a:gd name="connsiteX85" fmla="*/ 36 w 10222"/>
              <a:gd name="connsiteY85" fmla="*/ 1593 h 10180"/>
              <a:gd name="connsiteX86" fmla="*/ 18 w 10222"/>
              <a:gd name="connsiteY86" fmla="*/ 1473 h 10180"/>
              <a:gd name="connsiteX87" fmla="*/ 5 w 10222"/>
              <a:gd name="connsiteY87" fmla="*/ 1352 h 10180"/>
              <a:gd name="connsiteX88" fmla="*/ 0 w 10222"/>
              <a:gd name="connsiteY88" fmla="*/ 1227 h 10180"/>
              <a:gd name="connsiteX89" fmla="*/ 0 w 10222"/>
              <a:gd name="connsiteY89" fmla="*/ 1098 h 10180"/>
              <a:gd name="connsiteX90" fmla="*/ 9 w 10222"/>
              <a:gd name="connsiteY90" fmla="*/ 968 h 10180"/>
              <a:gd name="connsiteX91" fmla="*/ 9 w 10222"/>
              <a:gd name="connsiteY91" fmla="*/ 968 h 10180"/>
              <a:gd name="connsiteX92" fmla="*/ 23 w 10222"/>
              <a:gd name="connsiteY92" fmla="*/ 848 h 10180"/>
              <a:gd name="connsiteX93" fmla="*/ 41 w 10222"/>
              <a:gd name="connsiteY93" fmla="*/ 727 h 10180"/>
              <a:gd name="connsiteX94" fmla="*/ 68 w 10222"/>
              <a:gd name="connsiteY94" fmla="*/ 607 h 10180"/>
              <a:gd name="connsiteX95" fmla="*/ 95 w 10222"/>
              <a:gd name="connsiteY95" fmla="*/ 491 h 10180"/>
              <a:gd name="connsiteX96" fmla="*/ 131 w 10222"/>
              <a:gd name="connsiteY96" fmla="*/ 375 h 10180"/>
              <a:gd name="connsiteX97" fmla="*/ 171 w 10222"/>
              <a:gd name="connsiteY97" fmla="*/ 259 h 10180"/>
              <a:gd name="connsiteX98" fmla="*/ 212 w 10222"/>
              <a:gd name="connsiteY98" fmla="*/ 148 h 10180"/>
              <a:gd name="connsiteX99" fmla="*/ 266 w 10222"/>
              <a:gd name="connsiteY99" fmla="*/ 37 h 10180"/>
              <a:gd name="connsiteX100" fmla="*/ 266 w 10222"/>
              <a:gd name="connsiteY100" fmla="*/ 37 h 10180"/>
              <a:gd name="connsiteX101" fmla="*/ 275 w 10222"/>
              <a:gd name="connsiteY101" fmla="*/ 0 h 10180"/>
              <a:gd name="connsiteX102" fmla="*/ 275 w 10222"/>
              <a:gd name="connsiteY102" fmla="*/ 0 h 1018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734 w 10000"/>
              <a:gd name="connsiteY9" fmla="*/ 10000 h 10000"/>
              <a:gd name="connsiteX10" fmla="*/ 7052 w 10000"/>
              <a:gd name="connsiteY10" fmla="*/ 8902 h 10000"/>
              <a:gd name="connsiteX11" fmla="*/ 6805 w 10000"/>
              <a:gd name="connsiteY11" fmla="*/ 8736 h 10000"/>
              <a:gd name="connsiteX12" fmla="*/ 6562 w 10000"/>
              <a:gd name="connsiteY12" fmla="*/ 8564 h 10000"/>
              <a:gd name="connsiteX13" fmla="*/ 6319 w 10000"/>
              <a:gd name="connsiteY13" fmla="*/ 8388 h 10000"/>
              <a:gd name="connsiteX14" fmla="*/ 6085 w 10000"/>
              <a:gd name="connsiteY14" fmla="*/ 8208 h 10000"/>
              <a:gd name="connsiteX15" fmla="*/ 5851 w 10000"/>
              <a:gd name="connsiteY15" fmla="*/ 8022 h 10000"/>
              <a:gd name="connsiteX16" fmla="*/ 5621 w 10000"/>
              <a:gd name="connsiteY16" fmla="*/ 7832 h 10000"/>
              <a:gd name="connsiteX17" fmla="*/ 5392 w 10000"/>
              <a:gd name="connsiteY17" fmla="*/ 7642 h 10000"/>
              <a:gd name="connsiteX18" fmla="*/ 5167 w 10000"/>
              <a:gd name="connsiteY18" fmla="*/ 7443 h 10000"/>
              <a:gd name="connsiteX19" fmla="*/ 5167 w 10000"/>
              <a:gd name="connsiteY19" fmla="*/ 7443 h 10000"/>
              <a:gd name="connsiteX20" fmla="*/ 4905 w 10000"/>
              <a:gd name="connsiteY20" fmla="*/ 7216 h 10000"/>
              <a:gd name="connsiteX21" fmla="*/ 4905 w 10000"/>
              <a:gd name="connsiteY21" fmla="*/ 7216 h 10000"/>
              <a:gd name="connsiteX22" fmla="*/ 4995 w 10000"/>
              <a:gd name="connsiteY22" fmla="*/ 7040 h 10000"/>
              <a:gd name="connsiteX23" fmla="*/ 5077 w 10000"/>
              <a:gd name="connsiteY23" fmla="*/ 6864 h 10000"/>
              <a:gd name="connsiteX24" fmla="*/ 5077 w 10000"/>
              <a:gd name="connsiteY24" fmla="*/ 6864 h 10000"/>
              <a:gd name="connsiteX25" fmla="*/ 5113 w 10000"/>
              <a:gd name="connsiteY25" fmla="*/ 6781 h 10000"/>
              <a:gd name="connsiteX26" fmla="*/ 5144 w 10000"/>
              <a:gd name="connsiteY26" fmla="*/ 6693 h 10000"/>
              <a:gd name="connsiteX27" fmla="*/ 5176 w 10000"/>
              <a:gd name="connsiteY27" fmla="*/ 6605 h 10000"/>
              <a:gd name="connsiteX28" fmla="*/ 5203 w 10000"/>
              <a:gd name="connsiteY28" fmla="*/ 6517 h 10000"/>
              <a:gd name="connsiteX29" fmla="*/ 5225 w 10000"/>
              <a:gd name="connsiteY29" fmla="*/ 6424 h 10000"/>
              <a:gd name="connsiteX30" fmla="*/ 5243 w 10000"/>
              <a:gd name="connsiteY30" fmla="*/ 6336 h 10000"/>
              <a:gd name="connsiteX31" fmla="*/ 5252 w 10000"/>
              <a:gd name="connsiteY31" fmla="*/ 6244 h 10000"/>
              <a:gd name="connsiteX32" fmla="*/ 5261 w 10000"/>
              <a:gd name="connsiteY32" fmla="*/ 6146 h 10000"/>
              <a:gd name="connsiteX33" fmla="*/ 5261 w 10000"/>
              <a:gd name="connsiteY33" fmla="*/ 6146 h 10000"/>
              <a:gd name="connsiteX34" fmla="*/ 5266 w 10000"/>
              <a:gd name="connsiteY34" fmla="*/ 6040 h 10000"/>
              <a:gd name="connsiteX35" fmla="*/ 5257 w 10000"/>
              <a:gd name="connsiteY35" fmla="*/ 5933 h 10000"/>
              <a:gd name="connsiteX36" fmla="*/ 5243 w 10000"/>
              <a:gd name="connsiteY36" fmla="*/ 5831 h 10000"/>
              <a:gd name="connsiteX37" fmla="*/ 5221 w 10000"/>
              <a:gd name="connsiteY37" fmla="*/ 5730 h 10000"/>
              <a:gd name="connsiteX38" fmla="*/ 5189 w 10000"/>
              <a:gd name="connsiteY38" fmla="*/ 5632 h 10000"/>
              <a:gd name="connsiteX39" fmla="*/ 5149 w 10000"/>
              <a:gd name="connsiteY39" fmla="*/ 5535 h 10000"/>
              <a:gd name="connsiteX40" fmla="*/ 5099 w 10000"/>
              <a:gd name="connsiteY40" fmla="*/ 5442 h 10000"/>
              <a:gd name="connsiteX41" fmla="*/ 5045 w 10000"/>
              <a:gd name="connsiteY41" fmla="*/ 5350 h 10000"/>
              <a:gd name="connsiteX42" fmla="*/ 5045 w 10000"/>
              <a:gd name="connsiteY42" fmla="*/ 5350 h 10000"/>
              <a:gd name="connsiteX43" fmla="*/ 4986 w 10000"/>
              <a:gd name="connsiteY43" fmla="*/ 5266 h 10000"/>
              <a:gd name="connsiteX44" fmla="*/ 4923 w 10000"/>
              <a:gd name="connsiteY44" fmla="*/ 5183 h 10000"/>
              <a:gd name="connsiteX45" fmla="*/ 4856 w 10000"/>
              <a:gd name="connsiteY45" fmla="*/ 5109 h 10000"/>
              <a:gd name="connsiteX46" fmla="*/ 4784 w 10000"/>
              <a:gd name="connsiteY46" fmla="*/ 5035 h 10000"/>
              <a:gd name="connsiteX47" fmla="*/ 4707 w 10000"/>
              <a:gd name="connsiteY47" fmla="*/ 4965 h 10000"/>
              <a:gd name="connsiteX48" fmla="*/ 4631 w 10000"/>
              <a:gd name="connsiteY48" fmla="*/ 4900 h 10000"/>
              <a:gd name="connsiteX49" fmla="*/ 4550 w 10000"/>
              <a:gd name="connsiteY49" fmla="*/ 4836 h 10000"/>
              <a:gd name="connsiteX50" fmla="*/ 4469 w 10000"/>
              <a:gd name="connsiteY50" fmla="*/ 4775 h 10000"/>
              <a:gd name="connsiteX51" fmla="*/ 4469 w 10000"/>
              <a:gd name="connsiteY51" fmla="*/ 4775 h 10000"/>
              <a:gd name="connsiteX52" fmla="*/ 4347 w 10000"/>
              <a:gd name="connsiteY52" fmla="*/ 4687 h 10000"/>
              <a:gd name="connsiteX53" fmla="*/ 4226 w 10000"/>
              <a:gd name="connsiteY53" fmla="*/ 4609 h 10000"/>
              <a:gd name="connsiteX54" fmla="*/ 4104 w 10000"/>
              <a:gd name="connsiteY54" fmla="*/ 4530 h 10000"/>
              <a:gd name="connsiteX55" fmla="*/ 3978 w 10000"/>
              <a:gd name="connsiteY55" fmla="*/ 4456 h 10000"/>
              <a:gd name="connsiteX56" fmla="*/ 3852 w 10000"/>
              <a:gd name="connsiteY56" fmla="*/ 4386 h 10000"/>
              <a:gd name="connsiteX57" fmla="*/ 3722 w 10000"/>
              <a:gd name="connsiteY57" fmla="*/ 4317 h 10000"/>
              <a:gd name="connsiteX58" fmla="*/ 3591 w 10000"/>
              <a:gd name="connsiteY58" fmla="*/ 4252 h 10000"/>
              <a:gd name="connsiteX59" fmla="*/ 3461 w 10000"/>
              <a:gd name="connsiteY59" fmla="*/ 4187 h 10000"/>
              <a:gd name="connsiteX60" fmla="*/ 3461 w 10000"/>
              <a:gd name="connsiteY60" fmla="*/ 4187 h 10000"/>
              <a:gd name="connsiteX61" fmla="*/ 3029 w 10000"/>
              <a:gd name="connsiteY61" fmla="*/ 3993 h 10000"/>
              <a:gd name="connsiteX62" fmla="*/ 2601 w 10000"/>
              <a:gd name="connsiteY62" fmla="*/ 3798 h 10000"/>
              <a:gd name="connsiteX63" fmla="*/ 1742 w 10000"/>
              <a:gd name="connsiteY63" fmla="*/ 3414 h 10000"/>
              <a:gd name="connsiteX64" fmla="*/ 1742 w 10000"/>
              <a:gd name="connsiteY64" fmla="*/ 3414 h 10000"/>
              <a:gd name="connsiteX65" fmla="*/ 1598 w 10000"/>
              <a:gd name="connsiteY65" fmla="*/ 3349 h 10000"/>
              <a:gd name="connsiteX66" fmla="*/ 1454 w 10000"/>
              <a:gd name="connsiteY66" fmla="*/ 3279 h 10000"/>
              <a:gd name="connsiteX67" fmla="*/ 1314 w 10000"/>
              <a:gd name="connsiteY67" fmla="*/ 3205 h 10000"/>
              <a:gd name="connsiteX68" fmla="*/ 1179 w 10000"/>
              <a:gd name="connsiteY68" fmla="*/ 3126 h 10000"/>
              <a:gd name="connsiteX69" fmla="*/ 1049 w 10000"/>
              <a:gd name="connsiteY69" fmla="*/ 3038 h 10000"/>
              <a:gd name="connsiteX70" fmla="*/ 923 w 10000"/>
              <a:gd name="connsiteY70" fmla="*/ 2946 h 10000"/>
              <a:gd name="connsiteX71" fmla="*/ 797 w 10000"/>
              <a:gd name="connsiteY71" fmla="*/ 2849 h 10000"/>
              <a:gd name="connsiteX72" fmla="*/ 680 w 10000"/>
              <a:gd name="connsiteY72" fmla="*/ 2742 h 10000"/>
              <a:gd name="connsiteX73" fmla="*/ 680 w 10000"/>
              <a:gd name="connsiteY73" fmla="*/ 2742 h 10000"/>
              <a:gd name="connsiteX74" fmla="*/ 590 w 10000"/>
              <a:gd name="connsiteY74" fmla="*/ 2649 h 10000"/>
              <a:gd name="connsiteX75" fmla="*/ 504 w 10000"/>
              <a:gd name="connsiteY75" fmla="*/ 2557 h 10000"/>
              <a:gd name="connsiteX76" fmla="*/ 423 w 10000"/>
              <a:gd name="connsiteY76" fmla="*/ 2459 h 10000"/>
              <a:gd name="connsiteX77" fmla="*/ 356 w 10000"/>
              <a:gd name="connsiteY77" fmla="*/ 2362 h 10000"/>
              <a:gd name="connsiteX78" fmla="*/ 288 w 10000"/>
              <a:gd name="connsiteY78" fmla="*/ 2260 h 10000"/>
              <a:gd name="connsiteX79" fmla="*/ 230 w 10000"/>
              <a:gd name="connsiteY79" fmla="*/ 2154 h 10000"/>
              <a:gd name="connsiteX80" fmla="*/ 180 w 10000"/>
              <a:gd name="connsiteY80" fmla="*/ 2047 h 10000"/>
              <a:gd name="connsiteX81" fmla="*/ 131 w 10000"/>
              <a:gd name="connsiteY81" fmla="*/ 1941 h 10000"/>
              <a:gd name="connsiteX82" fmla="*/ 95 w 10000"/>
              <a:gd name="connsiteY82" fmla="*/ 1830 h 10000"/>
              <a:gd name="connsiteX83" fmla="*/ 63 w 10000"/>
              <a:gd name="connsiteY83" fmla="*/ 1714 h 10000"/>
              <a:gd name="connsiteX84" fmla="*/ 36 w 10000"/>
              <a:gd name="connsiteY84" fmla="*/ 1593 h 10000"/>
              <a:gd name="connsiteX85" fmla="*/ 18 w 10000"/>
              <a:gd name="connsiteY85" fmla="*/ 1473 h 10000"/>
              <a:gd name="connsiteX86" fmla="*/ 5 w 10000"/>
              <a:gd name="connsiteY86" fmla="*/ 1352 h 10000"/>
              <a:gd name="connsiteX87" fmla="*/ 0 w 10000"/>
              <a:gd name="connsiteY87" fmla="*/ 1227 h 10000"/>
              <a:gd name="connsiteX88" fmla="*/ 0 w 10000"/>
              <a:gd name="connsiteY88" fmla="*/ 1098 h 10000"/>
              <a:gd name="connsiteX89" fmla="*/ 9 w 10000"/>
              <a:gd name="connsiteY89" fmla="*/ 968 h 10000"/>
              <a:gd name="connsiteX90" fmla="*/ 9 w 10000"/>
              <a:gd name="connsiteY90" fmla="*/ 968 h 10000"/>
              <a:gd name="connsiteX91" fmla="*/ 23 w 10000"/>
              <a:gd name="connsiteY91" fmla="*/ 848 h 10000"/>
              <a:gd name="connsiteX92" fmla="*/ 41 w 10000"/>
              <a:gd name="connsiteY92" fmla="*/ 727 h 10000"/>
              <a:gd name="connsiteX93" fmla="*/ 68 w 10000"/>
              <a:gd name="connsiteY93" fmla="*/ 607 h 10000"/>
              <a:gd name="connsiteX94" fmla="*/ 95 w 10000"/>
              <a:gd name="connsiteY94" fmla="*/ 491 h 10000"/>
              <a:gd name="connsiteX95" fmla="*/ 131 w 10000"/>
              <a:gd name="connsiteY95" fmla="*/ 375 h 10000"/>
              <a:gd name="connsiteX96" fmla="*/ 171 w 10000"/>
              <a:gd name="connsiteY96" fmla="*/ 259 h 10000"/>
              <a:gd name="connsiteX97" fmla="*/ 212 w 10000"/>
              <a:gd name="connsiteY97" fmla="*/ 148 h 10000"/>
              <a:gd name="connsiteX98" fmla="*/ 266 w 10000"/>
              <a:gd name="connsiteY98" fmla="*/ 37 h 10000"/>
              <a:gd name="connsiteX99" fmla="*/ 266 w 10000"/>
              <a:gd name="connsiteY99" fmla="*/ 37 h 10000"/>
              <a:gd name="connsiteX100" fmla="*/ 275 w 10000"/>
              <a:gd name="connsiteY100" fmla="*/ 0 h 10000"/>
              <a:gd name="connsiteX101" fmla="*/ 275 w 10000"/>
              <a:gd name="connsiteY101"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9991 w 10000"/>
              <a:gd name="connsiteY7" fmla="*/ 9972 h 10000"/>
              <a:gd name="connsiteX8" fmla="*/ 9734 w 10000"/>
              <a:gd name="connsiteY8" fmla="*/ 10000 h 10000"/>
              <a:gd name="connsiteX9" fmla="*/ 7052 w 10000"/>
              <a:gd name="connsiteY9" fmla="*/ 8902 h 10000"/>
              <a:gd name="connsiteX10" fmla="*/ 6805 w 10000"/>
              <a:gd name="connsiteY10" fmla="*/ 8736 h 10000"/>
              <a:gd name="connsiteX11" fmla="*/ 6562 w 10000"/>
              <a:gd name="connsiteY11" fmla="*/ 8564 h 10000"/>
              <a:gd name="connsiteX12" fmla="*/ 6319 w 10000"/>
              <a:gd name="connsiteY12" fmla="*/ 8388 h 10000"/>
              <a:gd name="connsiteX13" fmla="*/ 6085 w 10000"/>
              <a:gd name="connsiteY13" fmla="*/ 8208 h 10000"/>
              <a:gd name="connsiteX14" fmla="*/ 5851 w 10000"/>
              <a:gd name="connsiteY14" fmla="*/ 8022 h 10000"/>
              <a:gd name="connsiteX15" fmla="*/ 5621 w 10000"/>
              <a:gd name="connsiteY15" fmla="*/ 7832 h 10000"/>
              <a:gd name="connsiteX16" fmla="*/ 5392 w 10000"/>
              <a:gd name="connsiteY16" fmla="*/ 7642 h 10000"/>
              <a:gd name="connsiteX17" fmla="*/ 5167 w 10000"/>
              <a:gd name="connsiteY17" fmla="*/ 7443 h 10000"/>
              <a:gd name="connsiteX18" fmla="*/ 5167 w 10000"/>
              <a:gd name="connsiteY18" fmla="*/ 7443 h 10000"/>
              <a:gd name="connsiteX19" fmla="*/ 4905 w 10000"/>
              <a:gd name="connsiteY19" fmla="*/ 7216 h 10000"/>
              <a:gd name="connsiteX20" fmla="*/ 4905 w 10000"/>
              <a:gd name="connsiteY20" fmla="*/ 7216 h 10000"/>
              <a:gd name="connsiteX21" fmla="*/ 4995 w 10000"/>
              <a:gd name="connsiteY21" fmla="*/ 7040 h 10000"/>
              <a:gd name="connsiteX22" fmla="*/ 5077 w 10000"/>
              <a:gd name="connsiteY22" fmla="*/ 6864 h 10000"/>
              <a:gd name="connsiteX23" fmla="*/ 5077 w 10000"/>
              <a:gd name="connsiteY23" fmla="*/ 6864 h 10000"/>
              <a:gd name="connsiteX24" fmla="*/ 5113 w 10000"/>
              <a:gd name="connsiteY24" fmla="*/ 6781 h 10000"/>
              <a:gd name="connsiteX25" fmla="*/ 5144 w 10000"/>
              <a:gd name="connsiteY25" fmla="*/ 6693 h 10000"/>
              <a:gd name="connsiteX26" fmla="*/ 5176 w 10000"/>
              <a:gd name="connsiteY26" fmla="*/ 6605 h 10000"/>
              <a:gd name="connsiteX27" fmla="*/ 5203 w 10000"/>
              <a:gd name="connsiteY27" fmla="*/ 6517 h 10000"/>
              <a:gd name="connsiteX28" fmla="*/ 5225 w 10000"/>
              <a:gd name="connsiteY28" fmla="*/ 6424 h 10000"/>
              <a:gd name="connsiteX29" fmla="*/ 5243 w 10000"/>
              <a:gd name="connsiteY29" fmla="*/ 6336 h 10000"/>
              <a:gd name="connsiteX30" fmla="*/ 5252 w 10000"/>
              <a:gd name="connsiteY30" fmla="*/ 6244 h 10000"/>
              <a:gd name="connsiteX31" fmla="*/ 5261 w 10000"/>
              <a:gd name="connsiteY31" fmla="*/ 6146 h 10000"/>
              <a:gd name="connsiteX32" fmla="*/ 5261 w 10000"/>
              <a:gd name="connsiteY32" fmla="*/ 6146 h 10000"/>
              <a:gd name="connsiteX33" fmla="*/ 5266 w 10000"/>
              <a:gd name="connsiteY33" fmla="*/ 6040 h 10000"/>
              <a:gd name="connsiteX34" fmla="*/ 5257 w 10000"/>
              <a:gd name="connsiteY34" fmla="*/ 5933 h 10000"/>
              <a:gd name="connsiteX35" fmla="*/ 5243 w 10000"/>
              <a:gd name="connsiteY35" fmla="*/ 5831 h 10000"/>
              <a:gd name="connsiteX36" fmla="*/ 5221 w 10000"/>
              <a:gd name="connsiteY36" fmla="*/ 5730 h 10000"/>
              <a:gd name="connsiteX37" fmla="*/ 5189 w 10000"/>
              <a:gd name="connsiteY37" fmla="*/ 5632 h 10000"/>
              <a:gd name="connsiteX38" fmla="*/ 5149 w 10000"/>
              <a:gd name="connsiteY38" fmla="*/ 5535 h 10000"/>
              <a:gd name="connsiteX39" fmla="*/ 5099 w 10000"/>
              <a:gd name="connsiteY39" fmla="*/ 5442 h 10000"/>
              <a:gd name="connsiteX40" fmla="*/ 5045 w 10000"/>
              <a:gd name="connsiteY40" fmla="*/ 5350 h 10000"/>
              <a:gd name="connsiteX41" fmla="*/ 5045 w 10000"/>
              <a:gd name="connsiteY41" fmla="*/ 5350 h 10000"/>
              <a:gd name="connsiteX42" fmla="*/ 4986 w 10000"/>
              <a:gd name="connsiteY42" fmla="*/ 5266 h 10000"/>
              <a:gd name="connsiteX43" fmla="*/ 4923 w 10000"/>
              <a:gd name="connsiteY43" fmla="*/ 5183 h 10000"/>
              <a:gd name="connsiteX44" fmla="*/ 4856 w 10000"/>
              <a:gd name="connsiteY44" fmla="*/ 5109 h 10000"/>
              <a:gd name="connsiteX45" fmla="*/ 4784 w 10000"/>
              <a:gd name="connsiteY45" fmla="*/ 5035 h 10000"/>
              <a:gd name="connsiteX46" fmla="*/ 4707 w 10000"/>
              <a:gd name="connsiteY46" fmla="*/ 4965 h 10000"/>
              <a:gd name="connsiteX47" fmla="*/ 4631 w 10000"/>
              <a:gd name="connsiteY47" fmla="*/ 4900 h 10000"/>
              <a:gd name="connsiteX48" fmla="*/ 4550 w 10000"/>
              <a:gd name="connsiteY48" fmla="*/ 4836 h 10000"/>
              <a:gd name="connsiteX49" fmla="*/ 4469 w 10000"/>
              <a:gd name="connsiteY49" fmla="*/ 4775 h 10000"/>
              <a:gd name="connsiteX50" fmla="*/ 4469 w 10000"/>
              <a:gd name="connsiteY50" fmla="*/ 4775 h 10000"/>
              <a:gd name="connsiteX51" fmla="*/ 4347 w 10000"/>
              <a:gd name="connsiteY51" fmla="*/ 4687 h 10000"/>
              <a:gd name="connsiteX52" fmla="*/ 4226 w 10000"/>
              <a:gd name="connsiteY52" fmla="*/ 4609 h 10000"/>
              <a:gd name="connsiteX53" fmla="*/ 4104 w 10000"/>
              <a:gd name="connsiteY53" fmla="*/ 4530 h 10000"/>
              <a:gd name="connsiteX54" fmla="*/ 3978 w 10000"/>
              <a:gd name="connsiteY54" fmla="*/ 4456 h 10000"/>
              <a:gd name="connsiteX55" fmla="*/ 3852 w 10000"/>
              <a:gd name="connsiteY55" fmla="*/ 4386 h 10000"/>
              <a:gd name="connsiteX56" fmla="*/ 3722 w 10000"/>
              <a:gd name="connsiteY56" fmla="*/ 4317 h 10000"/>
              <a:gd name="connsiteX57" fmla="*/ 3591 w 10000"/>
              <a:gd name="connsiteY57" fmla="*/ 4252 h 10000"/>
              <a:gd name="connsiteX58" fmla="*/ 3461 w 10000"/>
              <a:gd name="connsiteY58" fmla="*/ 4187 h 10000"/>
              <a:gd name="connsiteX59" fmla="*/ 3461 w 10000"/>
              <a:gd name="connsiteY59" fmla="*/ 4187 h 10000"/>
              <a:gd name="connsiteX60" fmla="*/ 3029 w 10000"/>
              <a:gd name="connsiteY60" fmla="*/ 3993 h 10000"/>
              <a:gd name="connsiteX61" fmla="*/ 2601 w 10000"/>
              <a:gd name="connsiteY61" fmla="*/ 3798 h 10000"/>
              <a:gd name="connsiteX62" fmla="*/ 1742 w 10000"/>
              <a:gd name="connsiteY62" fmla="*/ 3414 h 10000"/>
              <a:gd name="connsiteX63" fmla="*/ 1742 w 10000"/>
              <a:gd name="connsiteY63" fmla="*/ 3414 h 10000"/>
              <a:gd name="connsiteX64" fmla="*/ 1598 w 10000"/>
              <a:gd name="connsiteY64" fmla="*/ 3349 h 10000"/>
              <a:gd name="connsiteX65" fmla="*/ 1454 w 10000"/>
              <a:gd name="connsiteY65" fmla="*/ 3279 h 10000"/>
              <a:gd name="connsiteX66" fmla="*/ 1314 w 10000"/>
              <a:gd name="connsiteY66" fmla="*/ 3205 h 10000"/>
              <a:gd name="connsiteX67" fmla="*/ 1179 w 10000"/>
              <a:gd name="connsiteY67" fmla="*/ 3126 h 10000"/>
              <a:gd name="connsiteX68" fmla="*/ 1049 w 10000"/>
              <a:gd name="connsiteY68" fmla="*/ 3038 h 10000"/>
              <a:gd name="connsiteX69" fmla="*/ 923 w 10000"/>
              <a:gd name="connsiteY69" fmla="*/ 2946 h 10000"/>
              <a:gd name="connsiteX70" fmla="*/ 797 w 10000"/>
              <a:gd name="connsiteY70" fmla="*/ 2849 h 10000"/>
              <a:gd name="connsiteX71" fmla="*/ 680 w 10000"/>
              <a:gd name="connsiteY71" fmla="*/ 2742 h 10000"/>
              <a:gd name="connsiteX72" fmla="*/ 680 w 10000"/>
              <a:gd name="connsiteY72" fmla="*/ 2742 h 10000"/>
              <a:gd name="connsiteX73" fmla="*/ 590 w 10000"/>
              <a:gd name="connsiteY73" fmla="*/ 2649 h 10000"/>
              <a:gd name="connsiteX74" fmla="*/ 504 w 10000"/>
              <a:gd name="connsiteY74" fmla="*/ 2557 h 10000"/>
              <a:gd name="connsiteX75" fmla="*/ 423 w 10000"/>
              <a:gd name="connsiteY75" fmla="*/ 2459 h 10000"/>
              <a:gd name="connsiteX76" fmla="*/ 356 w 10000"/>
              <a:gd name="connsiteY76" fmla="*/ 2362 h 10000"/>
              <a:gd name="connsiteX77" fmla="*/ 288 w 10000"/>
              <a:gd name="connsiteY77" fmla="*/ 2260 h 10000"/>
              <a:gd name="connsiteX78" fmla="*/ 230 w 10000"/>
              <a:gd name="connsiteY78" fmla="*/ 2154 h 10000"/>
              <a:gd name="connsiteX79" fmla="*/ 180 w 10000"/>
              <a:gd name="connsiteY79" fmla="*/ 2047 h 10000"/>
              <a:gd name="connsiteX80" fmla="*/ 131 w 10000"/>
              <a:gd name="connsiteY80" fmla="*/ 1941 h 10000"/>
              <a:gd name="connsiteX81" fmla="*/ 95 w 10000"/>
              <a:gd name="connsiteY81" fmla="*/ 1830 h 10000"/>
              <a:gd name="connsiteX82" fmla="*/ 63 w 10000"/>
              <a:gd name="connsiteY82" fmla="*/ 1714 h 10000"/>
              <a:gd name="connsiteX83" fmla="*/ 36 w 10000"/>
              <a:gd name="connsiteY83" fmla="*/ 1593 h 10000"/>
              <a:gd name="connsiteX84" fmla="*/ 18 w 10000"/>
              <a:gd name="connsiteY84" fmla="*/ 1473 h 10000"/>
              <a:gd name="connsiteX85" fmla="*/ 5 w 10000"/>
              <a:gd name="connsiteY85" fmla="*/ 1352 h 10000"/>
              <a:gd name="connsiteX86" fmla="*/ 0 w 10000"/>
              <a:gd name="connsiteY86" fmla="*/ 1227 h 10000"/>
              <a:gd name="connsiteX87" fmla="*/ 0 w 10000"/>
              <a:gd name="connsiteY87" fmla="*/ 1098 h 10000"/>
              <a:gd name="connsiteX88" fmla="*/ 9 w 10000"/>
              <a:gd name="connsiteY88" fmla="*/ 968 h 10000"/>
              <a:gd name="connsiteX89" fmla="*/ 9 w 10000"/>
              <a:gd name="connsiteY89" fmla="*/ 968 h 10000"/>
              <a:gd name="connsiteX90" fmla="*/ 23 w 10000"/>
              <a:gd name="connsiteY90" fmla="*/ 848 h 10000"/>
              <a:gd name="connsiteX91" fmla="*/ 41 w 10000"/>
              <a:gd name="connsiteY91" fmla="*/ 727 h 10000"/>
              <a:gd name="connsiteX92" fmla="*/ 68 w 10000"/>
              <a:gd name="connsiteY92" fmla="*/ 607 h 10000"/>
              <a:gd name="connsiteX93" fmla="*/ 95 w 10000"/>
              <a:gd name="connsiteY93" fmla="*/ 491 h 10000"/>
              <a:gd name="connsiteX94" fmla="*/ 131 w 10000"/>
              <a:gd name="connsiteY94" fmla="*/ 375 h 10000"/>
              <a:gd name="connsiteX95" fmla="*/ 171 w 10000"/>
              <a:gd name="connsiteY95" fmla="*/ 259 h 10000"/>
              <a:gd name="connsiteX96" fmla="*/ 212 w 10000"/>
              <a:gd name="connsiteY96" fmla="*/ 148 h 10000"/>
              <a:gd name="connsiteX97" fmla="*/ 266 w 10000"/>
              <a:gd name="connsiteY97" fmla="*/ 37 h 10000"/>
              <a:gd name="connsiteX98" fmla="*/ 266 w 10000"/>
              <a:gd name="connsiteY98" fmla="*/ 37 h 10000"/>
              <a:gd name="connsiteX99" fmla="*/ 275 w 10000"/>
              <a:gd name="connsiteY99" fmla="*/ 0 h 10000"/>
              <a:gd name="connsiteX100" fmla="*/ 275 w 10000"/>
              <a:gd name="connsiteY100" fmla="*/ 0 h 10000"/>
              <a:gd name="connsiteX0" fmla="*/ 275 w 10225"/>
              <a:gd name="connsiteY0" fmla="*/ 0 h 10173"/>
              <a:gd name="connsiteX1" fmla="*/ 275 w 10225"/>
              <a:gd name="connsiteY1" fmla="*/ 0 h 10173"/>
              <a:gd name="connsiteX2" fmla="*/ 6380 w 10225"/>
              <a:gd name="connsiteY2" fmla="*/ 0 h 10173"/>
              <a:gd name="connsiteX3" fmla="*/ 10000 w 10225"/>
              <a:gd name="connsiteY3" fmla="*/ 9893 h 10173"/>
              <a:gd name="connsiteX4" fmla="*/ 10000 w 10225"/>
              <a:gd name="connsiteY4" fmla="*/ 9893 h 10173"/>
              <a:gd name="connsiteX5" fmla="*/ 10000 w 10225"/>
              <a:gd name="connsiteY5" fmla="*/ 9940 h 10173"/>
              <a:gd name="connsiteX6" fmla="*/ 10000 w 10225"/>
              <a:gd name="connsiteY6" fmla="*/ 9940 h 10173"/>
              <a:gd name="connsiteX7" fmla="*/ 9734 w 10225"/>
              <a:gd name="connsiteY7" fmla="*/ 10000 h 10173"/>
              <a:gd name="connsiteX8" fmla="*/ 7052 w 10225"/>
              <a:gd name="connsiteY8" fmla="*/ 8902 h 10173"/>
              <a:gd name="connsiteX9" fmla="*/ 6805 w 10225"/>
              <a:gd name="connsiteY9" fmla="*/ 8736 h 10173"/>
              <a:gd name="connsiteX10" fmla="*/ 6562 w 10225"/>
              <a:gd name="connsiteY10" fmla="*/ 8564 h 10173"/>
              <a:gd name="connsiteX11" fmla="*/ 6319 w 10225"/>
              <a:gd name="connsiteY11" fmla="*/ 8388 h 10173"/>
              <a:gd name="connsiteX12" fmla="*/ 6085 w 10225"/>
              <a:gd name="connsiteY12" fmla="*/ 8208 h 10173"/>
              <a:gd name="connsiteX13" fmla="*/ 5851 w 10225"/>
              <a:gd name="connsiteY13" fmla="*/ 8022 h 10173"/>
              <a:gd name="connsiteX14" fmla="*/ 5621 w 10225"/>
              <a:gd name="connsiteY14" fmla="*/ 7832 h 10173"/>
              <a:gd name="connsiteX15" fmla="*/ 5392 w 10225"/>
              <a:gd name="connsiteY15" fmla="*/ 7642 h 10173"/>
              <a:gd name="connsiteX16" fmla="*/ 5167 w 10225"/>
              <a:gd name="connsiteY16" fmla="*/ 7443 h 10173"/>
              <a:gd name="connsiteX17" fmla="*/ 5167 w 10225"/>
              <a:gd name="connsiteY17" fmla="*/ 7443 h 10173"/>
              <a:gd name="connsiteX18" fmla="*/ 4905 w 10225"/>
              <a:gd name="connsiteY18" fmla="*/ 7216 h 10173"/>
              <a:gd name="connsiteX19" fmla="*/ 4905 w 10225"/>
              <a:gd name="connsiteY19" fmla="*/ 7216 h 10173"/>
              <a:gd name="connsiteX20" fmla="*/ 4995 w 10225"/>
              <a:gd name="connsiteY20" fmla="*/ 7040 h 10173"/>
              <a:gd name="connsiteX21" fmla="*/ 5077 w 10225"/>
              <a:gd name="connsiteY21" fmla="*/ 6864 h 10173"/>
              <a:gd name="connsiteX22" fmla="*/ 5077 w 10225"/>
              <a:gd name="connsiteY22" fmla="*/ 6864 h 10173"/>
              <a:gd name="connsiteX23" fmla="*/ 5113 w 10225"/>
              <a:gd name="connsiteY23" fmla="*/ 6781 h 10173"/>
              <a:gd name="connsiteX24" fmla="*/ 5144 w 10225"/>
              <a:gd name="connsiteY24" fmla="*/ 6693 h 10173"/>
              <a:gd name="connsiteX25" fmla="*/ 5176 w 10225"/>
              <a:gd name="connsiteY25" fmla="*/ 6605 h 10173"/>
              <a:gd name="connsiteX26" fmla="*/ 5203 w 10225"/>
              <a:gd name="connsiteY26" fmla="*/ 6517 h 10173"/>
              <a:gd name="connsiteX27" fmla="*/ 5225 w 10225"/>
              <a:gd name="connsiteY27" fmla="*/ 6424 h 10173"/>
              <a:gd name="connsiteX28" fmla="*/ 5243 w 10225"/>
              <a:gd name="connsiteY28" fmla="*/ 6336 h 10173"/>
              <a:gd name="connsiteX29" fmla="*/ 5252 w 10225"/>
              <a:gd name="connsiteY29" fmla="*/ 6244 h 10173"/>
              <a:gd name="connsiteX30" fmla="*/ 5261 w 10225"/>
              <a:gd name="connsiteY30" fmla="*/ 6146 h 10173"/>
              <a:gd name="connsiteX31" fmla="*/ 5261 w 10225"/>
              <a:gd name="connsiteY31" fmla="*/ 6146 h 10173"/>
              <a:gd name="connsiteX32" fmla="*/ 5266 w 10225"/>
              <a:gd name="connsiteY32" fmla="*/ 6040 h 10173"/>
              <a:gd name="connsiteX33" fmla="*/ 5257 w 10225"/>
              <a:gd name="connsiteY33" fmla="*/ 5933 h 10173"/>
              <a:gd name="connsiteX34" fmla="*/ 5243 w 10225"/>
              <a:gd name="connsiteY34" fmla="*/ 5831 h 10173"/>
              <a:gd name="connsiteX35" fmla="*/ 5221 w 10225"/>
              <a:gd name="connsiteY35" fmla="*/ 5730 h 10173"/>
              <a:gd name="connsiteX36" fmla="*/ 5189 w 10225"/>
              <a:gd name="connsiteY36" fmla="*/ 5632 h 10173"/>
              <a:gd name="connsiteX37" fmla="*/ 5149 w 10225"/>
              <a:gd name="connsiteY37" fmla="*/ 5535 h 10173"/>
              <a:gd name="connsiteX38" fmla="*/ 5099 w 10225"/>
              <a:gd name="connsiteY38" fmla="*/ 5442 h 10173"/>
              <a:gd name="connsiteX39" fmla="*/ 5045 w 10225"/>
              <a:gd name="connsiteY39" fmla="*/ 5350 h 10173"/>
              <a:gd name="connsiteX40" fmla="*/ 5045 w 10225"/>
              <a:gd name="connsiteY40" fmla="*/ 5350 h 10173"/>
              <a:gd name="connsiteX41" fmla="*/ 4986 w 10225"/>
              <a:gd name="connsiteY41" fmla="*/ 5266 h 10173"/>
              <a:gd name="connsiteX42" fmla="*/ 4923 w 10225"/>
              <a:gd name="connsiteY42" fmla="*/ 5183 h 10173"/>
              <a:gd name="connsiteX43" fmla="*/ 4856 w 10225"/>
              <a:gd name="connsiteY43" fmla="*/ 5109 h 10173"/>
              <a:gd name="connsiteX44" fmla="*/ 4784 w 10225"/>
              <a:gd name="connsiteY44" fmla="*/ 5035 h 10173"/>
              <a:gd name="connsiteX45" fmla="*/ 4707 w 10225"/>
              <a:gd name="connsiteY45" fmla="*/ 4965 h 10173"/>
              <a:gd name="connsiteX46" fmla="*/ 4631 w 10225"/>
              <a:gd name="connsiteY46" fmla="*/ 4900 h 10173"/>
              <a:gd name="connsiteX47" fmla="*/ 4550 w 10225"/>
              <a:gd name="connsiteY47" fmla="*/ 4836 h 10173"/>
              <a:gd name="connsiteX48" fmla="*/ 4469 w 10225"/>
              <a:gd name="connsiteY48" fmla="*/ 4775 h 10173"/>
              <a:gd name="connsiteX49" fmla="*/ 4469 w 10225"/>
              <a:gd name="connsiteY49" fmla="*/ 4775 h 10173"/>
              <a:gd name="connsiteX50" fmla="*/ 4347 w 10225"/>
              <a:gd name="connsiteY50" fmla="*/ 4687 h 10173"/>
              <a:gd name="connsiteX51" fmla="*/ 4226 w 10225"/>
              <a:gd name="connsiteY51" fmla="*/ 4609 h 10173"/>
              <a:gd name="connsiteX52" fmla="*/ 4104 w 10225"/>
              <a:gd name="connsiteY52" fmla="*/ 4530 h 10173"/>
              <a:gd name="connsiteX53" fmla="*/ 3978 w 10225"/>
              <a:gd name="connsiteY53" fmla="*/ 4456 h 10173"/>
              <a:gd name="connsiteX54" fmla="*/ 3852 w 10225"/>
              <a:gd name="connsiteY54" fmla="*/ 4386 h 10173"/>
              <a:gd name="connsiteX55" fmla="*/ 3722 w 10225"/>
              <a:gd name="connsiteY55" fmla="*/ 4317 h 10173"/>
              <a:gd name="connsiteX56" fmla="*/ 3591 w 10225"/>
              <a:gd name="connsiteY56" fmla="*/ 4252 h 10173"/>
              <a:gd name="connsiteX57" fmla="*/ 3461 w 10225"/>
              <a:gd name="connsiteY57" fmla="*/ 4187 h 10173"/>
              <a:gd name="connsiteX58" fmla="*/ 3461 w 10225"/>
              <a:gd name="connsiteY58" fmla="*/ 4187 h 10173"/>
              <a:gd name="connsiteX59" fmla="*/ 3029 w 10225"/>
              <a:gd name="connsiteY59" fmla="*/ 3993 h 10173"/>
              <a:gd name="connsiteX60" fmla="*/ 2601 w 10225"/>
              <a:gd name="connsiteY60" fmla="*/ 3798 h 10173"/>
              <a:gd name="connsiteX61" fmla="*/ 1742 w 10225"/>
              <a:gd name="connsiteY61" fmla="*/ 3414 h 10173"/>
              <a:gd name="connsiteX62" fmla="*/ 1742 w 10225"/>
              <a:gd name="connsiteY62" fmla="*/ 3414 h 10173"/>
              <a:gd name="connsiteX63" fmla="*/ 1598 w 10225"/>
              <a:gd name="connsiteY63" fmla="*/ 3349 h 10173"/>
              <a:gd name="connsiteX64" fmla="*/ 1454 w 10225"/>
              <a:gd name="connsiteY64" fmla="*/ 3279 h 10173"/>
              <a:gd name="connsiteX65" fmla="*/ 1314 w 10225"/>
              <a:gd name="connsiteY65" fmla="*/ 3205 h 10173"/>
              <a:gd name="connsiteX66" fmla="*/ 1179 w 10225"/>
              <a:gd name="connsiteY66" fmla="*/ 3126 h 10173"/>
              <a:gd name="connsiteX67" fmla="*/ 1049 w 10225"/>
              <a:gd name="connsiteY67" fmla="*/ 3038 h 10173"/>
              <a:gd name="connsiteX68" fmla="*/ 923 w 10225"/>
              <a:gd name="connsiteY68" fmla="*/ 2946 h 10173"/>
              <a:gd name="connsiteX69" fmla="*/ 797 w 10225"/>
              <a:gd name="connsiteY69" fmla="*/ 2849 h 10173"/>
              <a:gd name="connsiteX70" fmla="*/ 680 w 10225"/>
              <a:gd name="connsiteY70" fmla="*/ 2742 h 10173"/>
              <a:gd name="connsiteX71" fmla="*/ 680 w 10225"/>
              <a:gd name="connsiteY71" fmla="*/ 2742 h 10173"/>
              <a:gd name="connsiteX72" fmla="*/ 590 w 10225"/>
              <a:gd name="connsiteY72" fmla="*/ 2649 h 10173"/>
              <a:gd name="connsiteX73" fmla="*/ 504 w 10225"/>
              <a:gd name="connsiteY73" fmla="*/ 2557 h 10173"/>
              <a:gd name="connsiteX74" fmla="*/ 423 w 10225"/>
              <a:gd name="connsiteY74" fmla="*/ 2459 h 10173"/>
              <a:gd name="connsiteX75" fmla="*/ 356 w 10225"/>
              <a:gd name="connsiteY75" fmla="*/ 2362 h 10173"/>
              <a:gd name="connsiteX76" fmla="*/ 288 w 10225"/>
              <a:gd name="connsiteY76" fmla="*/ 2260 h 10173"/>
              <a:gd name="connsiteX77" fmla="*/ 230 w 10225"/>
              <a:gd name="connsiteY77" fmla="*/ 2154 h 10173"/>
              <a:gd name="connsiteX78" fmla="*/ 180 w 10225"/>
              <a:gd name="connsiteY78" fmla="*/ 2047 h 10173"/>
              <a:gd name="connsiteX79" fmla="*/ 131 w 10225"/>
              <a:gd name="connsiteY79" fmla="*/ 1941 h 10173"/>
              <a:gd name="connsiteX80" fmla="*/ 95 w 10225"/>
              <a:gd name="connsiteY80" fmla="*/ 1830 h 10173"/>
              <a:gd name="connsiteX81" fmla="*/ 63 w 10225"/>
              <a:gd name="connsiteY81" fmla="*/ 1714 h 10173"/>
              <a:gd name="connsiteX82" fmla="*/ 36 w 10225"/>
              <a:gd name="connsiteY82" fmla="*/ 1593 h 10173"/>
              <a:gd name="connsiteX83" fmla="*/ 18 w 10225"/>
              <a:gd name="connsiteY83" fmla="*/ 1473 h 10173"/>
              <a:gd name="connsiteX84" fmla="*/ 5 w 10225"/>
              <a:gd name="connsiteY84" fmla="*/ 1352 h 10173"/>
              <a:gd name="connsiteX85" fmla="*/ 0 w 10225"/>
              <a:gd name="connsiteY85" fmla="*/ 1227 h 10173"/>
              <a:gd name="connsiteX86" fmla="*/ 0 w 10225"/>
              <a:gd name="connsiteY86" fmla="*/ 1098 h 10173"/>
              <a:gd name="connsiteX87" fmla="*/ 9 w 10225"/>
              <a:gd name="connsiteY87" fmla="*/ 968 h 10173"/>
              <a:gd name="connsiteX88" fmla="*/ 9 w 10225"/>
              <a:gd name="connsiteY88" fmla="*/ 968 h 10173"/>
              <a:gd name="connsiteX89" fmla="*/ 23 w 10225"/>
              <a:gd name="connsiteY89" fmla="*/ 848 h 10173"/>
              <a:gd name="connsiteX90" fmla="*/ 41 w 10225"/>
              <a:gd name="connsiteY90" fmla="*/ 727 h 10173"/>
              <a:gd name="connsiteX91" fmla="*/ 68 w 10225"/>
              <a:gd name="connsiteY91" fmla="*/ 607 h 10173"/>
              <a:gd name="connsiteX92" fmla="*/ 95 w 10225"/>
              <a:gd name="connsiteY92" fmla="*/ 491 h 10173"/>
              <a:gd name="connsiteX93" fmla="*/ 131 w 10225"/>
              <a:gd name="connsiteY93" fmla="*/ 375 h 10173"/>
              <a:gd name="connsiteX94" fmla="*/ 171 w 10225"/>
              <a:gd name="connsiteY94" fmla="*/ 259 h 10173"/>
              <a:gd name="connsiteX95" fmla="*/ 212 w 10225"/>
              <a:gd name="connsiteY95" fmla="*/ 148 h 10173"/>
              <a:gd name="connsiteX96" fmla="*/ 266 w 10225"/>
              <a:gd name="connsiteY96" fmla="*/ 37 h 10173"/>
              <a:gd name="connsiteX97" fmla="*/ 266 w 10225"/>
              <a:gd name="connsiteY97" fmla="*/ 37 h 10173"/>
              <a:gd name="connsiteX98" fmla="*/ 275 w 10225"/>
              <a:gd name="connsiteY98" fmla="*/ 0 h 10173"/>
              <a:gd name="connsiteX99" fmla="*/ 275 w 10225"/>
              <a:gd name="connsiteY99" fmla="*/ 0 h 10173"/>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9734 w 10000"/>
              <a:gd name="connsiteY6" fmla="*/ 10000 h 10000"/>
              <a:gd name="connsiteX7" fmla="*/ 7052 w 10000"/>
              <a:gd name="connsiteY7" fmla="*/ 8902 h 10000"/>
              <a:gd name="connsiteX8" fmla="*/ 6805 w 10000"/>
              <a:gd name="connsiteY8" fmla="*/ 8736 h 10000"/>
              <a:gd name="connsiteX9" fmla="*/ 6562 w 10000"/>
              <a:gd name="connsiteY9" fmla="*/ 8564 h 10000"/>
              <a:gd name="connsiteX10" fmla="*/ 6319 w 10000"/>
              <a:gd name="connsiteY10" fmla="*/ 8388 h 10000"/>
              <a:gd name="connsiteX11" fmla="*/ 6085 w 10000"/>
              <a:gd name="connsiteY11" fmla="*/ 8208 h 10000"/>
              <a:gd name="connsiteX12" fmla="*/ 5851 w 10000"/>
              <a:gd name="connsiteY12" fmla="*/ 8022 h 10000"/>
              <a:gd name="connsiteX13" fmla="*/ 5621 w 10000"/>
              <a:gd name="connsiteY13" fmla="*/ 7832 h 10000"/>
              <a:gd name="connsiteX14" fmla="*/ 5392 w 10000"/>
              <a:gd name="connsiteY14" fmla="*/ 7642 h 10000"/>
              <a:gd name="connsiteX15" fmla="*/ 5167 w 10000"/>
              <a:gd name="connsiteY15" fmla="*/ 7443 h 10000"/>
              <a:gd name="connsiteX16" fmla="*/ 5167 w 10000"/>
              <a:gd name="connsiteY16" fmla="*/ 7443 h 10000"/>
              <a:gd name="connsiteX17" fmla="*/ 4905 w 10000"/>
              <a:gd name="connsiteY17" fmla="*/ 7216 h 10000"/>
              <a:gd name="connsiteX18" fmla="*/ 4905 w 10000"/>
              <a:gd name="connsiteY18" fmla="*/ 7216 h 10000"/>
              <a:gd name="connsiteX19" fmla="*/ 4995 w 10000"/>
              <a:gd name="connsiteY19" fmla="*/ 7040 h 10000"/>
              <a:gd name="connsiteX20" fmla="*/ 5077 w 10000"/>
              <a:gd name="connsiteY20" fmla="*/ 6864 h 10000"/>
              <a:gd name="connsiteX21" fmla="*/ 5077 w 10000"/>
              <a:gd name="connsiteY21" fmla="*/ 6864 h 10000"/>
              <a:gd name="connsiteX22" fmla="*/ 5113 w 10000"/>
              <a:gd name="connsiteY22" fmla="*/ 6781 h 10000"/>
              <a:gd name="connsiteX23" fmla="*/ 5144 w 10000"/>
              <a:gd name="connsiteY23" fmla="*/ 6693 h 10000"/>
              <a:gd name="connsiteX24" fmla="*/ 5176 w 10000"/>
              <a:gd name="connsiteY24" fmla="*/ 6605 h 10000"/>
              <a:gd name="connsiteX25" fmla="*/ 5203 w 10000"/>
              <a:gd name="connsiteY25" fmla="*/ 6517 h 10000"/>
              <a:gd name="connsiteX26" fmla="*/ 5225 w 10000"/>
              <a:gd name="connsiteY26" fmla="*/ 6424 h 10000"/>
              <a:gd name="connsiteX27" fmla="*/ 5243 w 10000"/>
              <a:gd name="connsiteY27" fmla="*/ 6336 h 10000"/>
              <a:gd name="connsiteX28" fmla="*/ 5252 w 10000"/>
              <a:gd name="connsiteY28" fmla="*/ 6244 h 10000"/>
              <a:gd name="connsiteX29" fmla="*/ 5261 w 10000"/>
              <a:gd name="connsiteY29" fmla="*/ 6146 h 10000"/>
              <a:gd name="connsiteX30" fmla="*/ 5261 w 10000"/>
              <a:gd name="connsiteY30" fmla="*/ 6146 h 10000"/>
              <a:gd name="connsiteX31" fmla="*/ 5266 w 10000"/>
              <a:gd name="connsiteY31" fmla="*/ 6040 h 10000"/>
              <a:gd name="connsiteX32" fmla="*/ 5257 w 10000"/>
              <a:gd name="connsiteY32" fmla="*/ 5933 h 10000"/>
              <a:gd name="connsiteX33" fmla="*/ 5243 w 10000"/>
              <a:gd name="connsiteY33" fmla="*/ 5831 h 10000"/>
              <a:gd name="connsiteX34" fmla="*/ 5221 w 10000"/>
              <a:gd name="connsiteY34" fmla="*/ 5730 h 10000"/>
              <a:gd name="connsiteX35" fmla="*/ 5189 w 10000"/>
              <a:gd name="connsiteY35" fmla="*/ 5632 h 10000"/>
              <a:gd name="connsiteX36" fmla="*/ 5149 w 10000"/>
              <a:gd name="connsiteY36" fmla="*/ 5535 h 10000"/>
              <a:gd name="connsiteX37" fmla="*/ 5099 w 10000"/>
              <a:gd name="connsiteY37" fmla="*/ 5442 h 10000"/>
              <a:gd name="connsiteX38" fmla="*/ 5045 w 10000"/>
              <a:gd name="connsiteY38" fmla="*/ 5350 h 10000"/>
              <a:gd name="connsiteX39" fmla="*/ 5045 w 10000"/>
              <a:gd name="connsiteY39" fmla="*/ 5350 h 10000"/>
              <a:gd name="connsiteX40" fmla="*/ 4986 w 10000"/>
              <a:gd name="connsiteY40" fmla="*/ 5266 h 10000"/>
              <a:gd name="connsiteX41" fmla="*/ 4923 w 10000"/>
              <a:gd name="connsiteY41" fmla="*/ 5183 h 10000"/>
              <a:gd name="connsiteX42" fmla="*/ 4856 w 10000"/>
              <a:gd name="connsiteY42" fmla="*/ 5109 h 10000"/>
              <a:gd name="connsiteX43" fmla="*/ 4784 w 10000"/>
              <a:gd name="connsiteY43" fmla="*/ 5035 h 10000"/>
              <a:gd name="connsiteX44" fmla="*/ 4707 w 10000"/>
              <a:gd name="connsiteY44" fmla="*/ 4965 h 10000"/>
              <a:gd name="connsiteX45" fmla="*/ 4631 w 10000"/>
              <a:gd name="connsiteY45" fmla="*/ 4900 h 10000"/>
              <a:gd name="connsiteX46" fmla="*/ 4550 w 10000"/>
              <a:gd name="connsiteY46" fmla="*/ 4836 h 10000"/>
              <a:gd name="connsiteX47" fmla="*/ 4469 w 10000"/>
              <a:gd name="connsiteY47" fmla="*/ 4775 h 10000"/>
              <a:gd name="connsiteX48" fmla="*/ 4469 w 10000"/>
              <a:gd name="connsiteY48" fmla="*/ 4775 h 10000"/>
              <a:gd name="connsiteX49" fmla="*/ 4347 w 10000"/>
              <a:gd name="connsiteY49" fmla="*/ 4687 h 10000"/>
              <a:gd name="connsiteX50" fmla="*/ 4226 w 10000"/>
              <a:gd name="connsiteY50" fmla="*/ 4609 h 10000"/>
              <a:gd name="connsiteX51" fmla="*/ 4104 w 10000"/>
              <a:gd name="connsiteY51" fmla="*/ 4530 h 10000"/>
              <a:gd name="connsiteX52" fmla="*/ 3978 w 10000"/>
              <a:gd name="connsiteY52" fmla="*/ 4456 h 10000"/>
              <a:gd name="connsiteX53" fmla="*/ 3852 w 10000"/>
              <a:gd name="connsiteY53" fmla="*/ 4386 h 10000"/>
              <a:gd name="connsiteX54" fmla="*/ 3722 w 10000"/>
              <a:gd name="connsiteY54" fmla="*/ 4317 h 10000"/>
              <a:gd name="connsiteX55" fmla="*/ 3591 w 10000"/>
              <a:gd name="connsiteY55" fmla="*/ 4252 h 10000"/>
              <a:gd name="connsiteX56" fmla="*/ 3461 w 10000"/>
              <a:gd name="connsiteY56" fmla="*/ 4187 h 10000"/>
              <a:gd name="connsiteX57" fmla="*/ 3461 w 10000"/>
              <a:gd name="connsiteY57" fmla="*/ 4187 h 10000"/>
              <a:gd name="connsiteX58" fmla="*/ 3029 w 10000"/>
              <a:gd name="connsiteY58" fmla="*/ 3993 h 10000"/>
              <a:gd name="connsiteX59" fmla="*/ 2601 w 10000"/>
              <a:gd name="connsiteY59" fmla="*/ 3798 h 10000"/>
              <a:gd name="connsiteX60" fmla="*/ 1742 w 10000"/>
              <a:gd name="connsiteY60" fmla="*/ 3414 h 10000"/>
              <a:gd name="connsiteX61" fmla="*/ 1742 w 10000"/>
              <a:gd name="connsiteY61" fmla="*/ 3414 h 10000"/>
              <a:gd name="connsiteX62" fmla="*/ 1598 w 10000"/>
              <a:gd name="connsiteY62" fmla="*/ 3349 h 10000"/>
              <a:gd name="connsiteX63" fmla="*/ 1454 w 10000"/>
              <a:gd name="connsiteY63" fmla="*/ 3279 h 10000"/>
              <a:gd name="connsiteX64" fmla="*/ 1314 w 10000"/>
              <a:gd name="connsiteY64" fmla="*/ 3205 h 10000"/>
              <a:gd name="connsiteX65" fmla="*/ 1179 w 10000"/>
              <a:gd name="connsiteY65" fmla="*/ 3126 h 10000"/>
              <a:gd name="connsiteX66" fmla="*/ 1049 w 10000"/>
              <a:gd name="connsiteY66" fmla="*/ 3038 h 10000"/>
              <a:gd name="connsiteX67" fmla="*/ 923 w 10000"/>
              <a:gd name="connsiteY67" fmla="*/ 2946 h 10000"/>
              <a:gd name="connsiteX68" fmla="*/ 797 w 10000"/>
              <a:gd name="connsiteY68" fmla="*/ 2849 h 10000"/>
              <a:gd name="connsiteX69" fmla="*/ 680 w 10000"/>
              <a:gd name="connsiteY69" fmla="*/ 2742 h 10000"/>
              <a:gd name="connsiteX70" fmla="*/ 680 w 10000"/>
              <a:gd name="connsiteY70" fmla="*/ 2742 h 10000"/>
              <a:gd name="connsiteX71" fmla="*/ 590 w 10000"/>
              <a:gd name="connsiteY71" fmla="*/ 2649 h 10000"/>
              <a:gd name="connsiteX72" fmla="*/ 504 w 10000"/>
              <a:gd name="connsiteY72" fmla="*/ 2557 h 10000"/>
              <a:gd name="connsiteX73" fmla="*/ 423 w 10000"/>
              <a:gd name="connsiteY73" fmla="*/ 2459 h 10000"/>
              <a:gd name="connsiteX74" fmla="*/ 356 w 10000"/>
              <a:gd name="connsiteY74" fmla="*/ 2362 h 10000"/>
              <a:gd name="connsiteX75" fmla="*/ 288 w 10000"/>
              <a:gd name="connsiteY75" fmla="*/ 2260 h 10000"/>
              <a:gd name="connsiteX76" fmla="*/ 230 w 10000"/>
              <a:gd name="connsiteY76" fmla="*/ 2154 h 10000"/>
              <a:gd name="connsiteX77" fmla="*/ 180 w 10000"/>
              <a:gd name="connsiteY77" fmla="*/ 2047 h 10000"/>
              <a:gd name="connsiteX78" fmla="*/ 131 w 10000"/>
              <a:gd name="connsiteY78" fmla="*/ 1941 h 10000"/>
              <a:gd name="connsiteX79" fmla="*/ 95 w 10000"/>
              <a:gd name="connsiteY79" fmla="*/ 1830 h 10000"/>
              <a:gd name="connsiteX80" fmla="*/ 63 w 10000"/>
              <a:gd name="connsiteY80" fmla="*/ 1714 h 10000"/>
              <a:gd name="connsiteX81" fmla="*/ 36 w 10000"/>
              <a:gd name="connsiteY81" fmla="*/ 1593 h 10000"/>
              <a:gd name="connsiteX82" fmla="*/ 18 w 10000"/>
              <a:gd name="connsiteY82" fmla="*/ 1473 h 10000"/>
              <a:gd name="connsiteX83" fmla="*/ 5 w 10000"/>
              <a:gd name="connsiteY83" fmla="*/ 1352 h 10000"/>
              <a:gd name="connsiteX84" fmla="*/ 0 w 10000"/>
              <a:gd name="connsiteY84" fmla="*/ 1227 h 10000"/>
              <a:gd name="connsiteX85" fmla="*/ 0 w 10000"/>
              <a:gd name="connsiteY85" fmla="*/ 1098 h 10000"/>
              <a:gd name="connsiteX86" fmla="*/ 9 w 10000"/>
              <a:gd name="connsiteY86" fmla="*/ 968 h 10000"/>
              <a:gd name="connsiteX87" fmla="*/ 9 w 10000"/>
              <a:gd name="connsiteY87" fmla="*/ 968 h 10000"/>
              <a:gd name="connsiteX88" fmla="*/ 23 w 10000"/>
              <a:gd name="connsiteY88" fmla="*/ 848 h 10000"/>
              <a:gd name="connsiteX89" fmla="*/ 41 w 10000"/>
              <a:gd name="connsiteY89" fmla="*/ 727 h 10000"/>
              <a:gd name="connsiteX90" fmla="*/ 68 w 10000"/>
              <a:gd name="connsiteY90" fmla="*/ 607 h 10000"/>
              <a:gd name="connsiteX91" fmla="*/ 95 w 10000"/>
              <a:gd name="connsiteY91" fmla="*/ 491 h 10000"/>
              <a:gd name="connsiteX92" fmla="*/ 131 w 10000"/>
              <a:gd name="connsiteY92" fmla="*/ 375 h 10000"/>
              <a:gd name="connsiteX93" fmla="*/ 171 w 10000"/>
              <a:gd name="connsiteY93" fmla="*/ 259 h 10000"/>
              <a:gd name="connsiteX94" fmla="*/ 212 w 10000"/>
              <a:gd name="connsiteY94" fmla="*/ 148 h 10000"/>
              <a:gd name="connsiteX95" fmla="*/ 266 w 10000"/>
              <a:gd name="connsiteY95" fmla="*/ 37 h 10000"/>
              <a:gd name="connsiteX96" fmla="*/ 266 w 10000"/>
              <a:gd name="connsiteY96" fmla="*/ 37 h 10000"/>
              <a:gd name="connsiteX97" fmla="*/ 275 w 10000"/>
              <a:gd name="connsiteY97" fmla="*/ 0 h 10000"/>
              <a:gd name="connsiteX98" fmla="*/ 275 w 10000"/>
              <a:gd name="connsiteY98"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9734 w 10000"/>
              <a:gd name="connsiteY5" fmla="*/ 10000 h 10000"/>
              <a:gd name="connsiteX6" fmla="*/ 7052 w 10000"/>
              <a:gd name="connsiteY6" fmla="*/ 8902 h 10000"/>
              <a:gd name="connsiteX7" fmla="*/ 6805 w 10000"/>
              <a:gd name="connsiteY7" fmla="*/ 8736 h 10000"/>
              <a:gd name="connsiteX8" fmla="*/ 6562 w 10000"/>
              <a:gd name="connsiteY8" fmla="*/ 8564 h 10000"/>
              <a:gd name="connsiteX9" fmla="*/ 6319 w 10000"/>
              <a:gd name="connsiteY9" fmla="*/ 8388 h 10000"/>
              <a:gd name="connsiteX10" fmla="*/ 6085 w 10000"/>
              <a:gd name="connsiteY10" fmla="*/ 8208 h 10000"/>
              <a:gd name="connsiteX11" fmla="*/ 5851 w 10000"/>
              <a:gd name="connsiteY11" fmla="*/ 8022 h 10000"/>
              <a:gd name="connsiteX12" fmla="*/ 5621 w 10000"/>
              <a:gd name="connsiteY12" fmla="*/ 7832 h 10000"/>
              <a:gd name="connsiteX13" fmla="*/ 5392 w 10000"/>
              <a:gd name="connsiteY13" fmla="*/ 7642 h 10000"/>
              <a:gd name="connsiteX14" fmla="*/ 5167 w 10000"/>
              <a:gd name="connsiteY14" fmla="*/ 7443 h 10000"/>
              <a:gd name="connsiteX15" fmla="*/ 5167 w 10000"/>
              <a:gd name="connsiteY15" fmla="*/ 7443 h 10000"/>
              <a:gd name="connsiteX16" fmla="*/ 4905 w 10000"/>
              <a:gd name="connsiteY16" fmla="*/ 7216 h 10000"/>
              <a:gd name="connsiteX17" fmla="*/ 4905 w 10000"/>
              <a:gd name="connsiteY17" fmla="*/ 7216 h 10000"/>
              <a:gd name="connsiteX18" fmla="*/ 4995 w 10000"/>
              <a:gd name="connsiteY18" fmla="*/ 7040 h 10000"/>
              <a:gd name="connsiteX19" fmla="*/ 5077 w 10000"/>
              <a:gd name="connsiteY19" fmla="*/ 6864 h 10000"/>
              <a:gd name="connsiteX20" fmla="*/ 5077 w 10000"/>
              <a:gd name="connsiteY20" fmla="*/ 6864 h 10000"/>
              <a:gd name="connsiteX21" fmla="*/ 5113 w 10000"/>
              <a:gd name="connsiteY21" fmla="*/ 6781 h 10000"/>
              <a:gd name="connsiteX22" fmla="*/ 5144 w 10000"/>
              <a:gd name="connsiteY22" fmla="*/ 6693 h 10000"/>
              <a:gd name="connsiteX23" fmla="*/ 5176 w 10000"/>
              <a:gd name="connsiteY23" fmla="*/ 6605 h 10000"/>
              <a:gd name="connsiteX24" fmla="*/ 5203 w 10000"/>
              <a:gd name="connsiteY24" fmla="*/ 6517 h 10000"/>
              <a:gd name="connsiteX25" fmla="*/ 5225 w 10000"/>
              <a:gd name="connsiteY25" fmla="*/ 6424 h 10000"/>
              <a:gd name="connsiteX26" fmla="*/ 5243 w 10000"/>
              <a:gd name="connsiteY26" fmla="*/ 6336 h 10000"/>
              <a:gd name="connsiteX27" fmla="*/ 5252 w 10000"/>
              <a:gd name="connsiteY27" fmla="*/ 6244 h 10000"/>
              <a:gd name="connsiteX28" fmla="*/ 5261 w 10000"/>
              <a:gd name="connsiteY28" fmla="*/ 6146 h 10000"/>
              <a:gd name="connsiteX29" fmla="*/ 5261 w 10000"/>
              <a:gd name="connsiteY29" fmla="*/ 6146 h 10000"/>
              <a:gd name="connsiteX30" fmla="*/ 5266 w 10000"/>
              <a:gd name="connsiteY30" fmla="*/ 6040 h 10000"/>
              <a:gd name="connsiteX31" fmla="*/ 5257 w 10000"/>
              <a:gd name="connsiteY31" fmla="*/ 5933 h 10000"/>
              <a:gd name="connsiteX32" fmla="*/ 5243 w 10000"/>
              <a:gd name="connsiteY32" fmla="*/ 5831 h 10000"/>
              <a:gd name="connsiteX33" fmla="*/ 5221 w 10000"/>
              <a:gd name="connsiteY33" fmla="*/ 5730 h 10000"/>
              <a:gd name="connsiteX34" fmla="*/ 5189 w 10000"/>
              <a:gd name="connsiteY34" fmla="*/ 5632 h 10000"/>
              <a:gd name="connsiteX35" fmla="*/ 5149 w 10000"/>
              <a:gd name="connsiteY35" fmla="*/ 5535 h 10000"/>
              <a:gd name="connsiteX36" fmla="*/ 5099 w 10000"/>
              <a:gd name="connsiteY36" fmla="*/ 5442 h 10000"/>
              <a:gd name="connsiteX37" fmla="*/ 5045 w 10000"/>
              <a:gd name="connsiteY37" fmla="*/ 5350 h 10000"/>
              <a:gd name="connsiteX38" fmla="*/ 5045 w 10000"/>
              <a:gd name="connsiteY38" fmla="*/ 5350 h 10000"/>
              <a:gd name="connsiteX39" fmla="*/ 4986 w 10000"/>
              <a:gd name="connsiteY39" fmla="*/ 5266 h 10000"/>
              <a:gd name="connsiteX40" fmla="*/ 4923 w 10000"/>
              <a:gd name="connsiteY40" fmla="*/ 5183 h 10000"/>
              <a:gd name="connsiteX41" fmla="*/ 4856 w 10000"/>
              <a:gd name="connsiteY41" fmla="*/ 5109 h 10000"/>
              <a:gd name="connsiteX42" fmla="*/ 4784 w 10000"/>
              <a:gd name="connsiteY42" fmla="*/ 5035 h 10000"/>
              <a:gd name="connsiteX43" fmla="*/ 4707 w 10000"/>
              <a:gd name="connsiteY43" fmla="*/ 4965 h 10000"/>
              <a:gd name="connsiteX44" fmla="*/ 4631 w 10000"/>
              <a:gd name="connsiteY44" fmla="*/ 4900 h 10000"/>
              <a:gd name="connsiteX45" fmla="*/ 4550 w 10000"/>
              <a:gd name="connsiteY45" fmla="*/ 4836 h 10000"/>
              <a:gd name="connsiteX46" fmla="*/ 4469 w 10000"/>
              <a:gd name="connsiteY46" fmla="*/ 4775 h 10000"/>
              <a:gd name="connsiteX47" fmla="*/ 4469 w 10000"/>
              <a:gd name="connsiteY47" fmla="*/ 4775 h 10000"/>
              <a:gd name="connsiteX48" fmla="*/ 4347 w 10000"/>
              <a:gd name="connsiteY48" fmla="*/ 4687 h 10000"/>
              <a:gd name="connsiteX49" fmla="*/ 4226 w 10000"/>
              <a:gd name="connsiteY49" fmla="*/ 4609 h 10000"/>
              <a:gd name="connsiteX50" fmla="*/ 4104 w 10000"/>
              <a:gd name="connsiteY50" fmla="*/ 4530 h 10000"/>
              <a:gd name="connsiteX51" fmla="*/ 3978 w 10000"/>
              <a:gd name="connsiteY51" fmla="*/ 4456 h 10000"/>
              <a:gd name="connsiteX52" fmla="*/ 3852 w 10000"/>
              <a:gd name="connsiteY52" fmla="*/ 4386 h 10000"/>
              <a:gd name="connsiteX53" fmla="*/ 3722 w 10000"/>
              <a:gd name="connsiteY53" fmla="*/ 4317 h 10000"/>
              <a:gd name="connsiteX54" fmla="*/ 3591 w 10000"/>
              <a:gd name="connsiteY54" fmla="*/ 4252 h 10000"/>
              <a:gd name="connsiteX55" fmla="*/ 3461 w 10000"/>
              <a:gd name="connsiteY55" fmla="*/ 4187 h 10000"/>
              <a:gd name="connsiteX56" fmla="*/ 3461 w 10000"/>
              <a:gd name="connsiteY56" fmla="*/ 4187 h 10000"/>
              <a:gd name="connsiteX57" fmla="*/ 3029 w 10000"/>
              <a:gd name="connsiteY57" fmla="*/ 3993 h 10000"/>
              <a:gd name="connsiteX58" fmla="*/ 2601 w 10000"/>
              <a:gd name="connsiteY58" fmla="*/ 3798 h 10000"/>
              <a:gd name="connsiteX59" fmla="*/ 1742 w 10000"/>
              <a:gd name="connsiteY59" fmla="*/ 3414 h 10000"/>
              <a:gd name="connsiteX60" fmla="*/ 1742 w 10000"/>
              <a:gd name="connsiteY60" fmla="*/ 3414 h 10000"/>
              <a:gd name="connsiteX61" fmla="*/ 1598 w 10000"/>
              <a:gd name="connsiteY61" fmla="*/ 3349 h 10000"/>
              <a:gd name="connsiteX62" fmla="*/ 1454 w 10000"/>
              <a:gd name="connsiteY62" fmla="*/ 3279 h 10000"/>
              <a:gd name="connsiteX63" fmla="*/ 1314 w 10000"/>
              <a:gd name="connsiteY63" fmla="*/ 3205 h 10000"/>
              <a:gd name="connsiteX64" fmla="*/ 1179 w 10000"/>
              <a:gd name="connsiteY64" fmla="*/ 3126 h 10000"/>
              <a:gd name="connsiteX65" fmla="*/ 1049 w 10000"/>
              <a:gd name="connsiteY65" fmla="*/ 3038 h 10000"/>
              <a:gd name="connsiteX66" fmla="*/ 923 w 10000"/>
              <a:gd name="connsiteY66" fmla="*/ 2946 h 10000"/>
              <a:gd name="connsiteX67" fmla="*/ 797 w 10000"/>
              <a:gd name="connsiteY67" fmla="*/ 2849 h 10000"/>
              <a:gd name="connsiteX68" fmla="*/ 680 w 10000"/>
              <a:gd name="connsiteY68" fmla="*/ 2742 h 10000"/>
              <a:gd name="connsiteX69" fmla="*/ 680 w 10000"/>
              <a:gd name="connsiteY69" fmla="*/ 2742 h 10000"/>
              <a:gd name="connsiteX70" fmla="*/ 590 w 10000"/>
              <a:gd name="connsiteY70" fmla="*/ 2649 h 10000"/>
              <a:gd name="connsiteX71" fmla="*/ 504 w 10000"/>
              <a:gd name="connsiteY71" fmla="*/ 2557 h 10000"/>
              <a:gd name="connsiteX72" fmla="*/ 423 w 10000"/>
              <a:gd name="connsiteY72" fmla="*/ 2459 h 10000"/>
              <a:gd name="connsiteX73" fmla="*/ 356 w 10000"/>
              <a:gd name="connsiteY73" fmla="*/ 2362 h 10000"/>
              <a:gd name="connsiteX74" fmla="*/ 288 w 10000"/>
              <a:gd name="connsiteY74" fmla="*/ 2260 h 10000"/>
              <a:gd name="connsiteX75" fmla="*/ 230 w 10000"/>
              <a:gd name="connsiteY75" fmla="*/ 2154 h 10000"/>
              <a:gd name="connsiteX76" fmla="*/ 180 w 10000"/>
              <a:gd name="connsiteY76" fmla="*/ 2047 h 10000"/>
              <a:gd name="connsiteX77" fmla="*/ 131 w 10000"/>
              <a:gd name="connsiteY77" fmla="*/ 1941 h 10000"/>
              <a:gd name="connsiteX78" fmla="*/ 95 w 10000"/>
              <a:gd name="connsiteY78" fmla="*/ 1830 h 10000"/>
              <a:gd name="connsiteX79" fmla="*/ 63 w 10000"/>
              <a:gd name="connsiteY79" fmla="*/ 1714 h 10000"/>
              <a:gd name="connsiteX80" fmla="*/ 36 w 10000"/>
              <a:gd name="connsiteY80" fmla="*/ 1593 h 10000"/>
              <a:gd name="connsiteX81" fmla="*/ 18 w 10000"/>
              <a:gd name="connsiteY81" fmla="*/ 1473 h 10000"/>
              <a:gd name="connsiteX82" fmla="*/ 5 w 10000"/>
              <a:gd name="connsiteY82" fmla="*/ 1352 h 10000"/>
              <a:gd name="connsiteX83" fmla="*/ 0 w 10000"/>
              <a:gd name="connsiteY83" fmla="*/ 1227 h 10000"/>
              <a:gd name="connsiteX84" fmla="*/ 0 w 10000"/>
              <a:gd name="connsiteY84" fmla="*/ 1098 h 10000"/>
              <a:gd name="connsiteX85" fmla="*/ 9 w 10000"/>
              <a:gd name="connsiteY85" fmla="*/ 968 h 10000"/>
              <a:gd name="connsiteX86" fmla="*/ 9 w 10000"/>
              <a:gd name="connsiteY86" fmla="*/ 968 h 10000"/>
              <a:gd name="connsiteX87" fmla="*/ 23 w 10000"/>
              <a:gd name="connsiteY87" fmla="*/ 848 h 10000"/>
              <a:gd name="connsiteX88" fmla="*/ 41 w 10000"/>
              <a:gd name="connsiteY88" fmla="*/ 727 h 10000"/>
              <a:gd name="connsiteX89" fmla="*/ 68 w 10000"/>
              <a:gd name="connsiteY89" fmla="*/ 607 h 10000"/>
              <a:gd name="connsiteX90" fmla="*/ 95 w 10000"/>
              <a:gd name="connsiteY90" fmla="*/ 491 h 10000"/>
              <a:gd name="connsiteX91" fmla="*/ 131 w 10000"/>
              <a:gd name="connsiteY91" fmla="*/ 375 h 10000"/>
              <a:gd name="connsiteX92" fmla="*/ 171 w 10000"/>
              <a:gd name="connsiteY92" fmla="*/ 259 h 10000"/>
              <a:gd name="connsiteX93" fmla="*/ 212 w 10000"/>
              <a:gd name="connsiteY93" fmla="*/ 148 h 10000"/>
              <a:gd name="connsiteX94" fmla="*/ 266 w 10000"/>
              <a:gd name="connsiteY94" fmla="*/ 37 h 10000"/>
              <a:gd name="connsiteX95" fmla="*/ 266 w 10000"/>
              <a:gd name="connsiteY95" fmla="*/ 37 h 10000"/>
              <a:gd name="connsiteX96" fmla="*/ 275 w 10000"/>
              <a:gd name="connsiteY96" fmla="*/ 0 h 10000"/>
              <a:gd name="connsiteX97" fmla="*/ 275 w 10000"/>
              <a:gd name="connsiteY97"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9734 w 10000"/>
              <a:gd name="connsiteY4" fmla="*/ 10000 h 10000"/>
              <a:gd name="connsiteX5" fmla="*/ 7052 w 10000"/>
              <a:gd name="connsiteY5" fmla="*/ 8902 h 10000"/>
              <a:gd name="connsiteX6" fmla="*/ 6805 w 10000"/>
              <a:gd name="connsiteY6" fmla="*/ 8736 h 10000"/>
              <a:gd name="connsiteX7" fmla="*/ 6562 w 10000"/>
              <a:gd name="connsiteY7" fmla="*/ 8564 h 10000"/>
              <a:gd name="connsiteX8" fmla="*/ 6319 w 10000"/>
              <a:gd name="connsiteY8" fmla="*/ 8388 h 10000"/>
              <a:gd name="connsiteX9" fmla="*/ 6085 w 10000"/>
              <a:gd name="connsiteY9" fmla="*/ 8208 h 10000"/>
              <a:gd name="connsiteX10" fmla="*/ 5851 w 10000"/>
              <a:gd name="connsiteY10" fmla="*/ 8022 h 10000"/>
              <a:gd name="connsiteX11" fmla="*/ 5621 w 10000"/>
              <a:gd name="connsiteY11" fmla="*/ 7832 h 10000"/>
              <a:gd name="connsiteX12" fmla="*/ 5392 w 10000"/>
              <a:gd name="connsiteY12" fmla="*/ 7642 h 10000"/>
              <a:gd name="connsiteX13" fmla="*/ 5167 w 10000"/>
              <a:gd name="connsiteY13" fmla="*/ 7443 h 10000"/>
              <a:gd name="connsiteX14" fmla="*/ 5167 w 10000"/>
              <a:gd name="connsiteY14" fmla="*/ 7443 h 10000"/>
              <a:gd name="connsiteX15" fmla="*/ 4905 w 10000"/>
              <a:gd name="connsiteY15" fmla="*/ 7216 h 10000"/>
              <a:gd name="connsiteX16" fmla="*/ 4905 w 10000"/>
              <a:gd name="connsiteY16" fmla="*/ 7216 h 10000"/>
              <a:gd name="connsiteX17" fmla="*/ 4995 w 10000"/>
              <a:gd name="connsiteY17" fmla="*/ 7040 h 10000"/>
              <a:gd name="connsiteX18" fmla="*/ 5077 w 10000"/>
              <a:gd name="connsiteY18" fmla="*/ 6864 h 10000"/>
              <a:gd name="connsiteX19" fmla="*/ 5077 w 10000"/>
              <a:gd name="connsiteY19" fmla="*/ 6864 h 10000"/>
              <a:gd name="connsiteX20" fmla="*/ 5113 w 10000"/>
              <a:gd name="connsiteY20" fmla="*/ 6781 h 10000"/>
              <a:gd name="connsiteX21" fmla="*/ 5144 w 10000"/>
              <a:gd name="connsiteY21" fmla="*/ 6693 h 10000"/>
              <a:gd name="connsiteX22" fmla="*/ 5176 w 10000"/>
              <a:gd name="connsiteY22" fmla="*/ 6605 h 10000"/>
              <a:gd name="connsiteX23" fmla="*/ 5203 w 10000"/>
              <a:gd name="connsiteY23" fmla="*/ 6517 h 10000"/>
              <a:gd name="connsiteX24" fmla="*/ 5225 w 10000"/>
              <a:gd name="connsiteY24" fmla="*/ 6424 h 10000"/>
              <a:gd name="connsiteX25" fmla="*/ 5243 w 10000"/>
              <a:gd name="connsiteY25" fmla="*/ 6336 h 10000"/>
              <a:gd name="connsiteX26" fmla="*/ 5252 w 10000"/>
              <a:gd name="connsiteY26" fmla="*/ 6244 h 10000"/>
              <a:gd name="connsiteX27" fmla="*/ 5261 w 10000"/>
              <a:gd name="connsiteY27" fmla="*/ 6146 h 10000"/>
              <a:gd name="connsiteX28" fmla="*/ 5261 w 10000"/>
              <a:gd name="connsiteY28" fmla="*/ 6146 h 10000"/>
              <a:gd name="connsiteX29" fmla="*/ 5266 w 10000"/>
              <a:gd name="connsiteY29" fmla="*/ 6040 h 10000"/>
              <a:gd name="connsiteX30" fmla="*/ 5257 w 10000"/>
              <a:gd name="connsiteY30" fmla="*/ 5933 h 10000"/>
              <a:gd name="connsiteX31" fmla="*/ 5243 w 10000"/>
              <a:gd name="connsiteY31" fmla="*/ 5831 h 10000"/>
              <a:gd name="connsiteX32" fmla="*/ 5221 w 10000"/>
              <a:gd name="connsiteY32" fmla="*/ 5730 h 10000"/>
              <a:gd name="connsiteX33" fmla="*/ 5189 w 10000"/>
              <a:gd name="connsiteY33" fmla="*/ 5632 h 10000"/>
              <a:gd name="connsiteX34" fmla="*/ 5149 w 10000"/>
              <a:gd name="connsiteY34" fmla="*/ 5535 h 10000"/>
              <a:gd name="connsiteX35" fmla="*/ 5099 w 10000"/>
              <a:gd name="connsiteY35" fmla="*/ 5442 h 10000"/>
              <a:gd name="connsiteX36" fmla="*/ 5045 w 10000"/>
              <a:gd name="connsiteY36" fmla="*/ 5350 h 10000"/>
              <a:gd name="connsiteX37" fmla="*/ 5045 w 10000"/>
              <a:gd name="connsiteY37" fmla="*/ 5350 h 10000"/>
              <a:gd name="connsiteX38" fmla="*/ 4986 w 10000"/>
              <a:gd name="connsiteY38" fmla="*/ 5266 h 10000"/>
              <a:gd name="connsiteX39" fmla="*/ 4923 w 10000"/>
              <a:gd name="connsiteY39" fmla="*/ 5183 h 10000"/>
              <a:gd name="connsiteX40" fmla="*/ 4856 w 10000"/>
              <a:gd name="connsiteY40" fmla="*/ 5109 h 10000"/>
              <a:gd name="connsiteX41" fmla="*/ 4784 w 10000"/>
              <a:gd name="connsiteY41" fmla="*/ 5035 h 10000"/>
              <a:gd name="connsiteX42" fmla="*/ 4707 w 10000"/>
              <a:gd name="connsiteY42" fmla="*/ 4965 h 10000"/>
              <a:gd name="connsiteX43" fmla="*/ 4631 w 10000"/>
              <a:gd name="connsiteY43" fmla="*/ 4900 h 10000"/>
              <a:gd name="connsiteX44" fmla="*/ 4550 w 10000"/>
              <a:gd name="connsiteY44" fmla="*/ 4836 h 10000"/>
              <a:gd name="connsiteX45" fmla="*/ 4469 w 10000"/>
              <a:gd name="connsiteY45" fmla="*/ 4775 h 10000"/>
              <a:gd name="connsiteX46" fmla="*/ 4469 w 10000"/>
              <a:gd name="connsiteY46" fmla="*/ 4775 h 10000"/>
              <a:gd name="connsiteX47" fmla="*/ 4347 w 10000"/>
              <a:gd name="connsiteY47" fmla="*/ 4687 h 10000"/>
              <a:gd name="connsiteX48" fmla="*/ 4226 w 10000"/>
              <a:gd name="connsiteY48" fmla="*/ 4609 h 10000"/>
              <a:gd name="connsiteX49" fmla="*/ 4104 w 10000"/>
              <a:gd name="connsiteY49" fmla="*/ 4530 h 10000"/>
              <a:gd name="connsiteX50" fmla="*/ 3978 w 10000"/>
              <a:gd name="connsiteY50" fmla="*/ 4456 h 10000"/>
              <a:gd name="connsiteX51" fmla="*/ 3852 w 10000"/>
              <a:gd name="connsiteY51" fmla="*/ 4386 h 10000"/>
              <a:gd name="connsiteX52" fmla="*/ 3722 w 10000"/>
              <a:gd name="connsiteY52" fmla="*/ 4317 h 10000"/>
              <a:gd name="connsiteX53" fmla="*/ 3591 w 10000"/>
              <a:gd name="connsiteY53" fmla="*/ 4252 h 10000"/>
              <a:gd name="connsiteX54" fmla="*/ 3461 w 10000"/>
              <a:gd name="connsiteY54" fmla="*/ 4187 h 10000"/>
              <a:gd name="connsiteX55" fmla="*/ 3461 w 10000"/>
              <a:gd name="connsiteY55" fmla="*/ 4187 h 10000"/>
              <a:gd name="connsiteX56" fmla="*/ 3029 w 10000"/>
              <a:gd name="connsiteY56" fmla="*/ 3993 h 10000"/>
              <a:gd name="connsiteX57" fmla="*/ 2601 w 10000"/>
              <a:gd name="connsiteY57" fmla="*/ 3798 h 10000"/>
              <a:gd name="connsiteX58" fmla="*/ 1742 w 10000"/>
              <a:gd name="connsiteY58" fmla="*/ 3414 h 10000"/>
              <a:gd name="connsiteX59" fmla="*/ 1742 w 10000"/>
              <a:gd name="connsiteY59" fmla="*/ 3414 h 10000"/>
              <a:gd name="connsiteX60" fmla="*/ 1598 w 10000"/>
              <a:gd name="connsiteY60" fmla="*/ 3349 h 10000"/>
              <a:gd name="connsiteX61" fmla="*/ 1454 w 10000"/>
              <a:gd name="connsiteY61" fmla="*/ 3279 h 10000"/>
              <a:gd name="connsiteX62" fmla="*/ 1314 w 10000"/>
              <a:gd name="connsiteY62" fmla="*/ 3205 h 10000"/>
              <a:gd name="connsiteX63" fmla="*/ 1179 w 10000"/>
              <a:gd name="connsiteY63" fmla="*/ 3126 h 10000"/>
              <a:gd name="connsiteX64" fmla="*/ 1049 w 10000"/>
              <a:gd name="connsiteY64" fmla="*/ 3038 h 10000"/>
              <a:gd name="connsiteX65" fmla="*/ 923 w 10000"/>
              <a:gd name="connsiteY65" fmla="*/ 2946 h 10000"/>
              <a:gd name="connsiteX66" fmla="*/ 797 w 10000"/>
              <a:gd name="connsiteY66" fmla="*/ 2849 h 10000"/>
              <a:gd name="connsiteX67" fmla="*/ 680 w 10000"/>
              <a:gd name="connsiteY67" fmla="*/ 2742 h 10000"/>
              <a:gd name="connsiteX68" fmla="*/ 680 w 10000"/>
              <a:gd name="connsiteY68" fmla="*/ 2742 h 10000"/>
              <a:gd name="connsiteX69" fmla="*/ 590 w 10000"/>
              <a:gd name="connsiteY69" fmla="*/ 2649 h 10000"/>
              <a:gd name="connsiteX70" fmla="*/ 504 w 10000"/>
              <a:gd name="connsiteY70" fmla="*/ 2557 h 10000"/>
              <a:gd name="connsiteX71" fmla="*/ 423 w 10000"/>
              <a:gd name="connsiteY71" fmla="*/ 2459 h 10000"/>
              <a:gd name="connsiteX72" fmla="*/ 356 w 10000"/>
              <a:gd name="connsiteY72" fmla="*/ 2362 h 10000"/>
              <a:gd name="connsiteX73" fmla="*/ 288 w 10000"/>
              <a:gd name="connsiteY73" fmla="*/ 2260 h 10000"/>
              <a:gd name="connsiteX74" fmla="*/ 230 w 10000"/>
              <a:gd name="connsiteY74" fmla="*/ 2154 h 10000"/>
              <a:gd name="connsiteX75" fmla="*/ 180 w 10000"/>
              <a:gd name="connsiteY75" fmla="*/ 2047 h 10000"/>
              <a:gd name="connsiteX76" fmla="*/ 131 w 10000"/>
              <a:gd name="connsiteY76" fmla="*/ 1941 h 10000"/>
              <a:gd name="connsiteX77" fmla="*/ 95 w 10000"/>
              <a:gd name="connsiteY77" fmla="*/ 1830 h 10000"/>
              <a:gd name="connsiteX78" fmla="*/ 63 w 10000"/>
              <a:gd name="connsiteY78" fmla="*/ 1714 h 10000"/>
              <a:gd name="connsiteX79" fmla="*/ 36 w 10000"/>
              <a:gd name="connsiteY79" fmla="*/ 1593 h 10000"/>
              <a:gd name="connsiteX80" fmla="*/ 18 w 10000"/>
              <a:gd name="connsiteY80" fmla="*/ 1473 h 10000"/>
              <a:gd name="connsiteX81" fmla="*/ 5 w 10000"/>
              <a:gd name="connsiteY81" fmla="*/ 1352 h 10000"/>
              <a:gd name="connsiteX82" fmla="*/ 0 w 10000"/>
              <a:gd name="connsiteY82" fmla="*/ 1227 h 10000"/>
              <a:gd name="connsiteX83" fmla="*/ 0 w 10000"/>
              <a:gd name="connsiteY83" fmla="*/ 1098 h 10000"/>
              <a:gd name="connsiteX84" fmla="*/ 9 w 10000"/>
              <a:gd name="connsiteY84" fmla="*/ 968 h 10000"/>
              <a:gd name="connsiteX85" fmla="*/ 9 w 10000"/>
              <a:gd name="connsiteY85" fmla="*/ 968 h 10000"/>
              <a:gd name="connsiteX86" fmla="*/ 23 w 10000"/>
              <a:gd name="connsiteY86" fmla="*/ 848 h 10000"/>
              <a:gd name="connsiteX87" fmla="*/ 41 w 10000"/>
              <a:gd name="connsiteY87" fmla="*/ 727 h 10000"/>
              <a:gd name="connsiteX88" fmla="*/ 68 w 10000"/>
              <a:gd name="connsiteY88" fmla="*/ 607 h 10000"/>
              <a:gd name="connsiteX89" fmla="*/ 95 w 10000"/>
              <a:gd name="connsiteY89" fmla="*/ 491 h 10000"/>
              <a:gd name="connsiteX90" fmla="*/ 131 w 10000"/>
              <a:gd name="connsiteY90" fmla="*/ 375 h 10000"/>
              <a:gd name="connsiteX91" fmla="*/ 171 w 10000"/>
              <a:gd name="connsiteY91" fmla="*/ 259 h 10000"/>
              <a:gd name="connsiteX92" fmla="*/ 212 w 10000"/>
              <a:gd name="connsiteY92" fmla="*/ 148 h 10000"/>
              <a:gd name="connsiteX93" fmla="*/ 266 w 10000"/>
              <a:gd name="connsiteY93" fmla="*/ 37 h 10000"/>
              <a:gd name="connsiteX94" fmla="*/ 266 w 10000"/>
              <a:gd name="connsiteY94" fmla="*/ 37 h 10000"/>
              <a:gd name="connsiteX95" fmla="*/ 275 w 10000"/>
              <a:gd name="connsiteY95" fmla="*/ 0 h 10000"/>
              <a:gd name="connsiteX96" fmla="*/ 275 w 10000"/>
              <a:gd name="connsiteY96" fmla="*/ 0 h 10000"/>
              <a:gd name="connsiteX0" fmla="*/ 275 w 9734"/>
              <a:gd name="connsiteY0" fmla="*/ 0 h 10000"/>
              <a:gd name="connsiteX1" fmla="*/ 275 w 9734"/>
              <a:gd name="connsiteY1" fmla="*/ 0 h 10000"/>
              <a:gd name="connsiteX2" fmla="*/ 6380 w 9734"/>
              <a:gd name="connsiteY2" fmla="*/ 0 h 10000"/>
              <a:gd name="connsiteX3" fmla="*/ 9734 w 9734"/>
              <a:gd name="connsiteY3" fmla="*/ 10000 h 10000"/>
              <a:gd name="connsiteX4" fmla="*/ 7052 w 9734"/>
              <a:gd name="connsiteY4" fmla="*/ 8902 h 10000"/>
              <a:gd name="connsiteX5" fmla="*/ 6805 w 9734"/>
              <a:gd name="connsiteY5" fmla="*/ 8736 h 10000"/>
              <a:gd name="connsiteX6" fmla="*/ 6562 w 9734"/>
              <a:gd name="connsiteY6" fmla="*/ 8564 h 10000"/>
              <a:gd name="connsiteX7" fmla="*/ 6319 w 9734"/>
              <a:gd name="connsiteY7" fmla="*/ 8388 h 10000"/>
              <a:gd name="connsiteX8" fmla="*/ 6085 w 9734"/>
              <a:gd name="connsiteY8" fmla="*/ 8208 h 10000"/>
              <a:gd name="connsiteX9" fmla="*/ 5851 w 9734"/>
              <a:gd name="connsiteY9" fmla="*/ 8022 h 10000"/>
              <a:gd name="connsiteX10" fmla="*/ 5621 w 9734"/>
              <a:gd name="connsiteY10" fmla="*/ 7832 h 10000"/>
              <a:gd name="connsiteX11" fmla="*/ 5392 w 9734"/>
              <a:gd name="connsiteY11" fmla="*/ 7642 h 10000"/>
              <a:gd name="connsiteX12" fmla="*/ 5167 w 9734"/>
              <a:gd name="connsiteY12" fmla="*/ 7443 h 10000"/>
              <a:gd name="connsiteX13" fmla="*/ 5167 w 9734"/>
              <a:gd name="connsiteY13" fmla="*/ 7443 h 10000"/>
              <a:gd name="connsiteX14" fmla="*/ 4905 w 9734"/>
              <a:gd name="connsiteY14" fmla="*/ 7216 h 10000"/>
              <a:gd name="connsiteX15" fmla="*/ 4905 w 9734"/>
              <a:gd name="connsiteY15" fmla="*/ 7216 h 10000"/>
              <a:gd name="connsiteX16" fmla="*/ 4995 w 9734"/>
              <a:gd name="connsiteY16" fmla="*/ 7040 h 10000"/>
              <a:gd name="connsiteX17" fmla="*/ 5077 w 9734"/>
              <a:gd name="connsiteY17" fmla="*/ 6864 h 10000"/>
              <a:gd name="connsiteX18" fmla="*/ 5077 w 9734"/>
              <a:gd name="connsiteY18" fmla="*/ 6864 h 10000"/>
              <a:gd name="connsiteX19" fmla="*/ 5113 w 9734"/>
              <a:gd name="connsiteY19" fmla="*/ 6781 h 10000"/>
              <a:gd name="connsiteX20" fmla="*/ 5144 w 9734"/>
              <a:gd name="connsiteY20" fmla="*/ 6693 h 10000"/>
              <a:gd name="connsiteX21" fmla="*/ 5176 w 9734"/>
              <a:gd name="connsiteY21" fmla="*/ 6605 h 10000"/>
              <a:gd name="connsiteX22" fmla="*/ 5203 w 9734"/>
              <a:gd name="connsiteY22" fmla="*/ 6517 h 10000"/>
              <a:gd name="connsiteX23" fmla="*/ 5225 w 9734"/>
              <a:gd name="connsiteY23" fmla="*/ 6424 h 10000"/>
              <a:gd name="connsiteX24" fmla="*/ 5243 w 9734"/>
              <a:gd name="connsiteY24" fmla="*/ 6336 h 10000"/>
              <a:gd name="connsiteX25" fmla="*/ 5252 w 9734"/>
              <a:gd name="connsiteY25" fmla="*/ 6244 h 10000"/>
              <a:gd name="connsiteX26" fmla="*/ 5261 w 9734"/>
              <a:gd name="connsiteY26" fmla="*/ 6146 h 10000"/>
              <a:gd name="connsiteX27" fmla="*/ 5261 w 9734"/>
              <a:gd name="connsiteY27" fmla="*/ 6146 h 10000"/>
              <a:gd name="connsiteX28" fmla="*/ 5266 w 9734"/>
              <a:gd name="connsiteY28" fmla="*/ 6040 h 10000"/>
              <a:gd name="connsiteX29" fmla="*/ 5257 w 9734"/>
              <a:gd name="connsiteY29" fmla="*/ 5933 h 10000"/>
              <a:gd name="connsiteX30" fmla="*/ 5243 w 9734"/>
              <a:gd name="connsiteY30" fmla="*/ 5831 h 10000"/>
              <a:gd name="connsiteX31" fmla="*/ 5221 w 9734"/>
              <a:gd name="connsiteY31" fmla="*/ 5730 h 10000"/>
              <a:gd name="connsiteX32" fmla="*/ 5189 w 9734"/>
              <a:gd name="connsiteY32" fmla="*/ 5632 h 10000"/>
              <a:gd name="connsiteX33" fmla="*/ 5149 w 9734"/>
              <a:gd name="connsiteY33" fmla="*/ 5535 h 10000"/>
              <a:gd name="connsiteX34" fmla="*/ 5099 w 9734"/>
              <a:gd name="connsiteY34" fmla="*/ 5442 h 10000"/>
              <a:gd name="connsiteX35" fmla="*/ 5045 w 9734"/>
              <a:gd name="connsiteY35" fmla="*/ 5350 h 10000"/>
              <a:gd name="connsiteX36" fmla="*/ 5045 w 9734"/>
              <a:gd name="connsiteY36" fmla="*/ 5350 h 10000"/>
              <a:gd name="connsiteX37" fmla="*/ 4986 w 9734"/>
              <a:gd name="connsiteY37" fmla="*/ 5266 h 10000"/>
              <a:gd name="connsiteX38" fmla="*/ 4923 w 9734"/>
              <a:gd name="connsiteY38" fmla="*/ 5183 h 10000"/>
              <a:gd name="connsiteX39" fmla="*/ 4856 w 9734"/>
              <a:gd name="connsiteY39" fmla="*/ 5109 h 10000"/>
              <a:gd name="connsiteX40" fmla="*/ 4784 w 9734"/>
              <a:gd name="connsiteY40" fmla="*/ 5035 h 10000"/>
              <a:gd name="connsiteX41" fmla="*/ 4707 w 9734"/>
              <a:gd name="connsiteY41" fmla="*/ 4965 h 10000"/>
              <a:gd name="connsiteX42" fmla="*/ 4631 w 9734"/>
              <a:gd name="connsiteY42" fmla="*/ 4900 h 10000"/>
              <a:gd name="connsiteX43" fmla="*/ 4550 w 9734"/>
              <a:gd name="connsiteY43" fmla="*/ 4836 h 10000"/>
              <a:gd name="connsiteX44" fmla="*/ 4469 w 9734"/>
              <a:gd name="connsiteY44" fmla="*/ 4775 h 10000"/>
              <a:gd name="connsiteX45" fmla="*/ 4469 w 9734"/>
              <a:gd name="connsiteY45" fmla="*/ 4775 h 10000"/>
              <a:gd name="connsiteX46" fmla="*/ 4347 w 9734"/>
              <a:gd name="connsiteY46" fmla="*/ 4687 h 10000"/>
              <a:gd name="connsiteX47" fmla="*/ 4226 w 9734"/>
              <a:gd name="connsiteY47" fmla="*/ 4609 h 10000"/>
              <a:gd name="connsiteX48" fmla="*/ 4104 w 9734"/>
              <a:gd name="connsiteY48" fmla="*/ 4530 h 10000"/>
              <a:gd name="connsiteX49" fmla="*/ 3978 w 9734"/>
              <a:gd name="connsiteY49" fmla="*/ 4456 h 10000"/>
              <a:gd name="connsiteX50" fmla="*/ 3852 w 9734"/>
              <a:gd name="connsiteY50" fmla="*/ 4386 h 10000"/>
              <a:gd name="connsiteX51" fmla="*/ 3722 w 9734"/>
              <a:gd name="connsiteY51" fmla="*/ 4317 h 10000"/>
              <a:gd name="connsiteX52" fmla="*/ 3591 w 9734"/>
              <a:gd name="connsiteY52" fmla="*/ 4252 h 10000"/>
              <a:gd name="connsiteX53" fmla="*/ 3461 w 9734"/>
              <a:gd name="connsiteY53" fmla="*/ 4187 h 10000"/>
              <a:gd name="connsiteX54" fmla="*/ 3461 w 9734"/>
              <a:gd name="connsiteY54" fmla="*/ 4187 h 10000"/>
              <a:gd name="connsiteX55" fmla="*/ 3029 w 9734"/>
              <a:gd name="connsiteY55" fmla="*/ 3993 h 10000"/>
              <a:gd name="connsiteX56" fmla="*/ 2601 w 9734"/>
              <a:gd name="connsiteY56" fmla="*/ 3798 h 10000"/>
              <a:gd name="connsiteX57" fmla="*/ 1742 w 9734"/>
              <a:gd name="connsiteY57" fmla="*/ 3414 h 10000"/>
              <a:gd name="connsiteX58" fmla="*/ 1742 w 9734"/>
              <a:gd name="connsiteY58" fmla="*/ 3414 h 10000"/>
              <a:gd name="connsiteX59" fmla="*/ 1598 w 9734"/>
              <a:gd name="connsiteY59" fmla="*/ 3349 h 10000"/>
              <a:gd name="connsiteX60" fmla="*/ 1454 w 9734"/>
              <a:gd name="connsiteY60" fmla="*/ 3279 h 10000"/>
              <a:gd name="connsiteX61" fmla="*/ 1314 w 9734"/>
              <a:gd name="connsiteY61" fmla="*/ 3205 h 10000"/>
              <a:gd name="connsiteX62" fmla="*/ 1179 w 9734"/>
              <a:gd name="connsiteY62" fmla="*/ 3126 h 10000"/>
              <a:gd name="connsiteX63" fmla="*/ 1049 w 9734"/>
              <a:gd name="connsiteY63" fmla="*/ 3038 h 10000"/>
              <a:gd name="connsiteX64" fmla="*/ 923 w 9734"/>
              <a:gd name="connsiteY64" fmla="*/ 2946 h 10000"/>
              <a:gd name="connsiteX65" fmla="*/ 797 w 9734"/>
              <a:gd name="connsiteY65" fmla="*/ 2849 h 10000"/>
              <a:gd name="connsiteX66" fmla="*/ 680 w 9734"/>
              <a:gd name="connsiteY66" fmla="*/ 2742 h 10000"/>
              <a:gd name="connsiteX67" fmla="*/ 680 w 9734"/>
              <a:gd name="connsiteY67" fmla="*/ 2742 h 10000"/>
              <a:gd name="connsiteX68" fmla="*/ 590 w 9734"/>
              <a:gd name="connsiteY68" fmla="*/ 2649 h 10000"/>
              <a:gd name="connsiteX69" fmla="*/ 504 w 9734"/>
              <a:gd name="connsiteY69" fmla="*/ 2557 h 10000"/>
              <a:gd name="connsiteX70" fmla="*/ 423 w 9734"/>
              <a:gd name="connsiteY70" fmla="*/ 2459 h 10000"/>
              <a:gd name="connsiteX71" fmla="*/ 356 w 9734"/>
              <a:gd name="connsiteY71" fmla="*/ 2362 h 10000"/>
              <a:gd name="connsiteX72" fmla="*/ 288 w 9734"/>
              <a:gd name="connsiteY72" fmla="*/ 2260 h 10000"/>
              <a:gd name="connsiteX73" fmla="*/ 230 w 9734"/>
              <a:gd name="connsiteY73" fmla="*/ 2154 h 10000"/>
              <a:gd name="connsiteX74" fmla="*/ 180 w 9734"/>
              <a:gd name="connsiteY74" fmla="*/ 2047 h 10000"/>
              <a:gd name="connsiteX75" fmla="*/ 131 w 9734"/>
              <a:gd name="connsiteY75" fmla="*/ 1941 h 10000"/>
              <a:gd name="connsiteX76" fmla="*/ 95 w 9734"/>
              <a:gd name="connsiteY76" fmla="*/ 1830 h 10000"/>
              <a:gd name="connsiteX77" fmla="*/ 63 w 9734"/>
              <a:gd name="connsiteY77" fmla="*/ 1714 h 10000"/>
              <a:gd name="connsiteX78" fmla="*/ 36 w 9734"/>
              <a:gd name="connsiteY78" fmla="*/ 1593 h 10000"/>
              <a:gd name="connsiteX79" fmla="*/ 18 w 9734"/>
              <a:gd name="connsiteY79" fmla="*/ 1473 h 10000"/>
              <a:gd name="connsiteX80" fmla="*/ 5 w 9734"/>
              <a:gd name="connsiteY80" fmla="*/ 1352 h 10000"/>
              <a:gd name="connsiteX81" fmla="*/ 0 w 9734"/>
              <a:gd name="connsiteY81" fmla="*/ 1227 h 10000"/>
              <a:gd name="connsiteX82" fmla="*/ 0 w 9734"/>
              <a:gd name="connsiteY82" fmla="*/ 1098 h 10000"/>
              <a:gd name="connsiteX83" fmla="*/ 9 w 9734"/>
              <a:gd name="connsiteY83" fmla="*/ 968 h 10000"/>
              <a:gd name="connsiteX84" fmla="*/ 9 w 9734"/>
              <a:gd name="connsiteY84" fmla="*/ 968 h 10000"/>
              <a:gd name="connsiteX85" fmla="*/ 23 w 9734"/>
              <a:gd name="connsiteY85" fmla="*/ 848 h 10000"/>
              <a:gd name="connsiteX86" fmla="*/ 41 w 9734"/>
              <a:gd name="connsiteY86" fmla="*/ 727 h 10000"/>
              <a:gd name="connsiteX87" fmla="*/ 68 w 9734"/>
              <a:gd name="connsiteY87" fmla="*/ 607 h 10000"/>
              <a:gd name="connsiteX88" fmla="*/ 95 w 9734"/>
              <a:gd name="connsiteY88" fmla="*/ 491 h 10000"/>
              <a:gd name="connsiteX89" fmla="*/ 131 w 9734"/>
              <a:gd name="connsiteY89" fmla="*/ 375 h 10000"/>
              <a:gd name="connsiteX90" fmla="*/ 171 w 9734"/>
              <a:gd name="connsiteY90" fmla="*/ 259 h 10000"/>
              <a:gd name="connsiteX91" fmla="*/ 212 w 9734"/>
              <a:gd name="connsiteY91" fmla="*/ 148 h 10000"/>
              <a:gd name="connsiteX92" fmla="*/ 266 w 9734"/>
              <a:gd name="connsiteY92" fmla="*/ 37 h 10000"/>
              <a:gd name="connsiteX93" fmla="*/ 266 w 9734"/>
              <a:gd name="connsiteY93" fmla="*/ 37 h 10000"/>
              <a:gd name="connsiteX94" fmla="*/ 275 w 9734"/>
              <a:gd name="connsiteY94" fmla="*/ 0 h 10000"/>
              <a:gd name="connsiteX95" fmla="*/ 275 w 9734"/>
              <a:gd name="connsiteY95" fmla="*/ 0 h 10000"/>
              <a:gd name="connsiteX0" fmla="*/ 283 w 7245"/>
              <a:gd name="connsiteY0" fmla="*/ 0 h 8902"/>
              <a:gd name="connsiteX1" fmla="*/ 283 w 7245"/>
              <a:gd name="connsiteY1" fmla="*/ 0 h 8902"/>
              <a:gd name="connsiteX2" fmla="*/ 6554 w 7245"/>
              <a:gd name="connsiteY2" fmla="*/ 0 h 8902"/>
              <a:gd name="connsiteX3" fmla="*/ 7245 w 7245"/>
              <a:gd name="connsiteY3" fmla="*/ 8902 h 8902"/>
              <a:gd name="connsiteX4" fmla="*/ 6991 w 7245"/>
              <a:gd name="connsiteY4" fmla="*/ 8736 h 8902"/>
              <a:gd name="connsiteX5" fmla="*/ 6741 w 7245"/>
              <a:gd name="connsiteY5" fmla="*/ 8564 h 8902"/>
              <a:gd name="connsiteX6" fmla="*/ 6492 w 7245"/>
              <a:gd name="connsiteY6" fmla="*/ 8388 h 8902"/>
              <a:gd name="connsiteX7" fmla="*/ 6251 w 7245"/>
              <a:gd name="connsiteY7" fmla="*/ 8208 h 8902"/>
              <a:gd name="connsiteX8" fmla="*/ 6011 w 7245"/>
              <a:gd name="connsiteY8" fmla="*/ 8022 h 8902"/>
              <a:gd name="connsiteX9" fmla="*/ 5775 w 7245"/>
              <a:gd name="connsiteY9" fmla="*/ 7832 h 8902"/>
              <a:gd name="connsiteX10" fmla="*/ 5539 w 7245"/>
              <a:gd name="connsiteY10" fmla="*/ 7642 h 8902"/>
              <a:gd name="connsiteX11" fmla="*/ 5308 w 7245"/>
              <a:gd name="connsiteY11" fmla="*/ 7443 h 8902"/>
              <a:gd name="connsiteX12" fmla="*/ 5308 w 7245"/>
              <a:gd name="connsiteY12" fmla="*/ 7443 h 8902"/>
              <a:gd name="connsiteX13" fmla="*/ 5039 w 7245"/>
              <a:gd name="connsiteY13" fmla="*/ 7216 h 8902"/>
              <a:gd name="connsiteX14" fmla="*/ 5039 w 7245"/>
              <a:gd name="connsiteY14" fmla="*/ 7216 h 8902"/>
              <a:gd name="connsiteX15" fmla="*/ 5131 w 7245"/>
              <a:gd name="connsiteY15" fmla="*/ 7040 h 8902"/>
              <a:gd name="connsiteX16" fmla="*/ 5216 w 7245"/>
              <a:gd name="connsiteY16" fmla="*/ 6864 h 8902"/>
              <a:gd name="connsiteX17" fmla="*/ 5216 w 7245"/>
              <a:gd name="connsiteY17" fmla="*/ 6864 h 8902"/>
              <a:gd name="connsiteX18" fmla="*/ 5253 w 7245"/>
              <a:gd name="connsiteY18" fmla="*/ 6781 h 8902"/>
              <a:gd name="connsiteX19" fmla="*/ 5285 w 7245"/>
              <a:gd name="connsiteY19" fmla="*/ 6693 h 8902"/>
              <a:gd name="connsiteX20" fmla="*/ 5317 w 7245"/>
              <a:gd name="connsiteY20" fmla="*/ 6605 h 8902"/>
              <a:gd name="connsiteX21" fmla="*/ 5345 w 7245"/>
              <a:gd name="connsiteY21" fmla="*/ 6517 h 8902"/>
              <a:gd name="connsiteX22" fmla="*/ 5368 w 7245"/>
              <a:gd name="connsiteY22" fmla="*/ 6424 h 8902"/>
              <a:gd name="connsiteX23" fmla="*/ 5386 w 7245"/>
              <a:gd name="connsiteY23" fmla="*/ 6336 h 8902"/>
              <a:gd name="connsiteX24" fmla="*/ 5396 w 7245"/>
              <a:gd name="connsiteY24" fmla="*/ 6244 h 8902"/>
              <a:gd name="connsiteX25" fmla="*/ 5405 w 7245"/>
              <a:gd name="connsiteY25" fmla="*/ 6146 h 8902"/>
              <a:gd name="connsiteX26" fmla="*/ 5405 w 7245"/>
              <a:gd name="connsiteY26" fmla="*/ 6146 h 8902"/>
              <a:gd name="connsiteX27" fmla="*/ 5410 w 7245"/>
              <a:gd name="connsiteY27" fmla="*/ 6040 h 8902"/>
              <a:gd name="connsiteX28" fmla="*/ 5401 w 7245"/>
              <a:gd name="connsiteY28" fmla="*/ 5933 h 8902"/>
              <a:gd name="connsiteX29" fmla="*/ 5386 w 7245"/>
              <a:gd name="connsiteY29" fmla="*/ 5831 h 8902"/>
              <a:gd name="connsiteX30" fmla="*/ 5364 w 7245"/>
              <a:gd name="connsiteY30" fmla="*/ 5730 h 8902"/>
              <a:gd name="connsiteX31" fmla="*/ 5331 w 7245"/>
              <a:gd name="connsiteY31" fmla="*/ 5632 h 8902"/>
              <a:gd name="connsiteX32" fmla="*/ 5290 w 7245"/>
              <a:gd name="connsiteY32" fmla="*/ 5535 h 8902"/>
              <a:gd name="connsiteX33" fmla="*/ 5238 w 7245"/>
              <a:gd name="connsiteY33" fmla="*/ 5442 h 8902"/>
              <a:gd name="connsiteX34" fmla="*/ 5183 w 7245"/>
              <a:gd name="connsiteY34" fmla="*/ 5350 h 8902"/>
              <a:gd name="connsiteX35" fmla="*/ 5183 w 7245"/>
              <a:gd name="connsiteY35" fmla="*/ 5350 h 8902"/>
              <a:gd name="connsiteX36" fmla="*/ 5122 w 7245"/>
              <a:gd name="connsiteY36" fmla="*/ 5266 h 8902"/>
              <a:gd name="connsiteX37" fmla="*/ 5058 w 7245"/>
              <a:gd name="connsiteY37" fmla="*/ 5183 h 8902"/>
              <a:gd name="connsiteX38" fmla="*/ 4989 w 7245"/>
              <a:gd name="connsiteY38" fmla="*/ 5109 h 8902"/>
              <a:gd name="connsiteX39" fmla="*/ 4915 w 7245"/>
              <a:gd name="connsiteY39" fmla="*/ 5035 h 8902"/>
              <a:gd name="connsiteX40" fmla="*/ 4836 w 7245"/>
              <a:gd name="connsiteY40" fmla="*/ 4965 h 8902"/>
              <a:gd name="connsiteX41" fmla="*/ 4758 w 7245"/>
              <a:gd name="connsiteY41" fmla="*/ 4900 h 8902"/>
              <a:gd name="connsiteX42" fmla="*/ 4674 w 7245"/>
              <a:gd name="connsiteY42" fmla="*/ 4836 h 8902"/>
              <a:gd name="connsiteX43" fmla="*/ 4591 w 7245"/>
              <a:gd name="connsiteY43" fmla="*/ 4775 h 8902"/>
              <a:gd name="connsiteX44" fmla="*/ 4591 w 7245"/>
              <a:gd name="connsiteY44" fmla="*/ 4775 h 8902"/>
              <a:gd name="connsiteX45" fmla="*/ 4466 w 7245"/>
              <a:gd name="connsiteY45" fmla="*/ 4687 h 8902"/>
              <a:gd name="connsiteX46" fmla="*/ 4341 w 7245"/>
              <a:gd name="connsiteY46" fmla="*/ 4609 h 8902"/>
              <a:gd name="connsiteX47" fmla="*/ 4216 w 7245"/>
              <a:gd name="connsiteY47" fmla="*/ 4530 h 8902"/>
              <a:gd name="connsiteX48" fmla="*/ 4087 w 7245"/>
              <a:gd name="connsiteY48" fmla="*/ 4456 h 8902"/>
              <a:gd name="connsiteX49" fmla="*/ 3957 w 7245"/>
              <a:gd name="connsiteY49" fmla="*/ 4386 h 8902"/>
              <a:gd name="connsiteX50" fmla="*/ 3824 w 7245"/>
              <a:gd name="connsiteY50" fmla="*/ 4317 h 8902"/>
              <a:gd name="connsiteX51" fmla="*/ 3689 w 7245"/>
              <a:gd name="connsiteY51" fmla="*/ 4252 h 8902"/>
              <a:gd name="connsiteX52" fmla="*/ 3556 w 7245"/>
              <a:gd name="connsiteY52" fmla="*/ 4187 h 8902"/>
              <a:gd name="connsiteX53" fmla="*/ 3556 w 7245"/>
              <a:gd name="connsiteY53" fmla="*/ 4187 h 8902"/>
              <a:gd name="connsiteX54" fmla="*/ 3112 w 7245"/>
              <a:gd name="connsiteY54" fmla="*/ 3993 h 8902"/>
              <a:gd name="connsiteX55" fmla="*/ 2672 w 7245"/>
              <a:gd name="connsiteY55" fmla="*/ 3798 h 8902"/>
              <a:gd name="connsiteX56" fmla="*/ 1790 w 7245"/>
              <a:gd name="connsiteY56" fmla="*/ 3414 h 8902"/>
              <a:gd name="connsiteX57" fmla="*/ 1790 w 7245"/>
              <a:gd name="connsiteY57" fmla="*/ 3414 h 8902"/>
              <a:gd name="connsiteX58" fmla="*/ 1642 w 7245"/>
              <a:gd name="connsiteY58" fmla="*/ 3349 h 8902"/>
              <a:gd name="connsiteX59" fmla="*/ 1494 w 7245"/>
              <a:gd name="connsiteY59" fmla="*/ 3279 h 8902"/>
              <a:gd name="connsiteX60" fmla="*/ 1350 w 7245"/>
              <a:gd name="connsiteY60" fmla="*/ 3205 h 8902"/>
              <a:gd name="connsiteX61" fmla="*/ 1211 w 7245"/>
              <a:gd name="connsiteY61" fmla="*/ 3126 h 8902"/>
              <a:gd name="connsiteX62" fmla="*/ 1078 w 7245"/>
              <a:gd name="connsiteY62" fmla="*/ 3038 h 8902"/>
              <a:gd name="connsiteX63" fmla="*/ 948 w 7245"/>
              <a:gd name="connsiteY63" fmla="*/ 2946 h 8902"/>
              <a:gd name="connsiteX64" fmla="*/ 819 w 7245"/>
              <a:gd name="connsiteY64" fmla="*/ 2849 h 8902"/>
              <a:gd name="connsiteX65" fmla="*/ 699 w 7245"/>
              <a:gd name="connsiteY65" fmla="*/ 2742 h 8902"/>
              <a:gd name="connsiteX66" fmla="*/ 699 w 7245"/>
              <a:gd name="connsiteY66" fmla="*/ 2742 h 8902"/>
              <a:gd name="connsiteX67" fmla="*/ 606 w 7245"/>
              <a:gd name="connsiteY67" fmla="*/ 2649 h 8902"/>
              <a:gd name="connsiteX68" fmla="*/ 518 w 7245"/>
              <a:gd name="connsiteY68" fmla="*/ 2557 h 8902"/>
              <a:gd name="connsiteX69" fmla="*/ 435 w 7245"/>
              <a:gd name="connsiteY69" fmla="*/ 2459 h 8902"/>
              <a:gd name="connsiteX70" fmla="*/ 366 w 7245"/>
              <a:gd name="connsiteY70" fmla="*/ 2362 h 8902"/>
              <a:gd name="connsiteX71" fmla="*/ 296 w 7245"/>
              <a:gd name="connsiteY71" fmla="*/ 2260 h 8902"/>
              <a:gd name="connsiteX72" fmla="*/ 236 w 7245"/>
              <a:gd name="connsiteY72" fmla="*/ 2154 h 8902"/>
              <a:gd name="connsiteX73" fmla="*/ 185 w 7245"/>
              <a:gd name="connsiteY73" fmla="*/ 2047 h 8902"/>
              <a:gd name="connsiteX74" fmla="*/ 135 w 7245"/>
              <a:gd name="connsiteY74" fmla="*/ 1941 h 8902"/>
              <a:gd name="connsiteX75" fmla="*/ 98 w 7245"/>
              <a:gd name="connsiteY75" fmla="*/ 1830 h 8902"/>
              <a:gd name="connsiteX76" fmla="*/ 65 w 7245"/>
              <a:gd name="connsiteY76" fmla="*/ 1714 h 8902"/>
              <a:gd name="connsiteX77" fmla="*/ 37 w 7245"/>
              <a:gd name="connsiteY77" fmla="*/ 1593 h 8902"/>
              <a:gd name="connsiteX78" fmla="*/ 18 w 7245"/>
              <a:gd name="connsiteY78" fmla="*/ 1473 h 8902"/>
              <a:gd name="connsiteX79" fmla="*/ 5 w 7245"/>
              <a:gd name="connsiteY79" fmla="*/ 1352 h 8902"/>
              <a:gd name="connsiteX80" fmla="*/ 0 w 7245"/>
              <a:gd name="connsiteY80" fmla="*/ 1227 h 8902"/>
              <a:gd name="connsiteX81" fmla="*/ 0 w 7245"/>
              <a:gd name="connsiteY81" fmla="*/ 1098 h 8902"/>
              <a:gd name="connsiteX82" fmla="*/ 9 w 7245"/>
              <a:gd name="connsiteY82" fmla="*/ 968 h 8902"/>
              <a:gd name="connsiteX83" fmla="*/ 9 w 7245"/>
              <a:gd name="connsiteY83" fmla="*/ 968 h 8902"/>
              <a:gd name="connsiteX84" fmla="*/ 24 w 7245"/>
              <a:gd name="connsiteY84" fmla="*/ 848 h 8902"/>
              <a:gd name="connsiteX85" fmla="*/ 42 w 7245"/>
              <a:gd name="connsiteY85" fmla="*/ 727 h 8902"/>
              <a:gd name="connsiteX86" fmla="*/ 70 w 7245"/>
              <a:gd name="connsiteY86" fmla="*/ 607 h 8902"/>
              <a:gd name="connsiteX87" fmla="*/ 98 w 7245"/>
              <a:gd name="connsiteY87" fmla="*/ 491 h 8902"/>
              <a:gd name="connsiteX88" fmla="*/ 135 w 7245"/>
              <a:gd name="connsiteY88" fmla="*/ 375 h 8902"/>
              <a:gd name="connsiteX89" fmla="*/ 176 w 7245"/>
              <a:gd name="connsiteY89" fmla="*/ 259 h 8902"/>
              <a:gd name="connsiteX90" fmla="*/ 218 w 7245"/>
              <a:gd name="connsiteY90" fmla="*/ 148 h 8902"/>
              <a:gd name="connsiteX91" fmla="*/ 273 w 7245"/>
              <a:gd name="connsiteY91" fmla="*/ 37 h 8902"/>
              <a:gd name="connsiteX92" fmla="*/ 273 w 7245"/>
              <a:gd name="connsiteY92" fmla="*/ 37 h 8902"/>
              <a:gd name="connsiteX93" fmla="*/ 283 w 7245"/>
              <a:gd name="connsiteY93" fmla="*/ 0 h 8902"/>
              <a:gd name="connsiteX94" fmla="*/ 283 w 7245"/>
              <a:gd name="connsiteY94" fmla="*/ 0 h 8902"/>
              <a:gd name="connsiteX0" fmla="*/ 391 w 10589"/>
              <a:gd name="connsiteY0" fmla="*/ 0 h 11417"/>
              <a:gd name="connsiteX1" fmla="*/ 391 w 10589"/>
              <a:gd name="connsiteY1" fmla="*/ 0 h 11417"/>
              <a:gd name="connsiteX2" fmla="*/ 9046 w 10589"/>
              <a:gd name="connsiteY2" fmla="*/ 0 h 11417"/>
              <a:gd name="connsiteX3" fmla="*/ 9649 w 10589"/>
              <a:gd name="connsiteY3" fmla="*/ 9814 h 11417"/>
              <a:gd name="connsiteX4" fmla="*/ 9304 w 10589"/>
              <a:gd name="connsiteY4" fmla="*/ 9620 h 11417"/>
              <a:gd name="connsiteX5" fmla="*/ 8961 w 10589"/>
              <a:gd name="connsiteY5" fmla="*/ 9423 h 11417"/>
              <a:gd name="connsiteX6" fmla="*/ 8628 w 10589"/>
              <a:gd name="connsiteY6" fmla="*/ 9220 h 11417"/>
              <a:gd name="connsiteX7" fmla="*/ 8297 w 10589"/>
              <a:gd name="connsiteY7" fmla="*/ 9011 h 11417"/>
              <a:gd name="connsiteX8" fmla="*/ 7971 w 10589"/>
              <a:gd name="connsiteY8" fmla="*/ 8798 h 11417"/>
              <a:gd name="connsiteX9" fmla="*/ 7645 w 10589"/>
              <a:gd name="connsiteY9" fmla="*/ 8585 h 11417"/>
              <a:gd name="connsiteX10" fmla="*/ 7326 w 10589"/>
              <a:gd name="connsiteY10" fmla="*/ 8361 h 11417"/>
              <a:gd name="connsiteX11" fmla="*/ 7326 w 10589"/>
              <a:gd name="connsiteY11" fmla="*/ 8361 h 11417"/>
              <a:gd name="connsiteX12" fmla="*/ 6955 w 10589"/>
              <a:gd name="connsiteY12" fmla="*/ 8106 h 11417"/>
              <a:gd name="connsiteX13" fmla="*/ 6955 w 10589"/>
              <a:gd name="connsiteY13" fmla="*/ 8106 h 11417"/>
              <a:gd name="connsiteX14" fmla="*/ 7082 w 10589"/>
              <a:gd name="connsiteY14" fmla="*/ 7908 h 11417"/>
              <a:gd name="connsiteX15" fmla="*/ 7199 w 10589"/>
              <a:gd name="connsiteY15" fmla="*/ 7711 h 11417"/>
              <a:gd name="connsiteX16" fmla="*/ 7199 w 10589"/>
              <a:gd name="connsiteY16" fmla="*/ 7711 h 11417"/>
              <a:gd name="connsiteX17" fmla="*/ 7251 w 10589"/>
              <a:gd name="connsiteY17" fmla="*/ 7617 h 11417"/>
              <a:gd name="connsiteX18" fmla="*/ 7295 w 10589"/>
              <a:gd name="connsiteY18" fmla="*/ 7519 h 11417"/>
              <a:gd name="connsiteX19" fmla="*/ 7339 w 10589"/>
              <a:gd name="connsiteY19" fmla="*/ 7420 h 11417"/>
              <a:gd name="connsiteX20" fmla="*/ 7378 w 10589"/>
              <a:gd name="connsiteY20" fmla="*/ 7321 h 11417"/>
              <a:gd name="connsiteX21" fmla="*/ 7409 w 10589"/>
              <a:gd name="connsiteY21" fmla="*/ 7216 h 11417"/>
              <a:gd name="connsiteX22" fmla="*/ 7434 w 10589"/>
              <a:gd name="connsiteY22" fmla="*/ 7118 h 11417"/>
              <a:gd name="connsiteX23" fmla="*/ 7448 w 10589"/>
              <a:gd name="connsiteY23" fmla="*/ 7014 h 11417"/>
              <a:gd name="connsiteX24" fmla="*/ 7460 w 10589"/>
              <a:gd name="connsiteY24" fmla="*/ 6904 h 11417"/>
              <a:gd name="connsiteX25" fmla="*/ 7460 w 10589"/>
              <a:gd name="connsiteY25" fmla="*/ 6904 h 11417"/>
              <a:gd name="connsiteX26" fmla="*/ 7467 w 10589"/>
              <a:gd name="connsiteY26" fmla="*/ 6785 h 11417"/>
              <a:gd name="connsiteX27" fmla="*/ 7455 w 10589"/>
              <a:gd name="connsiteY27" fmla="*/ 6665 h 11417"/>
              <a:gd name="connsiteX28" fmla="*/ 7434 w 10589"/>
              <a:gd name="connsiteY28" fmla="*/ 6550 h 11417"/>
              <a:gd name="connsiteX29" fmla="*/ 7404 w 10589"/>
              <a:gd name="connsiteY29" fmla="*/ 6437 h 11417"/>
              <a:gd name="connsiteX30" fmla="*/ 7358 w 10589"/>
              <a:gd name="connsiteY30" fmla="*/ 6327 h 11417"/>
              <a:gd name="connsiteX31" fmla="*/ 7302 w 10589"/>
              <a:gd name="connsiteY31" fmla="*/ 6218 h 11417"/>
              <a:gd name="connsiteX32" fmla="*/ 7230 w 10589"/>
              <a:gd name="connsiteY32" fmla="*/ 6113 h 11417"/>
              <a:gd name="connsiteX33" fmla="*/ 7154 w 10589"/>
              <a:gd name="connsiteY33" fmla="*/ 6010 h 11417"/>
              <a:gd name="connsiteX34" fmla="*/ 7154 w 10589"/>
              <a:gd name="connsiteY34" fmla="*/ 6010 h 11417"/>
              <a:gd name="connsiteX35" fmla="*/ 7070 w 10589"/>
              <a:gd name="connsiteY35" fmla="*/ 5916 h 11417"/>
              <a:gd name="connsiteX36" fmla="*/ 6981 w 10589"/>
              <a:gd name="connsiteY36" fmla="*/ 5822 h 11417"/>
              <a:gd name="connsiteX37" fmla="*/ 6886 w 10589"/>
              <a:gd name="connsiteY37" fmla="*/ 5739 h 11417"/>
              <a:gd name="connsiteX38" fmla="*/ 6784 w 10589"/>
              <a:gd name="connsiteY38" fmla="*/ 5656 h 11417"/>
              <a:gd name="connsiteX39" fmla="*/ 6675 w 10589"/>
              <a:gd name="connsiteY39" fmla="*/ 5577 h 11417"/>
              <a:gd name="connsiteX40" fmla="*/ 6567 w 10589"/>
              <a:gd name="connsiteY40" fmla="*/ 5504 h 11417"/>
              <a:gd name="connsiteX41" fmla="*/ 6451 w 10589"/>
              <a:gd name="connsiteY41" fmla="*/ 5432 h 11417"/>
              <a:gd name="connsiteX42" fmla="*/ 6337 w 10589"/>
              <a:gd name="connsiteY42" fmla="*/ 5364 h 11417"/>
              <a:gd name="connsiteX43" fmla="*/ 6337 w 10589"/>
              <a:gd name="connsiteY43" fmla="*/ 5364 h 11417"/>
              <a:gd name="connsiteX44" fmla="*/ 6164 w 10589"/>
              <a:gd name="connsiteY44" fmla="*/ 5265 h 11417"/>
              <a:gd name="connsiteX45" fmla="*/ 5992 w 10589"/>
              <a:gd name="connsiteY45" fmla="*/ 5177 h 11417"/>
              <a:gd name="connsiteX46" fmla="*/ 5819 w 10589"/>
              <a:gd name="connsiteY46" fmla="*/ 5089 h 11417"/>
              <a:gd name="connsiteX47" fmla="*/ 5641 w 10589"/>
              <a:gd name="connsiteY47" fmla="*/ 5006 h 11417"/>
              <a:gd name="connsiteX48" fmla="*/ 5462 w 10589"/>
              <a:gd name="connsiteY48" fmla="*/ 4927 h 11417"/>
              <a:gd name="connsiteX49" fmla="*/ 5278 w 10589"/>
              <a:gd name="connsiteY49" fmla="*/ 4849 h 11417"/>
              <a:gd name="connsiteX50" fmla="*/ 5092 w 10589"/>
              <a:gd name="connsiteY50" fmla="*/ 4776 h 11417"/>
              <a:gd name="connsiteX51" fmla="*/ 4908 w 10589"/>
              <a:gd name="connsiteY51" fmla="*/ 4703 h 11417"/>
              <a:gd name="connsiteX52" fmla="*/ 4908 w 10589"/>
              <a:gd name="connsiteY52" fmla="*/ 4703 h 11417"/>
              <a:gd name="connsiteX53" fmla="*/ 4295 w 10589"/>
              <a:gd name="connsiteY53" fmla="*/ 4486 h 11417"/>
              <a:gd name="connsiteX54" fmla="*/ 3688 w 10589"/>
              <a:gd name="connsiteY54" fmla="*/ 4266 h 11417"/>
              <a:gd name="connsiteX55" fmla="*/ 2471 w 10589"/>
              <a:gd name="connsiteY55" fmla="*/ 3835 h 11417"/>
              <a:gd name="connsiteX56" fmla="*/ 2471 w 10589"/>
              <a:gd name="connsiteY56" fmla="*/ 3835 h 11417"/>
              <a:gd name="connsiteX57" fmla="*/ 2266 w 10589"/>
              <a:gd name="connsiteY57" fmla="*/ 3762 h 11417"/>
              <a:gd name="connsiteX58" fmla="*/ 2062 w 10589"/>
              <a:gd name="connsiteY58" fmla="*/ 3683 h 11417"/>
              <a:gd name="connsiteX59" fmla="*/ 1863 w 10589"/>
              <a:gd name="connsiteY59" fmla="*/ 3600 h 11417"/>
              <a:gd name="connsiteX60" fmla="*/ 1671 w 10589"/>
              <a:gd name="connsiteY60" fmla="*/ 3512 h 11417"/>
              <a:gd name="connsiteX61" fmla="*/ 1488 w 10589"/>
              <a:gd name="connsiteY61" fmla="*/ 3413 h 11417"/>
              <a:gd name="connsiteX62" fmla="*/ 1308 w 10589"/>
              <a:gd name="connsiteY62" fmla="*/ 3309 h 11417"/>
              <a:gd name="connsiteX63" fmla="*/ 1130 w 10589"/>
              <a:gd name="connsiteY63" fmla="*/ 3200 h 11417"/>
              <a:gd name="connsiteX64" fmla="*/ 965 w 10589"/>
              <a:gd name="connsiteY64" fmla="*/ 3080 h 11417"/>
              <a:gd name="connsiteX65" fmla="*/ 965 w 10589"/>
              <a:gd name="connsiteY65" fmla="*/ 3080 h 11417"/>
              <a:gd name="connsiteX66" fmla="*/ 836 w 10589"/>
              <a:gd name="connsiteY66" fmla="*/ 2976 h 11417"/>
              <a:gd name="connsiteX67" fmla="*/ 715 w 10589"/>
              <a:gd name="connsiteY67" fmla="*/ 2872 h 11417"/>
              <a:gd name="connsiteX68" fmla="*/ 600 w 10589"/>
              <a:gd name="connsiteY68" fmla="*/ 2762 h 11417"/>
              <a:gd name="connsiteX69" fmla="*/ 505 w 10589"/>
              <a:gd name="connsiteY69" fmla="*/ 2653 h 11417"/>
              <a:gd name="connsiteX70" fmla="*/ 409 w 10589"/>
              <a:gd name="connsiteY70" fmla="*/ 2539 h 11417"/>
              <a:gd name="connsiteX71" fmla="*/ 326 w 10589"/>
              <a:gd name="connsiteY71" fmla="*/ 2420 h 11417"/>
              <a:gd name="connsiteX72" fmla="*/ 255 w 10589"/>
              <a:gd name="connsiteY72" fmla="*/ 2299 h 11417"/>
              <a:gd name="connsiteX73" fmla="*/ 186 w 10589"/>
              <a:gd name="connsiteY73" fmla="*/ 2180 h 11417"/>
              <a:gd name="connsiteX74" fmla="*/ 135 w 10589"/>
              <a:gd name="connsiteY74" fmla="*/ 2056 h 11417"/>
              <a:gd name="connsiteX75" fmla="*/ 90 w 10589"/>
              <a:gd name="connsiteY75" fmla="*/ 1925 h 11417"/>
              <a:gd name="connsiteX76" fmla="*/ 51 w 10589"/>
              <a:gd name="connsiteY76" fmla="*/ 1789 h 11417"/>
              <a:gd name="connsiteX77" fmla="*/ 25 w 10589"/>
              <a:gd name="connsiteY77" fmla="*/ 1655 h 11417"/>
              <a:gd name="connsiteX78" fmla="*/ 7 w 10589"/>
              <a:gd name="connsiteY78" fmla="*/ 1519 h 11417"/>
              <a:gd name="connsiteX79" fmla="*/ 0 w 10589"/>
              <a:gd name="connsiteY79" fmla="*/ 1378 h 11417"/>
              <a:gd name="connsiteX80" fmla="*/ 0 w 10589"/>
              <a:gd name="connsiteY80" fmla="*/ 1233 h 11417"/>
              <a:gd name="connsiteX81" fmla="*/ 12 w 10589"/>
              <a:gd name="connsiteY81" fmla="*/ 1087 h 11417"/>
              <a:gd name="connsiteX82" fmla="*/ 12 w 10589"/>
              <a:gd name="connsiteY82" fmla="*/ 1087 h 11417"/>
              <a:gd name="connsiteX83" fmla="*/ 33 w 10589"/>
              <a:gd name="connsiteY83" fmla="*/ 953 h 11417"/>
              <a:gd name="connsiteX84" fmla="*/ 58 w 10589"/>
              <a:gd name="connsiteY84" fmla="*/ 817 h 11417"/>
              <a:gd name="connsiteX85" fmla="*/ 97 w 10589"/>
              <a:gd name="connsiteY85" fmla="*/ 682 h 11417"/>
              <a:gd name="connsiteX86" fmla="*/ 135 w 10589"/>
              <a:gd name="connsiteY86" fmla="*/ 552 h 11417"/>
              <a:gd name="connsiteX87" fmla="*/ 186 w 10589"/>
              <a:gd name="connsiteY87" fmla="*/ 421 h 11417"/>
              <a:gd name="connsiteX88" fmla="*/ 243 w 10589"/>
              <a:gd name="connsiteY88" fmla="*/ 291 h 11417"/>
              <a:gd name="connsiteX89" fmla="*/ 301 w 10589"/>
              <a:gd name="connsiteY89" fmla="*/ 166 h 11417"/>
              <a:gd name="connsiteX90" fmla="*/ 377 w 10589"/>
              <a:gd name="connsiteY90" fmla="*/ 42 h 11417"/>
              <a:gd name="connsiteX91" fmla="*/ 377 w 10589"/>
              <a:gd name="connsiteY91" fmla="*/ 42 h 11417"/>
              <a:gd name="connsiteX92" fmla="*/ 391 w 10589"/>
              <a:gd name="connsiteY92" fmla="*/ 0 h 11417"/>
              <a:gd name="connsiteX93" fmla="*/ 391 w 10589"/>
              <a:gd name="connsiteY93" fmla="*/ 0 h 11417"/>
              <a:gd name="connsiteX0" fmla="*/ 391 w 10531"/>
              <a:gd name="connsiteY0" fmla="*/ 0 h 9620"/>
              <a:gd name="connsiteX1" fmla="*/ 391 w 10531"/>
              <a:gd name="connsiteY1" fmla="*/ 0 h 9620"/>
              <a:gd name="connsiteX2" fmla="*/ 9046 w 10531"/>
              <a:gd name="connsiteY2" fmla="*/ 0 h 9620"/>
              <a:gd name="connsiteX3" fmla="*/ 9304 w 10531"/>
              <a:gd name="connsiteY3" fmla="*/ 9620 h 9620"/>
              <a:gd name="connsiteX4" fmla="*/ 8961 w 10531"/>
              <a:gd name="connsiteY4" fmla="*/ 9423 h 9620"/>
              <a:gd name="connsiteX5" fmla="*/ 8628 w 10531"/>
              <a:gd name="connsiteY5" fmla="*/ 9220 h 9620"/>
              <a:gd name="connsiteX6" fmla="*/ 8297 w 10531"/>
              <a:gd name="connsiteY6" fmla="*/ 9011 h 9620"/>
              <a:gd name="connsiteX7" fmla="*/ 7971 w 10531"/>
              <a:gd name="connsiteY7" fmla="*/ 8798 h 9620"/>
              <a:gd name="connsiteX8" fmla="*/ 7645 w 10531"/>
              <a:gd name="connsiteY8" fmla="*/ 8585 h 9620"/>
              <a:gd name="connsiteX9" fmla="*/ 7326 w 10531"/>
              <a:gd name="connsiteY9" fmla="*/ 8361 h 9620"/>
              <a:gd name="connsiteX10" fmla="*/ 7326 w 10531"/>
              <a:gd name="connsiteY10" fmla="*/ 8361 h 9620"/>
              <a:gd name="connsiteX11" fmla="*/ 6955 w 10531"/>
              <a:gd name="connsiteY11" fmla="*/ 8106 h 9620"/>
              <a:gd name="connsiteX12" fmla="*/ 6955 w 10531"/>
              <a:gd name="connsiteY12" fmla="*/ 8106 h 9620"/>
              <a:gd name="connsiteX13" fmla="*/ 7082 w 10531"/>
              <a:gd name="connsiteY13" fmla="*/ 7908 h 9620"/>
              <a:gd name="connsiteX14" fmla="*/ 7199 w 10531"/>
              <a:gd name="connsiteY14" fmla="*/ 7711 h 9620"/>
              <a:gd name="connsiteX15" fmla="*/ 7199 w 10531"/>
              <a:gd name="connsiteY15" fmla="*/ 7711 h 9620"/>
              <a:gd name="connsiteX16" fmla="*/ 7251 w 10531"/>
              <a:gd name="connsiteY16" fmla="*/ 7617 h 9620"/>
              <a:gd name="connsiteX17" fmla="*/ 7295 w 10531"/>
              <a:gd name="connsiteY17" fmla="*/ 7519 h 9620"/>
              <a:gd name="connsiteX18" fmla="*/ 7339 w 10531"/>
              <a:gd name="connsiteY18" fmla="*/ 7420 h 9620"/>
              <a:gd name="connsiteX19" fmla="*/ 7378 w 10531"/>
              <a:gd name="connsiteY19" fmla="*/ 7321 h 9620"/>
              <a:gd name="connsiteX20" fmla="*/ 7409 w 10531"/>
              <a:gd name="connsiteY20" fmla="*/ 7216 h 9620"/>
              <a:gd name="connsiteX21" fmla="*/ 7434 w 10531"/>
              <a:gd name="connsiteY21" fmla="*/ 7118 h 9620"/>
              <a:gd name="connsiteX22" fmla="*/ 7448 w 10531"/>
              <a:gd name="connsiteY22" fmla="*/ 7014 h 9620"/>
              <a:gd name="connsiteX23" fmla="*/ 7460 w 10531"/>
              <a:gd name="connsiteY23" fmla="*/ 6904 h 9620"/>
              <a:gd name="connsiteX24" fmla="*/ 7460 w 10531"/>
              <a:gd name="connsiteY24" fmla="*/ 6904 h 9620"/>
              <a:gd name="connsiteX25" fmla="*/ 7467 w 10531"/>
              <a:gd name="connsiteY25" fmla="*/ 6785 h 9620"/>
              <a:gd name="connsiteX26" fmla="*/ 7455 w 10531"/>
              <a:gd name="connsiteY26" fmla="*/ 6665 h 9620"/>
              <a:gd name="connsiteX27" fmla="*/ 7434 w 10531"/>
              <a:gd name="connsiteY27" fmla="*/ 6550 h 9620"/>
              <a:gd name="connsiteX28" fmla="*/ 7404 w 10531"/>
              <a:gd name="connsiteY28" fmla="*/ 6437 h 9620"/>
              <a:gd name="connsiteX29" fmla="*/ 7358 w 10531"/>
              <a:gd name="connsiteY29" fmla="*/ 6327 h 9620"/>
              <a:gd name="connsiteX30" fmla="*/ 7302 w 10531"/>
              <a:gd name="connsiteY30" fmla="*/ 6218 h 9620"/>
              <a:gd name="connsiteX31" fmla="*/ 7230 w 10531"/>
              <a:gd name="connsiteY31" fmla="*/ 6113 h 9620"/>
              <a:gd name="connsiteX32" fmla="*/ 7154 w 10531"/>
              <a:gd name="connsiteY32" fmla="*/ 6010 h 9620"/>
              <a:gd name="connsiteX33" fmla="*/ 7154 w 10531"/>
              <a:gd name="connsiteY33" fmla="*/ 6010 h 9620"/>
              <a:gd name="connsiteX34" fmla="*/ 7070 w 10531"/>
              <a:gd name="connsiteY34" fmla="*/ 5916 h 9620"/>
              <a:gd name="connsiteX35" fmla="*/ 6981 w 10531"/>
              <a:gd name="connsiteY35" fmla="*/ 5822 h 9620"/>
              <a:gd name="connsiteX36" fmla="*/ 6886 w 10531"/>
              <a:gd name="connsiteY36" fmla="*/ 5739 h 9620"/>
              <a:gd name="connsiteX37" fmla="*/ 6784 w 10531"/>
              <a:gd name="connsiteY37" fmla="*/ 5656 h 9620"/>
              <a:gd name="connsiteX38" fmla="*/ 6675 w 10531"/>
              <a:gd name="connsiteY38" fmla="*/ 5577 h 9620"/>
              <a:gd name="connsiteX39" fmla="*/ 6567 w 10531"/>
              <a:gd name="connsiteY39" fmla="*/ 5504 h 9620"/>
              <a:gd name="connsiteX40" fmla="*/ 6451 w 10531"/>
              <a:gd name="connsiteY40" fmla="*/ 5432 h 9620"/>
              <a:gd name="connsiteX41" fmla="*/ 6337 w 10531"/>
              <a:gd name="connsiteY41" fmla="*/ 5364 h 9620"/>
              <a:gd name="connsiteX42" fmla="*/ 6337 w 10531"/>
              <a:gd name="connsiteY42" fmla="*/ 5364 h 9620"/>
              <a:gd name="connsiteX43" fmla="*/ 6164 w 10531"/>
              <a:gd name="connsiteY43" fmla="*/ 5265 h 9620"/>
              <a:gd name="connsiteX44" fmla="*/ 5992 w 10531"/>
              <a:gd name="connsiteY44" fmla="*/ 5177 h 9620"/>
              <a:gd name="connsiteX45" fmla="*/ 5819 w 10531"/>
              <a:gd name="connsiteY45" fmla="*/ 5089 h 9620"/>
              <a:gd name="connsiteX46" fmla="*/ 5641 w 10531"/>
              <a:gd name="connsiteY46" fmla="*/ 5006 h 9620"/>
              <a:gd name="connsiteX47" fmla="*/ 5462 w 10531"/>
              <a:gd name="connsiteY47" fmla="*/ 4927 h 9620"/>
              <a:gd name="connsiteX48" fmla="*/ 5278 w 10531"/>
              <a:gd name="connsiteY48" fmla="*/ 4849 h 9620"/>
              <a:gd name="connsiteX49" fmla="*/ 5092 w 10531"/>
              <a:gd name="connsiteY49" fmla="*/ 4776 h 9620"/>
              <a:gd name="connsiteX50" fmla="*/ 4908 w 10531"/>
              <a:gd name="connsiteY50" fmla="*/ 4703 h 9620"/>
              <a:gd name="connsiteX51" fmla="*/ 4908 w 10531"/>
              <a:gd name="connsiteY51" fmla="*/ 4703 h 9620"/>
              <a:gd name="connsiteX52" fmla="*/ 4295 w 10531"/>
              <a:gd name="connsiteY52" fmla="*/ 4486 h 9620"/>
              <a:gd name="connsiteX53" fmla="*/ 3688 w 10531"/>
              <a:gd name="connsiteY53" fmla="*/ 4266 h 9620"/>
              <a:gd name="connsiteX54" fmla="*/ 2471 w 10531"/>
              <a:gd name="connsiteY54" fmla="*/ 3835 h 9620"/>
              <a:gd name="connsiteX55" fmla="*/ 2471 w 10531"/>
              <a:gd name="connsiteY55" fmla="*/ 3835 h 9620"/>
              <a:gd name="connsiteX56" fmla="*/ 2266 w 10531"/>
              <a:gd name="connsiteY56" fmla="*/ 3762 h 9620"/>
              <a:gd name="connsiteX57" fmla="*/ 2062 w 10531"/>
              <a:gd name="connsiteY57" fmla="*/ 3683 h 9620"/>
              <a:gd name="connsiteX58" fmla="*/ 1863 w 10531"/>
              <a:gd name="connsiteY58" fmla="*/ 3600 h 9620"/>
              <a:gd name="connsiteX59" fmla="*/ 1671 w 10531"/>
              <a:gd name="connsiteY59" fmla="*/ 3512 h 9620"/>
              <a:gd name="connsiteX60" fmla="*/ 1488 w 10531"/>
              <a:gd name="connsiteY60" fmla="*/ 3413 h 9620"/>
              <a:gd name="connsiteX61" fmla="*/ 1308 w 10531"/>
              <a:gd name="connsiteY61" fmla="*/ 3309 h 9620"/>
              <a:gd name="connsiteX62" fmla="*/ 1130 w 10531"/>
              <a:gd name="connsiteY62" fmla="*/ 3200 h 9620"/>
              <a:gd name="connsiteX63" fmla="*/ 965 w 10531"/>
              <a:gd name="connsiteY63" fmla="*/ 3080 h 9620"/>
              <a:gd name="connsiteX64" fmla="*/ 965 w 10531"/>
              <a:gd name="connsiteY64" fmla="*/ 3080 h 9620"/>
              <a:gd name="connsiteX65" fmla="*/ 836 w 10531"/>
              <a:gd name="connsiteY65" fmla="*/ 2976 h 9620"/>
              <a:gd name="connsiteX66" fmla="*/ 715 w 10531"/>
              <a:gd name="connsiteY66" fmla="*/ 2872 h 9620"/>
              <a:gd name="connsiteX67" fmla="*/ 600 w 10531"/>
              <a:gd name="connsiteY67" fmla="*/ 2762 h 9620"/>
              <a:gd name="connsiteX68" fmla="*/ 505 w 10531"/>
              <a:gd name="connsiteY68" fmla="*/ 2653 h 9620"/>
              <a:gd name="connsiteX69" fmla="*/ 409 w 10531"/>
              <a:gd name="connsiteY69" fmla="*/ 2539 h 9620"/>
              <a:gd name="connsiteX70" fmla="*/ 326 w 10531"/>
              <a:gd name="connsiteY70" fmla="*/ 2420 h 9620"/>
              <a:gd name="connsiteX71" fmla="*/ 255 w 10531"/>
              <a:gd name="connsiteY71" fmla="*/ 2299 h 9620"/>
              <a:gd name="connsiteX72" fmla="*/ 186 w 10531"/>
              <a:gd name="connsiteY72" fmla="*/ 2180 h 9620"/>
              <a:gd name="connsiteX73" fmla="*/ 135 w 10531"/>
              <a:gd name="connsiteY73" fmla="*/ 2056 h 9620"/>
              <a:gd name="connsiteX74" fmla="*/ 90 w 10531"/>
              <a:gd name="connsiteY74" fmla="*/ 1925 h 9620"/>
              <a:gd name="connsiteX75" fmla="*/ 51 w 10531"/>
              <a:gd name="connsiteY75" fmla="*/ 1789 h 9620"/>
              <a:gd name="connsiteX76" fmla="*/ 25 w 10531"/>
              <a:gd name="connsiteY76" fmla="*/ 1655 h 9620"/>
              <a:gd name="connsiteX77" fmla="*/ 7 w 10531"/>
              <a:gd name="connsiteY77" fmla="*/ 1519 h 9620"/>
              <a:gd name="connsiteX78" fmla="*/ 0 w 10531"/>
              <a:gd name="connsiteY78" fmla="*/ 1378 h 9620"/>
              <a:gd name="connsiteX79" fmla="*/ 0 w 10531"/>
              <a:gd name="connsiteY79" fmla="*/ 1233 h 9620"/>
              <a:gd name="connsiteX80" fmla="*/ 12 w 10531"/>
              <a:gd name="connsiteY80" fmla="*/ 1087 h 9620"/>
              <a:gd name="connsiteX81" fmla="*/ 12 w 10531"/>
              <a:gd name="connsiteY81" fmla="*/ 1087 h 9620"/>
              <a:gd name="connsiteX82" fmla="*/ 33 w 10531"/>
              <a:gd name="connsiteY82" fmla="*/ 953 h 9620"/>
              <a:gd name="connsiteX83" fmla="*/ 58 w 10531"/>
              <a:gd name="connsiteY83" fmla="*/ 817 h 9620"/>
              <a:gd name="connsiteX84" fmla="*/ 97 w 10531"/>
              <a:gd name="connsiteY84" fmla="*/ 682 h 9620"/>
              <a:gd name="connsiteX85" fmla="*/ 135 w 10531"/>
              <a:gd name="connsiteY85" fmla="*/ 552 h 9620"/>
              <a:gd name="connsiteX86" fmla="*/ 186 w 10531"/>
              <a:gd name="connsiteY86" fmla="*/ 421 h 9620"/>
              <a:gd name="connsiteX87" fmla="*/ 243 w 10531"/>
              <a:gd name="connsiteY87" fmla="*/ 291 h 9620"/>
              <a:gd name="connsiteX88" fmla="*/ 301 w 10531"/>
              <a:gd name="connsiteY88" fmla="*/ 166 h 9620"/>
              <a:gd name="connsiteX89" fmla="*/ 377 w 10531"/>
              <a:gd name="connsiteY89" fmla="*/ 42 h 9620"/>
              <a:gd name="connsiteX90" fmla="*/ 377 w 10531"/>
              <a:gd name="connsiteY90" fmla="*/ 42 h 9620"/>
              <a:gd name="connsiteX91" fmla="*/ 391 w 10531"/>
              <a:gd name="connsiteY91" fmla="*/ 0 h 9620"/>
              <a:gd name="connsiteX92" fmla="*/ 391 w 10531"/>
              <a:gd name="connsiteY92" fmla="*/ 0 h 9620"/>
              <a:gd name="connsiteX0" fmla="*/ 371 w 10000"/>
              <a:gd name="connsiteY0" fmla="*/ 0 h 9889"/>
              <a:gd name="connsiteX1" fmla="*/ 371 w 10000"/>
              <a:gd name="connsiteY1" fmla="*/ 0 h 9889"/>
              <a:gd name="connsiteX2" fmla="*/ 8590 w 10000"/>
              <a:gd name="connsiteY2" fmla="*/ 0 h 9889"/>
              <a:gd name="connsiteX3" fmla="*/ 8796 w 10000"/>
              <a:gd name="connsiteY3" fmla="*/ 9889 h 9889"/>
              <a:gd name="connsiteX4" fmla="*/ 8509 w 10000"/>
              <a:gd name="connsiteY4" fmla="*/ 9795 h 9889"/>
              <a:gd name="connsiteX5" fmla="*/ 8193 w 10000"/>
              <a:gd name="connsiteY5" fmla="*/ 9584 h 9889"/>
              <a:gd name="connsiteX6" fmla="*/ 7879 w 10000"/>
              <a:gd name="connsiteY6" fmla="*/ 9367 h 9889"/>
              <a:gd name="connsiteX7" fmla="*/ 7569 w 10000"/>
              <a:gd name="connsiteY7" fmla="*/ 9146 h 9889"/>
              <a:gd name="connsiteX8" fmla="*/ 7260 w 10000"/>
              <a:gd name="connsiteY8" fmla="*/ 8924 h 9889"/>
              <a:gd name="connsiteX9" fmla="*/ 6957 w 10000"/>
              <a:gd name="connsiteY9" fmla="*/ 8691 h 9889"/>
              <a:gd name="connsiteX10" fmla="*/ 6957 w 10000"/>
              <a:gd name="connsiteY10" fmla="*/ 8691 h 9889"/>
              <a:gd name="connsiteX11" fmla="*/ 6604 w 10000"/>
              <a:gd name="connsiteY11" fmla="*/ 8426 h 9889"/>
              <a:gd name="connsiteX12" fmla="*/ 6604 w 10000"/>
              <a:gd name="connsiteY12" fmla="*/ 8426 h 9889"/>
              <a:gd name="connsiteX13" fmla="*/ 6725 w 10000"/>
              <a:gd name="connsiteY13" fmla="*/ 8220 h 9889"/>
              <a:gd name="connsiteX14" fmla="*/ 6836 w 10000"/>
              <a:gd name="connsiteY14" fmla="*/ 8016 h 9889"/>
              <a:gd name="connsiteX15" fmla="*/ 6836 w 10000"/>
              <a:gd name="connsiteY15" fmla="*/ 8016 h 9889"/>
              <a:gd name="connsiteX16" fmla="*/ 6885 w 10000"/>
              <a:gd name="connsiteY16" fmla="*/ 7918 h 9889"/>
              <a:gd name="connsiteX17" fmla="*/ 6927 w 10000"/>
              <a:gd name="connsiteY17" fmla="*/ 7816 h 9889"/>
              <a:gd name="connsiteX18" fmla="*/ 6969 w 10000"/>
              <a:gd name="connsiteY18" fmla="*/ 7713 h 9889"/>
              <a:gd name="connsiteX19" fmla="*/ 7006 w 10000"/>
              <a:gd name="connsiteY19" fmla="*/ 7610 h 9889"/>
              <a:gd name="connsiteX20" fmla="*/ 7035 w 10000"/>
              <a:gd name="connsiteY20" fmla="*/ 7501 h 9889"/>
              <a:gd name="connsiteX21" fmla="*/ 7059 w 10000"/>
              <a:gd name="connsiteY21" fmla="*/ 7399 h 9889"/>
              <a:gd name="connsiteX22" fmla="*/ 7072 w 10000"/>
              <a:gd name="connsiteY22" fmla="*/ 7291 h 9889"/>
              <a:gd name="connsiteX23" fmla="*/ 7084 w 10000"/>
              <a:gd name="connsiteY23" fmla="*/ 7177 h 9889"/>
              <a:gd name="connsiteX24" fmla="*/ 7084 w 10000"/>
              <a:gd name="connsiteY24" fmla="*/ 7177 h 9889"/>
              <a:gd name="connsiteX25" fmla="*/ 7090 w 10000"/>
              <a:gd name="connsiteY25" fmla="*/ 7053 h 9889"/>
              <a:gd name="connsiteX26" fmla="*/ 7079 w 10000"/>
              <a:gd name="connsiteY26" fmla="*/ 6928 h 9889"/>
              <a:gd name="connsiteX27" fmla="*/ 7059 w 10000"/>
              <a:gd name="connsiteY27" fmla="*/ 6809 h 9889"/>
              <a:gd name="connsiteX28" fmla="*/ 7031 w 10000"/>
              <a:gd name="connsiteY28" fmla="*/ 6691 h 9889"/>
              <a:gd name="connsiteX29" fmla="*/ 6987 w 10000"/>
              <a:gd name="connsiteY29" fmla="*/ 6577 h 9889"/>
              <a:gd name="connsiteX30" fmla="*/ 6934 w 10000"/>
              <a:gd name="connsiteY30" fmla="*/ 6464 h 9889"/>
              <a:gd name="connsiteX31" fmla="*/ 6865 w 10000"/>
              <a:gd name="connsiteY31" fmla="*/ 6354 h 9889"/>
              <a:gd name="connsiteX32" fmla="*/ 6793 w 10000"/>
              <a:gd name="connsiteY32" fmla="*/ 6247 h 9889"/>
              <a:gd name="connsiteX33" fmla="*/ 6793 w 10000"/>
              <a:gd name="connsiteY33" fmla="*/ 6247 h 9889"/>
              <a:gd name="connsiteX34" fmla="*/ 6714 w 10000"/>
              <a:gd name="connsiteY34" fmla="*/ 6150 h 9889"/>
              <a:gd name="connsiteX35" fmla="*/ 6629 w 10000"/>
              <a:gd name="connsiteY35" fmla="*/ 6052 h 9889"/>
              <a:gd name="connsiteX36" fmla="*/ 6539 w 10000"/>
              <a:gd name="connsiteY36" fmla="*/ 5966 h 9889"/>
              <a:gd name="connsiteX37" fmla="*/ 6442 w 10000"/>
              <a:gd name="connsiteY37" fmla="*/ 5879 h 9889"/>
              <a:gd name="connsiteX38" fmla="*/ 6338 w 10000"/>
              <a:gd name="connsiteY38" fmla="*/ 5797 h 9889"/>
              <a:gd name="connsiteX39" fmla="*/ 6236 w 10000"/>
              <a:gd name="connsiteY39" fmla="*/ 5721 h 9889"/>
              <a:gd name="connsiteX40" fmla="*/ 6126 w 10000"/>
              <a:gd name="connsiteY40" fmla="*/ 5647 h 9889"/>
              <a:gd name="connsiteX41" fmla="*/ 6017 w 10000"/>
              <a:gd name="connsiteY41" fmla="*/ 5576 h 9889"/>
              <a:gd name="connsiteX42" fmla="*/ 6017 w 10000"/>
              <a:gd name="connsiteY42" fmla="*/ 5576 h 9889"/>
              <a:gd name="connsiteX43" fmla="*/ 5853 w 10000"/>
              <a:gd name="connsiteY43" fmla="*/ 5473 h 9889"/>
              <a:gd name="connsiteX44" fmla="*/ 5690 w 10000"/>
              <a:gd name="connsiteY44" fmla="*/ 5381 h 9889"/>
              <a:gd name="connsiteX45" fmla="*/ 5526 w 10000"/>
              <a:gd name="connsiteY45" fmla="*/ 5290 h 9889"/>
              <a:gd name="connsiteX46" fmla="*/ 5357 w 10000"/>
              <a:gd name="connsiteY46" fmla="*/ 5204 h 9889"/>
              <a:gd name="connsiteX47" fmla="*/ 5187 w 10000"/>
              <a:gd name="connsiteY47" fmla="*/ 5122 h 9889"/>
              <a:gd name="connsiteX48" fmla="*/ 5012 w 10000"/>
              <a:gd name="connsiteY48" fmla="*/ 5041 h 9889"/>
              <a:gd name="connsiteX49" fmla="*/ 4835 w 10000"/>
              <a:gd name="connsiteY49" fmla="*/ 4965 h 9889"/>
              <a:gd name="connsiteX50" fmla="*/ 4661 w 10000"/>
              <a:gd name="connsiteY50" fmla="*/ 4889 h 9889"/>
              <a:gd name="connsiteX51" fmla="*/ 4661 w 10000"/>
              <a:gd name="connsiteY51" fmla="*/ 4889 h 9889"/>
              <a:gd name="connsiteX52" fmla="*/ 4078 w 10000"/>
              <a:gd name="connsiteY52" fmla="*/ 4663 h 9889"/>
              <a:gd name="connsiteX53" fmla="*/ 3502 w 10000"/>
              <a:gd name="connsiteY53" fmla="*/ 4435 h 9889"/>
              <a:gd name="connsiteX54" fmla="*/ 2346 w 10000"/>
              <a:gd name="connsiteY54" fmla="*/ 3986 h 9889"/>
              <a:gd name="connsiteX55" fmla="*/ 2346 w 10000"/>
              <a:gd name="connsiteY55" fmla="*/ 3986 h 9889"/>
              <a:gd name="connsiteX56" fmla="*/ 2152 w 10000"/>
              <a:gd name="connsiteY56" fmla="*/ 3911 h 9889"/>
              <a:gd name="connsiteX57" fmla="*/ 1958 w 10000"/>
              <a:gd name="connsiteY57" fmla="*/ 3828 h 9889"/>
              <a:gd name="connsiteX58" fmla="*/ 1769 w 10000"/>
              <a:gd name="connsiteY58" fmla="*/ 3742 h 9889"/>
              <a:gd name="connsiteX59" fmla="*/ 1587 w 10000"/>
              <a:gd name="connsiteY59" fmla="*/ 3651 h 9889"/>
              <a:gd name="connsiteX60" fmla="*/ 1413 w 10000"/>
              <a:gd name="connsiteY60" fmla="*/ 3548 h 9889"/>
              <a:gd name="connsiteX61" fmla="*/ 1242 w 10000"/>
              <a:gd name="connsiteY61" fmla="*/ 3440 h 9889"/>
              <a:gd name="connsiteX62" fmla="*/ 1073 w 10000"/>
              <a:gd name="connsiteY62" fmla="*/ 3326 h 9889"/>
              <a:gd name="connsiteX63" fmla="*/ 916 w 10000"/>
              <a:gd name="connsiteY63" fmla="*/ 3202 h 9889"/>
              <a:gd name="connsiteX64" fmla="*/ 916 w 10000"/>
              <a:gd name="connsiteY64" fmla="*/ 3202 h 9889"/>
              <a:gd name="connsiteX65" fmla="*/ 794 w 10000"/>
              <a:gd name="connsiteY65" fmla="*/ 3094 h 9889"/>
              <a:gd name="connsiteX66" fmla="*/ 679 w 10000"/>
              <a:gd name="connsiteY66" fmla="*/ 2985 h 9889"/>
              <a:gd name="connsiteX67" fmla="*/ 570 w 10000"/>
              <a:gd name="connsiteY67" fmla="*/ 2871 h 9889"/>
              <a:gd name="connsiteX68" fmla="*/ 480 w 10000"/>
              <a:gd name="connsiteY68" fmla="*/ 2758 h 9889"/>
              <a:gd name="connsiteX69" fmla="*/ 388 w 10000"/>
              <a:gd name="connsiteY69" fmla="*/ 2639 h 9889"/>
              <a:gd name="connsiteX70" fmla="*/ 310 w 10000"/>
              <a:gd name="connsiteY70" fmla="*/ 2516 h 9889"/>
              <a:gd name="connsiteX71" fmla="*/ 242 w 10000"/>
              <a:gd name="connsiteY71" fmla="*/ 2390 h 9889"/>
              <a:gd name="connsiteX72" fmla="*/ 177 w 10000"/>
              <a:gd name="connsiteY72" fmla="*/ 2266 h 9889"/>
              <a:gd name="connsiteX73" fmla="*/ 128 w 10000"/>
              <a:gd name="connsiteY73" fmla="*/ 2137 h 9889"/>
              <a:gd name="connsiteX74" fmla="*/ 85 w 10000"/>
              <a:gd name="connsiteY74" fmla="*/ 2001 h 9889"/>
              <a:gd name="connsiteX75" fmla="*/ 48 w 10000"/>
              <a:gd name="connsiteY75" fmla="*/ 1860 h 9889"/>
              <a:gd name="connsiteX76" fmla="*/ 24 w 10000"/>
              <a:gd name="connsiteY76" fmla="*/ 1720 h 9889"/>
              <a:gd name="connsiteX77" fmla="*/ 7 w 10000"/>
              <a:gd name="connsiteY77" fmla="*/ 1579 h 9889"/>
              <a:gd name="connsiteX78" fmla="*/ 0 w 10000"/>
              <a:gd name="connsiteY78" fmla="*/ 1432 h 9889"/>
              <a:gd name="connsiteX79" fmla="*/ 0 w 10000"/>
              <a:gd name="connsiteY79" fmla="*/ 1282 h 9889"/>
              <a:gd name="connsiteX80" fmla="*/ 11 w 10000"/>
              <a:gd name="connsiteY80" fmla="*/ 1130 h 9889"/>
              <a:gd name="connsiteX81" fmla="*/ 11 w 10000"/>
              <a:gd name="connsiteY81" fmla="*/ 1130 h 9889"/>
              <a:gd name="connsiteX82" fmla="*/ 31 w 10000"/>
              <a:gd name="connsiteY82" fmla="*/ 991 h 9889"/>
              <a:gd name="connsiteX83" fmla="*/ 55 w 10000"/>
              <a:gd name="connsiteY83" fmla="*/ 849 h 9889"/>
              <a:gd name="connsiteX84" fmla="*/ 92 w 10000"/>
              <a:gd name="connsiteY84" fmla="*/ 709 h 9889"/>
              <a:gd name="connsiteX85" fmla="*/ 128 w 10000"/>
              <a:gd name="connsiteY85" fmla="*/ 574 h 9889"/>
              <a:gd name="connsiteX86" fmla="*/ 177 w 10000"/>
              <a:gd name="connsiteY86" fmla="*/ 438 h 9889"/>
              <a:gd name="connsiteX87" fmla="*/ 231 w 10000"/>
              <a:gd name="connsiteY87" fmla="*/ 302 h 9889"/>
              <a:gd name="connsiteX88" fmla="*/ 286 w 10000"/>
              <a:gd name="connsiteY88" fmla="*/ 173 h 9889"/>
              <a:gd name="connsiteX89" fmla="*/ 358 w 10000"/>
              <a:gd name="connsiteY89" fmla="*/ 44 h 9889"/>
              <a:gd name="connsiteX90" fmla="*/ 358 w 10000"/>
              <a:gd name="connsiteY90" fmla="*/ 44 h 9889"/>
              <a:gd name="connsiteX91" fmla="*/ 371 w 10000"/>
              <a:gd name="connsiteY91" fmla="*/ 0 h 9889"/>
              <a:gd name="connsiteX92" fmla="*/ 371 w 10000"/>
              <a:gd name="connsiteY92" fmla="*/ 0 h 9889"/>
              <a:gd name="connsiteX0" fmla="*/ 371 w 10000"/>
              <a:gd name="connsiteY0" fmla="*/ 0 h 10000"/>
              <a:gd name="connsiteX1" fmla="*/ 371 w 10000"/>
              <a:gd name="connsiteY1" fmla="*/ 0 h 10000"/>
              <a:gd name="connsiteX2" fmla="*/ 8590 w 10000"/>
              <a:gd name="connsiteY2" fmla="*/ 0 h 10000"/>
              <a:gd name="connsiteX3" fmla="*/ 8796 w 10000"/>
              <a:gd name="connsiteY3" fmla="*/ 10000 h 10000"/>
              <a:gd name="connsiteX4" fmla="*/ 8509 w 10000"/>
              <a:gd name="connsiteY4" fmla="*/ 9905 h 10000"/>
              <a:gd name="connsiteX5" fmla="*/ 8193 w 10000"/>
              <a:gd name="connsiteY5" fmla="*/ 9692 h 10000"/>
              <a:gd name="connsiteX6" fmla="*/ 7879 w 10000"/>
              <a:gd name="connsiteY6" fmla="*/ 9472 h 10000"/>
              <a:gd name="connsiteX7" fmla="*/ 7569 w 10000"/>
              <a:gd name="connsiteY7" fmla="*/ 9249 h 10000"/>
              <a:gd name="connsiteX8" fmla="*/ 7260 w 10000"/>
              <a:gd name="connsiteY8" fmla="*/ 9024 h 10000"/>
              <a:gd name="connsiteX9" fmla="*/ 6957 w 10000"/>
              <a:gd name="connsiteY9" fmla="*/ 8789 h 10000"/>
              <a:gd name="connsiteX10" fmla="*/ 6957 w 10000"/>
              <a:gd name="connsiteY10" fmla="*/ 8789 h 10000"/>
              <a:gd name="connsiteX11" fmla="*/ 6604 w 10000"/>
              <a:gd name="connsiteY11" fmla="*/ 8521 h 10000"/>
              <a:gd name="connsiteX12" fmla="*/ 6604 w 10000"/>
              <a:gd name="connsiteY12" fmla="*/ 8521 h 10000"/>
              <a:gd name="connsiteX13" fmla="*/ 6725 w 10000"/>
              <a:gd name="connsiteY13" fmla="*/ 8312 h 10000"/>
              <a:gd name="connsiteX14" fmla="*/ 6836 w 10000"/>
              <a:gd name="connsiteY14" fmla="*/ 8106 h 10000"/>
              <a:gd name="connsiteX15" fmla="*/ 6836 w 10000"/>
              <a:gd name="connsiteY15" fmla="*/ 8106 h 10000"/>
              <a:gd name="connsiteX16" fmla="*/ 6885 w 10000"/>
              <a:gd name="connsiteY16" fmla="*/ 8007 h 10000"/>
              <a:gd name="connsiteX17" fmla="*/ 6927 w 10000"/>
              <a:gd name="connsiteY17" fmla="*/ 7904 h 10000"/>
              <a:gd name="connsiteX18" fmla="*/ 6969 w 10000"/>
              <a:gd name="connsiteY18" fmla="*/ 7800 h 10000"/>
              <a:gd name="connsiteX19" fmla="*/ 7006 w 10000"/>
              <a:gd name="connsiteY19" fmla="*/ 7695 h 10000"/>
              <a:gd name="connsiteX20" fmla="*/ 7035 w 10000"/>
              <a:gd name="connsiteY20" fmla="*/ 7585 h 10000"/>
              <a:gd name="connsiteX21" fmla="*/ 7059 w 10000"/>
              <a:gd name="connsiteY21" fmla="*/ 7482 h 10000"/>
              <a:gd name="connsiteX22" fmla="*/ 7072 w 10000"/>
              <a:gd name="connsiteY22" fmla="*/ 7373 h 10000"/>
              <a:gd name="connsiteX23" fmla="*/ 7084 w 10000"/>
              <a:gd name="connsiteY23" fmla="*/ 7258 h 10000"/>
              <a:gd name="connsiteX24" fmla="*/ 7084 w 10000"/>
              <a:gd name="connsiteY24" fmla="*/ 7258 h 10000"/>
              <a:gd name="connsiteX25" fmla="*/ 7090 w 10000"/>
              <a:gd name="connsiteY25" fmla="*/ 7132 h 10000"/>
              <a:gd name="connsiteX26" fmla="*/ 7079 w 10000"/>
              <a:gd name="connsiteY26" fmla="*/ 7006 h 10000"/>
              <a:gd name="connsiteX27" fmla="*/ 7059 w 10000"/>
              <a:gd name="connsiteY27" fmla="*/ 6885 h 10000"/>
              <a:gd name="connsiteX28" fmla="*/ 7031 w 10000"/>
              <a:gd name="connsiteY28" fmla="*/ 6766 h 10000"/>
              <a:gd name="connsiteX29" fmla="*/ 6987 w 10000"/>
              <a:gd name="connsiteY29" fmla="*/ 6651 h 10000"/>
              <a:gd name="connsiteX30" fmla="*/ 6934 w 10000"/>
              <a:gd name="connsiteY30" fmla="*/ 6537 h 10000"/>
              <a:gd name="connsiteX31" fmla="*/ 6865 w 10000"/>
              <a:gd name="connsiteY31" fmla="*/ 6425 h 10000"/>
              <a:gd name="connsiteX32" fmla="*/ 6793 w 10000"/>
              <a:gd name="connsiteY32" fmla="*/ 6317 h 10000"/>
              <a:gd name="connsiteX33" fmla="*/ 6793 w 10000"/>
              <a:gd name="connsiteY33" fmla="*/ 6317 h 10000"/>
              <a:gd name="connsiteX34" fmla="*/ 6714 w 10000"/>
              <a:gd name="connsiteY34" fmla="*/ 6219 h 10000"/>
              <a:gd name="connsiteX35" fmla="*/ 6629 w 10000"/>
              <a:gd name="connsiteY35" fmla="*/ 6120 h 10000"/>
              <a:gd name="connsiteX36" fmla="*/ 6539 w 10000"/>
              <a:gd name="connsiteY36" fmla="*/ 6033 h 10000"/>
              <a:gd name="connsiteX37" fmla="*/ 6442 w 10000"/>
              <a:gd name="connsiteY37" fmla="*/ 5945 h 10000"/>
              <a:gd name="connsiteX38" fmla="*/ 6338 w 10000"/>
              <a:gd name="connsiteY38" fmla="*/ 5862 h 10000"/>
              <a:gd name="connsiteX39" fmla="*/ 6236 w 10000"/>
              <a:gd name="connsiteY39" fmla="*/ 5785 h 10000"/>
              <a:gd name="connsiteX40" fmla="*/ 6126 w 10000"/>
              <a:gd name="connsiteY40" fmla="*/ 5710 h 10000"/>
              <a:gd name="connsiteX41" fmla="*/ 6017 w 10000"/>
              <a:gd name="connsiteY41" fmla="*/ 5639 h 10000"/>
              <a:gd name="connsiteX42" fmla="*/ 6017 w 10000"/>
              <a:gd name="connsiteY42" fmla="*/ 5639 h 10000"/>
              <a:gd name="connsiteX43" fmla="*/ 5853 w 10000"/>
              <a:gd name="connsiteY43" fmla="*/ 5534 h 10000"/>
              <a:gd name="connsiteX44" fmla="*/ 5690 w 10000"/>
              <a:gd name="connsiteY44" fmla="*/ 5441 h 10000"/>
              <a:gd name="connsiteX45" fmla="*/ 5526 w 10000"/>
              <a:gd name="connsiteY45" fmla="*/ 5349 h 10000"/>
              <a:gd name="connsiteX46" fmla="*/ 5357 w 10000"/>
              <a:gd name="connsiteY46" fmla="*/ 5262 h 10000"/>
              <a:gd name="connsiteX47" fmla="*/ 5187 w 10000"/>
              <a:gd name="connsiteY47" fmla="*/ 5179 h 10000"/>
              <a:gd name="connsiteX48" fmla="*/ 5012 w 10000"/>
              <a:gd name="connsiteY48" fmla="*/ 5098 h 10000"/>
              <a:gd name="connsiteX49" fmla="*/ 4835 w 10000"/>
              <a:gd name="connsiteY49" fmla="*/ 5021 h 10000"/>
              <a:gd name="connsiteX50" fmla="*/ 4661 w 10000"/>
              <a:gd name="connsiteY50" fmla="*/ 4944 h 10000"/>
              <a:gd name="connsiteX51" fmla="*/ 4661 w 10000"/>
              <a:gd name="connsiteY51" fmla="*/ 4944 h 10000"/>
              <a:gd name="connsiteX52" fmla="*/ 4078 w 10000"/>
              <a:gd name="connsiteY52" fmla="*/ 4715 h 10000"/>
              <a:gd name="connsiteX53" fmla="*/ 3502 w 10000"/>
              <a:gd name="connsiteY53" fmla="*/ 4485 h 10000"/>
              <a:gd name="connsiteX54" fmla="*/ 2346 w 10000"/>
              <a:gd name="connsiteY54" fmla="*/ 4031 h 10000"/>
              <a:gd name="connsiteX55" fmla="*/ 2346 w 10000"/>
              <a:gd name="connsiteY55" fmla="*/ 4031 h 10000"/>
              <a:gd name="connsiteX56" fmla="*/ 2152 w 10000"/>
              <a:gd name="connsiteY56" fmla="*/ 3955 h 10000"/>
              <a:gd name="connsiteX57" fmla="*/ 1958 w 10000"/>
              <a:gd name="connsiteY57" fmla="*/ 3871 h 10000"/>
              <a:gd name="connsiteX58" fmla="*/ 1769 w 10000"/>
              <a:gd name="connsiteY58" fmla="*/ 3784 h 10000"/>
              <a:gd name="connsiteX59" fmla="*/ 1587 w 10000"/>
              <a:gd name="connsiteY59" fmla="*/ 3692 h 10000"/>
              <a:gd name="connsiteX60" fmla="*/ 1413 w 10000"/>
              <a:gd name="connsiteY60" fmla="*/ 3588 h 10000"/>
              <a:gd name="connsiteX61" fmla="*/ 1242 w 10000"/>
              <a:gd name="connsiteY61" fmla="*/ 3479 h 10000"/>
              <a:gd name="connsiteX62" fmla="*/ 1073 w 10000"/>
              <a:gd name="connsiteY62" fmla="*/ 3363 h 10000"/>
              <a:gd name="connsiteX63" fmla="*/ 916 w 10000"/>
              <a:gd name="connsiteY63" fmla="*/ 3238 h 10000"/>
              <a:gd name="connsiteX64" fmla="*/ 916 w 10000"/>
              <a:gd name="connsiteY64" fmla="*/ 3238 h 10000"/>
              <a:gd name="connsiteX65" fmla="*/ 794 w 10000"/>
              <a:gd name="connsiteY65" fmla="*/ 3129 h 10000"/>
              <a:gd name="connsiteX66" fmla="*/ 679 w 10000"/>
              <a:gd name="connsiteY66" fmla="*/ 3019 h 10000"/>
              <a:gd name="connsiteX67" fmla="*/ 570 w 10000"/>
              <a:gd name="connsiteY67" fmla="*/ 2903 h 10000"/>
              <a:gd name="connsiteX68" fmla="*/ 480 w 10000"/>
              <a:gd name="connsiteY68" fmla="*/ 2789 h 10000"/>
              <a:gd name="connsiteX69" fmla="*/ 388 w 10000"/>
              <a:gd name="connsiteY69" fmla="*/ 2669 h 10000"/>
              <a:gd name="connsiteX70" fmla="*/ 310 w 10000"/>
              <a:gd name="connsiteY70" fmla="*/ 2544 h 10000"/>
              <a:gd name="connsiteX71" fmla="*/ 242 w 10000"/>
              <a:gd name="connsiteY71" fmla="*/ 2417 h 10000"/>
              <a:gd name="connsiteX72" fmla="*/ 177 w 10000"/>
              <a:gd name="connsiteY72" fmla="*/ 2291 h 10000"/>
              <a:gd name="connsiteX73" fmla="*/ 128 w 10000"/>
              <a:gd name="connsiteY73" fmla="*/ 2161 h 10000"/>
              <a:gd name="connsiteX74" fmla="*/ 85 w 10000"/>
              <a:gd name="connsiteY74" fmla="*/ 2023 h 10000"/>
              <a:gd name="connsiteX75" fmla="*/ 48 w 10000"/>
              <a:gd name="connsiteY75" fmla="*/ 1881 h 10000"/>
              <a:gd name="connsiteX76" fmla="*/ 24 w 10000"/>
              <a:gd name="connsiteY76" fmla="*/ 1739 h 10000"/>
              <a:gd name="connsiteX77" fmla="*/ 7 w 10000"/>
              <a:gd name="connsiteY77" fmla="*/ 1597 h 10000"/>
              <a:gd name="connsiteX78" fmla="*/ 0 w 10000"/>
              <a:gd name="connsiteY78" fmla="*/ 1448 h 10000"/>
              <a:gd name="connsiteX79" fmla="*/ 0 w 10000"/>
              <a:gd name="connsiteY79" fmla="*/ 1296 h 10000"/>
              <a:gd name="connsiteX80" fmla="*/ 11 w 10000"/>
              <a:gd name="connsiteY80" fmla="*/ 1143 h 10000"/>
              <a:gd name="connsiteX81" fmla="*/ 11 w 10000"/>
              <a:gd name="connsiteY81" fmla="*/ 1143 h 10000"/>
              <a:gd name="connsiteX82" fmla="*/ 31 w 10000"/>
              <a:gd name="connsiteY82" fmla="*/ 1002 h 10000"/>
              <a:gd name="connsiteX83" fmla="*/ 55 w 10000"/>
              <a:gd name="connsiteY83" fmla="*/ 859 h 10000"/>
              <a:gd name="connsiteX84" fmla="*/ 92 w 10000"/>
              <a:gd name="connsiteY84" fmla="*/ 717 h 10000"/>
              <a:gd name="connsiteX85" fmla="*/ 128 w 10000"/>
              <a:gd name="connsiteY85" fmla="*/ 580 h 10000"/>
              <a:gd name="connsiteX86" fmla="*/ 177 w 10000"/>
              <a:gd name="connsiteY86" fmla="*/ 443 h 10000"/>
              <a:gd name="connsiteX87" fmla="*/ 231 w 10000"/>
              <a:gd name="connsiteY87" fmla="*/ 305 h 10000"/>
              <a:gd name="connsiteX88" fmla="*/ 286 w 10000"/>
              <a:gd name="connsiteY88" fmla="*/ 175 h 10000"/>
              <a:gd name="connsiteX89" fmla="*/ 358 w 10000"/>
              <a:gd name="connsiteY89" fmla="*/ 44 h 10000"/>
              <a:gd name="connsiteX90" fmla="*/ 358 w 10000"/>
              <a:gd name="connsiteY90" fmla="*/ 44 h 10000"/>
              <a:gd name="connsiteX91" fmla="*/ 371 w 10000"/>
              <a:gd name="connsiteY91" fmla="*/ 0 h 10000"/>
              <a:gd name="connsiteX92" fmla="*/ 371 w 10000"/>
              <a:gd name="connsiteY92" fmla="*/ 0 h 10000"/>
              <a:gd name="connsiteX0" fmla="*/ 371 w 9946"/>
              <a:gd name="connsiteY0" fmla="*/ 0 h 11520"/>
              <a:gd name="connsiteX1" fmla="*/ 371 w 9946"/>
              <a:gd name="connsiteY1" fmla="*/ 0 h 11520"/>
              <a:gd name="connsiteX2" fmla="*/ 8590 w 9946"/>
              <a:gd name="connsiteY2" fmla="*/ 0 h 11520"/>
              <a:gd name="connsiteX3" fmla="*/ 8509 w 9946"/>
              <a:gd name="connsiteY3" fmla="*/ 9905 h 11520"/>
              <a:gd name="connsiteX4" fmla="*/ 8193 w 9946"/>
              <a:gd name="connsiteY4" fmla="*/ 9692 h 11520"/>
              <a:gd name="connsiteX5" fmla="*/ 7879 w 9946"/>
              <a:gd name="connsiteY5" fmla="*/ 9472 h 11520"/>
              <a:gd name="connsiteX6" fmla="*/ 7569 w 9946"/>
              <a:gd name="connsiteY6" fmla="*/ 9249 h 11520"/>
              <a:gd name="connsiteX7" fmla="*/ 7260 w 9946"/>
              <a:gd name="connsiteY7" fmla="*/ 9024 h 11520"/>
              <a:gd name="connsiteX8" fmla="*/ 6957 w 9946"/>
              <a:gd name="connsiteY8" fmla="*/ 8789 h 11520"/>
              <a:gd name="connsiteX9" fmla="*/ 6957 w 9946"/>
              <a:gd name="connsiteY9" fmla="*/ 8789 h 11520"/>
              <a:gd name="connsiteX10" fmla="*/ 6604 w 9946"/>
              <a:gd name="connsiteY10" fmla="*/ 8521 h 11520"/>
              <a:gd name="connsiteX11" fmla="*/ 6604 w 9946"/>
              <a:gd name="connsiteY11" fmla="*/ 8521 h 11520"/>
              <a:gd name="connsiteX12" fmla="*/ 6725 w 9946"/>
              <a:gd name="connsiteY12" fmla="*/ 8312 h 11520"/>
              <a:gd name="connsiteX13" fmla="*/ 6836 w 9946"/>
              <a:gd name="connsiteY13" fmla="*/ 8106 h 11520"/>
              <a:gd name="connsiteX14" fmla="*/ 6836 w 9946"/>
              <a:gd name="connsiteY14" fmla="*/ 8106 h 11520"/>
              <a:gd name="connsiteX15" fmla="*/ 6885 w 9946"/>
              <a:gd name="connsiteY15" fmla="*/ 8007 h 11520"/>
              <a:gd name="connsiteX16" fmla="*/ 6927 w 9946"/>
              <a:gd name="connsiteY16" fmla="*/ 7904 h 11520"/>
              <a:gd name="connsiteX17" fmla="*/ 6969 w 9946"/>
              <a:gd name="connsiteY17" fmla="*/ 7800 h 11520"/>
              <a:gd name="connsiteX18" fmla="*/ 7006 w 9946"/>
              <a:gd name="connsiteY18" fmla="*/ 7695 h 11520"/>
              <a:gd name="connsiteX19" fmla="*/ 7035 w 9946"/>
              <a:gd name="connsiteY19" fmla="*/ 7585 h 11520"/>
              <a:gd name="connsiteX20" fmla="*/ 7059 w 9946"/>
              <a:gd name="connsiteY20" fmla="*/ 7482 h 11520"/>
              <a:gd name="connsiteX21" fmla="*/ 7072 w 9946"/>
              <a:gd name="connsiteY21" fmla="*/ 7373 h 11520"/>
              <a:gd name="connsiteX22" fmla="*/ 7084 w 9946"/>
              <a:gd name="connsiteY22" fmla="*/ 7258 h 11520"/>
              <a:gd name="connsiteX23" fmla="*/ 7084 w 9946"/>
              <a:gd name="connsiteY23" fmla="*/ 7258 h 11520"/>
              <a:gd name="connsiteX24" fmla="*/ 7090 w 9946"/>
              <a:gd name="connsiteY24" fmla="*/ 7132 h 11520"/>
              <a:gd name="connsiteX25" fmla="*/ 7079 w 9946"/>
              <a:gd name="connsiteY25" fmla="*/ 7006 h 11520"/>
              <a:gd name="connsiteX26" fmla="*/ 7059 w 9946"/>
              <a:gd name="connsiteY26" fmla="*/ 6885 h 11520"/>
              <a:gd name="connsiteX27" fmla="*/ 7031 w 9946"/>
              <a:gd name="connsiteY27" fmla="*/ 6766 h 11520"/>
              <a:gd name="connsiteX28" fmla="*/ 6987 w 9946"/>
              <a:gd name="connsiteY28" fmla="*/ 6651 h 11520"/>
              <a:gd name="connsiteX29" fmla="*/ 6934 w 9946"/>
              <a:gd name="connsiteY29" fmla="*/ 6537 h 11520"/>
              <a:gd name="connsiteX30" fmla="*/ 6865 w 9946"/>
              <a:gd name="connsiteY30" fmla="*/ 6425 h 11520"/>
              <a:gd name="connsiteX31" fmla="*/ 6793 w 9946"/>
              <a:gd name="connsiteY31" fmla="*/ 6317 h 11520"/>
              <a:gd name="connsiteX32" fmla="*/ 6793 w 9946"/>
              <a:gd name="connsiteY32" fmla="*/ 6317 h 11520"/>
              <a:gd name="connsiteX33" fmla="*/ 6714 w 9946"/>
              <a:gd name="connsiteY33" fmla="*/ 6219 h 11520"/>
              <a:gd name="connsiteX34" fmla="*/ 6629 w 9946"/>
              <a:gd name="connsiteY34" fmla="*/ 6120 h 11520"/>
              <a:gd name="connsiteX35" fmla="*/ 6539 w 9946"/>
              <a:gd name="connsiteY35" fmla="*/ 6033 h 11520"/>
              <a:gd name="connsiteX36" fmla="*/ 6442 w 9946"/>
              <a:gd name="connsiteY36" fmla="*/ 5945 h 11520"/>
              <a:gd name="connsiteX37" fmla="*/ 6338 w 9946"/>
              <a:gd name="connsiteY37" fmla="*/ 5862 h 11520"/>
              <a:gd name="connsiteX38" fmla="*/ 6236 w 9946"/>
              <a:gd name="connsiteY38" fmla="*/ 5785 h 11520"/>
              <a:gd name="connsiteX39" fmla="*/ 6126 w 9946"/>
              <a:gd name="connsiteY39" fmla="*/ 5710 h 11520"/>
              <a:gd name="connsiteX40" fmla="*/ 6017 w 9946"/>
              <a:gd name="connsiteY40" fmla="*/ 5639 h 11520"/>
              <a:gd name="connsiteX41" fmla="*/ 6017 w 9946"/>
              <a:gd name="connsiteY41" fmla="*/ 5639 h 11520"/>
              <a:gd name="connsiteX42" fmla="*/ 5853 w 9946"/>
              <a:gd name="connsiteY42" fmla="*/ 5534 h 11520"/>
              <a:gd name="connsiteX43" fmla="*/ 5690 w 9946"/>
              <a:gd name="connsiteY43" fmla="*/ 5441 h 11520"/>
              <a:gd name="connsiteX44" fmla="*/ 5526 w 9946"/>
              <a:gd name="connsiteY44" fmla="*/ 5349 h 11520"/>
              <a:gd name="connsiteX45" fmla="*/ 5357 w 9946"/>
              <a:gd name="connsiteY45" fmla="*/ 5262 h 11520"/>
              <a:gd name="connsiteX46" fmla="*/ 5187 w 9946"/>
              <a:gd name="connsiteY46" fmla="*/ 5179 h 11520"/>
              <a:gd name="connsiteX47" fmla="*/ 5012 w 9946"/>
              <a:gd name="connsiteY47" fmla="*/ 5098 h 11520"/>
              <a:gd name="connsiteX48" fmla="*/ 4835 w 9946"/>
              <a:gd name="connsiteY48" fmla="*/ 5021 h 11520"/>
              <a:gd name="connsiteX49" fmla="*/ 4661 w 9946"/>
              <a:gd name="connsiteY49" fmla="*/ 4944 h 11520"/>
              <a:gd name="connsiteX50" fmla="*/ 4661 w 9946"/>
              <a:gd name="connsiteY50" fmla="*/ 4944 h 11520"/>
              <a:gd name="connsiteX51" fmla="*/ 4078 w 9946"/>
              <a:gd name="connsiteY51" fmla="*/ 4715 h 11520"/>
              <a:gd name="connsiteX52" fmla="*/ 3502 w 9946"/>
              <a:gd name="connsiteY52" fmla="*/ 4485 h 11520"/>
              <a:gd name="connsiteX53" fmla="*/ 2346 w 9946"/>
              <a:gd name="connsiteY53" fmla="*/ 4031 h 11520"/>
              <a:gd name="connsiteX54" fmla="*/ 2346 w 9946"/>
              <a:gd name="connsiteY54" fmla="*/ 4031 h 11520"/>
              <a:gd name="connsiteX55" fmla="*/ 2152 w 9946"/>
              <a:gd name="connsiteY55" fmla="*/ 3955 h 11520"/>
              <a:gd name="connsiteX56" fmla="*/ 1958 w 9946"/>
              <a:gd name="connsiteY56" fmla="*/ 3871 h 11520"/>
              <a:gd name="connsiteX57" fmla="*/ 1769 w 9946"/>
              <a:gd name="connsiteY57" fmla="*/ 3784 h 11520"/>
              <a:gd name="connsiteX58" fmla="*/ 1587 w 9946"/>
              <a:gd name="connsiteY58" fmla="*/ 3692 h 11520"/>
              <a:gd name="connsiteX59" fmla="*/ 1413 w 9946"/>
              <a:gd name="connsiteY59" fmla="*/ 3588 h 11520"/>
              <a:gd name="connsiteX60" fmla="*/ 1242 w 9946"/>
              <a:gd name="connsiteY60" fmla="*/ 3479 h 11520"/>
              <a:gd name="connsiteX61" fmla="*/ 1073 w 9946"/>
              <a:gd name="connsiteY61" fmla="*/ 3363 h 11520"/>
              <a:gd name="connsiteX62" fmla="*/ 916 w 9946"/>
              <a:gd name="connsiteY62" fmla="*/ 3238 h 11520"/>
              <a:gd name="connsiteX63" fmla="*/ 916 w 9946"/>
              <a:gd name="connsiteY63" fmla="*/ 3238 h 11520"/>
              <a:gd name="connsiteX64" fmla="*/ 794 w 9946"/>
              <a:gd name="connsiteY64" fmla="*/ 3129 h 11520"/>
              <a:gd name="connsiteX65" fmla="*/ 679 w 9946"/>
              <a:gd name="connsiteY65" fmla="*/ 3019 h 11520"/>
              <a:gd name="connsiteX66" fmla="*/ 570 w 9946"/>
              <a:gd name="connsiteY66" fmla="*/ 2903 h 11520"/>
              <a:gd name="connsiteX67" fmla="*/ 480 w 9946"/>
              <a:gd name="connsiteY67" fmla="*/ 2789 h 11520"/>
              <a:gd name="connsiteX68" fmla="*/ 388 w 9946"/>
              <a:gd name="connsiteY68" fmla="*/ 2669 h 11520"/>
              <a:gd name="connsiteX69" fmla="*/ 310 w 9946"/>
              <a:gd name="connsiteY69" fmla="*/ 2544 h 11520"/>
              <a:gd name="connsiteX70" fmla="*/ 242 w 9946"/>
              <a:gd name="connsiteY70" fmla="*/ 2417 h 11520"/>
              <a:gd name="connsiteX71" fmla="*/ 177 w 9946"/>
              <a:gd name="connsiteY71" fmla="*/ 2291 h 11520"/>
              <a:gd name="connsiteX72" fmla="*/ 128 w 9946"/>
              <a:gd name="connsiteY72" fmla="*/ 2161 h 11520"/>
              <a:gd name="connsiteX73" fmla="*/ 85 w 9946"/>
              <a:gd name="connsiteY73" fmla="*/ 2023 h 11520"/>
              <a:gd name="connsiteX74" fmla="*/ 48 w 9946"/>
              <a:gd name="connsiteY74" fmla="*/ 1881 h 11520"/>
              <a:gd name="connsiteX75" fmla="*/ 24 w 9946"/>
              <a:gd name="connsiteY75" fmla="*/ 1739 h 11520"/>
              <a:gd name="connsiteX76" fmla="*/ 7 w 9946"/>
              <a:gd name="connsiteY76" fmla="*/ 1597 h 11520"/>
              <a:gd name="connsiteX77" fmla="*/ 0 w 9946"/>
              <a:gd name="connsiteY77" fmla="*/ 1448 h 11520"/>
              <a:gd name="connsiteX78" fmla="*/ 0 w 9946"/>
              <a:gd name="connsiteY78" fmla="*/ 1296 h 11520"/>
              <a:gd name="connsiteX79" fmla="*/ 11 w 9946"/>
              <a:gd name="connsiteY79" fmla="*/ 1143 h 11520"/>
              <a:gd name="connsiteX80" fmla="*/ 11 w 9946"/>
              <a:gd name="connsiteY80" fmla="*/ 1143 h 11520"/>
              <a:gd name="connsiteX81" fmla="*/ 31 w 9946"/>
              <a:gd name="connsiteY81" fmla="*/ 1002 h 11520"/>
              <a:gd name="connsiteX82" fmla="*/ 55 w 9946"/>
              <a:gd name="connsiteY82" fmla="*/ 859 h 11520"/>
              <a:gd name="connsiteX83" fmla="*/ 92 w 9946"/>
              <a:gd name="connsiteY83" fmla="*/ 717 h 11520"/>
              <a:gd name="connsiteX84" fmla="*/ 128 w 9946"/>
              <a:gd name="connsiteY84" fmla="*/ 580 h 11520"/>
              <a:gd name="connsiteX85" fmla="*/ 177 w 9946"/>
              <a:gd name="connsiteY85" fmla="*/ 443 h 11520"/>
              <a:gd name="connsiteX86" fmla="*/ 231 w 9946"/>
              <a:gd name="connsiteY86" fmla="*/ 305 h 11520"/>
              <a:gd name="connsiteX87" fmla="*/ 286 w 9946"/>
              <a:gd name="connsiteY87" fmla="*/ 175 h 11520"/>
              <a:gd name="connsiteX88" fmla="*/ 358 w 9946"/>
              <a:gd name="connsiteY88" fmla="*/ 44 h 11520"/>
              <a:gd name="connsiteX89" fmla="*/ 358 w 9946"/>
              <a:gd name="connsiteY89" fmla="*/ 44 h 11520"/>
              <a:gd name="connsiteX90" fmla="*/ 371 w 9946"/>
              <a:gd name="connsiteY90" fmla="*/ 0 h 11520"/>
              <a:gd name="connsiteX91" fmla="*/ 371 w 9946"/>
              <a:gd name="connsiteY91" fmla="*/ 0 h 11520"/>
              <a:gd name="connsiteX0" fmla="*/ 373 w 8622"/>
              <a:gd name="connsiteY0" fmla="*/ 0 h 10000"/>
              <a:gd name="connsiteX1" fmla="*/ 373 w 8622"/>
              <a:gd name="connsiteY1" fmla="*/ 0 h 10000"/>
              <a:gd name="connsiteX2" fmla="*/ 7185 w 8622"/>
              <a:gd name="connsiteY2" fmla="*/ 0 h 10000"/>
              <a:gd name="connsiteX3" fmla="*/ 8555 w 8622"/>
              <a:gd name="connsiteY3" fmla="*/ 8598 h 10000"/>
              <a:gd name="connsiteX4" fmla="*/ 8237 w 8622"/>
              <a:gd name="connsiteY4" fmla="*/ 8413 h 10000"/>
              <a:gd name="connsiteX5" fmla="*/ 7922 w 8622"/>
              <a:gd name="connsiteY5" fmla="*/ 8222 h 10000"/>
              <a:gd name="connsiteX6" fmla="*/ 7610 w 8622"/>
              <a:gd name="connsiteY6" fmla="*/ 8029 h 10000"/>
              <a:gd name="connsiteX7" fmla="*/ 7299 w 8622"/>
              <a:gd name="connsiteY7" fmla="*/ 7833 h 10000"/>
              <a:gd name="connsiteX8" fmla="*/ 6995 w 8622"/>
              <a:gd name="connsiteY8" fmla="*/ 7629 h 10000"/>
              <a:gd name="connsiteX9" fmla="*/ 6995 w 8622"/>
              <a:gd name="connsiteY9" fmla="*/ 7629 h 10000"/>
              <a:gd name="connsiteX10" fmla="*/ 6640 w 8622"/>
              <a:gd name="connsiteY10" fmla="*/ 7397 h 10000"/>
              <a:gd name="connsiteX11" fmla="*/ 6640 w 8622"/>
              <a:gd name="connsiteY11" fmla="*/ 7397 h 10000"/>
              <a:gd name="connsiteX12" fmla="*/ 6762 w 8622"/>
              <a:gd name="connsiteY12" fmla="*/ 7215 h 10000"/>
              <a:gd name="connsiteX13" fmla="*/ 6873 w 8622"/>
              <a:gd name="connsiteY13" fmla="*/ 7036 h 10000"/>
              <a:gd name="connsiteX14" fmla="*/ 6873 w 8622"/>
              <a:gd name="connsiteY14" fmla="*/ 7036 h 10000"/>
              <a:gd name="connsiteX15" fmla="*/ 6922 w 8622"/>
              <a:gd name="connsiteY15" fmla="*/ 6951 h 10000"/>
              <a:gd name="connsiteX16" fmla="*/ 6965 w 8622"/>
              <a:gd name="connsiteY16" fmla="*/ 6861 h 10000"/>
              <a:gd name="connsiteX17" fmla="*/ 7007 w 8622"/>
              <a:gd name="connsiteY17" fmla="*/ 6771 h 10000"/>
              <a:gd name="connsiteX18" fmla="*/ 7044 w 8622"/>
              <a:gd name="connsiteY18" fmla="*/ 6680 h 10000"/>
              <a:gd name="connsiteX19" fmla="*/ 7073 w 8622"/>
              <a:gd name="connsiteY19" fmla="*/ 6584 h 10000"/>
              <a:gd name="connsiteX20" fmla="*/ 7097 w 8622"/>
              <a:gd name="connsiteY20" fmla="*/ 6495 h 10000"/>
              <a:gd name="connsiteX21" fmla="*/ 7110 w 8622"/>
              <a:gd name="connsiteY21" fmla="*/ 6400 h 10000"/>
              <a:gd name="connsiteX22" fmla="*/ 7122 w 8622"/>
              <a:gd name="connsiteY22" fmla="*/ 6300 h 10000"/>
              <a:gd name="connsiteX23" fmla="*/ 7122 w 8622"/>
              <a:gd name="connsiteY23" fmla="*/ 6300 h 10000"/>
              <a:gd name="connsiteX24" fmla="*/ 7128 w 8622"/>
              <a:gd name="connsiteY24" fmla="*/ 6191 h 10000"/>
              <a:gd name="connsiteX25" fmla="*/ 7117 w 8622"/>
              <a:gd name="connsiteY25" fmla="*/ 6082 h 10000"/>
              <a:gd name="connsiteX26" fmla="*/ 7097 w 8622"/>
              <a:gd name="connsiteY26" fmla="*/ 5977 h 10000"/>
              <a:gd name="connsiteX27" fmla="*/ 7069 w 8622"/>
              <a:gd name="connsiteY27" fmla="*/ 5873 h 10000"/>
              <a:gd name="connsiteX28" fmla="*/ 7025 w 8622"/>
              <a:gd name="connsiteY28" fmla="*/ 5773 h 10000"/>
              <a:gd name="connsiteX29" fmla="*/ 6972 w 8622"/>
              <a:gd name="connsiteY29" fmla="*/ 5674 h 10000"/>
              <a:gd name="connsiteX30" fmla="*/ 6902 w 8622"/>
              <a:gd name="connsiteY30" fmla="*/ 5577 h 10000"/>
              <a:gd name="connsiteX31" fmla="*/ 6830 w 8622"/>
              <a:gd name="connsiteY31" fmla="*/ 5484 h 10000"/>
              <a:gd name="connsiteX32" fmla="*/ 6830 w 8622"/>
              <a:gd name="connsiteY32" fmla="*/ 5484 h 10000"/>
              <a:gd name="connsiteX33" fmla="*/ 6750 w 8622"/>
              <a:gd name="connsiteY33" fmla="*/ 5398 h 10000"/>
              <a:gd name="connsiteX34" fmla="*/ 6665 w 8622"/>
              <a:gd name="connsiteY34" fmla="*/ 5313 h 10000"/>
              <a:gd name="connsiteX35" fmla="*/ 6575 w 8622"/>
              <a:gd name="connsiteY35" fmla="*/ 5237 h 10000"/>
              <a:gd name="connsiteX36" fmla="*/ 6477 w 8622"/>
              <a:gd name="connsiteY36" fmla="*/ 5161 h 10000"/>
              <a:gd name="connsiteX37" fmla="*/ 6372 w 8622"/>
              <a:gd name="connsiteY37" fmla="*/ 5089 h 10000"/>
              <a:gd name="connsiteX38" fmla="*/ 6270 w 8622"/>
              <a:gd name="connsiteY38" fmla="*/ 5022 h 10000"/>
              <a:gd name="connsiteX39" fmla="*/ 6159 w 8622"/>
              <a:gd name="connsiteY39" fmla="*/ 4957 h 10000"/>
              <a:gd name="connsiteX40" fmla="*/ 6050 w 8622"/>
              <a:gd name="connsiteY40" fmla="*/ 4895 h 10000"/>
              <a:gd name="connsiteX41" fmla="*/ 6050 w 8622"/>
              <a:gd name="connsiteY41" fmla="*/ 4895 h 10000"/>
              <a:gd name="connsiteX42" fmla="*/ 5885 w 8622"/>
              <a:gd name="connsiteY42" fmla="*/ 4804 h 10000"/>
              <a:gd name="connsiteX43" fmla="*/ 5721 w 8622"/>
              <a:gd name="connsiteY43" fmla="*/ 4723 h 10000"/>
              <a:gd name="connsiteX44" fmla="*/ 5556 w 8622"/>
              <a:gd name="connsiteY44" fmla="*/ 4643 h 10000"/>
              <a:gd name="connsiteX45" fmla="*/ 5386 w 8622"/>
              <a:gd name="connsiteY45" fmla="*/ 4568 h 10000"/>
              <a:gd name="connsiteX46" fmla="*/ 5215 w 8622"/>
              <a:gd name="connsiteY46" fmla="*/ 4496 h 10000"/>
              <a:gd name="connsiteX47" fmla="*/ 5039 w 8622"/>
              <a:gd name="connsiteY47" fmla="*/ 4425 h 10000"/>
              <a:gd name="connsiteX48" fmla="*/ 4861 w 8622"/>
              <a:gd name="connsiteY48" fmla="*/ 4359 h 10000"/>
              <a:gd name="connsiteX49" fmla="*/ 4686 w 8622"/>
              <a:gd name="connsiteY49" fmla="*/ 4292 h 10000"/>
              <a:gd name="connsiteX50" fmla="*/ 4686 w 8622"/>
              <a:gd name="connsiteY50" fmla="*/ 4292 h 10000"/>
              <a:gd name="connsiteX51" fmla="*/ 4100 w 8622"/>
              <a:gd name="connsiteY51" fmla="*/ 4093 h 10000"/>
              <a:gd name="connsiteX52" fmla="*/ 3521 w 8622"/>
              <a:gd name="connsiteY52" fmla="*/ 3893 h 10000"/>
              <a:gd name="connsiteX53" fmla="*/ 2359 w 8622"/>
              <a:gd name="connsiteY53" fmla="*/ 3499 h 10000"/>
              <a:gd name="connsiteX54" fmla="*/ 2359 w 8622"/>
              <a:gd name="connsiteY54" fmla="*/ 3499 h 10000"/>
              <a:gd name="connsiteX55" fmla="*/ 2164 w 8622"/>
              <a:gd name="connsiteY55" fmla="*/ 3433 h 10000"/>
              <a:gd name="connsiteX56" fmla="*/ 1969 w 8622"/>
              <a:gd name="connsiteY56" fmla="*/ 3360 h 10000"/>
              <a:gd name="connsiteX57" fmla="*/ 1779 w 8622"/>
              <a:gd name="connsiteY57" fmla="*/ 3285 h 10000"/>
              <a:gd name="connsiteX58" fmla="*/ 1596 w 8622"/>
              <a:gd name="connsiteY58" fmla="*/ 3205 h 10000"/>
              <a:gd name="connsiteX59" fmla="*/ 1421 w 8622"/>
              <a:gd name="connsiteY59" fmla="*/ 3115 h 10000"/>
              <a:gd name="connsiteX60" fmla="*/ 1249 w 8622"/>
              <a:gd name="connsiteY60" fmla="*/ 3020 h 10000"/>
              <a:gd name="connsiteX61" fmla="*/ 1079 w 8622"/>
              <a:gd name="connsiteY61" fmla="*/ 2919 h 10000"/>
              <a:gd name="connsiteX62" fmla="*/ 921 w 8622"/>
              <a:gd name="connsiteY62" fmla="*/ 2811 h 10000"/>
              <a:gd name="connsiteX63" fmla="*/ 921 w 8622"/>
              <a:gd name="connsiteY63" fmla="*/ 2811 h 10000"/>
              <a:gd name="connsiteX64" fmla="*/ 798 w 8622"/>
              <a:gd name="connsiteY64" fmla="*/ 2716 h 10000"/>
              <a:gd name="connsiteX65" fmla="*/ 683 w 8622"/>
              <a:gd name="connsiteY65" fmla="*/ 2621 h 10000"/>
              <a:gd name="connsiteX66" fmla="*/ 573 w 8622"/>
              <a:gd name="connsiteY66" fmla="*/ 2520 h 10000"/>
              <a:gd name="connsiteX67" fmla="*/ 483 w 8622"/>
              <a:gd name="connsiteY67" fmla="*/ 2421 h 10000"/>
              <a:gd name="connsiteX68" fmla="*/ 390 w 8622"/>
              <a:gd name="connsiteY68" fmla="*/ 2317 h 10000"/>
              <a:gd name="connsiteX69" fmla="*/ 312 w 8622"/>
              <a:gd name="connsiteY69" fmla="*/ 2208 h 10000"/>
              <a:gd name="connsiteX70" fmla="*/ 243 w 8622"/>
              <a:gd name="connsiteY70" fmla="*/ 2098 h 10000"/>
              <a:gd name="connsiteX71" fmla="*/ 178 w 8622"/>
              <a:gd name="connsiteY71" fmla="*/ 1989 h 10000"/>
              <a:gd name="connsiteX72" fmla="*/ 129 w 8622"/>
              <a:gd name="connsiteY72" fmla="*/ 1876 h 10000"/>
              <a:gd name="connsiteX73" fmla="*/ 85 w 8622"/>
              <a:gd name="connsiteY73" fmla="*/ 1756 h 10000"/>
              <a:gd name="connsiteX74" fmla="*/ 48 w 8622"/>
              <a:gd name="connsiteY74" fmla="*/ 1633 h 10000"/>
              <a:gd name="connsiteX75" fmla="*/ 24 w 8622"/>
              <a:gd name="connsiteY75" fmla="*/ 1510 h 10000"/>
              <a:gd name="connsiteX76" fmla="*/ 7 w 8622"/>
              <a:gd name="connsiteY76" fmla="*/ 1386 h 10000"/>
              <a:gd name="connsiteX77" fmla="*/ 0 w 8622"/>
              <a:gd name="connsiteY77" fmla="*/ 1257 h 10000"/>
              <a:gd name="connsiteX78" fmla="*/ 0 w 8622"/>
              <a:gd name="connsiteY78" fmla="*/ 1125 h 10000"/>
              <a:gd name="connsiteX79" fmla="*/ 11 w 8622"/>
              <a:gd name="connsiteY79" fmla="*/ 992 h 10000"/>
              <a:gd name="connsiteX80" fmla="*/ 11 w 8622"/>
              <a:gd name="connsiteY80" fmla="*/ 992 h 10000"/>
              <a:gd name="connsiteX81" fmla="*/ 31 w 8622"/>
              <a:gd name="connsiteY81" fmla="*/ 870 h 10000"/>
              <a:gd name="connsiteX82" fmla="*/ 55 w 8622"/>
              <a:gd name="connsiteY82" fmla="*/ 746 h 10000"/>
              <a:gd name="connsiteX83" fmla="*/ 92 w 8622"/>
              <a:gd name="connsiteY83" fmla="*/ 622 h 10000"/>
              <a:gd name="connsiteX84" fmla="*/ 129 w 8622"/>
              <a:gd name="connsiteY84" fmla="*/ 503 h 10000"/>
              <a:gd name="connsiteX85" fmla="*/ 178 w 8622"/>
              <a:gd name="connsiteY85" fmla="*/ 385 h 10000"/>
              <a:gd name="connsiteX86" fmla="*/ 232 w 8622"/>
              <a:gd name="connsiteY86" fmla="*/ 265 h 10000"/>
              <a:gd name="connsiteX87" fmla="*/ 288 w 8622"/>
              <a:gd name="connsiteY87" fmla="*/ 152 h 10000"/>
              <a:gd name="connsiteX88" fmla="*/ 360 w 8622"/>
              <a:gd name="connsiteY88" fmla="*/ 38 h 10000"/>
              <a:gd name="connsiteX89" fmla="*/ 360 w 8622"/>
              <a:gd name="connsiteY89" fmla="*/ 38 h 10000"/>
              <a:gd name="connsiteX90" fmla="*/ 373 w 8622"/>
              <a:gd name="connsiteY90" fmla="*/ 0 h 10000"/>
              <a:gd name="connsiteX91" fmla="*/ 373 w 8622"/>
              <a:gd name="connsiteY91" fmla="*/ 0 h 10000"/>
              <a:gd name="connsiteX0" fmla="*/ 433 w 11598"/>
              <a:gd name="connsiteY0" fmla="*/ 0 h 10000"/>
              <a:gd name="connsiteX1" fmla="*/ 433 w 11598"/>
              <a:gd name="connsiteY1" fmla="*/ 0 h 10000"/>
              <a:gd name="connsiteX2" fmla="*/ 10017 w 11598"/>
              <a:gd name="connsiteY2" fmla="*/ 0 h 10000"/>
              <a:gd name="connsiteX3" fmla="*/ 9922 w 11598"/>
              <a:gd name="connsiteY3" fmla="*/ 8598 h 10000"/>
              <a:gd name="connsiteX4" fmla="*/ 9553 w 11598"/>
              <a:gd name="connsiteY4" fmla="*/ 8413 h 10000"/>
              <a:gd name="connsiteX5" fmla="*/ 9188 w 11598"/>
              <a:gd name="connsiteY5" fmla="*/ 8222 h 10000"/>
              <a:gd name="connsiteX6" fmla="*/ 8826 w 11598"/>
              <a:gd name="connsiteY6" fmla="*/ 8029 h 10000"/>
              <a:gd name="connsiteX7" fmla="*/ 8466 w 11598"/>
              <a:gd name="connsiteY7" fmla="*/ 7833 h 10000"/>
              <a:gd name="connsiteX8" fmla="*/ 8113 w 11598"/>
              <a:gd name="connsiteY8" fmla="*/ 7629 h 10000"/>
              <a:gd name="connsiteX9" fmla="*/ 8113 w 11598"/>
              <a:gd name="connsiteY9" fmla="*/ 7629 h 10000"/>
              <a:gd name="connsiteX10" fmla="*/ 7701 w 11598"/>
              <a:gd name="connsiteY10" fmla="*/ 7397 h 10000"/>
              <a:gd name="connsiteX11" fmla="*/ 7701 w 11598"/>
              <a:gd name="connsiteY11" fmla="*/ 7397 h 10000"/>
              <a:gd name="connsiteX12" fmla="*/ 7843 w 11598"/>
              <a:gd name="connsiteY12" fmla="*/ 7215 h 10000"/>
              <a:gd name="connsiteX13" fmla="*/ 7971 w 11598"/>
              <a:gd name="connsiteY13" fmla="*/ 7036 h 10000"/>
              <a:gd name="connsiteX14" fmla="*/ 7971 w 11598"/>
              <a:gd name="connsiteY14" fmla="*/ 7036 h 10000"/>
              <a:gd name="connsiteX15" fmla="*/ 8028 w 11598"/>
              <a:gd name="connsiteY15" fmla="*/ 6951 h 10000"/>
              <a:gd name="connsiteX16" fmla="*/ 8078 w 11598"/>
              <a:gd name="connsiteY16" fmla="*/ 6861 h 10000"/>
              <a:gd name="connsiteX17" fmla="*/ 8127 w 11598"/>
              <a:gd name="connsiteY17" fmla="*/ 6771 h 10000"/>
              <a:gd name="connsiteX18" fmla="*/ 8170 w 11598"/>
              <a:gd name="connsiteY18" fmla="*/ 6680 h 10000"/>
              <a:gd name="connsiteX19" fmla="*/ 8203 w 11598"/>
              <a:gd name="connsiteY19" fmla="*/ 6584 h 10000"/>
              <a:gd name="connsiteX20" fmla="*/ 8231 w 11598"/>
              <a:gd name="connsiteY20" fmla="*/ 6495 h 10000"/>
              <a:gd name="connsiteX21" fmla="*/ 8246 w 11598"/>
              <a:gd name="connsiteY21" fmla="*/ 6400 h 10000"/>
              <a:gd name="connsiteX22" fmla="*/ 8260 w 11598"/>
              <a:gd name="connsiteY22" fmla="*/ 6300 h 10000"/>
              <a:gd name="connsiteX23" fmla="*/ 8260 w 11598"/>
              <a:gd name="connsiteY23" fmla="*/ 6300 h 10000"/>
              <a:gd name="connsiteX24" fmla="*/ 8267 w 11598"/>
              <a:gd name="connsiteY24" fmla="*/ 6191 h 10000"/>
              <a:gd name="connsiteX25" fmla="*/ 8254 w 11598"/>
              <a:gd name="connsiteY25" fmla="*/ 6082 h 10000"/>
              <a:gd name="connsiteX26" fmla="*/ 8231 w 11598"/>
              <a:gd name="connsiteY26" fmla="*/ 5977 h 10000"/>
              <a:gd name="connsiteX27" fmla="*/ 8199 w 11598"/>
              <a:gd name="connsiteY27" fmla="*/ 5873 h 10000"/>
              <a:gd name="connsiteX28" fmla="*/ 8148 w 11598"/>
              <a:gd name="connsiteY28" fmla="*/ 5773 h 10000"/>
              <a:gd name="connsiteX29" fmla="*/ 8086 w 11598"/>
              <a:gd name="connsiteY29" fmla="*/ 5674 h 10000"/>
              <a:gd name="connsiteX30" fmla="*/ 8005 w 11598"/>
              <a:gd name="connsiteY30" fmla="*/ 5577 h 10000"/>
              <a:gd name="connsiteX31" fmla="*/ 7922 w 11598"/>
              <a:gd name="connsiteY31" fmla="*/ 5484 h 10000"/>
              <a:gd name="connsiteX32" fmla="*/ 7922 w 11598"/>
              <a:gd name="connsiteY32" fmla="*/ 5484 h 10000"/>
              <a:gd name="connsiteX33" fmla="*/ 7829 w 11598"/>
              <a:gd name="connsiteY33" fmla="*/ 5398 h 10000"/>
              <a:gd name="connsiteX34" fmla="*/ 7730 w 11598"/>
              <a:gd name="connsiteY34" fmla="*/ 5313 h 10000"/>
              <a:gd name="connsiteX35" fmla="*/ 7626 w 11598"/>
              <a:gd name="connsiteY35" fmla="*/ 5237 h 10000"/>
              <a:gd name="connsiteX36" fmla="*/ 7512 w 11598"/>
              <a:gd name="connsiteY36" fmla="*/ 5161 h 10000"/>
              <a:gd name="connsiteX37" fmla="*/ 7390 w 11598"/>
              <a:gd name="connsiteY37" fmla="*/ 5089 h 10000"/>
              <a:gd name="connsiteX38" fmla="*/ 7272 w 11598"/>
              <a:gd name="connsiteY38" fmla="*/ 5022 h 10000"/>
              <a:gd name="connsiteX39" fmla="*/ 7143 w 11598"/>
              <a:gd name="connsiteY39" fmla="*/ 4957 h 10000"/>
              <a:gd name="connsiteX40" fmla="*/ 7017 w 11598"/>
              <a:gd name="connsiteY40" fmla="*/ 4895 h 10000"/>
              <a:gd name="connsiteX41" fmla="*/ 7017 w 11598"/>
              <a:gd name="connsiteY41" fmla="*/ 4895 h 10000"/>
              <a:gd name="connsiteX42" fmla="*/ 6826 w 11598"/>
              <a:gd name="connsiteY42" fmla="*/ 4804 h 10000"/>
              <a:gd name="connsiteX43" fmla="*/ 6635 w 11598"/>
              <a:gd name="connsiteY43" fmla="*/ 4723 h 10000"/>
              <a:gd name="connsiteX44" fmla="*/ 6444 w 11598"/>
              <a:gd name="connsiteY44" fmla="*/ 4643 h 10000"/>
              <a:gd name="connsiteX45" fmla="*/ 6247 w 11598"/>
              <a:gd name="connsiteY45" fmla="*/ 4568 h 10000"/>
              <a:gd name="connsiteX46" fmla="*/ 6048 w 11598"/>
              <a:gd name="connsiteY46" fmla="*/ 4496 h 10000"/>
              <a:gd name="connsiteX47" fmla="*/ 5844 w 11598"/>
              <a:gd name="connsiteY47" fmla="*/ 4425 h 10000"/>
              <a:gd name="connsiteX48" fmla="*/ 5638 w 11598"/>
              <a:gd name="connsiteY48" fmla="*/ 4359 h 10000"/>
              <a:gd name="connsiteX49" fmla="*/ 5435 w 11598"/>
              <a:gd name="connsiteY49" fmla="*/ 4292 h 10000"/>
              <a:gd name="connsiteX50" fmla="*/ 5435 w 11598"/>
              <a:gd name="connsiteY50" fmla="*/ 4292 h 10000"/>
              <a:gd name="connsiteX51" fmla="*/ 4755 w 11598"/>
              <a:gd name="connsiteY51" fmla="*/ 4093 h 10000"/>
              <a:gd name="connsiteX52" fmla="*/ 4084 w 11598"/>
              <a:gd name="connsiteY52" fmla="*/ 3893 h 10000"/>
              <a:gd name="connsiteX53" fmla="*/ 2736 w 11598"/>
              <a:gd name="connsiteY53" fmla="*/ 3499 h 10000"/>
              <a:gd name="connsiteX54" fmla="*/ 2736 w 11598"/>
              <a:gd name="connsiteY54" fmla="*/ 3499 h 10000"/>
              <a:gd name="connsiteX55" fmla="*/ 2510 w 11598"/>
              <a:gd name="connsiteY55" fmla="*/ 3433 h 10000"/>
              <a:gd name="connsiteX56" fmla="*/ 2284 w 11598"/>
              <a:gd name="connsiteY56" fmla="*/ 3360 h 10000"/>
              <a:gd name="connsiteX57" fmla="*/ 2063 w 11598"/>
              <a:gd name="connsiteY57" fmla="*/ 3285 h 10000"/>
              <a:gd name="connsiteX58" fmla="*/ 1851 w 11598"/>
              <a:gd name="connsiteY58" fmla="*/ 3205 h 10000"/>
              <a:gd name="connsiteX59" fmla="*/ 1648 w 11598"/>
              <a:gd name="connsiteY59" fmla="*/ 3115 h 10000"/>
              <a:gd name="connsiteX60" fmla="*/ 1449 w 11598"/>
              <a:gd name="connsiteY60" fmla="*/ 3020 h 10000"/>
              <a:gd name="connsiteX61" fmla="*/ 1251 w 11598"/>
              <a:gd name="connsiteY61" fmla="*/ 2919 h 10000"/>
              <a:gd name="connsiteX62" fmla="*/ 1068 w 11598"/>
              <a:gd name="connsiteY62" fmla="*/ 2811 h 10000"/>
              <a:gd name="connsiteX63" fmla="*/ 1068 w 11598"/>
              <a:gd name="connsiteY63" fmla="*/ 2811 h 10000"/>
              <a:gd name="connsiteX64" fmla="*/ 926 w 11598"/>
              <a:gd name="connsiteY64" fmla="*/ 2716 h 10000"/>
              <a:gd name="connsiteX65" fmla="*/ 792 w 11598"/>
              <a:gd name="connsiteY65" fmla="*/ 2621 h 10000"/>
              <a:gd name="connsiteX66" fmla="*/ 665 w 11598"/>
              <a:gd name="connsiteY66" fmla="*/ 2520 h 10000"/>
              <a:gd name="connsiteX67" fmla="*/ 560 w 11598"/>
              <a:gd name="connsiteY67" fmla="*/ 2421 h 10000"/>
              <a:gd name="connsiteX68" fmla="*/ 452 w 11598"/>
              <a:gd name="connsiteY68" fmla="*/ 2317 h 10000"/>
              <a:gd name="connsiteX69" fmla="*/ 362 w 11598"/>
              <a:gd name="connsiteY69" fmla="*/ 2208 h 10000"/>
              <a:gd name="connsiteX70" fmla="*/ 282 w 11598"/>
              <a:gd name="connsiteY70" fmla="*/ 2098 h 10000"/>
              <a:gd name="connsiteX71" fmla="*/ 206 w 11598"/>
              <a:gd name="connsiteY71" fmla="*/ 1989 h 10000"/>
              <a:gd name="connsiteX72" fmla="*/ 150 w 11598"/>
              <a:gd name="connsiteY72" fmla="*/ 1876 h 10000"/>
              <a:gd name="connsiteX73" fmla="*/ 99 w 11598"/>
              <a:gd name="connsiteY73" fmla="*/ 1756 h 10000"/>
              <a:gd name="connsiteX74" fmla="*/ 56 w 11598"/>
              <a:gd name="connsiteY74" fmla="*/ 1633 h 10000"/>
              <a:gd name="connsiteX75" fmla="*/ 28 w 11598"/>
              <a:gd name="connsiteY75" fmla="*/ 1510 h 10000"/>
              <a:gd name="connsiteX76" fmla="*/ 8 w 11598"/>
              <a:gd name="connsiteY76" fmla="*/ 1386 h 10000"/>
              <a:gd name="connsiteX77" fmla="*/ 0 w 11598"/>
              <a:gd name="connsiteY77" fmla="*/ 1257 h 10000"/>
              <a:gd name="connsiteX78" fmla="*/ 0 w 11598"/>
              <a:gd name="connsiteY78" fmla="*/ 1125 h 10000"/>
              <a:gd name="connsiteX79" fmla="*/ 13 w 11598"/>
              <a:gd name="connsiteY79" fmla="*/ 992 h 10000"/>
              <a:gd name="connsiteX80" fmla="*/ 13 w 11598"/>
              <a:gd name="connsiteY80" fmla="*/ 992 h 10000"/>
              <a:gd name="connsiteX81" fmla="*/ 36 w 11598"/>
              <a:gd name="connsiteY81" fmla="*/ 870 h 10000"/>
              <a:gd name="connsiteX82" fmla="*/ 64 w 11598"/>
              <a:gd name="connsiteY82" fmla="*/ 746 h 10000"/>
              <a:gd name="connsiteX83" fmla="*/ 107 w 11598"/>
              <a:gd name="connsiteY83" fmla="*/ 622 h 10000"/>
              <a:gd name="connsiteX84" fmla="*/ 150 w 11598"/>
              <a:gd name="connsiteY84" fmla="*/ 503 h 10000"/>
              <a:gd name="connsiteX85" fmla="*/ 206 w 11598"/>
              <a:gd name="connsiteY85" fmla="*/ 385 h 10000"/>
              <a:gd name="connsiteX86" fmla="*/ 269 w 11598"/>
              <a:gd name="connsiteY86" fmla="*/ 265 h 10000"/>
              <a:gd name="connsiteX87" fmla="*/ 334 w 11598"/>
              <a:gd name="connsiteY87" fmla="*/ 152 h 10000"/>
              <a:gd name="connsiteX88" fmla="*/ 418 w 11598"/>
              <a:gd name="connsiteY88" fmla="*/ 38 h 10000"/>
              <a:gd name="connsiteX89" fmla="*/ 418 w 11598"/>
              <a:gd name="connsiteY89" fmla="*/ 38 h 10000"/>
              <a:gd name="connsiteX90" fmla="*/ 433 w 11598"/>
              <a:gd name="connsiteY90" fmla="*/ 0 h 10000"/>
              <a:gd name="connsiteX91" fmla="*/ 433 w 11598"/>
              <a:gd name="connsiteY91" fmla="*/ 0 h 10000"/>
              <a:gd name="connsiteX0" fmla="*/ 433 w 10017"/>
              <a:gd name="connsiteY0" fmla="*/ 0 h 10000"/>
              <a:gd name="connsiteX1" fmla="*/ 433 w 10017"/>
              <a:gd name="connsiteY1" fmla="*/ 0 h 10000"/>
              <a:gd name="connsiteX2" fmla="*/ 10017 w 10017"/>
              <a:gd name="connsiteY2" fmla="*/ 0 h 10000"/>
              <a:gd name="connsiteX3" fmla="*/ 9922 w 10017"/>
              <a:gd name="connsiteY3" fmla="*/ 8598 h 10000"/>
              <a:gd name="connsiteX4" fmla="*/ 9553 w 10017"/>
              <a:gd name="connsiteY4" fmla="*/ 8413 h 10000"/>
              <a:gd name="connsiteX5" fmla="*/ 9188 w 10017"/>
              <a:gd name="connsiteY5" fmla="*/ 8222 h 10000"/>
              <a:gd name="connsiteX6" fmla="*/ 8826 w 10017"/>
              <a:gd name="connsiteY6" fmla="*/ 8029 h 10000"/>
              <a:gd name="connsiteX7" fmla="*/ 8466 w 10017"/>
              <a:gd name="connsiteY7" fmla="*/ 7833 h 10000"/>
              <a:gd name="connsiteX8" fmla="*/ 8113 w 10017"/>
              <a:gd name="connsiteY8" fmla="*/ 7629 h 10000"/>
              <a:gd name="connsiteX9" fmla="*/ 8113 w 10017"/>
              <a:gd name="connsiteY9" fmla="*/ 7629 h 10000"/>
              <a:gd name="connsiteX10" fmla="*/ 7701 w 10017"/>
              <a:gd name="connsiteY10" fmla="*/ 7397 h 10000"/>
              <a:gd name="connsiteX11" fmla="*/ 7701 w 10017"/>
              <a:gd name="connsiteY11" fmla="*/ 7397 h 10000"/>
              <a:gd name="connsiteX12" fmla="*/ 7843 w 10017"/>
              <a:gd name="connsiteY12" fmla="*/ 7215 h 10000"/>
              <a:gd name="connsiteX13" fmla="*/ 7971 w 10017"/>
              <a:gd name="connsiteY13" fmla="*/ 7036 h 10000"/>
              <a:gd name="connsiteX14" fmla="*/ 7971 w 10017"/>
              <a:gd name="connsiteY14" fmla="*/ 7036 h 10000"/>
              <a:gd name="connsiteX15" fmla="*/ 8028 w 10017"/>
              <a:gd name="connsiteY15" fmla="*/ 6951 h 10000"/>
              <a:gd name="connsiteX16" fmla="*/ 8078 w 10017"/>
              <a:gd name="connsiteY16" fmla="*/ 6861 h 10000"/>
              <a:gd name="connsiteX17" fmla="*/ 8127 w 10017"/>
              <a:gd name="connsiteY17" fmla="*/ 6771 h 10000"/>
              <a:gd name="connsiteX18" fmla="*/ 8170 w 10017"/>
              <a:gd name="connsiteY18" fmla="*/ 6680 h 10000"/>
              <a:gd name="connsiteX19" fmla="*/ 8203 w 10017"/>
              <a:gd name="connsiteY19" fmla="*/ 6584 h 10000"/>
              <a:gd name="connsiteX20" fmla="*/ 8231 w 10017"/>
              <a:gd name="connsiteY20" fmla="*/ 6495 h 10000"/>
              <a:gd name="connsiteX21" fmla="*/ 8246 w 10017"/>
              <a:gd name="connsiteY21" fmla="*/ 6400 h 10000"/>
              <a:gd name="connsiteX22" fmla="*/ 8260 w 10017"/>
              <a:gd name="connsiteY22" fmla="*/ 6300 h 10000"/>
              <a:gd name="connsiteX23" fmla="*/ 8260 w 10017"/>
              <a:gd name="connsiteY23" fmla="*/ 6300 h 10000"/>
              <a:gd name="connsiteX24" fmla="*/ 8267 w 10017"/>
              <a:gd name="connsiteY24" fmla="*/ 6191 h 10000"/>
              <a:gd name="connsiteX25" fmla="*/ 8254 w 10017"/>
              <a:gd name="connsiteY25" fmla="*/ 6082 h 10000"/>
              <a:gd name="connsiteX26" fmla="*/ 8231 w 10017"/>
              <a:gd name="connsiteY26" fmla="*/ 5977 h 10000"/>
              <a:gd name="connsiteX27" fmla="*/ 8199 w 10017"/>
              <a:gd name="connsiteY27" fmla="*/ 5873 h 10000"/>
              <a:gd name="connsiteX28" fmla="*/ 8148 w 10017"/>
              <a:gd name="connsiteY28" fmla="*/ 5773 h 10000"/>
              <a:gd name="connsiteX29" fmla="*/ 8086 w 10017"/>
              <a:gd name="connsiteY29" fmla="*/ 5674 h 10000"/>
              <a:gd name="connsiteX30" fmla="*/ 8005 w 10017"/>
              <a:gd name="connsiteY30" fmla="*/ 5577 h 10000"/>
              <a:gd name="connsiteX31" fmla="*/ 7922 w 10017"/>
              <a:gd name="connsiteY31" fmla="*/ 5484 h 10000"/>
              <a:gd name="connsiteX32" fmla="*/ 7922 w 10017"/>
              <a:gd name="connsiteY32" fmla="*/ 5484 h 10000"/>
              <a:gd name="connsiteX33" fmla="*/ 7829 w 10017"/>
              <a:gd name="connsiteY33" fmla="*/ 5398 h 10000"/>
              <a:gd name="connsiteX34" fmla="*/ 7730 w 10017"/>
              <a:gd name="connsiteY34" fmla="*/ 5313 h 10000"/>
              <a:gd name="connsiteX35" fmla="*/ 7626 w 10017"/>
              <a:gd name="connsiteY35" fmla="*/ 5237 h 10000"/>
              <a:gd name="connsiteX36" fmla="*/ 7512 w 10017"/>
              <a:gd name="connsiteY36" fmla="*/ 5161 h 10000"/>
              <a:gd name="connsiteX37" fmla="*/ 7390 w 10017"/>
              <a:gd name="connsiteY37" fmla="*/ 5089 h 10000"/>
              <a:gd name="connsiteX38" fmla="*/ 7272 w 10017"/>
              <a:gd name="connsiteY38" fmla="*/ 5022 h 10000"/>
              <a:gd name="connsiteX39" fmla="*/ 7143 w 10017"/>
              <a:gd name="connsiteY39" fmla="*/ 4957 h 10000"/>
              <a:gd name="connsiteX40" fmla="*/ 7017 w 10017"/>
              <a:gd name="connsiteY40" fmla="*/ 4895 h 10000"/>
              <a:gd name="connsiteX41" fmla="*/ 7017 w 10017"/>
              <a:gd name="connsiteY41" fmla="*/ 4895 h 10000"/>
              <a:gd name="connsiteX42" fmla="*/ 6826 w 10017"/>
              <a:gd name="connsiteY42" fmla="*/ 4804 h 10000"/>
              <a:gd name="connsiteX43" fmla="*/ 6635 w 10017"/>
              <a:gd name="connsiteY43" fmla="*/ 4723 h 10000"/>
              <a:gd name="connsiteX44" fmla="*/ 6444 w 10017"/>
              <a:gd name="connsiteY44" fmla="*/ 4643 h 10000"/>
              <a:gd name="connsiteX45" fmla="*/ 6247 w 10017"/>
              <a:gd name="connsiteY45" fmla="*/ 4568 h 10000"/>
              <a:gd name="connsiteX46" fmla="*/ 6048 w 10017"/>
              <a:gd name="connsiteY46" fmla="*/ 4496 h 10000"/>
              <a:gd name="connsiteX47" fmla="*/ 5844 w 10017"/>
              <a:gd name="connsiteY47" fmla="*/ 4425 h 10000"/>
              <a:gd name="connsiteX48" fmla="*/ 5638 w 10017"/>
              <a:gd name="connsiteY48" fmla="*/ 4359 h 10000"/>
              <a:gd name="connsiteX49" fmla="*/ 5435 w 10017"/>
              <a:gd name="connsiteY49" fmla="*/ 4292 h 10000"/>
              <a:gd name="connsiteX50" fmla="*/ 5435 w 10017"/>
              <a:gd name="connsiteY50" fmla="*/ 4292 h 10000"/>
              <a:gd name="connsiteX51" fmla="*/ 4755 w 10017"/>
              <a:gd name="connsiteY51" fmla="*/ 4093 h 10000"/>
              <a:gd name="connsiteX52" fmla="*/ 4084 w 10017"/>
              <a:gd name="connsiteY52" fmla="*/ 3893 h 10000"/>
              <a:gd name="connsiteX53" fmla="*/ 2736 w 10017"/>
              <a:gd name="connsiteY53" fmla="*/ 3499 h 10000"/>
              <a:gd name="connsiteX54" fmla="*/ 2736 w 10017"/>
              <a:gd name="connsiteY54" fmla="*/ 3499 h 10000"/>
              <a:gd name="connsiteX55" fmla="*/ 2510 w 10017"/>
              <a:gd name="connsiteY55" fmla="*/ 3433 h 10000"/>
              <a:gd name="connsiteX56" fmla="*/ 2284 w 10017"/>
              <a:gd name="connsiteY56" fmla="*/ 3360 h 10000"/>
              <a:gd name="connsiteX57" fmla="*/ 2063 w 10017"/>
              <a:gd name="connsiteY57" fmla="*/ 3285 h 10000"/>
              <a:gd name="connsiteX58" fmla="*/ 1851 w 10017"/>
              <a:gd name="connsiteY58" fmla="*/ 3205 h 10000"/>
              <a:gd name="connsiteX59" fmla="*/ 1648 w 10017"/>
              <a:gd name="connsiteY59" fmla="*/ 3115 h 10000"/>
              <a:gd name="connsiteX60" fmla="*/ 1449 w 10017"/>
              <a:gd name="connsiteY60" fmla="*/ 3020 h 10000"/>
              <a:gd name="connsiteX61" fmla="*/ 1251 w 10017"/>
              <a:gd name="connsiteY61" fmla="*/ 2919 h 10000"/>
              <a:gd name="connsiteX62" fmla="*/ 1068 w 10017"/>
              <a:gd name="connsiteY62" fmla="*/ 2811 h 10000"/>
              <a:gd name="connsiteX63" fmla="*/ 1068 w 10017"/>
              <a:gd name="connsiteY63" fmla="*/ 2811 h 10000"/>
              <a:gd name="connsiteX64" fmla="*/ 926 w 10017"/>
              <a:gd name="connsiteY64" fmla="*/ 2716 h 10000"/>
              <a:gd name="connsiteX65" fmla="*/ 792 w 10017"/>
              <a:gd name="connsiteY65" fmla="*/ 2621 h 10000"/>
              <a:gd name="connsiteX66" fmla="*/ 665 w 10017"/>
              <a:gd name="connsiteY66" fmla="*/ 2520 h 10000"/>
              <a:gd name="connsiteX67" fmla="*/ 560 w 10017"/>
              <a:gd name="connsiteY67" fmla="*/ 2421 h 10000"/>
              <a:gd name="connsiteX68" fmla="*/ 452 w 10017"/>
              <a:gd name="connsiteY68" fmla="*/ 2317 h 10000"/>
              <a:gd name="connsiteX69" fmla="*/ 362 w 10017"/>
              <a:gd name="connsiteY69" fmla="*/ 2208 h 10000"/>
              <a:gd name="connsiteX70" fmla="*/ 282 w 10017"/>
              <a:gd name="connsiteY70" fmla="*/ 2098 h 10000"/>
              <a:gd name="connsiteX71" fmla="*/ 206 w 10017"/>
              <a:gd name="connsiteY71" fmla="*/ 1989 h 10000"/>
              <a:gd name="connsiteX72" fmla="*/ 150 w 10017"/>
              <a:gd name="connsiteY72" fmla="*/ 1876 h 10000"/>
              <a:gd name="connsiteX73" fmla="*/ 99 w 10017"/>
              <a:gd name="connsiteY73" fmla="*/ 1756 h 10000"/>
              <a:gd name="connsiteX74" fmla="*/ 56 w 10017"/>
              <a:gd name="connsiteY74" fmla="*/ 1633 h 10000"/>
              <a:gd name="connsiteX75" fmla="*/ 28 w 10017"/>
              <a:gd name="connsiteY75" fmla="*/ 1510 h 10000"/>
              <a:gd name="connsiteX76" fmla="*/ 8 w 10017"/>
              <a:gd name="connsiteY76" fmla="*/ 1386 h 10000"/>
              <a:gd name="connsiteX77" fmla="*/ 0 w 10017"/>
              <a:gd name="connsiteY77" fmla="*/ 1257 h 10000"/>
              <a:gd name="connsiteX78" fmla="*/ 0 w 10017"/>
              <a:gd name="connsiteY78" fmla="*/ 1125 h 10000"/>
              <a:gd name="connsiteX79" fmla="*/ 13 w 10017"/>
              <a:gd name="connsiteY79" fmla="*/ 992 h 10000"/>
              <a:gd name="connsiteX80" fmla="*/ 13 w 10017"/>
              <a:gd name="connsiteY80" fmla="*/ 992 h 10000"/>
              <a:gd name="connsiteX81" fmla="*/ 36 w 10017"/>
              <a:gd name="connsiteY81" fmla="*/ 870 h 10000"/>
              <a:gd name="connsiteX82" fmla="*/ 64 w 10017"/>
              <a:gd name="connsiteY82" fmla="*/ 746 h 10000"/>
              <a:gd name="connsiteX83" fmla="*/ 107 w 10017"/>
              <a:gd name="connsiteY83" fmla="*/ 622 h 10000"/>
              <a:gd name="connsiteX84" fmla="*/ 150 w 10017"/>
              <a:gd name="connsiteY84" fmla="*/ 503 h 10000"/>
              <a:gd name="connsiteX85" fmla="*/ 206 w 10017"/>
              <a:gd name="connsiteY85" fmla="*/ 385 h 10000"/>
              <a:gd name="connsiteX86" fmla="*/ 269 w 10017"/>
              <a:gd name="connsiteY86" fmla="*/ 265 h 10000"/>
              <a:gd name="connsiteX87" fmla="*/ 334 w 10017"/>
              <a:gd name="connsiteY87" fmla="*/ 152 h 10000"/>
              <a:gd name="connsiteX88" fmla="*/ 418 w 10017"/>
              <a:gd name="connsiteY88" fmla="*/ 38 h 10000"/>
              <a:gd name="connsiteX89" fmla="*/ 418 w 10017"/>
              <a:gd name="connsiteY89" fmla="*/ 38 h 10000"/>
              <a:gd name="connsiteX90" fmla="*/ 433 w 10017"/>
              <a:gd name="connsiteY90" fmla="*/ 0 h 10000"/>
              <a:gd name="connsiteX91" fmla="*/ 433 w 10017"/>
              <a:gd name="connsiteY91" fmla="*/ 0 h 10000"/>
              <a:gd name="connsiteX0" fmla="*/ 433 w 10017"/>
              <a:gd name="connsiteY0" fmla="*/ 0 h 8598"/>
              <a:gd name="connsiteX1" fmla="*/ 433 w 10017"/>
              <a:gd name="connsiteY1" fmla="*/ 0 h 8598"/>
              <a:gd name="connsiteX2" fmla="*/ 10017 w 10017"/>
              <a:gd name="connsiteY2" fmla="*/ 0 h 8598"/>
              <a:gd name="connsiteX3" fmla="*/ 9922 w 10017"/>
              <a:gd name="connsiteY3" fmla="*/ 8598 h 8598"/>
              <a:gd name="connsiteX4" fmla="*/ 9553 w 10017"/>
              <a:gd name="connsiteY4" fmla="*/ 8413 h 8598"/>
              <a:gd name="connsiteX5" fmla="*/ 9188 w 10017"/>
              <a:gd name="connsiteY5" fmla="*/ 8222 h 8598"/>
              <a:gd name="connsiteX6" fmla="*/ 8826 w 10017"/>
              <a:gd name="connsiteY6" fmla="*/ 8029 h 8598"/>
              <a:gd name="connsiteX7" fmla="*/ 8466 w 10017"/>
              <a:gd name="connsiteY7" fmla="*/ 7833 h 8598"/>
              <a:gd name="connsiteX8" fmla="*/ 8113 w 10017"/>
              <a:gd name="connsiteY8" fmla="*/ 7629 h 8598"/>
              <a:gd name="connsiteX9" fmla="*/ 8113 w 10017"/>
              <a:gd name="connsiteY9" fmla="*/ 7629 h 8598"/>
              <a:gd name="connsiteX10" fmla="*/ 7701 w 10017"/>
              <a:gd name="connsiteY10" fmla="*/ 7397 h 8598"/>
              <a:gd name="connsiteX11" fmla="*/ 7701 w 10017"/>
              <a:gd name="connsiteY11" fmla="*/ 7397 h 8598"/>
              <a:gd name="connsiteX12" fmla="*/ 7843 w 10017"/>
              <a:gd name="connsiteY12" fmla="*/ 7215 h 8598"/>
              <a:gd name="connsiteX13" fmla="*/ 7971 w 10017"/>
              <a:gd name="connsiteY13" fmla="*/ 7036 h 8598"/>
              <a:gd name="connsiteX14" fmla="*/ 7971 w 10017"/>
              <a:gd name="connsiteY14" fmla="*/ 7036 h 8598"/>
              <a:gd name="connsiteX15" fmla="*/ 8028 w 10017"/>
              <a:gd name="connsiteY15" fmla="*/ 6951 h 8598"/>
              <a:gd name="connsiteX16" fmla="*/ 8078 w 10017"/>
              <a:gd name="connsiteY16" fmla="*/ 6861 h 8598"/>
              <a:gd name="connsiteX17" fmla="*/ 8127 w 10017"/>
              <a:gd name="connsiteY17" fmla="*/ 6771 h 8598"/>
              <a:gd name="connsiteX18" fmla="*/ 8170 w 10017"/>
              <a:gd name="connsiteY18" fmla="*/ 6680 h 8598"/>
              <a:gd name="connsiteX19" fmla="*/ 8203 w 10017"/>
              <a:gd name="connsiteY19" fmla="*/ 6584 h 8598"/>
              <a:gd name="connsiteX20" fmla="*/ 8231 w 10017"/>
              <a:gd name="connsiteY20" fmla="*/ 6495 h 8598"/>
              <a:gd name="connsiteX21" fmla="*/ 8246 w 10017"/>
              <a:gd name="connsiteY21" fmla="*/ 6400 h 8598"/>
              <a:gd name="connsiteX22" fmla="*/ 8260 w 10017"/>
              <a:gd name="connsiteY22" fmla="*/ 6300 h 8598"/>
              <a:gd name="connsiteX23" fmla="*/ 8260 w 10017"/>
              <a:gd name="connsiteY23" fmla="*/ 6300 h 8598"/>
              <a:gd name="connsiteX24" fmla="*/ 8267 w 10017"/>
              <a:gd name="connsiteY24" fmla="*/ 6191 h 8598"/>
              <a:gd name="connsiteX25" fmla="*/ 8254 w 10017"/>
              <a:gd name="connsiteY25" fmla="*/ 6082 h 8598"/>
              <a:gd name="connsiteX26" fmla="*/ 8231 w 10017"/>
              <a:gd name="connsiteY26" fmla="*/ 5977 h 8598"/>
              <a:gd name="connsiteX27" fmla="*/ 8199 w 10017"/>
              <a:gd name="connsiteY27" fmla="*/ 5873 h 8598"/>
              <a:gd name="connsiteX28" fmla="*/ 8148 w 10017"/>
              <a:gd name="connsiteY28" fmla="*/ 5773 h 8598"/>
              <a:gd name="connsiteX29" fmla="*/ 8086 w 10017"/>
              <a:gd name="connsiteY29" fmla="*/ 5674 h 8598"/>
              <a:gd name="connsiteX30" fmla="*/ 8005 w 10017"/>
              <a:gd name="connsiteY30" fmla="*/ 5577 h 8598"/>
              <a:gd name="connsiteX31" fmla="*/ 7922 w 10017"/>
              <a:gd name="connsiteY31" fmla="*/ 5484 h 8598"/>
              <a:gd name="connsiteX32" fmla="*/ 7922 w 10017"/>
              <a:gd name="connsiteY32" fmla="*/ 5484 h 8598"/>
              <a:gd name="connsiteX33" fmla="*/ 7829 w 10017"/>
              <a:gd name="connsiteY33" fmla="*/ 5398 h 8598"/>
              <a:gd name="connsiteX34" fmla="*/ 7730 w 10017"/>
              <a:gd name="connsiteY34" fmla="*/ 5313 h 8598"/>
              <a:gd name="connsiteX35" fmla="*/ 7626 w 10017"/>
              <a:gd name="connsiteY35" fmla="*/ 5237 h 8598"/>
              <a:gd name="connsiteX36" fmla="*/ 7512 w 10017"/>
              <a:gd name="connsiteY36" fmla="*/ 5161 h 8598"/>
              <a:gd name="connsiteX37" fmla="*/ 7390 w 10017"/>
              <a:gd name="connsiteY37" fmla="*/ 5089 h 8598"/>
              <a:gd name="connsiteX38" fmla="*/ 7272 w 10017"/>
              <a:gd name="connsiteY38" fmla="*/ 5022 h 8598"/>
              <a:gd name="connsiteX39" fmla="*/ 7143 w 10017"/>
              <a:gd name="connsiteY39" fmla="*/ 4957 h 8598"/>
              <a:gd name="connsiteX40" fmla="*/ 7017 w 10017"/>
              <a:gd name="connsiteY40" fmla="*/ 4895 h 8598"/>
              <a:gd name="connsiteX41" fmla="*/ 7017 w 10017"/>
              <a:gd name="connsiteY41" fmla="*/ 4895 h 8598"/>
              <a:gd name="connsiteX42" fmla="*/ 6826 w 10017"/>
              <a:gd name="connsiteY42" fmla="*/ 4804 h 8598"/>
              <a:gd name="connsiteX43" fmla="*/ 6635 w 10017"/>
              <a:gd name="connsiteY43" fmla="*/ 4723 h 8598"/>
              <a:gd name="connsiteX44" fmla="*/ 6444 w 10017"/>
              <a:gd name="connsiteY44" fmla="*/ 4643 h 8598"/>
              <a:gd name="connsiteX45" fmla="*/ 6247 w 10017"/>
              <a:gd name="connsiteY45" fmla="*/ 4568 h 8598"/>
              <a:gd name="connsiteX46" fmla="*/ 6048 w 10017"/>
              <a:gd name="connsiteY46" fmla="*/ 4496 h 8598"/>
              <a:gd name="connsiteX47" fmla="*/ 5844 w 10017"/>
              <a:gd name="connsiteY47" fmla="*/ 4425 h 8598"/>
              <a:gd name="connsiteX48" fmla="*/ 5638 w 10017"/>
              <a:gd name="connsiteY48" fmla="*/ 4359 h 8598"/>
              <a:gd name="connsiteX49" fmla="*/ 5435 w 10017"/>
              <a:gd name="connsiteY49" fmla="*/ 4292 h 8598"/>
              <a:gd name="connsiteX50" fmla="*/ 5435 w 10017"/>
              <a:gd name="connsiteY50" fmla="*/ 4292 h 8598"/>
              <a:gd name="connsiteX51" fmla="*/ 4755 w 10017"/>
              <a:gd name="connsiteY51" fmla="*/ 4093 h 8598"/>
              <a:gd name="connsiteX52" fmla="*/ 4084 w 10017"/>
              <a:gd name="connsiteY52" fmla="*/ 3893 h 8598"/>
              <a:gd name="connsiteX53" fmla="*/ 2736 w 10017"/>
              <a:gd name="connsiteY53" fmla="*/ 3499 h 8598"/>
              <a:gd name="connsiteX54" fmla="*/ 2736 w 10017"/>
              <a:gd name="connsiteY54" fmla="*/ 3499 h 8598"/>
              <a:gd name="connsiteX55" fmla="*/ 2510 w 10017"/>
              <a:gd name="connsiteY55" fmla="*/ 3433 h 8598"/>
              <a:gd name="connsiteX56" fmla="*/ 2284 w 10017"/>
              <a:gd name="connsiteY56" fmla="*/ 3360 h 8598"/>
              <a:gd name="connsiteX57" fmla="*/ 2063 w 10017"/>
              <a:gd name="connsiteY57" fmla="*/ 3285 h 8598"/>
              <a:gd name="connsiteX58" fmla="*/ 1851 w 10017"/>
              <a:gd name="connsiteY58" fmla="*/ 3205 h 8598"/>
              <a:gd name="connsiteX59" fmla="*/ 1648 w 10017"/>
              <a:gd name="connsiteY59" fmla="*/ 3115 h 8598"/>
              <a:gd name="connsiteX60" fmla="*/ 1449 w 10017"/>
              <a:gd name="connsiteY60" fmla="*/ 3020 h 8598"/>
              <a:gd name="connsiteX61" fmla="*/ 1251 w 10017"/>
              <a:gd name="connsiteY61" fmla="*/ 2919 h 8598"/>
              <a:gd name="connsiteX62" fmla="*/ 1068 w 10017"/>
              <a:gd name="connsiteY62" fmla="*/ 2811 h 8598"/>
              <a:gd name="connsiteX63" fmla="*/ 1068 w 10017"/>
              <a:gd name="connsiteY63" fmla="*/ 2811 h 8598"/>
              <a:gd name="connsiteX64" fmla="*/ 926 w 10017"/>
              <a:gd name="connsiteY64" fmla="*/ 2716 h 8598"/>
              <a:gd name="connsiteX65" fmla="*/ 792 w 10017"/>
              <a:gd name="connsiteY65" fmla="*/ 2621 h 8598"/>
              <a:gd name="connsiteX66" fmla="*/ 665 w 10017"/>
              <a:gd name="connsiteY66" fmla="*/ 2520 h 8598"/>
              <a:gd name="connsiteX67" fmla="*/ 560 w 10017"/>
              <a:gd name="connsiteY67" fmla="*/ 2421 h 8598"/>
              <a:gd name="connsiteX68" fmla="*/ 452 w 10017"/>
              <a:gd name="connsiteY68" fmla="*/ 2317 h 8598"/>
              <a:gd name="connsiteX69" fmla="*/ 362 w 10017"/>
              <a:gd name="connsiteY69" fmla="*/ 2208 h 8598"/>
              <a:gd name="connsiteX70" fmla="*/ 282 w 10017"/>
              <a:gd name="connsiteY70" fmla="*/ 2098 h 8598"/>
              <a:gd name="connsiteX71" fmla="*/ 206 w 10017"/>
              <a:gd name="connsiteY71" fmla="*/ 1989 h 8598"/>
              <a:gd name="connsiteX72" fmla="*/ 150 w 10017"/>
              <a:gd name="connsiteY72" fmla="*/ 1876 h 8598"/>
              <a:gd name="connsiteX73" fmla="*/ 99 w 10017"/>
              <a:gd name="connsiteY73" fmla="*/ 1756 h 8598"/>
              <a:gd name="connsiteX74" fmla="*/ 56 w 10017"/>
              <a:gd name="connsiteY74" fmla="*/ 1633 h 8598"/>
              <a:gd name="connsiteX75" fmla="*/ 28 w 10017"/>
              <a:gd name="connsiteY75" fmla="*/ 1510 h 8598"/>
              <a:gd name="connsiteX76" fmla="*/ 8 w 10017"/>
              <a:gd name="connsiteY76" fmla="*/ 1386 h 8598"/>
              <a:gd name="connsiteX77" fmla="*/ 0 w 10017"/>
              <a:gd name="connsiteY77" fmla="*/ 1257 h 8598"/>
              <a:gd name="connsiteX78" fmla="*/ 0 w 10017"/>
              <a:gd name="connsiteY78" fmla="*/ 1125 h 8598"/>
              <a:gd name="connsiteX79" fmla="*/ 13 w 10017"/>
              <a:gd name="connsiteY79" fmla="*/ 992 h 8598"/>
              <a:gd name="connsiteX80" fmla="*/ 13 w 10017"/>
              <a:gd name="connsiteY80" fmla="*/ 992 h 8598"/>
              <a:gd name="connsiteX81" fmla="*/ 36 w 10017"/>
              <a:gd name="connsiteY81" fmla="*/ 870 h 8598"/>
              <a:gd name="connsiteX82" fmla="*/ 64 w 10017"/>
              <a:gd name="connsiteY82" fmla="*/ 746 h 8598"/>
              <a:gd name="connsiteX83" fmla="*/ 107 w 10017"/>
              <a:gd name="connsiteY83" fmla="*/ 622 h 8598"/>
              <a:gd name="connsiteX84" fmla="*/ 150 w 10017"/>
              <a:gd name="connsiteY84" fmla="*/ 503 h 8598"/>
              <a:gd name="connsiteX85" fmla="*/ 206 w 10017"/>
              <a:gd name="connsiteY85" fmla="*/ 385 h 8598"/>
              <a:gd name="connsiteX86" fmla="*/ 269 w 10017"/>
              <a:gd name="connsiteY86" fmla="*/ 265 h 8598"/>
              <a:gd name="connsiteX87" fmla="*/ 334 w 10017"/>
              <a:gd name="connsiteY87" fmla="*/ 152 h 8598"/>
              <a:gd name="connsiteX88" fmla="*/ 418 w 10017"/>
              <a:gd name="connsiteY88" fmla="*/ 38 h 8598"/>
              <a:gd name="connsiteX89" fmla="*/ 418 w 10017"/>
              <a:gd name="connsiteY89" fmla="*/ 38 h 8598"/>
              <a:gd name="connsiteX90" fmla="*/ 433 w 10017"/>
              <a:gd name="connsiteY90" fmla="*/ 0 h 8598"/>
              <a:gd name="connsiteX91" fmla="*/ 433 w 10017"/>
              <a:gd name="connsiteY91" fmla="*/ 0 h 8598"/>
              <a:gd name="connsiteX0" fmla="*/ 432 w 10078"/>
              <a:gd name="connsiteY0" fmla="*/ 0 h 10096"/>
              <a:gd name="connsiteX1" fmla="*/ 432 w 10078"/>
              <a:gd name="connsiteY1" fmla="*/ 0 h 10096"/>
              <a:gd name="connsiteX2" fmla="*/ 10000 w 10078"/>
              <a:gd name="connsiteY2" fmla="*/ 0 h 10096"/>
              <a:gd name="connsiteX3" fmla="*/ 10000 w 10078"/>
              <a:gd name="connsiteY3" fmla="*/ 10096 h 10096"/>
              <a:gd name="connsiteX4" fmla="*/ 9537 w 10078"/>
              <a:gd name="connsiteY4" fmla="*/ 9785 h 10096"/>
              <a:gd name="connsiteX5" fmla="*/ 9172 w 10078"/>
              <a:gd name="connsiteY5" fmla="*/ 9563 h 10096"/>
              <a:gd name="connsiteX6" fmla="*/ 8811 w 10078"/>
              <a:gd name="connsiteY6" fmla="*/ 9338 h 10096"/>
              <a:gd name="connsiteX7" fmla="*/ 8452 w 10078"/>
              <a:gd name="connsiteY7" fmla="*/ 9110 h 10096"/>
              <a:gd name="connsiteX8" fmla="*/ 8099 w 10078"/>
              <a:gd name="connsiteY8" fmla="*/ 8873 h 10096"/>
              <a:gd name="connsiteX9" fmla="*/ 8099 w 10078"/>
              <a:gd name="connsiteY9" fmla="*/ 8873 h 10096"/>
              <a:gd name="connsiteX10" fmla="*/ 7688 w 10078"/>
              <a:gd name="connsiteY10" fmla="*/ 8603 h 10096"/>
              <a:gd name="connsiteX11" fmla="*/ 7688 w 10078"/>
              <a:gd name="connsiteY11" fmla="*/ 8603 h 10096"/>
              <a:gd name="connsiteX12" fmla="*/ 7830 w 10078"/>
              <a:gd name="connsiteY12" fmla="*/ 8391 h 10096"/>
              <a:gd name="connsiteX13" fmla="*/ 7957 w 10078"/>
              <a:gd name="connsiteY13" fmla="*/ 8183 h 10096"/>
              <a:gd name="connsiteX14" fmla="*/ 7957 w 10078"/>
              <a:gd name="connsiteY14" fmla="*/ 8183 h 10096"/>
              <a:gd name="connsiteX15" fmla="*/ 8014 w 10078"/>
              <a:gd name="connsiteY15" fmla="*/ 8084 h 10096"/>
              <a:gd name="connsiteX16" fmla="*/ 8064 w 10078"/>
              <a:gd name="connsiteY16" fmla="*/ 7980 h 10096"/>
              <a:gd name="connsiteX17" fmla="*/ 8113 w 10078"/>
              <a:gd name="connsiteY17" fmla="*/ 7875 h 10096"/>
              <a:gd name="connsiteX18" fmla="*/ 8156 w 10078"/>
              <a:gd name="connsiteY18" fmla="*/ 7769 h 10096"/>
              <a:gd name="connsiteX19" fmla="*/ 8189 w 10078"/>
              <a:gd name="connsiteY19" fmla="*/ 7658 h 10096"/>
              <a:gd name="connsiteX20" fmla="*/ 8217 w 10078"/>
              <a:gd name="connsiteY20" fmla="*/ 7554 h 10096"/>
              <a:gd name="connsiteX21" fmla="*/ 8232 w 10078"/>
              <a:gd name="connsiteY21" fmla="*/ 7444 h 10096"/>
              <a:gd name="connsiteX22" fmla="*/ 8246 w 10078"/>
              <a:gd name="connsiteY22" fmla="*/ 7327 h 10096"/>
              <a:gd name="connsiteX23" fmla="*/ 8246 w 10078"/>
              <a:gd name="connsiteY23" fmla="*/ 7327 h 10096"/>
              <a:gd name="connsiteX24" fmla="*/ 8253 w 10078"/>
              <a:gd name="connsiteY24" fmla="*/ 7201 h 10096"/>
              <a:gd name="connsiteX25" fmla="*/ 8240 w 10078"/>
              <a:gd name="connsiteY25" fmla="*/ 7074 h 10096"/>
              <a:gd name="connsiteX26" fmla="*/ 8217 w 10078"/>
              <a:gd name="connsiteY26" fmla="*/ 6952 h 10096"/>
              <a:gd name="connsiteX27" fmla="*/ 8185 w 10078"/>
              <a:gd name="connsiteY27" fmla="*/ 6831 h 10096"/>
              <a:gd name="connsiteX28" fmla="*/ 8134 w 10078"/>
              <a:gd name="connsiteY28" fmla="*/ 6714 h 10096"/>
              <a:gd name="connsiteX29" fmla="*/ 8072 w 10078"/>
              <a:gd name="connsiteY29" fmla="*/ 6599 h 10096"/>
              <a:gd name="connsiteX30" fmla="*/ 7991 w 10078"/>
              <a:gd name="connsiteY30" fmla="*/ 6486 h 10096"/>
              <a:gd name="connsiteX31" fmla="*/ 7909 w 10078"/>
              <a:gd name="connsiteY31" fmla="*/ 6378 h 10096"/>
              <a:gd name="connsiteX32" fmla="*/ 7909 w 10078"/>
              <a:gd name="connsiteY32" fmla="*/ 6378 h 10096"/>
              <a:gd name="connsiteX33" fmla="*/ 7816 w 10078"/>
              <a:gd name="connsiteY33" fmla="*/ 6278 h 10096"/>
              <a:gd name="connsiteX34" fmla="*/ 7717 w 10078"/>
              <a:gd name="connsiteY34" fmla="*/ 6179 h 10096"/>
              <a:gd name="connsiteX35" fmla="*/ 7613 w 10078"/>
              <a:gd name="connsiteY35" fmla="*/ 6091 h 10096"/>
              <a:gd name="connsiteX36" fmla="*/ 7499 w 10078"/>
              <a:gd name="connsiteY36" fmla="*/ 6003 h 10096"/>
              <a:gd name="connsiteX37" fmla="*/ 7377 w 10078"/>
              <a:gd name="connsiteY37" fmla="*/ 5919 h 10096"/>
              <a:gd name="connsiteX38" fmla="*/ 7260 w 10078"/>
              <a:gd name="connsiteY38" fmla="*/ 5841 h 10096"/>
              <a:gd name="connsiteX39" fmla="*/ 7131 w 10078"/>
              <a:gd name="connsiteY39" fmla="*/ 5765 h 10096"/>
              <a:gd name="connsiteX40" fmla="*/ 7005 w 10078"/>
              <a:gd name="connsiteY40" fmla="*/ 5693 h 10096"/>
              <a:gd name="connsiteX41" fmla="*/ 7005 w 10078"/>
              <a:gd name="connsiteY41" fmla="*/ 5693 h 10096"/>
              <a:gd name="connsiteX42" fmla="*/ 6814 w 10078"/>
              <a:gd name="connsiteY42" fmla="*/ 5587 h 10096"/>
              <a:gd name="connsiteX43" fmla="*/ 6624 w 10078"/>
              <a:gd name="connsiteY43" fmla="*/ 5493 h 10096"/>
              <a:gd name="connsiteX44" fmla="*/ 6433 w 10078"/>
              <a:gd name="connsiteY44" fmla="*/ 5400 h 10096"/>
              <a:gd name="connsiteX45" fmla="*/ 6236 w 10078"/>
              <a:gd name="connsiteY45" fmla="*/ 5313 h 10096"/>
              <a:gd name="connsiteX46" fmla="*/ 6038 w 10078"/>
              <a:gd name="connsiteY46" fmla="*/ 5229 h 10096"/>
              <a:gd name="connsiteX47" fmla="*/ 5834 w 10078"/>
              <a:gd name="connsiteY47" fmla="*/ 5147 h 10096"/>
              <a:gd name="connsiteX48" fmla="*/ 5628 w 10078"/>
              <a:gd name="connsiteY48" fmla="*/ 5070 h 10096"/>
              <a:gd name="connsiteX49" fmla="*/ 5426 w 10078"/>
              <a:gd name="connsiteY49" fmla="*/ 4992 h 10096"/>
              <a:gd name="connsiteX50" fmla="*/ 5426 w 10078"/>
              <a:gd name="connsiteY50" fmla="*/ 4992 h 10096"/>
              <a:gd name="connsiteX51" fmla="*/ 4747 w 10078"/>
              <a:gd name="connsiteY51" fmla="*/ 4760 h 10096"/>
              <a:gd name="connsiteX52" fmla="*/ 4077 w 10078"/>
              <a:gd name="connsiteY52" fmla="*/ 4528 h 10096"/>
              <a:gd name="connsiteX53" fmla="*/ 2731 w 10078"/>
              <a:gd name="connsiteY53" fmla="*/ 4070 h 10096"/>
              <a:gd name="connsiteX54" fmla="*/ 2731 w 10078"/>
              <a:gd name="connsiteY54" fmla="*/ 4070 h 10096"/>
              <a:gd name="connsiteX55" fmla="*/ 2506 w 10078"/>
              <a:gd name="connsiteY55" fmla="*/ 3993 h 10096"/>
              <a:gd name="connsiteX56" fmla="*/ 2280 w 10078"/>
              <a:gd name="connsiteY56" fmla="*/ 3908 h 10096"/>
              <a:gd name="connsiteX57" fmla="*/ 2059 w 10078"/>
              <a:gd name="connsiteY57" fmla="*/ 3821 h 10096"/>
              <a:gd name="connsiteX58" fmla="*/ 1848 w 10078"/>
              <a:gd name="connsiteY58" fmla="*/ 3728 h 10096"/>
              <a:gd name="connsiteX59" fmla="*/ 1645 w 10078"/>
              <a:gd name="connsiteY59" fmla="*/ 3623 h 10096"/>
              <a:gd name="connsiteX60" fmla="*/ 1447 w 10078"/>
              <a:gd name="connsiteY60" fmla="*/ 3512 h 10096"/>
              <a:gd name="connsiteX61" fmla="*/ 1249 w 10078"/>
              <a:gd name="connsiteY61" fmla="*/ 3395 h 10096"/>
              <a:gd name="connsiteX62" fmla="*/ 1066 w 10078"/>
              <a:gd name="connsiteY62" fmla="*/ 3269 h 10096"/>
              <a:gd name="connsiteX63" fmla="*/ 1066 w 10078"/>
              <a:gd name="connsiteY63" fmla="*/ 3269 h 10096"/>
              <a:gd name="connsiteX64" fmla="*/ 924 w 10078"/>
              <a:gd name="connsiteY64" fmla="*/ 3159 h 10096"/>
              <a:gd name="connsiteX65" fmla="*/ 791 w 10078"/>
              <a:gd name="connsiteY65" fmla="*/ 3048 h 10096"/>
              <a:gd name="connsiteX66" fmla="*/ 664 w 10078"/>
              <a:gd name="connsiteY66" fmla="*/ 2931 h 10096"/>
              <a:gd name="connsiteX67" fmla="*/ 559 w 10078"/>
              <a:gd name="connsiteY67" fmla="*/ 2816 h 10096"/>
              <a:gd name="connsiteX68" fmla="*/ 451 w 10078"/>
              <a:gd name="connsiteY68" fmla="*/ 2695 h 10096"/>
              <a:gd name="connsiteX69" fmla="*/ 361 w 10078"/>
              <a:gd name="connsiteY69" fmla="*/ 2568 h 10096"/>
              <a:gd name="connsiteX70" fmla="*/ 282 w 10078"/>
              <a:gd name="connsiteY70" fmla="*/ 2440 h 10096"/>
              <a:gd name="connsiteX71" fmla="*/ 206 w 10078"/>
              <a:gd name="connsiteY71" fmla="*/ 2313 h 10096"/>
              <a:gd name="connsiteX72" fmla="*/ 150 w 10078"/>
              <a:gd name="connsiteY72" fmla="*/ 2182 h 10096"/>
              <a:gd name="connsiteX73" fmla="*/ 99 w 10078"/>
              <a:gd name="connsiteY73" fmla="*/ 2042 h 10096"/>
              <a:gd name="connsiteX74" fmla="*/ 56 w 10078"/>
              <a:gd name="connsiteY74" fmla="*/ 1899 h 10096"/>
              <a:gd name="connsiteX75" fmla="*/ 28 w 10078"/>
              <a:gd name="connsiteY75" fmla="*/ 1756 h 10096"/>
              <a:gd name="connsiteX76" fmla="*/ 8 w 10078"/>
              <a:gd name="connsiteY76" fmla="*/ 1612 h 10096"/>
              <a:gd name="connsiteX77" fmla="*/ 0 w 10078"/>
              <a:gd name="connsiteY77" fmla="*/ 1462 h 10096"/>
              <a:gd name="connsiteX78" fmla="*/ 0 w 10078"/>
              <a:gd name="connsiteY78" fmla="*/ 1308 h 10096"/>
              <a:gd name="connsiteX79" fmla="*/ 13 w 10078"/>
              <a:gd name="connsiteY79" fmla="*/ 1154 h 10096"/>
              <a:gd name="connsiteX80" fmla="*/ 13 w 10078"/>
              <a:gd name="connsiteY80" fmla="*/ 1154 h 10096"/>
              <a:gd name="connsiteX81" fmla="*/ 36 w 10078"/>
              <a:gd name="connsiteY81" fmla="*/ 1012 h 10096"/>
              <a:gd name="connsiteX82" fmla="*/ 64 w 10078"/>
              <a:gd name="connsiteY82" fmla="*/ 868 h 10096"/>
              <a:gd name="connsiteX83" fmla="*/ 107 w 10078"/>
              <a:gd name="connsiteY83" fmla="*/ 723 h 10096"/>
              <a:gd name="connsiteX84" fmla="*/ 150 w 10078"/>
              <a:gd name="connsiteY84" fmla="*/ 585 h 10096"/>
              <a:gd name="connsiteX85" fmla="*/ 206 w 10078"/>
              <a:gd name="connsiteY85" fmla="*/ 448 h 10096"/>
              <a:gd name="connsiteX86" fmla="*/ 269 w 10078"/>
              <a:gd name="connsiteY86" fmla="*/ 308 h 10096"/>
              <a:gd name="connsiteX87" fmla="*/ 333 w 10078"/>
              <a:gd name="connsiteY87" fmla="*/ 177 h 10096"/>
              <a:gd name="connsiteX88" fmla="*/ 417 w 10078"/>
              <a:gd name="connsiteY88" fmla="*/ 44 h 10096"/>
              <a:gd name="connsiteX89" fmla="*/ 417 w 10078"/>
              <a:gd name="connsiteY89" fmla="*/ 44 h 10096"/>
              <a:gd name="connsiteX90" fmla="*/ 432 w 10078"/>
              <a:gd name="connsiteY90" fmla="*/ 0 h 10096"/>
              <a:gd name="connsiteX91" fmla="*/ 432 w 10078"/>
              <a:gd name="connsiteY91" fmla="*/ 0 h 10096"/>
              <a:gd name="connsiteX0" fmla="*/ 432 w 10921"/>
              <a:gd name="connsiteY0" fmla="*/ 0 h 10096"/>
              <a:gd name="connsiteX1" fmla="*/ 432 w 10921"/>
              <a:gd name="connsiteY1" fmla="*/ 0 h 10096"/>
              <a:gd name="connsiteX2" fmla="*/ 10000 w 10921"/>
              <a:gd name="connsiteY2" fmla="*/ 0 h 10096"/>
              <a:gd name="connsiteX3" fmla="*/ 10000 w 10921"/>
              <a:gd name="connsiteY3" fmla="*/ 10096 h 10096"/>
              <a:gd name="connsiteX4" fmla="*/ 9537 w 10921"/>
              <a:gd name="connsiteY4" fmla="*/ 9785 h 10096"/>
              <a:gd name="connsiteX5" fmla="*/ 9172 w 10921"/>
              <a:gd name="connsiteY5" fmla="*/ 9563 h 10096"/>
              <a:gd name="connsiteX6" fmla="*/ 8811 w 10921"/>
              <a:gd name="connsiteY6" fmla="*/ 9338 h 10096"/>
              <a:gd name="connsiteX7" fmla="*/ 8452 w 10921"/>
              <a:gd name="connsiteY7" fmla="*/ 9110 h 10096"/>
              <a:gd name="connsiteX8" fmla="*/ 8099 w 10921"/>
              <a:gd name="connsiteY8" fmla="*/ 8873 h 10096"/>
              <a:gd name="connsiteX9" fmla="*/ 8099 w 10921"/>
              <a:gd name="connsiteY9" fmla="*/ 8873 h 10096"/>
              <a:gd name="connsiteX10" fmla="*/ 7688 w 10921"/>
              <a:gd name="connsiteY10" fmla="*/ 8603 h 10096"/>
              <a:gd name="connsiteX11" fmla="*/ 7688 w 10921"/>
              <a:gd name="connsiteY11" fmla="*/ 8603 h 10096"/>
              <a:gd name="connsiteX12" fmla="*/ 7830 w 10921"/>
              <a:gd name="connsiteY12" fmla="*/ 8391 h 10096"/>
              <a:gd name="connsiteX13" fmla="*/ 7957 w 10921"/>
              <a:gd name="connsiteY13" fmla="*/ 8183 h 10096"/>
              <a:gd name="connsiteX14" fmla="*/ 7957 w 10921"/>
              <a:gd name="connsiteY14" fmla="*/ 8183 h 10096"/>
              <a:gd name="connsiteX15" fmla="*/ 8014 w 10921"/>
              <a:gd name="connsiteY15" fmla="*/ 8084 h 10096"/>
              <a:gd name="connsiteX16" fmla="*/ 8064 w 10921"/>
              <a:gd name="connsiteY16" fmla="*/ 7980 h 10096"/>
              <a:gd name="connsiteX17" fmla="*/ 8113 w 10921"/>
              <a:gd name="connsiteY17" fmla="*/ 7875 h 10096"/>
              <a:gd name="connsiteX18" fmla="*/ 8156 w 10921"/>
              <a:gd name="connsiteY18" fmla="*/ 7769 h 10096"/>
              <a:gd name="connsiteX19" fmla="*/ 8189 w 10921"/>
              <a:gd name="connsiteY19" fmla="*/ 7658 h 10096"/>
              <a:gd name="connsiteX20" fmla="*/ 8217 w 10921"/>
              <a:gd name="connsiteY20" fmla="*/ 7554 h 10096"/>
              <a:gd name="connsiteX21" fmla="*/ 8232 w 10921"/>
              <a:gd name="connsiteY21" fmla="*/ 7444 h 10096"/>
              <a:gd name="connsiteX22" fmla="*/ 8246 w 10921"/>
              <a:gd name="connsiteY22" fmla="*/ 7327 h 10096"/>
              <a:gd name="connsiteX23" fmla="*/ 8246 w 10921"/>
              <a:gd name="connsiteY23" fmla="*/ 7327 h 10096"/>
              <a:gd name="connsiteX24" fmla="*/ 8253 w 10921"/>
              <a:gd name="connsiteY24" fmla="*/ 7201 h 10096"/>
              <a:gd name="connsiteX25" fmla="*/ 8240 w 10921"/>
              <a:gd name="connsiteY25" fmla="*/ 7074 h 10096"/>
              <a:gd name="connsiteX26" fmla="*/ 8217 w 10921"/>
              <a:gd name="connsiteY26" fmla="*/ 6952 h 10096"/>
              <a:gd name="connsiteX27" fmla="*/ 8185 w 10921"/>
              <a:gd name="connsiteY27" fmla="*/ 6831 h 10096"/>
              <a:gd name="connsiteX28" fmla="*/ 8134 w 10921"/>
              <a:gd name="connsiteY28" fmla="*/ 6714 h 10096"/>
              <a:gd name="connsiteX29" fmla="*/ 8072 w 10921"/>
              <a:gd name="connsiteY29" fmla="*/ 6599 h 10096"/>
              <a:gd name="connsiteX30" fmla="*/ 7991 w 10921"/>
              <a:gd name="connsiteY30" fmla="*/ 6486 h 10096"/>
              <a:gd name="connsiteX31" fmla="*/ 7909 w 10921"/>
              <a:gd name="connsiteY31" fmla="*/ 6378 h 10096"/>
              <a:gd name="connsiteX32" fmla="*/ 7909 w 10921"/>
              <a:gd name="connsiteY32" fmla="*/ 6378 h 10096"/>
              <a:gd name="connsiteX33" fmla="*/ 7816 w 10921"/>
              <a:gd name="connsiteY33" fmla="*/ 6278 h 10096"/>
              <a:gd name="connsiteX34" fmla="*/ 7717 w 10921"/>
              <a:gd name="connsiteY34" fmla="*/ 6179 h 10096"/>
              <a:gd name="connsiteX35" fmla="*/ 7613 w 10921"/>
              <a:gd name="connsiteY35" fmla="*/ 6091 h 10096"/>
              <a:gd name="connsiteX36" fmla="*/ 7499 w 10921"/>
              <a:gd name="connsiteY36" fmla="*/ 6003 h 10096"/>
              <a:gd name="connsiteX37" fmla="*/ 7377 w 10921"/>
              <a:gd name="connsiteY37" fmla="*/ 5919 h 10096"/>
              <a:gd name="connsiteX38" fmla="*/ 7260 w 10921"/>
              <a:gd name="connsiteY38" fmla="*/ 5841 h 10096"/>
              <a:gd name="connsiteX39" fmla="*/ 7131 w 10921"/>
              <a:gd name="connsiteY39" fmla="*/ 5765 h 10096"/>
              <a:gd name="connsiteX40" fmla="*/ 7005 w 10921"/>
              <a:gd name="connsiteY40" fmla="*/ 5693 h 10096"/>
              <a:gd name="connsiteX41" fmla="*/ 7005 w 10921"/>
              <a:gd name="connsiteY41" fmla="*/ 5693 h 10096"/>
              <a:gd name="connsiteX42" fmla="*/ 6814 w 10921"/>
              <a:gd name="connsiteY42" fmla="*/ 5587 h 10096"/>
              <a:gd name="connsiteX43" fmla="*/ 6624 w 10921"/>
              <a:gd name="connsiteY43" fmla="*/ 5493 h 10096"/>
              <a:gd name="connsiteX44" fmla="*/ 6433 w 10921"/>
              <a:gd name="connsiteY44" fmla="*/ 5400 h 10096"/>
              <a:gd name="connsiteX45" fmla="*/ 6236 w 10921"/>
              <a:gd name="connsiteY45" fmla="*/ 5313 h 10096"/>
              <a:gd name="connsiteX46" fmla="*/ 6038 w 10921"/>
              <a:gd name="connsiteY46" fmla="*/ 5229 h 10096"/>
              <a:gd name="connsiteX47" fmla="*/ 5834 w 10921"/>
              <a:gd name="connsiteY47" fmla="*/ 5147 h 10096"/>
              <a:gd name="connsiteX48" fmla="*/ 5628 w 10921"/>
              <a:gd name="connsiteY48" fmla="*/ 5070 h 10096"/>
              <a:gd name="connsiteX49" fmla="*/ 5426 w 10921"/>
              <a:gd name="connsiteY49" fmla="*/ 4992 h 10096"/>
              <a:gd name="connsiteX50" fmla="*/ 5426 w 10921"/>
              <a:gd name="connsiteY50" fmla="*/ 4992 h 10096"/>
              <a:gd name="connsiteX51" fmla="*/ 4747 w 10921"/>
              <a:gd name="connsiteY51" fmla="*/ 4760 h 10096"/>
              <a:gd name="connsiteX52" fmla="*/ 4077 w 10921"/>
              <a:gd name="connsiteY52" fmla="*/ 4528 h 10096"/>
              <a:gd name="connsiteX53" fmla="*/ 2731 w 10921"/>
              <a:gd name="connsiteY53" fmla="*/ 4070 h 10096"/>
              <a:gd name="connsiteX54" fmla="*/ 2731 w 10921"/>
              <a:gd name="connsiteY54" fmla="*/ 4070 h 10096"/>
              <a:gd name="connsiteX55" fmla="*/ 2506 w 10921"/>
              <a:gd name="connsiteY55" fmla="*/ 3993 h 10096"/>
              <a:gd name="connsiteX56" fmla="*/ 2280 w 10921"/>
              <a:gd name="connsiteY56" fmla="*/ 3908 h 10096"/>
              <a:gd name="connsiteX57" fmla="*/ 2059 w 10921"/>
              <a:gd name="connsiteY57" fmla="*/ 3821 h 10096"/>
              <a:gd name="connsiteX58" fmla="*/ 1848 w 10921"/>
              <a:gd name="connsiteY58" fmla="*/ 3728 h 10096"/>
              <a:gd name="connsiteX59" fmla="*/ 1645 w 10921"/>
              <a:gd name="connsiteY59" fmla="*/ 3623 h 10096"/>
              <a:gd name="connsiteX60" fmla="*/ 1447 w 10921"/>
              <a:gd name="connsiteY60" fmla="*/ 3512 h 10096"/>
              <a:gd name="connsiteX61" fmla="*/ 1249 w 10921"/>
              <a:gd name="connsiteY61" fmla="*/ 3395 h 10096"/>
              <a:gd name="connsiteX62" fmla="*/ 1066 w 10921"/>
              <a:gd name="connsiteY62" fmla="*/ 3269 h 10096"/>
              <a:gd name="connsiteX63" fmla="*/ 1066 w 10921"/>
              <a:gd name="connsiteY63" fmla="*/ 3269 h 10096"/>
              <a:gd name="connsiteX64" fmla="*/ 924 w 10921"/>
              <a:gd name="connsiteY64" fmla="*/ 3159 h 10096"/>
              <a:gd name="connsiteX65" fmla="*/ 791 w 10921"/>
              <a:gd name="connsiteY65" fmla="*/ 3048 h 10096"/>
              <a:gd name="connsiteX66" fmla="*/ 664 w 10921"/>
              <a:gd name="connsiteY66" fmla="*/ 2931 h 10096"/>
              <a:gd name="connsiteX67" fmla="*/ 559 w 10921"/>
              <a:gd name="connsiteY67" fmla="*/ 2816 h 10096"/>
              <a:gd name="connsiteX68" fmla="*/ 451 w 10921"/>
              <a:gd name="connsiteY68" fmla="*/ 2695 h 10096"/>
              <a:gd name="connsiteX69" fmla="*/ 361 w 10921"/>
              <a:gd name="connsiteY69" fmla="*/ 2568 h 10096"/>
              <a:gd name="connsiteX70" fmla="*/ 282 w 10921"/>
              <a:gd name="connsiteY70" fmla="*/ 2440 h 10096"/>
              <a:gd name="connsiteX71" fmla="*/ 206 w 10921"/>
              <a:gd name="connsiteY71" fmla="*/ 2313 h 10096"/>
              <a:gd name="connsiteX72" fmla="*/ 150 w 10921"/>
              <a:gd name="connsiteY72" fmla="*/ 2182 h 10096"/>
              <a:gd name="connsiteX73" fmla="*/ 99 w 10921"/>
              <a:gd name="connsiteY73" fmla="*/ 2042 h 10096"/>
              <a:gd name="connsiteX74" fmla="*/ 56 w 10921"/>
              <a:gd name="connsiteY74" fmla="*/ 1899 h 10096"/>
              <a:gd name="connsiteX75" fmla="*/ 28 w 10921"/>
              <a:gd name="connsiteY75" fmla="*/ 1756 h 10096"/>
              <a:gd name="connsiteX76" fmla="*/ 8 w 10921"/>
              <a:gd name="connsiteY76" fmla="*/ 1612 h 10096"/>
              <a:gd name="connsiteX77" fmla="*/ 0 w 10921"/>
              <a:gd name="connsiteY77" fmla="*/ 1462 h 10096"/>
              <a:gd name="connsiteX78" fmla="*/ 0 w 10921"/>
              <a:gd name="connsiteY78" fmla="*/ 1308 h 10096"/>
              <a:gd name="connsiteX79" fmla="*/ 13 w 10921"/>
              <a:gd name="connsiteY79" fmla="*/ 1154 h 10096"/>
              <a:gd name="connsiteX80" fmla="*/ 13 w 10921"/>
              <a:gd name="connsiteY80" fmla="*/ 1154 h 10096"/>
              <a:gd name="connsiteX81" fmla="*/ 36 w 10921"/>
              <a:gd name="connsiteY81" fmla="*/ 1012 h 10096"/>
              <a:gd name="connsiteX82" fmla="*/ 64 w 10921"/>
              <a:gd name="connsiteY82" fmla="*/ 868 h 10096"/>
              <a:gd name="connsiteX83" fmla="*/ 107 w 10921"/>
              <a:gd name="connsiteY83" fmla="*/ 723 h 10096"/>
              <a:gd name="connsiteX84" fmla="*/ 150 w 10921"/>
              <a:gd name="connsiteY84" fmla="*/ 585 h 10096"/>
              <a:gd name="connsiteX85" fmla="*/ 206 w 10921"/>
              <a:gd name="connsiteY85" fmla="*/ 448 h 10096"/>
              <a:gd name="connsiteX86" fmla="*/ 269 w 10921"/>
              <a:gd name="connsiteY86" fmla="*/ 308 h 10096"/>
              <a:gd name="connsiteX87" fmla="*/ 333 w 10921"/>
              <a:gd name="connsiteY87" fmla="*/ 177 h 10096"/>
              <a:gd name="connsiteX88" fmla="*/ 417 w 10921"/>
              <a:gd name="connsiteY88" fmla="*/ 44 h 10096"/>
              <a:gd name="connsiteX89" fmla="*/ 417 w 10921"/>
              <a:gd name="connsiteY89" fmla="*/ 44 h 10096"/>
              <a:gd name="connsiteX90" fmla="*/ 432 w 10921"/>
              <a:gd name="connsiteY90" fmla="*/ 0 h 10096"/>
              <a:gd name="connsiteX91" fmla="*/ 432 w 10921"/>
              <a:gd name="connsiteY91" fmla="*/ 0 h 10096"/>
              <a:gd name="connsiteX0" fmla="*/ 432 w 10017"/>
              <a:gd name="connsiteY0" fmla="*/ 0 h 10096"/>
              <a:gd name="connsiteX1" fmla="*/ 432 w 10017"/>
              <a:gd name="connsiteY1" fmla="*/ 0 h 10096"/>
              <a:gd name="connsiteX2" fmla="*/ 10000 w 10017"/>
              <a:gd name="connsiteY2" fmla="*/ 0 h 10096"/>
              <a:gd name="connsiteX3" fmla="*/ 10000 w 10017"/>
              <a:gd name="connsiteY3" fmla="*/ 10096 h 10096"/>
              <a:gd name="connsiteX4" fmla="*/ 9537 w 10017"/>
              <a:gd name="connsiteY4" fmla="*/ 9785 h 10096"/>
              <a:gd name="connsiteX5" fmla="*/ 9172 w 10017"/>
              <a:gd name="connsiteY5" fmla="*/ 9563 h 10096"/>
              <a:gd name="connsiteX6" fmla="*/ 8811 w 10017"/>
              <a:gd name="connsiteY6" fmla="*/ 9338 h 10096"/>
              <a:gd name="connsiteX7" fmla="*/ 8452 w 10017"/>
              <a:gd name="connsiteY7" fmla="*/ 9110 h 10096"/>
              <a:gd name="connsiteX8" fmla="*/ 8099 w 10017"/>
              <a:gd name="connsiteY8" fmla="*/ 8873 h 10096"/>
              <a:gd name="connsiteX9" fmla="*/ 8099 w 10017"/>
              <a:gd name="connsiteY9" fmla="*/ 8873 h 10096"/>
              <a:gd name="connsiteX10" fmla="*/ 7688 w 10017"/>
              <a:gd name="connsiteY10" fmla="*/ 8603 h 10096"/>
              <a:gd name="connsiteX11" fmla="*/ 7688 w 10017"/>
              <a:gd name="connsiteY11" fmla="*/ 8603 h 10096"/>
              <a:gd name="connsiteX12" fmla="*/ 7830 w 10017"/>
              <a:gd name="connsiteY12" fmla="*/ 8391 h 10096"/>
              <a:gd name="connsiteX13" fmla="*/ 7957 w 10017"/>
              <a:gd name="connsiteY13" fmla="*/ 8183 h 10096"/>
              <a:gd name="connsiteX14" fmla="*/ 7957 w 10017"/>
              <a:gd name="connsiteY14" fmla="*/ 8183 h 10096"/>
              <a:gd name="connsiteX15" fmla="*/ 8014 w 10017"/>
              <a:gd name="connsiteY15" fmla="*/ 8084 h 10096"/>
              <a:gd name="connsiteX16" fmla="*/ 8064 w 10017"/>
              <a:gd name="connsiteY16" fmla="*/ 7980 h 10096"/>
              <a:gd name="connsiteX17" fmla="*/ 8113 w 10017"/>
              <a:gd name="connsiteY17" fmla="*/ 7875 h 10096"/>
              <a:gd name="connsiteX18" fmla="*/ 8156 w 10017"/>
              <a:gd name="connsiteY18" fmla="*/ 7769 h 10096"/>
              <a:gd name="connsiteX19" fmla="*/ 8189 w 10017"/>
              <a:gd name="connsiteY19" fmla="*/ 7658 h 10096"/>
              <a:gd name="connsiteX20" fmla="*/ 8217 w 10017"/>
              <a:gd name="connsiteY20" fmla="*/ 7554 h 10096"/>
              <a:gd name="connsiteX21" fmla="*/ 8232 w 10017"/>
              <a:gd name="connsiteY21" fmla="*/ 7444 h 10096"/>
              <a:gd name="connsiteX22" fmla="*/ 8246 w 10017"/>
              <a:gd name="connsiteY22" fmla="*/ 7327 h 10096"/>
              <a:gd name="connsiteX23" fmla="*/ 8246 w 10017"/>
              <a:gd name="connsiteY23" fmla="*/ 7327 h 10096"/>
              <a:gd name="connsiteX24" fmla="*/ 8253 w 10017"/>
              <a:gd name="connsiteY24" fmla="*/ 7201 h 10096"/>
              <a:gd name="connsiteX25" fmla="*/ 8240 w 10017"/>
              <a:gd name="connsiteY25" fmla="*/ 7074 h 10096"/>
              <a:gd name="connsiteX26" fmla="*/ 8217 w 10017"/>
              <a:gd name="connsiteY26" fmla="*/ 6952 h 10096"/>
              <a:gd name="connsiteX27" fmla="*/ 8185 w 10017"/>
              <a:gd name="connsiteY27" fmla="*/ 6831 h 10096"/>
              <a:gd name="connsiteX28" fmla="*/ 8134 w 10017"/>
              <a:gd name="connsiteY28" fmla="*/ 6714 h 10096"/>
              <a:gd name="connsiteX29" fmla="*/ 8072 w 10017"/>
              <a:gd name="connsiteY29" fmla="*/ 6599 h 10096"/>
              <a:gd name="connsiteX30" fmla="*/ 7991 w 10017"/>
              <a:gd name="connsiteY30" fmla="*/ 6486 h 10096"/>
              <a:gd name="connsiteX31" fmla="*/ 7909 w 10017"/>
              <a:gd name="connsiteY31" fmla="*/ 6378 h 10096"/>
              <a:gd name="connsiteX32" fmla="*/ 7909 w 10017"/>
              <a:gd name="connsiteY32" fmla="*/ 6378 h 10096"/>
              <a:gd name="connsiteX33" fmla="*/ 7816 w 10017"/>
              <a:gd name="connsiteY33" fmla="*/ 6278 h 10096"/>
              <a:gd name="connsiteX34" fmla="*/ 7717 w 10017"/>
              <a:gd name="connsiteY34" fmla="*/ 6179 h 10096"/>
              <a:gd name="connsiteX35" fmla="*/ 7613 w 10017"/>
              <a:gd name="connsiteY35" fmla="*/ 6091 h 10096"/>
              <a:gd name="connsiteX36" fmla="*/ 7499 w 10017"/>
              <a:gd name="connsiteY36" fmla="*/ 6003 h 10096"/>
              <a:gd name="connsiteX37" fmla="*/ 7377 w 10017"/>
              <a:gd name="connsiteY37" fmla="*/ 5919 h 10096"/>
              <a:gd name="connsiteX38" fmla="*/ 7260 w 10017"/>
              <a:gd name="connsiteY38" fmla="*/ 5841 h 10096"/>
              <a:gd name="connsiteX39" fmla="*/ 7131 w 10017"/>
              <a:gd name="connsiteY39" fmla="*/ 5765 h 10096"/>
              <a:gd name="connsiteX40" fmla="*/ 7005 w 10017"/>
              <a:gd name="connsiteY40" fmla="*/ 5693 h 10096"/>
              <a:gd name="connsiteX41" fmla="*/ 7005 w 10017"/>
              <a:gd name="connsiteY41" fmla="*/ 5693 h 10096"/>
              <a:gd name="connsiteX42" fmla="*/ 6814 w 10017"/>
              <a:gd name="connsiteY42" fmla="*/ 5587 h 10096"/>
              <a:gd name="connsiteX43" fmla="*/ 6624 w 10017"/>
              <a:gd name="connsiteY43" fmla="*/ 5493 h 10096"/>
              <a:gd name="connsiteX44" fmla="*/ 6433 w 10017"/>
              <a:gd name="connsiteY44" fmla="*/ 5400 h 10096"/>
              <a:gd name="connsiteX45" fmla="*/ 6236 w 10017"/>
              <a:gd name="connsiteY45" fmla="*/ 5313 h 10096"/>
              <a:gd name="connsiteX46" fmla="*/ 6038 w 10017"/>
              <a:gd name="connsiteY46" fmla="*/ 5229 h 10096"/>
              <a:gd name="connsiteX47" fmla="*/ 5834 w 10017"/>
              <a:gd name="connsiteY47" fmla="*/ 5147 h 10096"/>
              <a:gd name="connsiteX48" fmla="*/ 5628 w 10017"/>
              <a:gd name="connsiteY48" fmla="*/ 5070 h 10096"/>
              <a:gd name="connsiteX49" fmla="*/ 5426 w 10017"/>
              <a:gd name="connsiteY49" fmla="*/ 4992 h 10096"/>
              <a:gd name="connsiteX50" fmla="*/ 5426 w 10017"/>
              <a:gd name="connsiteY50" fmla="*/ 4992 h 10096"/>
              <a:gd name="connsiteX51" fmla="*/ 4747 w 10017"/>
              <a:gd name="connsiteY51" fmla="*/ 4760 h 10096"/>
              <a:gd name="connsiteX52" fmla="*/ 4077 w 10017"/>
              <a:gd name="connsiteY52" fmla="*/ 4528 h 10096"/>
              <a:gd name="connsiteX53" fmla="*/ 2731 w 10017"/>
              <a:gd name="connsiteY53" fmla="*/ 4070 h 10096"/>
              <a:gd name="connsiteX54" fmla="*/ 2731 w 10017"/>
              <a:gd name="connsiteY54" fmla="*/ 4070 h 10096"/>
              <a:gd name="connsiteX55" fmla="*/ 2506 w 10017"/>
              <a:gd name="connsiteY55" fmla="*/ 3993 h 10096"/>
              <a:gd name="connsiteX56" fmla="*/ 2280 w 10017"/>
              <a:gd name="connsiteY56" fmla="*/ 3908 h 10096"/>
              <a:gd name="connsiteX57" fmla="*/ 2059 w 10017"/>
              <a:gd name="connsiteY57" fmla="*/ 3821 h 10096"/>
              <a:gd name="connsiteX58" fmla="*/ 1848 w 10017"/>
              <a:gd name="connsiteY58" fmla="*/ 3728 h 10096"/>
              <a:gd name="connsiteX59" fmla="*/ 1645 w 10017"/>
              <a:gd name="connsiteY59" fmla="*/ 3623 h 10096"/>
              <a:gd name="connsiteX60" fmla="*/ 1447 w 10017"/>
              <a:gd name="connsiteY60" fmla="*/ 3512 h 10096"/>
              <a:gd name="connsiteX61" fmla="*/ 1249 w 10017"/>
              <a:gd name="connsiteY61" fmla="*/ 3395 h 10096"/>
              <a:gd name="connsiteX62" fmla="*/ 1066 w 10017"/>
              <a:gd name="connsiteY62" fmla="*/ 3269 h 10096"/>
              <a:gd name="connsiteX63" fmla="*/ 1066 w 10017"/>
              <a:gd name="connsiteY63" fmla="*/ 3269 h 10096"/>
              <a:gd name="connsiteX64" fmla="*/ 924 w 10017"/>
              <a:gd name="connsiteY64" fmla="*/ 3159 h 10096"/>
              <a:gd name="connsiteX65" fmla="*/ 791 w 10017"/>
              <a:gd name="connsiteY65" fmla="*/ 3048 h 10096"/>
              <a:gd name="connsiteX66" fmla="*/ 664 w 10017"/>
              <a:gd name="connsiteY66" fmla="*/ 2931 h 10096"/>
              <a:gd name="connsiteX67" fmla="*/ 559 w 10017"/>
              <a:gd name="connsiteY67" fmla="*/ 2816 h 10096"/>
              <a:gd name="connsiteX68" fmla="*/ 451 w 10017"/>
              <a:gd name="connsiteY68" fmla="*/ 2695 h 10096"/>
              <a:gd name="connsiteX69" fmla="*/ 361 w 10017"/>
              <a:gd name="connsiteY69" fmla="*/ 2568 h 10096"/>
              <a:gd name="connsiteX70" fmla="*/ 282 w 10017"/>
              <a:gd name="connsiteY70" fmla="*/ 2440 h 10096"/>
              <a:gd name="connsiteX71" fmla="*/ 206 w 10017"/>
              <a:gd name="connsiteY71" fmla="*/ 2313 h 10096"/>
              <a:gd name="connsiteX72" fmla="*/ 150 w 10017"/>
              <a:gd name="connsiteY72" fmla="*/ 2182 h 10096"/>
              <a:gd name="connsiteX73" fmla="*/ 99 w 10017"/>
              <a:gd name="connsiteY73" fmla="*/ 2042 h 10096"/>
              <a:gd name="connsiteX74" fmla="*/ 56 w 10017"/>
              <a:gd name="connsiteY74" fmla="*/ 1899 h 10096"/>
              <a:gd name="connsiteX75" fmla="*/ 28 w 10017"/>
              <a:gd name="connsiteY75" fmla="*/ 1756 h 10096"/>
              <a:gd name="connsiteX76" fmla="*/ 8 w 10017"/>
              <a:gd name="connsiteY76" fmla="*/ 1612 h 10096"/>
              <a:gd name="connsiteX77" fmla="*/ 0 w 10017"/>
              <a:gd name="connsiteY77" fmla="*/ 1462 h 10096"/>
              <a:gd name="connsiteX78" fmla="*/ 0 w 10017"/>
              <a:gd name="connsiteY78" fmla="*/ 1308 h 10096"/>
              <a:gd name="connsiteX79" fmla="*/ 13 w 10017"/>
              <a:gd name="connsiteY79" fmla="*/ 1154 h 10096"/>
              <a:gd name="connsiteX80" fmla="*/ 13 w 10017"/>
              <a:gd name="connsiteY80" fmla="*/ 1154 h 10096"/>
              <a:gd name="connsiteX81" fmla="*/ 36 w 10017"/>
              <a:gd name="connsiteY81" fmla="*/ 1012 h 10096"/>
              <a:gd name="connsiteX82" fmla="*/ 64 w 10017"/>
              <a:gd name="connsiteY82" fmla="*/ 868 h 10096"/>
              <a:gd name="connsiteX83" fmla="*/ 107 w 10017"/>
              <a:gd name="connsiteY83" fmla="*/ 723 h 10096"/>
              <a:gd name="connsiteX84" fmla="*/ 150 w 10017"/>
              <a:gd name="connsiteY84" fmla="*/ 585 h 10096"/>
              <a:gd name="connsiteX85" fmla="*/ 206 w 10017"/>
              <a:gd name="connsiteY85" fmla="*/ 448 h 10096"/>
              <a:gd name="connsiteX86" fmla="*/ 269 w 10017"/>
              <a:gd name="connsiteY86" fmla="*/ 308 h 10096"/>
              <a:gd name="connsiteX87" fmla="*/ 333 w 10017"/>
              <a:gd name="connsiteY87" fmla="*/ 177 h 10096"/>
              <a:gd name="connsiteX88" fmla="*/ 417 w 10017"/>
              <a:gd name="connsiteY88" fmla="*/ 44 h 10096"/>
              <a:gd name="connsiteX89" fmla="*/ 417 w 10017"/>
              <a:gd name="connsiteY89" fmla="*/ 44 h 10096"/>
              <a:gd name="connsiteX90" fmla="*/ 432 w 10017"/>
              <a:gd name="connsiteY90" fmla="*/ 0 h 10096"/>
              <a:gd name="connsiteX91" fmla="*/ 432 w 10017"/>
              <a:gd name="connsiteY91" fmla="*/ 0 h 10096"/>
              <a:gd name="connsiteX0" fmla="*/ 432 w 10017"/>
              <a:gd name="connsiteY0" fmla="*/ 0 h 10141"/>
              <a:gd name="connsiteX1" fmla="*/ 432 w 10017"/>
              <a:gd name="connsiteY1" fmla="*/ 0 h 10141"/>
              <a:gd name="connsiteX2" fmla="*/ 10000 w 10017"/>
              <a:gd name="connsiteY2" fmla="*/ 0 h 10141"/>
              <a:gd name="connsiteX3" fmla="*/ 10000 w 10017"/>
              <a:gd name="connsiteY3" fmla="*/ 10096 h 10141"/>
              <a:gd name="connsiteX4" fmla="*/ 9537 w 10017"/>
              <a:gd name="connsiteY4" fmla="*/ 9785 h 10141"/>
              <a:gd name="connsiteX5" fmla="*/ 9172 w 10017"/>
              <a:gd name="connsiteY5" fmla="*/ 9563 h 10141"/>
              <a:gd name="connsiteX6" fmla="*/ 8811 w 10017"/>
              <a:gd name="connsiteY6" fmla="*/ 9338 h 10141"/>
              <a:gd name="connsiteX7" fmla="*/ 8452 w 10017"/>
              <a:gd name="connsiteY7" fmla="*/ 9110 h 10141"/>
              <a:gd name="connsiteX8" fmla="*/ 8099 w 10017"/>
              <a:gd name="connsiteY8" fmla="*/ 8873 h 10141"/>
              <a:gd name="connsiteX9" fmla="*/ 8099 w 10017"/>
              <a:gd name="connsiteY9" fmla="*/ 8873 h 10141"/>
              <a:gd name="connsiteX10" fmla="*/ 7688 w 10017"/>
              <a:gd name="connsiteY10" fmla="*/ 8603 h 10141"/>
              <a:gd name="connsiteX11" fmla="*/ 7688 w 10017"/>
              <a:gd name="connsiteY11" fmla="*/ 8603 h 10141"/>
              <a:gd name="connsiteX12" fmla="*/ 7830 w 10017"/>
              <a:gd name="connsiteY12" fmla="*/ 8391 h 10141"/>
              <a:gd name="connsiteX13" fmla="*/ 7957 w 10017"/>
              <a:gd name="connsiteY13" fmla="*/ 8183 h 10141"/>
              <a:gd name="connsiteX14" fmla="*/ 7957 w 10017"/>
              <a:gd name="connsiteY14" fmla="*/ 8183 h 10141"/>
              <a:gd name="connsiteX15" fmla="*/ 8014 w 10017"/>
              <a:gd name="connsiteY15" fmla="*/ 8084 h 10141"/>
              <a:gd name="connsiteX16" fmla="*/ 8064 w 10017"/>
              <a:gd name="connsiteY16" fmla="*/ 7980 h 10141"/>
              <a:gd name="connsiteX17" fmla="*/ 8113 w 10017"/>
              <a:gd name="connsiteY17" fmla="*/ 7875 h 10141"/>
              <a:gd name="connsiteX18" fmla="*/ 8156 w 10017"/>
              <a:gd name="connsiteY18" fmla="*/ 7769 h 10141"/>
              <a:gd name="connsiteX19" fmla="*/ 8189 w 10017"/>
              <a:gd name="connsiteY19" fmla="*/ 7658 h 10141"/>
              <a:gd name="connsiteX20" fmla="*/ 8217 w 10017"/>
              <a:gd name="connsiteY20" fmla="*/ 7554 h 10141"/>
              <a:gd name="connsiteX21" fmla="*/ 8232 w 10017"/>
              <a:gd name="connsiteY21" fmla="*/ 7444 h 10141"/>
              <a:gd name="connsiteX22" fmla="*/ 8246 w 10017"/>
              <a:gd name="connsiteY22" fmla="*/ 7327 h 10141"/>
              <a:gd name="connsiteX23" fmla="*/ 8246 w 10017"/>
              <a:gd name="connsiteY23" fmla="*/ 7327 h 10141"/>
              <a:gd name="connsiteX24" fmla="*/ 8253 w 10017"/>
              <a:gd name="connsiteY24" fmla="*/ 7201 h 10141"/>
              <a:gd name="connsiteX25" fmla="*/ 8240 w 10017"/>
              <a:gd name="connsiteY25" fmla="*/ 7074 h 10141"/>
              <a:gd name="connsiteX26" fmla="*/ 8217 w 10017"/>
              <a:gd name="connsiteY26" fmla="*/ 6952 h 10141"/>
              <a:gd name="connsiteX27" fmla="*/ 8185 w 10017"/>
              <a:gd name="connsiteY27" fmla="*/ 6831 h 10141"/>
              <a:gd name="connsiteX28" fmla="*/ 8134 w 10017"/>
              <a:gd name="connsiteY28" fmla="*/ 6714 h 10141"/>
              <a:gd name="connsiteX29" fmla="*/ 8072 w 10017"/>
              <a:gd name="connsiteY29" fmla="*/ 6599 h 10141"/>
              <a:gd name="connsiteX30" fmla="*/ 7991 w 10017"/>
              <a:gd name="connsiteY30" fmla="*/ 6486 h 10141"/>
              <a:gd name="connsiteX31" fmla="*/ 7909 w 10017"/>
              <a:gd name="connsiteY31" fmla="*/ 6378 h 10141"/>
              <a:gd name="connsiteX32" fmla="*/ 7909 w 10017"/>
              <a:gd name="connsiteY32" fmla="*/ 6378 h 10141"/>
              <a:gd name="connsiteX33" fmla="*/ 7816 w 10017"/>
              <a:gd name="connsiteY33" fmla="*/ 6278 h 10141"/>
              <a:gd name="connsiteX34" fmla="*/ 7717 w 10017"/>
              <a:gd name="connsiteY34" fmla="*/ 6179 h 10141"/>
              <a:gd name="connsiteX35" fmla="*/ 7613 w 10017"/>
              <a:gd name="connsiteY35" fmla="*/ 6091 h 10141"/>
              <a:gd name="connsiteX36" fmla="*/ 7499 w 10017"/>
              <a:gd name="connsiteY36" fmla="*/ 6003 h 10141"/>
              <a:gd name="connsiteX37" fmla="*/ 7377 w 10017"/>
              <a:gd name="connsiteY37" fmla="*/ 5919 h 10141"/>
              <a:gd name="connsiteX38" fmla="*/ 7260 w 10017"/>
              <a:gd name="connsiteY38" fmla="*/ 5841 h 10141"/>
              <a:gd name="connsiteX39" fmla="*/ 7131 w 10017"/>
              <a:gd name="connsiteY39" fmla="*/ 5765 h 10141"/>
              <a:gd name="connsiteX40" fmla="*/ 7005 w 10017"/>
              <a:gd name="connsiteY40" fmla="*/ 5693 h 10141"/>
              <a:gd name="connsiteX41" fmla="*/ 7005 w 10017"/>
              <a:gd name="connsiteY41" fmla="*/ 5693 h 10141"/>
              <a:gd name="connsiteX42" fmla="*/ 6814 w 10017"/>
              <a:gd name="connsiteY42" fmla="*/ 5587 h 10141"/>
              <a:gd name="connsiteX43" fmla="*/ 6624 w 10017"/>
              <a:gd name="connsiteY43" fmla="*/ 5493 h 10141"/>
              <a:gd name="connsiteX44" fmla="*/ 6433 w 10017"/>
              <a:gd name="connsiteY44" fmla="*/ 5400 h 10141"/>
              <a:gd name="connsiteX45" fmla="*/ 6236 w 10017"/>
              <a:gd name="connsiteY45" fmla="*/ 5313 h 10141"/>
              <a:gd name="connsiteX46" fmla="*/ 6038 w 10017"/>
              <a:gd name="connsiteY46" fmla="*/ 5229 h 10141"/>
              <a:gd name="connsiteX47" fmla="*/ 5834 w 10017"/>
              <a:gd name="connsiteY47" fmla="*/ 5147 h 10141"/>
              <a:gd name="connsiteX48" fmla="*/ 5628 w 10017"/>
              <a:gd name="connsiteY48" fmla="*/ 5070 h 10141"/>
              <a:gd name="connsiteX49" fmla="*/ 5426 w 10017"/>
              <a:gd name="connsiteY49" fmla="*/ 4992 h 10141"/>
              <a:gd name="connsiteX50" fmla="*/ 5426 w 10017"/>
              <a:gd name="connsiteY50" fmla="*/ 4992 h 10141"/>
              <a:gd name="connsiteX51" fmla="*/ 4747 w 10017"/>
              <a:gd name="connsiteY51" fmla="*/ 4760 h 10141"/>
              <a:gd name="connsiteX52" fmla="*/ 4077 w 10017"/>
              <a:gd name="connsiteY52" fmla="*/ 4528 h 10141"/>
              <a:gd name="connsiteX53" fmla="*/ 2731 w 10017"/>
              <a:gd name="connsiteY53" fmla="*/ 4070 h 10141"/>
              <a:gd name="connsiteX54" fmla="*/ 2731 w 10017"/>
              <a:gd name="connsiteY54" fmla="*/ 4070 h 10141"/>
              <a:gd name="connsiteX55" fmla="*/ 2506 w 10017"/>
              <a:gd name="connsiteY55" fmla="*/ 3993 h 10141"/>
              <a:gd name="connsiteX56" fmla="*/ 2280 w 10017"/>
              <a:gd name="connsiteY56" fmla="*/ 3908 h 10141"/>
              <a:gd name="connsiteX57" fmla="*/ 2059 w 10017"/>
              <a:gd name="connsiteY57" fmla="*/ 3821 h 10141"/>
              <a:gd name="connsiteX58" fmla="*/ 1848 w 10017"/>
              <a:gd name="connsiteY58" fmla="*/ 3728 h 10141"/>
              <a:gd name="connsiteX59" fmla="*/ 1645 w 10017"/>
              <a:gd name="connsiteY59" fmla="*/ 3623 h 10141"/>
              <a:gd name="connsiteX60" fmla="*/ 1447 w 10017"/>
              <a:gd name="connsiteY60" fmla="*/ 3512 h 10141"/>
              <a:gd name="connsiteX61" fmla="*/ 1249 w 10017"/>
              <a:gd name="connsiteY61" fmla="*/ 3395 h 10141"/>
              <a:gd name="connsiteX62" fmla="*/ 1066 w 10017"/>
              <a:gd name="connsiteY62" fmla="*/ 3269 h 10141"/>
              <a:gd name="connsiteX63" fmla="*/ 1066 w 10017"/>
              <a:gd name="connsiteY63" fmla="*/ 3269 h 10141"/>
              <a:gd name="connsiteX64" fmla="*/ 924 w 10017"/>
              <a:gd name="connsiteY64" fmla="*/ 3159 h 10141"/>
              <a:gd name="connsiteX65" fmla="*/ 791 w 10017"/>
              <a:gd name="connsiteY65" fmla="*/ 3048 h 10141"/>
              <a:gd name="connsiteX66" fmla="*/ 664 w 10017"/>
              <a:gd name="connsiteY66" fmla="*/ 2931 h 10141"/>
              <a:gd name="connsiteX67" fmla="*/ 559 w 10017"/>
              <a:gd name="connsiteY67" fmla="*/ 2816 h 10141"/>
              <a:gd name="connsiteX68" fmla="*/ 451 w 10017"/>
              <a:gd name="connsiteY68" fmla="*/ 2695 h 10141"/>
              <a:gd name="connsiteX69" fmla="*/ 361 w 10017"/>
              <a:gd name="connsiteY69" fmla="*/ 2568 h 10141"/>
              <a:gd name="connsiteX70" fmla="*/ 282 w 10017"/>
              <a:gd name="connsiteY70" fmla="*/ 2440 h 10141"/>
              <a:gd name="connsiteX71" fmla="*/ 206 w 10017"/>
              <a:gd name="connsiteY71" fmla="*/ 2313 h 10141"/>
              <a:gd name="connsiteX72" fmla="*/ 150 w 10017"/>
              <a:gd name="connsiteY72" fmla="*/ 2182 h 10141"/>
              <a:gd name="connsiteX73" fmla="*/ 99 w 10017"/>
              <a:gd name="connsiteY73" fmla="*/ 2042 h 10141"/>
              <a:gd name="connsiteX74" fmla="*/ 56 w 10017"/>
              <a:gd name="connsiteY74" fmla="*/ 1899 h 10141"/>
              <a:gd name="connsiteX75" fmla="*/ 28 w 10017"/>
              <a:gd name="connsiteY75" fmla="*/ 1756 h 10141"/>
              <a:gd name="connsiteX76" fmla="*/ 8 w 10017"/>
              <a:gd name="connsiteY76" fmla="*/ 1612 h 10141"/>
              <a:gd name="connsiteX77" fmla="*/ 0 w 10017"/>
              <a:gd name="connsiteY77" fmla="*/ 1462 h 10141"/>
              <a:gd name="connsiteX78" fmla="*/ 0 w 10017"/>
              <a:gd name="connsiteY78" fmla="*/ 1308 h 10141"/>
              <a:gd name="connsiteX79" fmla="*/ 13 w 10017"/>
              <a:gd name="connsiteY79" fmla="*/ 1154 h 10141"/>
              <a:gd name="connsiteX80" fmla="*/ 13 w 10017"/>
              <a:gd name="connsiteY80" fmla="*/ 1154 h 10141"/>
              <a:gd name="connsiteX81" fmla="*/ 36 w 10017"/>
              <a:gd name="connsiteY81" fmla="*/ 1012 h 10141"/>
              <a:gd name="connsiteX82" fmla="*/ 64 w 10017"/>
              <a:gd name="connsiteY82" fmla="*/ 868 h 10141"/>
              <a:gd name="connsiteX83" fmla="*/ 107 w 10017"/>
              <a:gd name="connsiteY83" fmla="*/ 723 h 10141"/>
              <a:gd name="connsiteX84" fmla="*/ 150 w 10017"/>
              <a:gd name="connsiteY84" fmla="*/ 585 h 10141"/>
              <a:gd name="connsiteX85" fmla="*/ 206 w 10017"/>
              <a:gd name="connsiteY85" fmla="*/ 448 h 10141"/>
              <a:gd name="connsiteX86" fmla="*/ 269 w 10017"/>
              <a:gd name="connsiteY86" fmla="*/ 308 h 10141"/>
              <a:gd name="connsiteX87" fmla="*/ 333 w 10017"/>
              <a:gd name="connsiteY87" fmla="*/ 177 h 10141"/>
              <a:gd name="connsiteX88" fmla="*/ 417 w 10017"/>
              <a:gd name="connsiteY88" fmla="*/ 44 h 10141"/>
              <a:gd name="connsiteX89" fmla="*/ 417 w 10017"/>
              <a:gd name="connsiteY89" fmla="*/ 44 h 10141"/>
              <a:gd name="connsiteX90" fmla="*/ 432 w 10017"/>
              <a:gd name="connsiteY90" fmla="*/ 0 h 10141"/>
              <a:gd name="connsiteX91" fmla="*/ 432 w 10017"/>
              <a:gd name="connsiteY91" fmla="*/ 0 h 10141"/>
              <a:gd name="connsiteX0" fmla="*/ 432 w 10017"/>
              <a:gd name="connsiteY0" fmla="*/ 0 h 10096"/>
              <a:gd name="connsiteX1" fmla="*/ 432 w 10017"/>
              <a:gd name="connsiteY1" fmla="*/ 0 h 10096"/>
              <a:gd name="connsiteX2" fmla="*/ 10000 w 10017"/>
              <a:gd name="connsiteY2" fmla="*/ 0 h 10096"/>
              <a:gd name="connsiteX3" fmla="*/ 10000 w 10017"/>
              <a:gd name="connsiteY3" fmla="*/ 10096 h 10096"/>
              <a:gd name="connsiteX4" fmla="*/ 9537 w 10017"/>
              <a:gd name="connsiteY4" fmla="*/ 9785 h 10096"/>
              <a:gd name="connsiteX5" fmla="*/ 9172 w 10017"/>
              <a:gd name="connsiteY5" fmla="*/ 9563 h 10096"/>
              <a:gd name="connsiteX6" fmla="*/ 8811 w 10017"/>
              <a:gd name="connsiteY6" fmla="*/ 9338 h 10096"/>
              <a:gd name="connsiteX7" fmla="*/ 8452 w 10017"/>
              <a:gd name="connsiteY7" fmla="*/ 9110 h 10096"/>
              <a:gd name="connsiteX8" fmla="*/ 8099 w 10017"/>
              <a:gd name="connsiteY8" fmla="*/ 8873 h 10096"/>
              <a:gd name="connsiteX9" fmla="*/ 8099 w 10017"/>
              <a:gd name="connsiteY9" fmla="*/ 8873 h 10096"/>
              <a:gd name="connsiteX10" fmla="*/ 7688 w 10017"/>
              <a:gd name="connsiteY10" fmla="*/ 8603 h 10096"/>
              <a:gd name="connsiteX11" fmla="*/ 7688 w 10017"/>
              <a:gd name="connsiteY11" fmla="*/ 8603 h 10096"/>
              <a:gd name="connsiteX12" fmla="*/ 7830 w 10017"/>
              <a:gd name="connsiteY12" fmla="*/ 8391 h 10096"/>
              <a:gd name="connsiteX13" fmla="*/ 7957 w 10017"/>
              <a:gd name="connsiteY13" fmla="*/ 8183 h 10096"/>
              <a:gd name="connsiteX14" fmla="*/ 7957 w 10017"/>
              <a:gd name="connsiteY14" fmla="*/ 8183 h 10096"/>
              <a:gd name="connsiteX15" fmla="*/ 8014 w 10017"/>
              <a:gd name="connsiteY15" fmla="*/ 8084 h 10096"/>
              <a:gd name="connsiteX16" fmla="*/ 8064 w 10017"/>
              <a:gd name="connsiteY16" fmla="*/ 7980 h 10096"/>
              <a:gd name="connsiteX17" fmla="*/ 8113 w 10017"/>
              <a:gd name="connsiteY17" fmla="*/ 7875 h 10096"/>
              <a:gd name="connsiteX18" fmla="*/ 8156 w 10017"/>
              <a:gd name="connsiteY18" fmla="*/ 7769 h 10096"/>
              <a:gd name="connsiteX19" fmla="*/ 8189 w 10017"/>
              <a:gd name="connsiteY19" fmla="*/ 7658 h 10096"/>
              <a:gd name="connsiteX20" fmla="*/ 8217 w 10017"/>
              <a:gd name="connsiteY20" fmla="*/ 7554 h 10096"/>
              <a:gd name="connsiteX21" fmla="*/ 8232 w 10017"/>
              <a:gd name="connsiteY21" fmla="*/ 7444 h 10096"/>
              <a:gd name="connsiteX22" fmla="*/ 8246 w 10017"/>
              <a:gd name="connsiteY22" fmla="*/ 7327 h 10096"/>
              <a:gd name="connsiteX23" fmla="*/ 8246 w 10017"/>
              <a:gd name="connsiteY23" fmla="*/ 7327 h 10096"/>
              <a:gd name="connsiteX24" fmla="*/ 8253 w 10017"/>
              <a:gd name="connsiteY24" fmla="*/ 7201 h 10096"/>
              <a:gd name="connsiteX25" fmla="*/ 8240 w 10017"/>
              <a:gd name="connsiteY25" fmla="*/ 7074 h 10096"/>
              <a:gd name="connsiteX26" fmla="*/ 8217 w 10017"/>
              <a:gd name="connsiteY26" fmla="*/ 6952 h 10096"/>
              <a:gd name="connsiteX27" fmla="*/ 8185 w 10017"/>
              <a:gd name="connsiteY27" fmla="*/ 6831 h 10096"/>
              <a:gd name="connsiteX28" fmla="*/ 8134 w 10017"/>
              <a:gd name="connsiteY28" fmla="*/ 6714 h 10096"/>
              <a:gd name="connsiteX29" fmla="*/ 8072 w 10017"/>
              <a:gd name="connsiteY29" fmla="*/ 6599 h 10096"/>
              <a:gd name="connsiteX30" fmla="*/ 7991 w 10017"/>
              <a:gd name="connsiteY30" fmla="*/ 6486 h 10096"/>
              <a:gd name="connsiteX31" fmla="*/ 7909 w 10017"/>
              <a:gd name="connsiteY31" fmla="*/ 6378 h 10096"/>
              <a:gd name="connsiteX32" fmla="*/ 7909 w 10017"/>
              <a:gd name="connsiteY32" fmla="*/ 6378 h 10096"/>
              <a:gd name="connsiteX33" fmla="*/ 7816 w 10017"/>
              <a:gd name="connsiteY33" fmla="*/ 6278 h 10096"/>
              <a:gd name="connsiteX34" fmla="*/ 7717 w 10017"/>
              <a:gd name="connsiteY34" fmla="*/ 6179 h 10096"/>
              <a:gd name="connsiteX35" fmla="*/ 7613 w 10017"/>
              <a:gd name="connsiteY35" fmla="*/ 6091 h 10096"/>
              <a:gd name="connsiteX36" fmla="*/ 7499 w 10017"/>
              <a:gd name="connsiteY36" fmla="*/ 6003 h 10096"/>
              <a:gd name="connsiteX37" fmla="*/ 7377 w 10017"/>
              <a:gd name="connsiteY37" fmla="*/ 5919 h 10096"/>
              <a:gd name="connsiteX38" fmla="*/ 7260 w 10017"/>
              <a:gd name="connsiteY38" fmla="*/ 5841 h 10096"/>
              <a:gd name="connsiteX39" fmla="*/ 7131 w 10017"/>
              <a:gd name="connsiteY39" fmla="*/ 5765 h 10096"/>
              <a:gd name="connsiteX40" fmla="*/ 7005 w 10017"/>
              <a:gd name="connsiteY40" fmla="*/ 5693 h 10096"/>
              <a:gd name="connsiteX41" fmla="*/ 7005 w 10017"/>
              <a:gd name="connsiteY41" fmla="*/ 5693 h 10096"/>
              <a:gd name="connsiteX42" fmla="*/ 6814 w 10017"/>
              <a:gd name="connsiteY42" fmla="*/ 5587 h 10096"/>
              <a:gd name="connsiteX43" fmla="*/ 6624 w 10017"/>
              <a:gd name="connsiteY43" fmla="*/ 5493 h 10096"/>
              <a:gd name="connsiteX44" fmla="*/ 6433 w 10017"/>
              <a:gd name="connsiteY44" fmla="*/ 5400 h 10096"/>
              <a:gd name="connsiteX45" fmla="*/ 6236 w 10017"/>
              <a:gd name="connsiteY45" fmla="*/ 5313 h 10096"/>
              <a:gd name="connsiteX46" fmla="*/ 6038 w 10017"/>
              <a:gd name="connsiteY46" fmla="*/ 5229 h 10096"/>
              <a:gd name="connsiteX47" fmla="*/ 5834 w 10017"/>
              <a:gd name="connsiteY47" fmla="*/ 5147 h 10096"/>
              <a:gd name="connsiteX48" fmla="*/ 5628 w 10017"/>
              <a:gd name="connsiteY48" fmla="*/ 5070 h 10096"/>
              <a:gd name="connsiteX49" fmla="*/ 5426 w 10017"/>
              <a:gd name="connsiteY49" fmla="*/ 4992 h 10096"/>
              <a:gd name="connsiteX50" fmla="*/ 5426 w 10017"/>
              <a:gd name="connsiteY50" fmla="*/ 4992 h 10096"/>
              <a:gd name="connsiteX51" fmla="*/ 4747 w 10017"/>
              <a:gd name="connsiteY51" fmla="*/ 4760 h 10096"/>
              <a:gd name="connsiteX52" fmla="*/ 4077 w 10017"/>
              <a:gd name="connsiteY52" fmla="*/ 4528 h 10096"/>
              <a:gd name="connsiteX53" fmla="*/ 2731 w 10017"/>
              <a:gd name="connsiteY53" fmla="*/ 4070 h 10096"/>
              <a:gd name="connsiteX54" fmla="*/ 2731 w 10017"/>
              <a:gd name="connsiteY54" fmla="*/ 4070 h 10096"/>
              <a:gd name="connsiteX55" fmla="*/ 2506 w 10017"/>
              <a:gd name="connsiteY55" fmla="*/ 3993 h 10096"/>
              <a:gd name="connsiteX56" fmla="*/ 2280 w 10017"/>
              <a:gd name="connsiteY56" fmla="*/ 3908 h 10096"/>
              <a:gd name="connsiteX57" fmla="*/ 2059 w 10017"/>
              <a:gd name="connsiteY57" fmla="*/ 3821 h 10096"/>
              <a:gd name="connsiteX58" fmla="*/ 1848 w 10017"/>
              <a:gd name="connsiteY58" fmla="*/ 3728 h 10096"/>
              <a:gd name="connsiteX59" fmla="*/ 1645 w 10017"/>
              <a:gd name="connsiteY59" fmla="*/ 3623 h 10096"/>
              <a:gd name="connsiteX60" fmla="*/ 1447 w 10017"/>
              <a:gd name="connsiteY60" fmla="*/ 3512 h 10096"/>
              <a:gd name="connsiteX61" fmla="*/ 1249 w 10017"/>
              <a:gd name="connsiteY61" fmla="*/ 3395 h 10096"/>
              <a:gd name="connsiteX62" fmla="*/ 1066 w 10017"/>
              <a:gd name="connsiteY62" fmla="*/ 3269 h 10096"/>
              <a:gd name="connsiteX63" fmla="*/ 1066 w 10017"/>
              <a:gd name="connsiteY63" fmla="*/ 3269 h 10096"/>
              <a:gd name="connsiteX64" fmla="*/ 924 w 10017"/>
              <a:gd name="connsiteY64" fmla="*/ 3159 h 10096"/>
              <a:gd name="connsiteX65" fmla="*/ 791 w 10017"/>
              <a:gd name="connsiteY65" fmla="*/ 3048 h 10096"/>
              <a:gd name="connsiteX66" fmla="*/ 664 w 10017"/>
              <a:gd name="connsiteY66" fmla="*/ 2931 h 10096"/>
              <a:gd name="connsiteX67" fmla="*/ 559 w 10017"/>
              <a:gd name="connsiteY67" fmla="*/ 2816 h 10096"/>
              <a:gd name="connsiteX68" fmla="*/ 451 w 10017"/>
              <a:gd name="connsiteY68" fmla="*/ 2695 h 10096"/>
              <a:gd name="connsiteX69" fmla="*/ 361 w 10017"/>
              <a:gd name="connsiteY69" fmla="*/ 2568 h 10096"/>
              <a:gd name="connsiteX70" fmla="*/ 282 w 10017"/>
              <a:gd name="connsiteY70" fmla="*/ 2440 h 10096"/>
              <a:gd name="connsiteX71" fmla="*/ 206 w 10017"/>
              <a:gd name="connsiteY71" fmla="*/ 2313 h 10096"/>
              <a:gd name="connsiteX72" fmla="*/ 150 w 10017"/>
              <a:gd name="connsiteY72" fmla="*/ 2182 h 10096"/>
              <a:gd name="connsiteX73" fmla="*/ 99 w 10017"/>
              <a:gd name="connsiteY73" fmla="*/ 2042 h 10096"/>
              <a:gd name="connsiteX74" fmla="*/ 56 w 10017"/>
              <a:gd name="connsiteY74" fmla="*/ 1899 h 10096"/>
              <a:gd name="connsiteX75" fmla="*/ 28 w 10017"/>
              <a:gd name="connsiteY75" fmla="*/ 1756 h 10096"/>
              <a:gd name="connsiteX76" fmla="*/ 8 w 10017"/>
              <a:gd name="connsiteY76" fmla="*/ 1612 h 10096"/>
              <a:gd name="connsiteX77" fmla="*/ 0 w 10017"/>
              <a:gd name="connsiteY77" fmla="*/ 1462 h 10096"/>
              <a:gd name="connsiteX78" fmla="*/ 0 w 10017"/>
              <a:gd name="connsiteY78" fmla="*/ 1308 h 10096"/>
              <a:gd name="connsiteX79" fmla="*/ 13 w 10017"/>
              <a:gd name="connsiteY79" fmla="*/ 1154 h 10096"/>
              <a:gd name="connsiteX80" fmla="*/ 13 w 10017"/>
              <a:gd name="connsiteY80" fmla="*/ 1154 h 10096"/>
              <a:gd name="connsiteX81" fmla="*/ 36 w 10017"/>
              <a:gd name="connsiteY81" fmla="*/ 1012 h 10096"/>
              <a:gd name="connsiteX82" fmla="*/ 64 w 10017"/>
              <a:gd name="connsiteY82" fmla="*/ 868 h 10096"/>
              <a:gd name="connsiteX83" fmla="*/ 107 w 10017"/>
              <a:gd name="connsiteY83" fmla="*/ 723 h 10096"/>
              <a:gd name="connsiteX84" fmla="*/ 150 w 10017"/>
              <a:gd name="connsiteY84" fmla="*/ 585 h 10096"/>
              <a:gd name="connsiteX85" fmla="*/ 206 w 10017"/>
              <a:gd name="connsiteY85" fmla="*/ 448 h 10096"/>
              <a:gd name="connsiteX86" fmla="*/ 269 w 10017"/>
              <a:gd name="connsiteY86" fmla="*/ 308 h 10096"/>
              <a:gd name="connsiteX87" fmla="*/ 333 w 10017"/>
              <a:gd name="connsiteY87" fmla="*/ 177 h 10096"/>
              <a:gd name="connsiteX88" fmla="*/ 417 w 10017"/>
              <a:gd name="connsiteY88" fmla="*/ 44 h 10096"/>
              <a:gd name="connsiteX89" fmla="*/ 417 w 10017"/>
              <a:gd name="connsiteY89" fmla="*/ 44 h 10096"/>
              <a:gd name="connsiteX90" fmla="*/ 432 w 10017"/>
              <a:gd name="connsiteY90" fmla="*/ 0 h 10096"/>
              <a:gd name="connsiteX91" fmla="*/ 432 w 10017"/>
              <a:gd name="connsiteY91" fmla="*/ 0 h 10096"/>
              <a:gd name="connsiteX0" fmla="*/ 432 w 10017"/>
              <a:gd name="connsiteY0" fmla="*/ 0 h 10096"/>
              <a:gd name="connsiteX1" fmla="*/ 432 w 10017"/>
              <a:gd name="connsiteY1" fmla="*/ 0 h 10096"/>
              <a:gd name="connsiteX2" fmla="*/ 10000 w 10017"/>
              <a:gd name="connsiteY2" fmla="*/ 0 h 10096"/>
              <a:gd name="connsiteX3" fmla="*/ 10000 w 10017"/>
              <a:gd name="connsiteY3" fmla="*/ 10096 h 10096"/>
              <a:gd name="connsiteX4" fmla="*/ 9537 w 10017"/>
              <a:gd name="connsiteY4" fmla="*/ 9785 h 10096"/>
              <a:gd name="connsiteX5" fmla="*/ 9172 w 10017"/>
              <a:gd name="connsiteY5" fmla="*/ 9563 h 10096"/>
              <a:gd name="connsiteX6" fmla="*/ 8811 w 10017"/>
              <a:gd name="connsiteY6" fmla="*/ 9338 h 10096"/>
              <a:gd name="connsiteX7" fmla="*/ 8452 w 10017"/>
              <a:gd name="connsiteY7" fmla="*/ 9110 h 10096"/>
              <a:gd name="connsiteX8" fmla="*/ 8099 w 10017"/>
              <a:gd name="connsiteY8" fmla="*/ 8873 h 10096"/>
              <a:gd name="connsiteX9" fmla="*/ 8099 w 10017"/>
              <a:gd name="connsiteY9" fmla="*/ 8873 h 10096"/>
              <a:gd name="connsiteX10" fmla="*/ 7688 w 10017"/>
              <a:gd name="connsiteY10" fmla="*/ 8603 h 10096"/>
              <a:gd name="connsiteX11" fmla="*/ 7688 w 10017"/>
              <a:gd name="connsiteY11" fmla="*/ 8603 h 10096"/>
              <a:gd name="connsiteX12" fmla="*/ 7830 w 10017"/>
              <a:gd name="connsiteY12" fmla="*/ 8391 h 10096"/>
              <a:gd name="connsiteX13" fmla="*/ 7957 w 10017"/>
              <a:gd name="connsiteY13" fmla="*/ 8183 h 10096"/>
              <a:gd name="connsiteX14" fmla="*/ 7957 w 10017"/>
              <a:gd name="connsiteY14" fmla="*/ 8183 h 10096"/>
              <a:gd name="connsiteX15" fmla="*/ 8014 w 10017"/>
              <a:gd name="connsiteY15" fmla="*/ 8084 h 10096"/>
              <a:gd name="connsiteX16" fmla="*/ 8064 w 10017"/>
              <a:gd name="connsiteY16" fmla="*/ 7980 h 10096"/>
              <a:gd name="connsiteX17" fmla="*/ 8113 w 10017"/>
              <a:gd name="connsiteY17" fmla="*/ 7875 h 10096"/>
              <a:gd name="connsiteX18" fmla="*/ 8156 w 10017"/>
              <a:gd name="connsiteY18" fmla="*/ 7769 h 10096"/>
              <a:gd name="connsiteX19" fmla="*/ 8189 w 10017"/>
              <a:gd name="connsiteY19" fmla="*/ 7658 h 10096"/>
              <a:gd name="connsiteX20" fmla="*/ 8217 w 10017"/>
              <a:gd name="connsiteY20" fmla="*/ 7554 h 10096"/>
              <a:gd name="connsiteX21" fmla="*/ 8232 w 10017"/>
              <a:gd name="connsiteY21" fmla="*/ 7444 h 10096"/>
              <a:gd name="connsiteX22" fmla="*/ 8246 w 10017"/>
              <a:gd name="connsiteY22" fmla="*/ 7327 h 10096"/>
              <a:gd name="connsiteX23" fmla="*/ 8246 w 10017"/>
              <a:gd name="connsiteY23" fmla="*/ 7327 h 10096"/>
              <a:gd name="connsiteX24" fmla="*/ 8253 w 10017"/>
              <a:gd name="connsiteY24" fmla="*/ 7201 h 10096"/>
              <a:gd name="connsiteX25" fmla="*/ 8240 w 10017"/>
              <a:gd name="connsiteY25" fmla="*/ 7074 h 10096"/>
              <a:gd name="connsiteX26" fmla="*/ 8217 w 10017"/>
              <a:gd name="connsiteY26" fmla="*/ 6952 h 10096"/>
              <a:gd name="connsiteX27" fmla="*/ 8185 w 10017"/>
              <a:gd name="connsiteY27" fmla="*/ 6831 h 10096"/>
              <a:gd name="connsiteX28" fmla="*/ 8134 w 10017"/>
              <a:gd name="connsiteY28" fmla="*/ 6714 h 10096"/>
              <a:gd name="connsiteX29" fmla="*/ 8072 w 10017"/>
              <a:gd name="connsiteY29" fmla="*/ 6599 h 10096"/>
              <a:gd name="connsiteX30" fmla="*/ 7991 w 10017"/>
              <a:gd name="connsiteY30" fmla="*/ 6486 h 10096"/>
              <a:gd name="connsiteX31" fmla="*/ 7909 w 10017"/>
              <a:gd name="connsiteY31" fmla="*/ 6378 h 10096"/>
              <a:gd name="connsiteX32" fmla="*/ 7909 w 10017"/>
              <a:gd name="connsiteY32" fmla="*/ 6378 h 10096"/>
              <a:gd name="connsiteX33" fmla="*/ 7816 w 10017"/>
              <a:gd name="connsiteY33" fmla="*/ 6278 h 10096"/>
              <a:gd name="connsiteX34" fmla="*/ 7717 w 10017"/>
              <a:gd name="connsiteY34" fmla="*/ 6179 h 10096"/>
              <a:gd name="connsiteX35" fmla="*/ 7613 w 10017"/>
              <a:gd name="connsiteY35" fmla="*/ 6091 h 10096"/>
              <a:gd name="connsiteX36" fmla="*/ 7499 w 10017"/>
              <a:gd name="connsiteY36" fmla="*/ 6003 h 10096"/>
              <a:gd name="connsiteX37" fmla="*/ 7377 w 10017"/>
              <a:gd name="connsiteY37" fmla="*/ 5919 h 10096"/>
              <a:gd name="connsiteX38" fmla="*/ 7260 w 10017"/>
              <a:gd name="connsiteY38" fmla="*/ 5841 h 10096"/>
              <a:gd name="connsiteX39" fmla="*/ 7131 w 10017"/>
              <a:gd name="connsiteY39" fmla="*/ 5765 h 10096"/>
              <a:gd name="connsiteX40" fmla="*/ 7005 w 10017"/>
              <a:gd name="connsiteY40" fmla="*/ 5693 h 10096"/>
              <a:gd name="connsiteX41" fmla="*/ 7005 w 10017"/>
              <a:gd name="connsiteY41" fmla="*/ 5693 h 10096"/>
              <a:gd name="connsiteX42" fmla="*/ 6814 w 10017"/>
              <a:gd name="connsiteY42" fmla="*/ 5587 h 10096"/>
              <a:gd name="connsiteX43" fmla="*/ 6624 w 10017"/>
              <a:gd name="connsiteY43" fmla="*/ 5493 h 10096"/>
              <a:gd name="connsiteX44" fmla="*/ 6433 w 10017"/>
              <a:gd name="connsiteY44" fmla="*/ 5400 h 10096"/>
              <a:gd name="connsiteX45" fmla="*/ 6236 w 10017"/>
              <a:gd name="connsiteY45" fmla="*/ 5313 h 10096"/>
              <a:gd name="connsiteX46" fmla="*/ 6038 w 10017"/>
              <a:gd name="connsiteY46" fmla="*/ 5229 h 10096"/>
              <a:gd name="connsiteX47" fmla="*/ 5834 w 10017"/>
              <a:gd name="connsiteY47" fmla="*/ 5147 h 10096"/>
              <a:gd name="connsiteX48" fmla="*/ 5628 w 10017"/>
              <a:gd name="connsiteY48" fmla="*/ 5070 h 10096"/>
              <a:gd name="connsiteX49" fmla="*/ 5426 w 10017"/>
              <a:gd name="connsiteY49" fmla="*/ 4992 h 10096"/>
              <a:gd name="connsiteX50" fmla="*/ 5426 w 10017"/>
              <a:gd name="connsiteY50" fmla="*/ 4992 h 10096"/>
              <a:gd name="connsiteX51" fmla="*/ 4747 w 10017"/>
              <a:gd name="connsiteY51" fmla="*/ 4760 h 10096"/>
              <a:gd name="connsiteX52" fmla="*/ 4077 w 10017"/>
              <a:gd name="connsiteY52" fmla="*/ 4528 h 10096"/>
              <a:gd name="connsiteX53" fmla="*/ 2731 w 10017"/>
              <a:gd name="connsiteY53" fmla="*/ 4070 h 10096"/>
              <a:gd name="connsiteX54" fmla="*/ 2731 w 10017"/>
              <a:gd name="connsiteY54" fmla="*/ 4070 h 10096"/>
              <a:gd name="connsiteX55" fmla="*/ 2506 w 10017"/>
              <a:gd name="connsiteY55" fmla="*/ 3993 h 10096"/>
              <a:gd name="connsiteX56" fmla="*/ 2280 w 10017"/>
              <a:gd name="connsiteY56" fmla="*/ 3908 h 10096"/>
              <a:gd name="connsiteX57" fmla="*/ 2059 w 10017"/>
              <a:gd name="connsiteY57" fmla="*/ 3821 h 10096"/>
              <a:gd name="connsiteX58" fmla="*/ 1848 w 10017"/>
              <a:gd name="connsiteY58" fmla="*/ 3728 h 10096"/>
              <a:gd name="connsiteX59" fmla="*/ 1645 w 10017"/>
              <a:gd name="connsiteY59" fmla="*/ 3623 h 10096"/>
              <a:gd name="connsiteX60" fmla="*/ 1447 w 10017"/>
              <a:gd name="connsiteY60" fmla="*/ 3512 h 10096"/>
              <a:gd name="connsiteX61" fmla="*/ 1249 w 10017"/>
              <a:gd name="connsiteY61" fmla="*/ 3395 h 10096"/>
              <a:gd name="connsiteX62" fmla="*/ 1066 w 10017"/>
              <a:gd name="connsiteY62" fmla="*/ 3269 h 10096"/>
              <a:gd name="connsiteX63" fmla="*/ 1066 w 10017"/>
              <a:gd name="connsiteY63" fmla="*/ 3269 h 10096"/>
              <a:gd name="connsiteX64" fmla="*/ 924 w 10017"/>
              <a:gd name="connsiteY64" fmla="*/ 3159 h 10096"/>
              <a:gd name="connsiteX65" fmla="*/ 791 w 10017"/>
              <a:gd name="connsiteY65" fmla="*/ 3048 h 10096"/>
              <a:gd name="connsiteX66" fmla="*/ 664 w 10017"/>
              <a:gd name="connsiteY66" fmla="*/ 2931 h 10096"/>
              <a:gd name="connsiteX67" fmla="*/ 559 w 10017"/>
              <a:gd name="connsiteY67" fmla="*/ 2816 h 10096"/>
              <a:gd name="connsiteX68" fmla="*/ 451 w 10017"/>
              <a:gd name="connsiteY68" fmla="*/ 2695 h 10096"/>
              <a:gd name="connsiteX69" fmla="*/ 361 w 10017"/>
              <a:gd name="connsiteY69" fmla="*/ 2568 h 10096"/>
              <a:gd name="connsiteX70" fmla="*/ 282 w 10017"/>
              <a:gd name="connsiteY70" fmla="*/ 2440 h 10096"/>
              <a:gd name="connsiteX71" fmla="*/ 206 w 10017"/>
              <a:gd name="connsiteY71" fmla="*/ 2313 h 10096"/>
              <a:gd name="connsiteX72" fmla="*/ 150 w 10017"/>
              <a:gd name="connsiteY72" fmla="*/ 2182 h 10096"/>
              <a:gd name="connsiteX73" fmla="*/ 99 w 10017"/>
              <a:gd name="connsiteY73" fmla="*/ 2042 h 10096"/>
              <a:gd name="connsiteX74" fmla="*/ 56 w 10017"/>
              <a:gd name="connsiteY74" fmla="*/ 1899 h 10096"/>
              <a:gd name="connsiteX75" fmla="*/ 28 w 10017"/>
              <a:gd name="connsiteY75" fmla="*/ 1756 h 10096"/>
              <a:gd name="connsiteX76" fmla="*/ 8 w 10017"/>
              <a:gd name="connsiteY76" fmla="*/ 1612 h 10096"/>
              <a:gd name="connsiteX77" fmla="*/ 0 w 10017"/>
              <a:gd name="connsiteY77" fmla="*/ 1462 h 10096"/>
              <a:gd name="connsiteX78" fmla="*/ 0 w 10017"/>
              <a:gd name="connsiteY78" fmla="*/ 1308 h 10096"/>
              <a:gd name="connsiteX79" fmla="*/ 13 w 10017"/>
              <a:gd name="connsiteY79" fmla="*/ 1154 h 10096"/>
              <a:gd name="connsiteX80" fmla="*/ 13 w 10017"/>
              <a:gd name="connsiteY80" fmla="*/ 1154 h 10096"/>
              <a:gd name="connsiteX81" fmla="*/ 36 w 10017"/>
              <a:gd name="connsiteY81" fmla="*/ 1012 h 10096"/>
              <a:gd name="connsiteX82" fmla="*/ 64 w 10017"/>
              <a:gd name="connsiteY82" fmla="*/ 868 h 10096"/>
              <a:gd name="connsiteX83" fmla="*/ 107 w 10017"/>
              <a:gd name="connsiteY83" fmla="*/ 723 h 10096"/>
              <a:gd name="connsiteX84" fmla="*/ 150 w 10017"/>
              <a:gd name="connsiteY84" fmla="*/ 585 h 10096"/>
              <a:gd name="connsiteX85" fmla="*/ 206 w 10017"/>
              <a:gd name="connsiteY85" fmla="*/ 448 h 10096"/>
              <a:gd name="connsiteX86" fmla="*/ 269 w 10017"/>
              <a:gd name="connsiteY86" fmla="*/ 308 h 10096"/>
              <a:gd name="connsiteX87" fmla="*/ 333 w 10017"/>
              <a:gd name="connsiteY87" fmla="*/ 177 h 10096"/>
              <a:gd name="connsiteX88" fmla="*/ 417 w 10017"/>
              <a:gd name="connsiteY88" fmla="*/ 44 h 10096"/>
              <a:gd name="connsiteX89" fmla="*/ 417 w 10017"/>
              <a:gd name="connsiteY89" fmla="*/ 44 h 10096"/>
              <a:gd name="connsiteX90" fmla="*/ 432 w 10017"/>
              <a:gd name="connsiteY90" fmla="*/ 0 h 10096"/>
              <a:gd name="connsiteX91" fmla="*/ 432 w 10017"/>
              <a:gd name="connsiteY91" fmla="*/ 0 h 10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10017" h="10096">
                <a:moveTo>
                  <a:pt x="432" y="0"/>
                </a:moveTo>
                <a:lnTo>
                  <a:pt x="432" y="0"/>
                </a:lnTo>
                <a:lnTo>
                  <a:pt x="10000" y="0"/>
                </a:lnTo>
                <a:cubicBezTo>
                  <a:pt x="10010" y="3085"/>
                  <a:pt x="10017" y="7925"/>
                  <a:pt x="10000" y="10096"/>
                </a:cubicBezTo>
                <a:cubicBezTo>
                  <a:pt x="9808" y="10001"/>
                  <a:pt x="9660" y="9857"/>
                  <a:pt x="9537" y="9785"/>
                </a:cubicBezTo>
                <a:lnTo>
                  <a:pt x="9172" y="9563"/>
                </a:lnTo>
                <a:lnTo>
                  <a:pt x="8811" y="9338"/>
                </a:lnTo>
                <a:lnTo>
                  <a:pt x="8452" y="9110"/>
                </a:lnTo>
                <a:lnTo>
                  <a:pt x="8099" y="8873"/>
                </a:lnTo>
                <a:lnTo>
                  <a:pt x="8099" y="8873"/>
                </a:lnTo>
                <a:lnTo>
                  <a:pt x="7688" y="8603"/>
                </a:lnTo>
                <a:lnTo>
                  <a:pt x="7688" y="8603"/>
                </a:lnTo>
                <a:cubicBezTo>
                  <a:pt x="7736" y="8533"/>
                  <a:pt x="7783" y="8464"/>
                  <a:pt x="7830" y="8391"/>
                </a:cubicBezTo>
                <a:cubicBezTo>
                  <a:pt x="7873" y="8323"/>
                  <a:pt x="7917" y="8253"/>
                  <a:pt x="7957" y="8183"/>
                </a:cubicBezTo>
                <a:lnTo>
                  <a:pt x="7957" y="8183"/>
                </a:lnTo>
                <a:lnTo>
                  <a:pt x="8014" y="8084"/>
                </a:lnTo>
                <a:cubicBezTo>
                  <a:pt x="8029" y="8051"/>
                  <a:pt x="8048" y="8013"/>
                  <a:pt x="8064" y="7980"/>
                </a:cubicBezTo>
                <a:cubicBezTo>
                  <a:pt x="8080" y="7945"/>
                  <a:pt x="8097" y="7908"/>
                  <a:pt x="8113" y="7875"/>
                </a:cubicBezTo>
                <a:cubicBezTo>
                  <a:pt x="8128" y="7839"/>
                  <a:pt x="8142" y="7803"/>
                  <a:pt x="8156" y="7769"/>
                </a:cubicBezTo>
                <a:cubicBezTo>
                  <a:pt x="8166" y="7732"/>
                  <a:pt x="8180" y="7695"/>
                  <a:pt x="8189" y="7658"/>
                </a:cubicBezTo>
                <a:cubicBezTo>
                  <a:pt x="8200" y="7625"/>
                  <a:pt x="8209" y="7587"/>
                  <a:pt x="8217" y="7554"/>
                </a:cubicBezTo>
                <a:cubicBezTo>
                  <a:pt x="8222" y="7518"/>
                  <a:pt x="8227" y="7480"/>
                  <a:pt x="8232" y="7444"/>
                </a:cubicBezTo>
                <a:cubicBezTo>
                  <a:pt x="8237" y="7405"/>
                  <a:pt x="8242" y="7366"/>
                  <a:pt x="8246" y="7327"/>
                </a:cubicBezTo>
                <a:lnTo>
                  <a:pt x="8246" y="7327"/>
                </a:lnTo>
                <a:cubicBezTo>
                  <a:pt x="8250" y="7285"/>
                  <a:pt x="8251" y="7242"/>
                  <a:pt x="8253" y="7201"/>
                </a:cubicBezTo>
                <a:cubicBezTo>
                  <a:pt x="8249" y="7159"/>
                  <a:pt x="8245" y="7116"/>
                  <a:pt x="8240" y="7074"/>
                </a:cubicBezTo>
                <a:cubicBezTo>
                  <a:pt x="8232" y="7033"/>
                  <a:pt x="8225" y="6991"/>
                  <a:pt x="8217" y="6952"/>
                </a:cubicBezTo>
                <a:cubicBezTo>
                  <a:pt x="8207" y="6911"/>
                  <a:pt x="8194" y="6873"/>
                  <a:pt x="8185" y="6831"/>
                </a:cubicBezTo>
                <a:cubicBezTo>
                  <a:pt x="8166" y="6792"/>
                  <a:pt x="8150" y="6753"/>
                  <a:pt x="8134" y="6714"/>
                </a:cubicBezTo>
                <a:cubicBezTo>
                  <a:pt x="8113" y="6676"/>
                  <a:pt x="8092" y="6638"/>
                  <a:pt x="8072" y="6599"/>
                </a:cubicBezTo>
                <a:cubicBezTo>
                  <a:pt x="8044" y="6561"/>
                  <a:pt x="8019" y="6525"/>
                  <a:pt x="7991" y="6486"/>
                </a:cubicBezTo>
                <a:cubicBezTo>
                  <a:pt x="7964" y="6450"/>
                  <a:pt x="7936" y="6415"/>
                  <a:pt x="7909" y="6378"/>
                </a:cubicBezTo>
                <a:lnTo>
                  <a:pt x="7909" y="6378"/>
                </a:lnTo>
                <a:cubicBezTo>
                  <a:pt x="7877" y="6344"/>
                  <a:pt x="7848" y="6311"/>
                  <a:pt x="7816" y="6278"/>
                </a:cubicBezTo>
                <a:cubicBezTo>
                  <a:pt x="7783" y="6244"/>
                  <a:pt x="7750" y="6212"/>
                  <a:pt x="7717" y="6179"/>
                </a:cubicBezTo>
                <a:cubicBezTo>
                  <a:pt x="7684" y="6149"/>
                  <a:pt x="7645" y="6120"/>
                  <a:pt x="7613" y="6091"/>
                </a:cubicBezTo>
                <a:cubicBezTo>
                  <a:pt x="7575" y="6062"/>
                  <a:pt x="7535" y="6033"/>
                  <a:pt x="7499" y="6003"/>
                </a:cubicBezTo>
                <a:cubicBezTo>
                  <a:pt x="7459" y="5975"/>
                  <a:pt x="7419" y="5946"/>
                  <a:pt x="7377" y="5919"/>
                </a:cubicBezTo>
                <a:cubicBezTo>
                  <a:pt x="7339" y="5893"/>
                  <a:pt x="7298" y="5868"/>
                  <a:pt x="7260" y="5841"/>
                </a:cubicBezTo>
                <a:cubicBezTo>
                  <a:pt x="7218" y="5818"/>
                  <a:pt x="7174" y="5791"/>
                  <a:pt x="7131" y="5765"/>
                </a:cubicBezTo>
                <a:cubicBezTo>
                  <a:pt x="7090" y="5741"/>
                  <a:pt x="7047" y="5718"/>
                  <a:pt x="7005" y="5693"/>
                </a:cubicBezTo>
                <a:lnTo>
                  <a:pt x="7005" y="5693"/>
                </a:lnTo>
                <a:lnTo>
                  <a:pt x="6814" y="5587"/>
                </a:lnTo>
                <a:lnTo>
                  <a:pt x="6624" y="5493"/>
                </a:lnTo>
                <a:lnTo>
                  <a:pt x="6433" y="5400"/>
                </a:lnTo>
                <a:lnTo>
                  <a:pt x="6236" y="5313"/>
                </a:lnTo>
                <a:lnTo>
                  <a:pt x="6038" y="5229"/>
                </a:lnTo>
                <a:lnTo>
                  <a:pt x="5834" y="5147"/>
                </a:lnTo>
                <a:lnTo>
                  <a:pt x="5628" y="5070"/>
                </a:lnTo>
                <a:lnTo>
                  <a:pt x="5426" y="4992"/>
                </a:lnTo>
                <a:lnTo>
                  <a:pt x="5426" y="4992"/>
                </a:lnTo>
                <a:lnTo>
                  <a:pt x="4747" y="4760"/>
                </a:lnTo>
                <a:lnTo>
                  <a:pt x="4077" y="4528"/>
                </a:lnTo>
                <a:lnTo>
                  <a:pt x="2731" y="4070"/>
                </a:lnTo>
                <a:lnTo>
                  <a:pt x="2731" y="4070"/>
                </a:lnTo>
                <a:lnTo>
                  <a:pt x="2506" y="3993"/>
                </a:lnTo>
                <a:lnTo>
                  <a:pt x="2280" y="3908"/>
                </a:lnTo>
                <a:lnTo>
                  <a:pt x="2059" y="3821"/>
                </a:lnTo>
                <a:lnTo>
                  <a:pt x="1848" y="3728"/>
                </a:lnTo>
                <a:lnTo>
                  <a:pt x="1645" y="3623"/>
                </a:lnTo>
                <a:cubicBezTo>
                  <a:pt x="1579" y="3585"/>
                  <a:pt x="1512" y="3548"/>
                  <a:pt x="1447" y="3512"/>
                </a:cubicBezTo>
                <a:lnTo>
                  <a:pt x="1249" y="3395"/>
                </a:lnTo>
                <a:lnTo>
                  <a:pt x="1066" y="3269"/>
                </a:lnTo>
                <a:lnTo>
                  <a:pt x="1066" y="3269"/>
                </a:lnTo>
                <a:cubicBezTo>
                  <a:pt x="1019" y="3233"/>
                  <a:pt x="972" y="3195"/>
                  <a:pt x="924" y="3159"/>
                </a:cubicBezTo>
                <a:cubicBezTo>
                  <a:pt x="880" y="3120"/>
                  <a:pt x="835" y="3086"/>
                  <a:pt x="791" y="3048"/>
                </a:cubicBezTo>
                <a:cubicBezTo>
                  <a:pt x="748" y="3009"/>
                  <a:pt x="705" y="2972"/>
                  <a:pt x="664" y="2931"/>
                </a:cubicBezTo>
                <a:cubicBezTo>
                  <a:pt x="629" y="2894"/>
                  <a:pt x="594" y="2853"/>
                  <a:pt x="559" y="2816"/>
                </a:cubicBezTo>
                <a:cubicBezTo>
                  <a:pt x="521" y="2775"/>
                  <a:pt x="486" y="2736"/>
                  <a:pt x="451" y="2695"/>
                </a:cubicBezTo>
                <a:cubicBezTo>
                  <a:pt x="421" y="2652"/>
                  <a:pt x="391" y="2611"/>
                  <a:pt x="361" y="2568"/>
                </a:cubicBezTo>
                <a:cubicBezTo>
                  <a:pt x="334" y="2526"/>
                  <a:pt x="308" y="2482"/>
                  <a:pt x="282" y="2440"/>
                </a:cubicBezTo>
                <a:cubicBezTo>
                  <a:pt x="256" y="2398"/>
                  <a:pt x="231" y="2356"/>
                  <a:pt x="206" y="2313"/>
                </a:cubicBezTo>
                <a:cubicBezTo>
                  <a:pt x="188" y="2269"/>
                  <a:pt x="168" y="2225"/>
                  <a:pt x="150" y="2182"/>
                </a:cubicBezTo>
                <a:cubicBezTo>
                  <a:pt x="132" y="2134"/>
                  <a:pt x="117" y="2090"/>
                  <a:pt x="99" y="2042"/>
                </a:cubicBezTo>
                <a:cubicBezTo>
                  <a:pt x="84" y="1995"/>
                  <a:pt x="70" y="1946"/>
                  <a:pt x="56" y="1899"/>
                </a:cubicBezTo>
                <a:cubicBezTo>
                  <a:pt x="48" y="1852"/>
                  <a:pt x="36" y="1804"/>
                  <a:pt x="28" y="1756"/>
                </a:cubicBezTo>
                <a:cubicBezTo>
                  <a:pt x="21" y="1710"/>
                  <a:pt x="13" y="1660"/>
                  <a:pt x="8" y="1612"/>
                </a:cubicBezTo>
                <a:cubicBezTo>
                  <a:pt x="5" y="1562"/>
                  <a:pt x="3" y="1513"/>
                  <a:pt x="0" y="1462"/>
                </a:cubicBezTo>
                <a:lnTo>
                  <a:pt x="0" y="1308"/>
                </a:lnTo>
                <a:cubicBezTo>
                  <a:pt x="5" y="1258"/>
                  <a:pt x="9" y="1205"/>
                  <a:pt x="13" y="1154"/>
                </a:cubicBezTo>
                <a:lnTo>
                  <a:pt x="13" y="1154"/>
                </a:lnTo>
                <a:cubicBezTo>
                  <a:pt x="21" y="1106"/>
                  <a:pt x="28" y="1060"/>
                  <a:pt x="36" y="1012"/>
                </a:cubicBezTo>
                <a:cubicBezTo>
                  <a:pt x="45" y="964"/>
                  <a:pt x="55" y="914"/>
                  <a:pt x="64" y="868"/>
                </a:cubicBezTo>
                <a:cubicBezTo>
                  <a:pt x="77" y="819"/>
                  <a:pt x="93" y="771"/>
                  <a:pt x="107" y="723"/>
                </a:cubicBezTo>
                <a:cubicBezTo>
                  <a:pt x="122" y="677"/>
                  <a:pt x="135" y="632"/>
                  <a:pt x="150" y="585"/>
                </a:cubicBezTo>
                <a:cubicBezTo>
                  <a:pt x="168" y="540"/>
                  <a:pt x="187" y="493"/>
                  <a:pt x="206" y="448"/>
                </a:cubicBezTo>
                <a:cubicBezTo>
                  <a:pt x="226" y="400"/>
                  <a:pt x="248" y="356"/>
                  <a:pt x="269" y="308"/>
                </a:cubicBezTo>
                <a:cubicBezTo>
                  <a:pt x="290" y="264"/>
                  <a:pt x="309" y="220"/>
                  <a:pt x="333" y="177"/>
                </a:cubicBezTo>
                <a:cubicBezTo>
                  <a:pt x="361" y="133"/>
                  <a:pt x="389" y="88"/>
                  <a:pt x="417" y="44"/>
                </a:cubicBezTo>
                <a:lnTo>
                  <a:pt x="417" y="44"/>
                </a:lnTo>
                <a:cubicBezTo>
                  <a:pt x="421" y="29"/>
                  <a:pt x="426" y="14"/>
                  <a:pt x="432" y="0"/>
                </a:cubicBezTo>
                <a:lnTo>
                  <a:pt x="432" y="0"/>
                </a:lnTo>
                <a:close/>
              </a:path>
            </a:pathLst>
          </a:custGeom>
          <a:solidFill>
            <a:schemeClr val="accent1"/>
          </a:solidFill>
          <a:ln w="9525">
            <a:noFill/>
            <a:round/>
            <a:headEnd/>
            <a:tailEnd/>
          </a:ln>
        </p:spPr>
        <p:txBody>
          <a:bodyPr vert="horz" wrap="square" lIns="91424" tIns="45712" rIns="91424" bIns="45712" numCol="1" anchor="t" anchorCtr="0" compatLnSpc="1">
            <a:prstTxWarp prst="textNoShape">
              <a:avLst/>
            </a:prstTxWarp>
          </a:bodyPr>
          <a:lstStyle/>
          <a:p>
            <a:endParaRPr lang="en-GB" sz="1800"/>
          </a:p>
        </p:txBody>
      </p:sp>
      <p:sp>
        <p:nvSpPr>
          <p:cNvPr id="5" name="Text Placeholder 13">
            <a:extLst>
              <a:ext uri="{FF2B5EF4-FFF2-40B4-BE49-F238E27FC236}">
                <a16:creationId xmlns:a16="http://schemas.microsoft.com/office/drawing/2014/main" xmlns="" id="{7D1DC75A-C7A4-44A4-B19C-D445335545B0}"/>
              </a:ext>
            </a:extLst>
          </p:cNvPr>
          <p:cNvSpPr>
            <a:spLocks noGrp="1"/>
          </p:cNvSpPr>
          <p:nvPr>
            <p:ph type="body" sz="quarter" idx="11" hasCustomPrompt="1"/>
          </p:nvPr>
        </p:nvSpPr>
        <p:spPr>
          <a:xfrm>
            <a:off x="305991" y="2276872"/>
            <a:ext cx="4049985" cy="869950"/>
          </a:xfrm>
        </p:spPr>
        <p:txBody>
          <a:bodyPr lIns="0" tIns="0" rIns="0" bIns="0" anchor="b">
            <a:normAutofit/>
          </a:bodyPr>
          <a:lstStyle>
            <a:lvl1pPr>
              <a:lnSpc>
                <a:spcPts val="2999"/>
              </a:lnSpc>
              <a:defRPr sz="2599">
                <a:solidFill>
                  <a:schemeClr val="accent1"/>
                </a:solidFill>
              </a:defRPr>
            </a:lvl1pPr>
            <a:lvl2pPr>
              <a:defRPr sz="2400">
                <a:solidFill>
                  <a:schemeClr val="bg1"/>
                </a:solidFill>
              </a:defRPr>
            </a:lvl2pPr>
          </a:lstStyle>
          <a:p>
            <a:pPr lvl="0"/>
            <a:r>
              <a:rPr lang="en-US" dirty="0"/>
              <a:t>Click to insert title</a:t>
            </a:r>
            <a:endParaRPr lang="pt-PT" dirty="0"/>
          </a:p>
        </p:txBody>
      </p:sp>
      <p:sp>
        <p:nvSpPr>
          <p:cNvPr id="6" name="Text Placeholder 13">
            <a:extLst>
              <a:ext uri="{FF2B5EF4-FFF2-40B4-BE49-F238E27FC236}">
                <a16:creationId xmlns:a16="http://schemas.microsoft.com/office/drawing/2014/main" xmlns="" id="{563879A0-0979-491A-8758-371BB7AD935B}"/>
              </a:ext>
            </a:extLst>
          </p:cNvPr>
          <p:cNvSpPr>
            <a:spLocks noGrp="1"/>
          </p:cNvSpPr>
          <p:nvPr>
            <p:ph type="body" sz="quarter" idx="12" hasCustomPrompt="1"/>
          </p:nvPr>
        </p:nvSpPr>
        <p:spPr>
          <a:xfrm>
            <a:off x="305991" y="3261834"/>
            <a:ext cx="4769978" cy="1196340"/>
          </a:xfrm>
        </p:spPr>
        <p:txBody>
          <a:bodyPr lIns="0" tIns="0" rIns="0" bIns="0">
            <a:normAutofit/>
          </a:bodyPr>
          <a:lstStyle>
            <a:lvl1pPr>
              <a:lnSpc>
                <a:spcPts val="1800"/>
              </a:lnSpc>
              <a:defRPr sz="1600">
                <a:solidFill>
                  <a:schemeClr val="accent1"/>
                </a:solidFill>
              </a:defRPr>
            </a:lvl1pPr>
            <a:lvl2pPr>
              <a:defRPr sz="1600">
                <a:solidFill>
                  <a:schemeClr val="bg1"/>
                </a:solidFill>
              </a:defRPr>
            </a:lvl2pPr>
          </a:lstStyle>
          <a:p>
            <a:pPr lvl="0"/>
            <a:r>
              <a:rPr lang="en-US" dirty="0"/>
              <a:t>Click to insert presenter, location, and date</a:t>
            </a:r>
            <a:endParaRPr lang="pt-PT" dirty="0"/>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407917" y="404665"/>
            <a:ext cx="2285603" cy="510013"/>
          </a:xfrm>
          <a:prstGeom prst="rect">
            <a:avLst/>
          </a:prstGeom>
        </p:spPr>
      </p:pic>
    </p:spTree>
    <p:extLst>
      <p:ext uri="{BB962C8B-B14F-4D97-AF65-F5344CB8AC3E}">
        <p14:creationId xmlns:p14="http://schemas.microsoft.com/office/powerpoint/2010/main" val="3023225896"/>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ver 4">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Text Placeholder 13">
            <a:extLst>
              <a:ext uri="{FF2B5EF4-FFF2-40B4-BE49-F238E27FC236}">
                <a16:creationId xmlns:a16="http://schemas.microsoft.com/office/drawing/2014/main" xmlns="" id="{7D1DC75A-C7A4-44A4-B19C-D445335545B0}"/>
              </a:ext>
            </a:extLst>
          </p:cNvPr>
          <p:cNvSpPr>
            <a:spLocks noGrp="1"/>
          </p:cNvSpPr>
          <p:nvPr>
            <p:ph type="body" sz="quarter" idx="11" hasCustomPrompt="1"/>
          </p:nvPr>
        </p:nvSpPr>
        <p:spPr>
          <a:xfrm>
            <a:off x="305991" y="2276872"/>
            <a:ext cx="4049985" cy="869950"/>
          </a:xfrm>
        </p:spPr>
        <p:txBody>
          <a:bodyPr lIns="0" tIns="0" rIns="0" bIns="0" anchor="b">
            <a:normAutofit/>
          </a:bodyPr>
          <a:lstStyle>
            <a:lvl1pPr>
              <a:lnSpc>
                <a:spcPts val="2999"/>
              </a:lnSpc>
              <a:defRPr sz="2599">
                <a:solidFill>
                  <a:schemeClr val="accent1"/>
                </a:solidFill>
              </a:defRPr>
            </a:lvl1pPr>
            <a:lvl2pPr>
              <a:defRPr sz="2400">
                <a:solidFill>
                  <a:schemeClr val="bg1"/>
                </a:solidFill>
              </a:defRPr>
            </a:lvl2pPr>
          </a:lstStyle>
          <a:p>
            <a:pPr lvl="0"/>
            <a:r>
              <a:rPr lang="en-US" dirty="0"/>
              <a:t>Click to insert title</a:t>
            </a:r>
            <a:endParaRPr lang="pt-PT" dirty="0"/>
          </a:p>
        </p:txBody>
      </p:sp>
      <p:sp>
        <p:nvSpPr>
          <p:cNvPr id="11" name="Text Placeholder 13">
            <a:extLst>
              <a:ext uri="{FF2B5EF4-FFF2-40B4-BE49-F238E27FC236}">
                <a16:creationId xmlns:a16="http://schemas.microsoft.com/office/drawing/2014/main" xmlns="" id="{563879A0-0979-491A-8758-371BB7AD935B}"/>
              </a:ext>
            </a:extLst>
          </p:cNvPr>
          <p:cNvSpPr>
            <a:spLocks noGrp="1"/>
          </p:cNvSpPr>
          <p:nvPr>
            <p:ph type="body" sz="quarter" idx="12" hasCustomPrompt="1"/>
          </p:nvPr>
        </p:nvSpPr>
        <p:spPr>
          <a:xfrm>
            <a:off x="305991" y="3261834"/>
            <a:ext cx="4769978" cy="1196340"/>
          </a:xfrm>
        </p:spPr>
        <p:txBody>
          <a:bodyPr lIns="0" tIns="0" rIns="0" bIns="0">
            <a:normAutofit/>
          </a:bodyPr>
          <a:lstStyle>
            <a:lvl1pPr>
              <a:lnSpc>
                <a:spcPts val="1800"/>
              </a:lnSpc>
              <a:defRPr sz="1600">
                <a:solidFill>
                  <a:schemeClr val="accent1"/>
                </a:solidFill>
              </a:defRPr>
            </a:lvl1pPr>
            <a:lvl2pPr>
              <a:defRPr sz="1600">
                <a:solidFill>
                  <a:schemeClr val="bg1"/>
                </a:solidFill>
              </a:defRPr>
            </a:lvl2pPr>
          </a:lstStyle>
          <a:p>
            <a:pPr lvl="0"/>
            <a:r>
              <a:rPr lang="en-US" dirty="0"/>
              <a:t>Click to insert presenter, location, and date</a:t>
            </a:r>
            <a:endParaRPr lang="pt-PT" dirty="0"/>
          </a:p>
        </p:txBody>
      </p:sp>
      <p:pic>
        <p:nvPicPr>
          <p:cNvPr id="8" name="Graphic 9">
            <a:extLst>
              <a:ext uri="{FF2B5EF4-FFF2-40B4-BE49-F238E27FC236}">
                <a16:creationId xmlns:a16="http://schemas.microsoft.com/office/drawing/2014/main" xmlns="" id="{C3D2EC56-D17C-4A75-8178-C69397BC7353}"/>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407917" y="404665"/>
            <a:ext cx="2285603" cy="510013"/>
          </a:xfrm>
          <a:prstGeom prst="rect">
            <a:avLst/>
          </a:prstGeom>
        </p:spPr>
      </p:pic>
      <p:sp>
        <p:nvSpPr>
          <p:cNvPr id="14" name="Freeform 11"/>
          <p:cNvSpPr>
            <a:spLocks/>
          </p:cNvSpPr>
          <p:nvPr/>
        </p:nvSpPr>
        <p:spPr bwMode="auto">
          <a:xfrm rot="16200000" flipH="1">
            <a:off x="3939171" y="1136801"/>
            <a:ext cx="6354035" cy="4080440"/>
          </a:xfrm>
          <a:custGeom>
            <a:avLst/>
            <a:gdLst>
              <a:gd name="T0" fmla="*/ 909 w 1432"/>
              <a:gd name="T1" fmla="*/ 1425 h 1425"/>
              <a:gd name="T2" fmla="*/ 934 w 1432"/>
              <a:gd name="T3" fmla="*/ 0 h 1425"/>
              <a:gd name="T4" fmla="*/ 0 w 1432"/>
              <a:gd name="T5" fmla="*/ 231 h 1425"/>
              <a:gd name="T6" fmla="*/ 0 w 1432"/>
              <a:gd name="T7" fmla="*/ 1425 h 1425"/>
              <a:gd name="T8" fmla="*/ 909 w 1432"/>
              <a:gd name="T9" fmla="*/ 1425 h 1425"/>
              <a:gd name="connsiteX0" fmla="*/ 8230 w 11365"/>
              <a:gd name="connsiteY0" fmla="*/ 6432 h 10000"/>
              <a:gd name="connsiteX1" fmla="*/ 6522 w 11365"/>
              <a:gd name="connsiteY1" fmla="*/ 0 h 10000"/>
              <a:gd name="connsiteX2" fmla="*/ 0 w 11365"/>
              <a:gd name="connsiteY2" fmla="*/ 1621 h 10000"/>
              <a:gd name="connsiteX3" fmla="*/ 0 w 11365"/>
              <a:gd name="connsiteY3" fmla="*/ 10000 h 10000"/>
              <a:gd name="connsiteX4" fmla="*/ 8230 w 11365"/>
              <a:gd name="connsiteY4" fmla="*/ 6432 h 10000"/>
              <a:gd name="connsiteX0" fmla="*/ 8230 w 11365"/>
              <a:gd name="connsiteY0" fmla="*/ 6432 h 10000"/>
              <a:gd name="connsiteX1" fmla="*/ 6522 w 11365"/>
              <a:gd name="connsiteY1" fmla="*/ 0 h 10000"/>
              <a:gd name="connsiteX2" fmla="*/ 0 w 11365"/>
              <a:gd name="connsiteY2" fmla="*/ 1621 h 10000"/>
              <a:gd name="connsiteX3" fmla="*/ 0 w 11365"/>
              <a:gd name="connsiteY3" fmla="*/ 10000 h 10000"/>
              <a:gd name="connsiteX4" fmla="*/ 8230 w 11365"/>
              <a:gd name="connsiteY4" fmla="*/ 6432 h 10000"/>
              <a:gd name="connsiteX0" fmla="*/ 8230 w 11365"/>
              <a:gd name="connsiteY0" fmla="*/ 6432 h 6432"/>
              <a:gd name="connsiteX1" fmla="*/ 6522 w 11365"/>
              <a:gd name="connsiteY1" fmla="*/ 0 h 6432"/>
              <a:gd name="connsiteX2" fmla="*/ 0 w 11365"/>
              <a:gd name="connsiteY2" fmla="*/ 1621 h 6432"/>
              <a:gd name="connsiteX3" fmla="*/ 0 w 11365"/>
              <a:gd name="connsiteY3" fmla="*/ 4781 h 6432"/>
              <a:gd name="connsiteX4" fmla="*/ 8230 w 11365"/>
              <a:gd name="connsiteY4" fmla="*/ 6432 h 6432"/>
              <a:gd name="connsiteX0" fmla="*/ 7242 w 10000"/>
              <a:gd name="connsiteY0" fmla="*/ 10000 h 10000"/>
              <a:gd name="connsiteX1" fmla="*/ 5739 w 10000"/>
              <a:gd name="connsiteY1" fmla="*/ 0 h 10000"/>
              <a:gd name="connsiteX2" fmla="*/ 0 w 10000"/>
              <a:gd name="connsiteY2" fmla="*/ 2520 h 10000"/>
              <a:gd name="connsiteX3" fmla="*/ 0 w 10000"/>
              <a:gd name="connsiteY3" fmla="*/ 10000 h 10000"/>
              <a:gd name="connsiteX4" fmla="*/ 7242 w 10000"/>
              <a:gd name="connsiteY4" fmla="*/ 10000 h 10000"/>
              <a:gd name="connsiteX0" fmla="*/ 7242 w 10000"/>
              <a:gd name="connsiteY0" fmla="*/ 10000 h 10030"/>
              <a:gd name="connsiteX1" fmla="*/ 5739 w 10000"/>
              <a:gd name="connsiteY1" fmla="*/ 0 h 10030"/>
              <a:gd name="connsiteX2" fmla="*/ 0 w 10000"/>
              <a:gd name="connsiteY2" fmla="*/ 2520 h 10030"/>
              <a:gd name="connsiteX3" fmla="*/ 0 w 10000"/>
              <a:gd name="connsiteY3" fmla="*/ 10000 h 10030"/>
              <a:gd name="connsiteX4" fmla="*/ 7242 w 10000"/>
              <a:gd name="connsiteY4" fmla="*/ 10000 h 10030"/>
              <a:gd name="connsiteX0" fmla="*/ 7241 w 9999"/>
              <a:gd name="connsiteY0" fmla="*/ 10000 h 10030"/>
              <a:gd name="connsiteX1" fmla="*/ 5739 w 9999"/>
              <a:gd name="connsiteY1" fmla="*/ 0 h 10030"/>
              <a:gd name="connsiteX2" fmla="*/ 0 w 9999"/>
              <a:gd name="connsiteY2" fmla="*/ 2520 h 10030"/>
              <a:gd name="connsiteX3" fmla="*/ 0 w 9999"/>
              <a:gd name="connsiteY3" fmla="*/ 10000 h 10030"/>
              <a:gd name="connsiteX4" fmla="*/ 7241 w 9999"/>
              <a:gd name="connsiteY4" fmla="*/ 10000 h 10030"/>
              <a:gd name="connsiteX0" fmla="*/ 7242 w 8800"/>
              <a:gd name="connsiteY0" fmla="*/ 9970 h 10000"/>
              <a:gd name="connsiteX1" fmla="*/ 5740 w 8800"/>
              <a:gd name="connsiteY1" fmla="*/ 0 h 10000"/>
              <a:gd name="connsiteX2" fmla="*/ 0 w 8800"/>
              <a:gd name="connsiteY2" fmla="*/ 2512 h 10000"/>
              <a:gd name="connsiteX3" fmla="*/ 0 w 8800"/>
              <a:gd name="connsiteY3" fmla="*/ 9970 h 10000"/>
              <a:gd name="connsiteX4" fmla="*/ 7242 w 88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557"/>
              <a:gd name="connsiteX1" fmla="*/ 6523 w 10000"/>
              <a:gd name="connsiteY1" fmla="*/ 0 h 10557"/>
              <a:gd name="connsiteX2" fmla="*/ 0 w 10000"/>
              <a:gd name="connsiteY2" fmla="*/ 2512 h 10557"/>
              <a:gd name="connsiteX3" fmla="*/ 0 w 10000"/>
              <a:gd name="connsiteY3" fmla="*/ 9970 h 10557"/>
              <a:gd name="connsiteX4" fmla="*/ 8230 w 10000"/>
              <a:gd name="connsiteY4" fmla="*/ 9970 h 10557"/>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8230" y="9970"/>
                </a:moveTo>
                <a:cubicBezTo>
                  <a:pt x="8903" y="7585"/>
                  <a:pt x="10000" y="3274"/>
                  <a:pt x="6523" y="0"/>
                </a:cubicBezTo>
                <a:cubicBezTo>
                  <a:pt x="2736" y="3208"/>
                  <a:pt x="901" y="3230"/>
                  <a:pt x="0" y="2512"/>
                </a:cubicBezTo>
                <a:lnTo>
                  <a:pt x="0" y="9970"/>
                </a:lnTo>
                <a:cubicBezTo>
                  <a:pt x="2726" y="10000"/>
                  <a:pt x="5748" y="9983"/>
                  <a:pt x="8230" y="9970"/>
                </a:cubicBezTo>
                <a:close/>
              </a:path>
            </a:pathLst>
          </a:custGeom>
          <a:solidFill>
            <a:schemeClr val="accent5"/>
          </a:solidFill>
          <a:ln>
            <a:noFill/>
          </a:ln>
        </p:spPr>
        <p:txBody>
          <a:bodyPr vert="horz" wrap="square" lIns="91424" tIns="45712" rIns="91424" bIns="45712" numCol="1" anchor="t" anchorCtr="0" compatLnSpc="1">
            <a:prstTxWarp prst="textNoShape">
              <a:avLst/>
            </a:prstTxWarp>
          </a:bodyPr>
          <a:lstStyle/>
          <a:p>
            <a:endParaRPr lang="en-US" sz="1800" dirty="0"/>
          </a:p>
        </p:txBody>
      </p:sp>
    </p:spTree>
    <p:extLst>
      <p:ext uri="{BB962C8B-B14F-4D97-AF65-F5344CB8AC3E}">
        <p14:creationId xmlns:p14="http://schemas.microsoft.com/office/powerpoint/2010/main" val="2453972498"/>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ver 5">
    <p:bg>
      <p:bgPr>
        <a:solidFill>
          <a:schemeClr val="bg1"/>
        </a:solidFill>
        <a:effectLst/>
      </p:bgPr>
    </p:bg>
    <p:spTree>
      <p:nvGrpSpPr>
        <p:cNvPr id="1" name=""/>
        <p:cNvGrpSpPr/>
        <p:nvPr/>
      </p:nvGrpSpPr>
      <p:grpSpPr>
        <a:xfrm>
          <a:off x="0" y="0"/>
          <a:ext cx="0" cy="0"/>
          <a:chOff x="0" y="0"/>
          <a:chExt cx="0" cy="0"/>
        </a:xfrm>
      </p:grpSpPr>
      <p:pic>
        <p:nvPicPr>
          <p:cNvPr id="15" name="Picture 14" descr="Cover_small_1600px2.jpg"/>
          <p:cNvPicPr>
            <a:picLocks noChangeAspect="1"/>
          </p:cNvPicPr>
          <p:nvPr/>
        </p:nvPicPr>
        <p:blipFill>
          <a:blip r:embed="rId2" cstate="print"/>
          <a:stretch>
            <a:fillRect/>
          </a:stretch>
        </p:blipFill>
        <p:spPr>
          <a:xfrm>
            <a:off x="794" y="0"/>
            <a:ext cx="9142412" cy="6858000"/>
          </a:xfrm>
          <a:prstGeom prst="rect">
            <a:avLst/>
          </a:prstGeom>
        </p:spPr>
      </p:pic>
      <p:sp>
        <p:nvSpPr>
          <p:cNvPr id="10" name="Text Placeholder 13">
            <a:extLst>
              <a:ext uri="{FF2B5EF4-FFF2-40B4-BE49-F238E27FC236}">
                <a16:creationId xmlns:a16="http://schemas.microsoft.com/office/drawing/2014/main" xmlns="" id="{7D1DC75A-C7A4-44A4-B19C-D445335545B0}"/>
              </a:ext>
            </a:extLst>
          </p:cNvPr>
          <p:cNvSpPr>
            <a:spLocks noGrp="1"/>
          </p:cNvSpPr>
          <p:nvPr>
            <p:ph type="body" sz="quarter" idx="11"/>
          </p:nvPr>
        </p:nvSpPr>
        <p:spPr>
          <a:xfrm>
            <a:off x="305991" y="1700808"/>
            <a:ext cx="4625987" cy="869950"/>
          </a:xfrm>
        </p:spPr>
        <p:txBody>
          <a:bodyPr lIns="0" tIns="0" rIns="0" bIns="0" anchor="b">
            <a:normAutofit/>
          </a:bodyPr>
          <a:lstStyle>
            <a:lvl1pPr>
              <a:lnSpc>
                <a:spcPts val="2999"/>
              </a:lnSpc>
              <a:defRPr sz="2599" baseline="0">
                <a:solidFill>
                  <a:schemeClr val="accent1"/>
                </a:solidFill>
              </a:defRPr>
            </a:lvl1pPr>
            <a:lvl2pPr>
              <a:defRPr sz="2400">
                <a:solidFill>
                  <a:schemeClr val="bg1"/>
                </a:solidFill>
              </a:defRPr>
            </a:lvl2pPr>
          </a:lstStyle>
          <a:p>
            <a:pPr lvl="0"/>
            <a:r>
              <a:rPr lang="en-US"/>
              <a:t>Edit Master text styles</a:t>
            </a:r>
          </a:p>
        </p:txBody>
      </p:sp>
      <p:sp>
        <p:nvSpPr>
          <p:cNvPr id="11" name="Text Placeholder 13">
            <a:extLst>
              <a:ext uri="{FF2B5EF4-FFF2-40B4-BE49-F238E27FC236}">
                <a16:creationId xmlns:a16="http://schemas.microsoft.com/office/drawing/2014/main" xmlns="" id="{563879A0-0979-491A-8758-371BB7AD935B}"/>
              </a:ext>
            </a:extLst>
          </p:cNvPr>
          <p:cNvSpPr>
            <a:spLocks noGrp="1"/>
          </p:cNvSpPr>
          <p:nvPr>
            <p:ph type="body" sz="quarter" idx="12" hasCustomPrompt="1"/>
          </p:nvPr>
        </p:nvSpPr>
        <p:spPr>
          <a:xfrm>
            <a:off x="305991" y="2685770"/>
            <a:ext cx="4625987" cy="1196340"/>
          </a:xfrm>
        </p:spPr>
        <p:txBody>
          <a:bodyPr lIns="0" tIns="0" rIns="0" bIns="0">
            <a:normAutofit/>
          </a:bodyPr>
          <a:lstStyle>
            <a:lvl1pPr>
              <a:lnSpc>
                <a:spcPts val="1800"/>
              </a:lnSpc>
              <a:defRPr sz="1600">
                <a:solidFill>
                  <a:schemeClr val="accent1"/>
                </a:solidFill>
              </a:defRPr>
            </a:lvl1pPr>
            <a:lvl2pPr>
              <a:defRPr sz="1600">
                <a:solidFill>
                  <a:schemeClr val="bg1"/>
                </a:solidFill>
              </a:defRPr>
            </a:lvl2pPr>
          </a:lstStyle>
          <a:p>
            <a:pPr lvl="0"/>
            <a:r>
              <a:rPr lang="en-US" dirty="0"/>
              <a:t>Click to insert presenter, location, and date</a:t>
            </a:r>
            <a:endParaRPr lang="pt-PT" dirty="0"/>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3" cstate="print">
            <a:extLst>
              <a:ext uri="{96DAC541-7B7A-43D3-8B79-37D633B846F1}">
                <asvg:svgBlip xmlns:asvg="http://schemas.microsoft.com/office/drawing/2016/SVG/main" xmlns="" r:embed="rId4"/>
              </a:ext>
            </a:extLst>
          </a:blip>
          <a:stretch>
            <a:fillRect/>
          </a:stretch>
        </p:blipFill>
        <p:spPr>
          <a:xfrm>
            <a:off x="407917" y="404665"/>
            <a:ext cx="2285603" cy="510013"/>
          </a:xfrm>
          <a:prstGeom prst="rect">
            <a:avLst/>
          </a:prstGeom>
        </p:spPr>
      </p:pic>
    </p:spTree>
    <p:extLst>
      <p:ext uri="{BB962C8B-B14F-4D97-AF65-F5344CB8AC3E}">
        <p14:creationId xmlns:p14="http://schemas.microsoft.com/office/powerpoint/2010/main" val="3347194635"/>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ver 6">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3" name="Graphic 2">
            <a:extLst>
              <a:ext uri="{FF2B5EF4-FFF2-40B4-BE49-F238E27FC236}">
                <a16:creationId xmlns:a16="http://schemas.microsoft.com/office/drawing/2014/main" xmlns="" id="{02DEF159-660E-4893-A63C-7C2BB5EEB9A1}"/>
              </a:ext>
            </a:extLst>
          </p:cNvPr>
          <p:cNvPicPr>
            <a:picLocks noChangeAspect="1"/>
          </p:cNvPicPr>
          <p:nvPr/>
        </p:nvPicPr>
        <p:blipFill rotWithShape="1">
          <a:blip r:embed="rId2" cstate="print">
            <a:extLst>
              <a:ext uri="{96DAC541-7B7A-43D3-8B79-37D633B846F1}">
                <asvg:svgBlip xmlns:asvg="http://schemas.microsoft.com/office/drawing/2016/SVG/main" xmlns="" r:embed="rId3"/>
              </a:ext>
            </a:extLst>
          </a:blip>
          <a:srcRect l="10370" t="18343" b="19135"/>
          <a:stretch/>
        </p:blipFill>
        <p:spPr>
          <a:xfrm flipH="1">
            <a:off x="1548189" y="-3448"/>
            <a:ext cx="7595811" cy="6858000"/>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4212023" y="286731"/>
            <a:ext cx="4481997" cy="1182207"/>
          </a:xfrm>
          <a:prstGeom prst="rect">
            <a:avLst/>
          </a:prstGeom>
        </p:spPr>
        <p:txBody>
          <a:bodyPr anchor="b">
            <a:normAutofit/>
          </a:bodyPr>
          <a:lstStyle>
            <a:lvl1pPr marL="0" indent="0" algn="l">
              <a:lnSpc>
                <a:spcPts val="2999"/>
              </a:lnSpc>
              <a:buNone/>
              <a:defRPr sz="2599">
                <a:solidFill>
                  <a:schemeClr val="accent2"/>
                </a:solidFill>
              </a:defRPr>
            </a:lvl1pPr>
            <a:lvl2pPr marL="457109" indent="0">
              <a:buNone/>
              <a:defRPr sz="5999">
                <a:solidFill>
                  <a:schemeClr val="bg1"/>
                </a:solidFill>
              </a:defRPr>
            </a:lvl2pPr>
          </a:lstStyle>
          <a:p>
            <a:pPr lvl="0"/>
            <a:r>
              <a:rPr lang="en-US" dirty="0"/>
              <a:t>Click to insert section title</a:t>
            </a:r>
            <a:endParaRPr lang="pt-PT" dirty="0"/>
          </a:p>
        </p:txBody>
      </p:sp>
      <p:pic>
        <p:nvPicPr>
          <p:cNvPr id="12"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407917" y="6101473"/>
            <a:ext cx="2285603" cy="510013"/>
          </a:xfrm>
          <a:prstGeom prst="rect">
            <a:avLst/>
          </a:prstGeom>
        </p:spPr>
      </p:pic>
      <p:sp>
        <p:nvSpPr>
          <p:cNvPr id="8" name="Subtitle 2"/>
          <p:cNvSpPr>
            <a:spLocks noGrp="1"/>
          </p:cNvSpPr>
          <p:nvPr>
            <p:ph type="subTitle" idx="1" hasCustomPrompt="1"/>
          </p:nvPr>
        </p:nvSpPr>
        <p:spPr>
          <a:xfrm>
            <a:off x="4212024" y="1628800"/>
            <a:ext cx="4535716"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217"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Tree>
    <p:extLst>
      <p:ext uri="{BB962C8B-B14F-4D97-AF65-F5344CB8AC3E}">
        <p14:creationId xmlns:p14="http://schemas.microsoft.com/office/powerpoint/2010/main" val="963713147"/>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2519175956"/>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792564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375"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89380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5251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7" Type="http://schemas.openxmlformats.org/officeDocument/2006/relationships/image" Target="../media/image8.png"/><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theme" Target="../theme/theme2.xml"/><Relationship Id="rId5" Type="http://schemas.openxmlformats.org/officeDocument/2006/relationships/slideLayout" Target="../slideLayouts/slideLayout14.xml"/><Relationship Id="rId4"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image" Target="../media/image8.png"/><Relationship Id="rId5" Type="http://schemas.openxmlformats.org/officeDocument/2006/relationships/theme" Target="../theme/theme3.xml"/><Relationship Id="rId4" Type="http://schemas.openxmlformats.org/officeDocument/2006/relationships/slideLayout" Target="../slideLayouts/slideLayout18.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4.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
        <p:nvSpPr>
          <p:cNvPr id="6"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2" y="260648"/>
            <a:ext cx="8509933" cy="859536"/>
          </a:xfrm>
          <a:prstGeom prst="rect">
            <a:avLst/>
          </a:prstGeom>
        </p:spPr>
        <p:txBody>
          <a:bodyPr vert="horz" lIns="0" tIns="0" rIns="0" bIns="0" rtlCol="0" anchor="t">
            <a:normAutofit/>
          </a:bodyPr>
          <a:lstStyle/>
          <a:p>
            <a:pPr lvl="0">
              <a:lnSpc>
                <a:spcPts val="2999"/>
              </a:lnSpc>
            </a:pPr>
            <a:r>
              <a:rPr lang="en-US"/>
              <a:t>Click to edit Master title style</a:t>
            </a:r>
            <a:endParaRPr lang="pt-PT" dirty="0"/>
          </a:p>
        </p:txBody>
      </p:sp>
    </p:spTree>
    <p:extLst>
      <p:ext uri="{BB962C8B-B14F-4D97-AF65-F5344CB8AC3E}">
        <p14:creationId xmlns:p14="http://schemas.microsoft.com/office/powerpoint/2010/main" val="3115003818"/>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9" r:id="rId8"/>
    <p:sldLayoutId id="2147483701" r:id="rId9"/>
  </p:sldLayoutIdLst>
  <p:hf sldNum="0" hdr="0" dt="0"/>
  <p:txStyles>
    <p:titleStyle>
      <a:lvl1pPr algn="l" defTabSz="914217" rtl="0" eaLnBrk="1" latinLnBrk="0" hangingPunct="1">
        <a:lnSpc>
          <a:spcPts val="2999"/>
        </a:lnSpc>
        <a:spcBef>
          <a:spcPct val="0"/>
        </a:spcBef>
        <a:buNone/>
        <a:defRPr sz="2599"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217"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663" indent="-228554" algn="l" defTabSz="914217" rtl="0" eaLnBrk="1" latinLnBrk="0" hangingPunct="1">
        <a:lnSpc>
          <a:spcPct val="90000"/>
        </a:lnSpc>
        <a:spcBef>
          <a:spcPts val="500"/>
        </a:spcBef>
        <a:buClr>
          <a:schemeClr val="accent1"/>
        </a:buClr>
        <a:buFont typeface="Wingdings" pitchFamily="2" charset="2"/>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2771" indent="-228554" algn="l" defTabSz="914217" rtl="0" eaLnBrk="1" latinLnBrk="0" hangingPunct="1">
        <a:lnSpc>
          <a:spcPct val="90000"/>
        </a:lnSpc>
        <a:spcBef>
          <a:spcPts val="500"/>
        </a:spcBef>
        <a:buClr>
          <a:schemeClr val="accent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599880" indent="-228554" algn="l" defTabSz="914217" rtl="0" eaLnBrk="1" latinLnBrk="0" hangingPunct="1">
        <a:lnSpc>
          <a:spcPct val="90000"/>
        </a:lnSpc>
        <a:spcBef>
          <a:spcPts val="500"/>
        </a:spcBef>
        <a:buFont typeface="Verdana"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6989" indent="-228554" algn="l" defTabSz="914217" rtl="0" eaLnBrk="1" latinLnBrk="0" hangingPunct="1">
        <a:lnSpc>
          <a:spcPct val="90000"/>
        </a:lnSpc>
        <a:spcBef>
          <a:spcPts val="500"/>
        </a:spcBef>
        <a:buClr>
          <a:schemeClr val="accent5"/>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p15:clr>
            <a:srgbClr val="F26B43"/>
          </p15:clr>
        </p15:guide>
        <p15:guide id="2" pos="257">
          <p15:clr>
            <a:srgbClr val="F26B43"/>
          </p15:clr>
        </p15:guide>
        <p15:guide id="3" pos="7423">
          <p15:clr>
            <a:srgbClr val="F26B43"/>
          </p15:clr>
        </p15:guide>
        <p15:guide id="4" orient="horz" pos="25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
        <p:nvSpPr>
          <p:cNvPr id="6"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2" y="260648"/>
            <a:ext cx="8509933" cy="859536"/>
          </a:xfrm>
          <a:prstGeom prst="rect">
            <a:avLst/>
          </a:prstGeom>
        </p:spPr>
        <p:txBody>
          <a:bodyPr vert="horz" lIns="0" tIns="0" rIns="0" bIns="0" rtlCol="0" anchor="t">
            <a:normAutofit/>
          </a:bodyPr>
          <a:lstStyle/>
          <a:p>
            <a:pPr lvl="0">
              <a:lnSpc>
                <a:spcPts val="2999"/>
              </a:lnSpc>
            </a:pPr>
            <a:r>
              <a:rPr lang="en-US"/>
              <a:t>Click to edit Master title style</a:t>
            </a:r>
            <a:endParaRPr lang="pt-PT" dirty="0"/>
          </a:p>
        </p:txBody>
      </p:sp>
      <p:sp>
        <p:nvSpPr>
          <p:cNvPr id="7" name="Retângulo 43">
            <a:extLst>
              <a:ext uri="{FF2B5EF4-FFF2-40B4-BE49-F238E27FC236}">
                <a16:creationId xmlns:a16="http://schemas.microsoft.com/office/drawing/2014/main" xmlns="" id="{25FC8637-25BD-4C09-AF25-56B4243DAB3D}"/>
              </a:ext>
            </a:extLst>
          </p:cNvPr>
          <p:cNvSpPr/>
          <p:nvPr/>
        </p:nvSpPr>
        <p:spPr>
          <a:xfrm>
            <a:off x="8658858" y="6555758"/>
            <a:ext cx="360933"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8" name="Retângulo 43">
            <a:extLst>
              <a:ext uri="{FF2B5EF4-FFF2-40B4-BE49-F238E27FC236}">
                <a16:creationId xmlns:a16="http://schemas.microsoft.com/office/drawing/2014/main" xmlns="" id="{834ADCB4-BFB1-450D-8F6D-64217F4CD92C}"/>
              </a:ext>
            </a:extLst>
          </p:cNvPr>
          <p:cNvSpPr/>
          <p:nvPr/>
        </p:nvSpPr>
        <p:spPr>
          <a:xfrm>
            <a:off x="324266" y="6555758"/>
            <a:ext cx="1667764"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pic>
        <p:nvPicPr>
          <p:cNvPr id="9" name="Picture 8" descr="SPADE.png"/>
          <p:cNvPicPr>
            <a:picLocks noChangeAspect="1"/>
          </p:cNvPicPr>
          <p:nvPr/>
        </p:nvPicPr>
        <p:blipFill>
          <a:blip r:embed="rId7" cstate="print"/>
          <a:stretch>
            <a:fillRect/>
          </a:stretch>
        </p:blipFill>
        <p:spPr>
          <a:xfrm>
            <a:off x="8465783" y="203647"/>
            <a:ext cx="420168" cy="420241"/>
          </a:xfrm>
          <a:prstGeom prst="rect">
            <a:avLst/>
          </a:prstGeom>
        </p:spPr>
      </p:pic>
    </p:spTree>
    <p:extLst>
      <p:ext uri="{BB962C8B-B14F-4D97-AF65-F5344CB8AC3E}">
        <p14:creationId xmlns:p14="http://schemas.microsoft.com/office/powerpoint/2010/main" val="393163585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Lst>
  <p:txStyles>
    <p:titleStyle>
      <a:lvl1pPr algn="l" defTabSz="914217" rtl="0" eaLnBrk="1" latinLnBrk="0" hangingPunct="1">
        <a:lnSpc>
          <a:spcPts val="2999"/>
        </a:lnSpc>
        <a:spcBef>
          <a:spcPct val="0"/>
        </a:spcBef>
        <a:buNone/>
        <a:defRPr sz="2599"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217"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266647" indent="-180939" algn="l" defTabSz="914217" rtl="0" eaLnBrk="1" latinLnBrk="0" hangingPunct="1">
        <a:lnSpc>
          <a:spcPct val="90000"/>
        </a:lnSpc>
        <a:spcBef>
          <a:spcPts val="500"/>
        </a:spcBef>
        <a:buClr>
          <a:schemeClr val="accent1"/>
        </a:buClr>
        <a:buFont typeface="Wingdings" pitchFamily="2" charset="2"/>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447585" indent="-180939" algn="l" defTabSz="914217" rtl="0" eaLnBrk="1" latinLnBrk="0" hangingPunct="1">
        <a:lnSpc>
          <a:spcPct val="90000"/>
        </a:lnSpc>
        <a:spcBef>
          <a:spcPts val="500"/>
        </a:spcBef>
        <a:buClr>
          <a:schemeClr val="accent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628524" indent="-180939" algn="l" defTabSz="914217" rtl="0" eaLnBrk="1" latinLnBrk="0" hangingPunct="1">
        <a:lnSpc>
          <a:spcPct val="90000"/>
        </a:lnSpc>
        <a:spcBef>
          <a:spcPts val="500"/>
        </a:spcBef>
        <a:buFont typeface="Verdana"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809463" indent="-180939" algn="l" defTabSz="914217" rtl="0" eaLnBrk="1" latinLnBrk="0" hangingPunct="1">
        <a:lnSpc>
          <a:spcPct val="90000"/>
        </a:lnSpc>
        <a:spcBef>
          <a:spcPts val="500"/>
        </a:spcBef>
        <a:buClr>
          <a:schemeClr val="accent5"/>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p15:clr>
            <a:srgbClr val="F26B43"/>
          </p15:clr>
        </p15:guide>
        <p15:guide id="2" pos="257">
          <p15:clr>
            <a:srgbClr val="F26B43"/>
          </p15:clr>
        </p15:guide>
        <p15:guide id="3" pos="7423">
          <p15:clr>
            <a:srgbClr val="F26B43"/>
          </p15:clr>
        </p15:guide>
        <p15:guide id="4" orient="horz" pos="25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2" y="260648"/>
            <a:ext cx="8509933" cy="859536"/>
          </a:xfrm>
          <a:prstGeom prst="rect">
            <a:avLst/>
          </a:prstGeom>
        </p:spPr>
        <p:txBody>
          <a:bodyPr vert="horz" lIns="0" tIns="0" rIns="0" bIns="0" rtlCol="0" anchor="t">
            <a:normAutofit/>
          </a:bodyPr>
          <a:lstStyle/>
          <a:p>
            <a:pPr lvl="0">
              <a:lnSpc>
                <a:spcPts val="2999"/>
              </a:lnSpc>
            </a:pPr>
            <a:r>
              <a:rPr lang="en-US" dirty="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0" y="1412877"/>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3"/>
            <a:endParaRPr lang="en-US" dirty="0"/>
          </a:p>
        </p:txBody>
      </p:sp>
      <p:pic>
        <p:nvPicPr>
          <p:cNvPr id="12" name="Picture 11" descr="SPADE.png"/>
          <p:cNvPicPr>
            <a:picLocks noChangeAspect="1"/>
          </p:cNvPicPr>
          <p:nvPr/>
        </p:nvPicPr>
        <p:blipFill>
          <a:blip r:embed="rId6" cstate="print"/>
          <a:stretch>
            <a:fillRect/>
          </a:stretch>
        </p:blipFill>
        <p:spPr>
          <a:xfrm>
            <a:off x="8465783" y="203647"/>
            <a:ext cx="420168" cy="420241"/>
          </a:xfrm>
          <a:prstGeom prst="rect">
            <a:avLst/>
          </a:prstGeom>
        </p:spPr>
      </p:pic>
      <p:sp>
        <p:nvSpPr>
          <p:cNvPr id="10" name="Retângulo 43">
            <a:extLst>
              <a:ext uri="{FF2B5EF4-FFF2-40B4-BE49-F238E27FC236}">
                <a16:creationId xmlns:a16="http://schemas.microsoft.com/office/drawing/2014/main" xmlns="" id="{25FC8637-25BD-4C09-AF25-56B4243DAB3D}"/>
              </a:ext>
            </a:extLst>
          </p:cNvPr>
          <p:cNvSpPr/>
          <p:nvPr/>
        </p:nvSpPr>
        <p:spPr>
          <a:xfrm>
            <a:off x="8658858" y="6555758"/>
            <a:ext cx="360933"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11" name="Retângulo 43">
            <a:extLst>
              <a:ext uri="{FF2B5EF4-FFF2-40B4-BE49-F238E27FC236}">
                <a16:creationId xmlns:a16="http://schemas.microsoft.com/office/drawing/2014/main" xmlns="" id="{834ADCB4-BFB1-450D-8F6D-64217F4CD92C}"/>
              </a:ext>
            </a:extLst>
          </p:cNvPr>
          <p:cNvSpPr/>
          <p:nvPr/>
        </p:nvSpPr>
        <p:spPr>
          <a:xfrm>
            <a:off x="324266" y="6555758"/>
            <a:ext cx="1667764"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328150404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Lst>
  <p:txStyles>
    <p:titleStyle>
      <a:lvl1pPr algn="l" defTabSz="914217" rtl="0" eaLnBrk="1" latinLnBrk="0" hangingPunct="1">
        <a:lnSpc>
          <a:spcPct val="90000"/>
        </a:lnSpc>
        <a:spcBef>
          <a:spcPct val="0"/>
        </a:spcBef>
        <a:buNone/>
        <a:defRPr lang="pt-PT" sz="2599"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217"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16" indent="-228554" algn="l" defTabSz="914217"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109" indent="-228554" algn="l" defTabSz="914217"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425" indent="-233316" algn="l" defTabSz="914217"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3" pos="7423">
          <p15:clr>
            <a:srgbClr val="F26B43"/>
          </p15:clr>
        </p15:guide>
        <p15:guide id="4" pos="257">
          <p15:clr>
            <a:srgbClr val="F26B43"/>
          </p15:clr>
        </p15:guide>
        <p15:guide id="5" orient="horz" pos="4065">
          <p15:clr>
            <a:srgbClr val="F26B43"/>
          </p15:clr>
        </p15:guide>
        <p15:guide id="6" orient="horz" pos="799">
          <p15:clr>
            <a:srgbClr val="F26B43"/>
          </p15:clr>
        </p15:guide>
        <p15:guide id="7" orient="horz" pos="89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0" y="1412877"/>
            <a:ext cx="8528209"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30"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2" y="260648"/>
            <a:ext cx="8312649" cy="859536"/>
          </a:xfrm>
          <a:prstGeom prst="rect">
            <a:avLst/>
          </a:prstGeom>
        </p:spPr>
        <p:txBody>
          <a:bodyPr vert="horz" lIns="0" tIns="0" rIns="0" bIns="0" rtlCol="0" anchor="t">
            <a:normAutofit/>
          </a:bodyPr>
          <a:lstStyle/>
          <a:p>
            <a:pPr lvl="0">
              <a:lnSpc>
                <a:spcPts val="2999"/>
              </a:lnSpc>
            </a:pPr>
            <a:r>
              <a:rPr lang="en-US"/>
              <a:t>Click to edit Master title style</a:t>
            </a:r>
            <a:endParaRPr lang="pt-PT" dirty="0"/>
          </a:p>
        </p:txBody>
      </p:sp>
      <p:pic>
        <p:nvPicPr>
          <p:cNvPr id="31" name="Picture 30" descr="SPADE.png"/>
          <p:cNvPicPr>
            <a:picLocks noChangeAspect="1"/>
          </p:cNvPicPr>
          <p:nvPr/>
        </p:nvPicPr>
        <p:blipFill>
          <a:blip r:embed="rId3" cstate="print"/>
          <a:stretch>
            <a:fillRect/>
          </a:stretch>
        </p:blipFill>
        <p:spPr>
          <a:xfrm>
            <a:off x="8465783" y="203647"/>
            <a:ext cx="420168" cy="420241"/>
          </a:xfrm>
          <a:prstGeom prst="rect">
            <a:avLst/>
          </a:prstGeom>
        </p:spPr>
      </p:pic>
      <p:sp>
        <p:nvSpPr>
          <p:cNvPr id="33" name="Retângulo 43">
            <a:extLst>
              <a:ext uri="{FF2B5EF4-FFF2-40B4-BE49-F238E27FC236}">
                <a16:creationId xmlns:a16="http://schemas.microsoft.com/office/drawing/2014/main" xmlns="" id="{25FC8637-25BD-4C09-AF25-56B4243DAB3D}"/>
              </a:ext>
            </a:extLst>
          </p:cNvPr>
          <p:cNvSpPr/>
          <p:nvPr/>
        </p:nvSpPr>
        <p:spPr>
          <a:xfrm>
            <a:off x="8658858" y="6555758"/>
            <a:ext cx="360933"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34" name="Retângulo 43">
            <a:extLst>
              <a:ext uri="{FF2B5EF4-FFF2-40B4-BE49-F238E27FC236}">
                <a16:creationId xmlns:a16="http://schemas.microsoft.com/office/drawing/2014/main" xmlns="" id="{834ADCB4-BFB1-450D-8F6D-64217F4CD92C}"/>
              </a:ext>
            </a:extLst>
          </p:cNvPr>
          <p:cNvSpPr/>
          <p:nvPr/>
        </p:nvSpPr>
        <p:spPr>
          <a:xfrm>
            <a:off x="324266" y="6555758"/>
            <a:ext cx="1667764"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2796290244"/>
      </p:ext>
    </p:extLst>
  </p:cSld>
  <p:clrMap bg1="lt1" tx1="dk1" bg2="lt2" tx2="dk2" accent1="accent1" accent2="accent2" accent3="accent3" accent4="accent4" accent5="accent5" accent6="accent6" hlink="hlink" folHlink="folHlink"/>
  <p:sldLayoutIdLst>
    <p:sldLayoutId id="2147483714" r:id="rId1"/>
  </p:sldLayoutIdLst>
  <p:txStyles>
    <p:titleStyle>
      <a:lvl1pPr algn="l" defTabSz="914217" rtl="0" eaLnBrk="1" latinLnBrk="0" hangingPunct="1">
        <a:lnSpc>
          <a:spcPct val="90000"/>
        </a:lnSpc>
        <a:spcBef>
          <a:spcPct val="0"/>
        </a:spcBef>
        <a:buNone/>
        <a:defRPr lang="pt-PT" sz="2599"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217"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16" indent="-228554" algn="l" defTabSz="914217"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109" indent="-223793" algn="l" defTabSz="914217"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425" indent="-233316" algn="l" defTabSz="914217"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hyperlink" Target="https://community.successfactors.com/t5/Calibration/ct-p/Calibration" TargetMode="Externa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body" sz="quarter" idx="10"/>
          </p:nvPr>
        </p:nvSpPr>
        <p:spPr/>
        <p:txBody>
          <a:bodyPr>
            <a:normAutofit/>
          </a:bodyPr>
          <a:lstStyle/>
          <a:p>
            <a:r>
              <a:rPr lang="en-US" sz="2000">
                <a:solidFill>
                  <a:schemeClr val="tx1"/>
                </a:solidFill>
              </a:rPr>
              <a:t>Lesson </a:t>
            </a:r>
            <a:r>
              <a:rPr lang="en-US" sz="2000" smtClean="0">
                <a:solidFill>
                  <a:schemeClr val="tx1"/>
                </a:solidFill>
              </a:rPr>
              <a:t>03: </a:t>
            </a:r>
            <a:r>
              <a:rPr lang="en-US" sz="2000">
                <a:solidFill>
                  <a:schemeClr val="tx1"/>
                </a:solidFill>
              </a:rPr>
              <a:t>Route </a:t>
            </a:r>
            <a:r>
              <a:rPr lang="en-US" sz="2000" dirty="0">
                <a:solidFill>
                  <a:schemeClr val="tx1"/>
                </a:solidFill>
              </a:rPr>
              <a:t>maps, rating scale, integration and Calibration</a:t>
            </a:r>
          </a:p>
        </p:txBody>
      </p:sp>
      <p:sp>
        <p:nvSpPr>
          <p:cNvPr id="11" name="Title 10"/>
          <p:cNvSpPr>
            <a:spLocks noGrp="1"/>
          </p:cNvSpPr>
          <p:nvPr>
            <p:ph type="ctrTitle" idx="4294967295"/>
          </p:nvPr>
        </p:nvSpPr>
        <p:spPr>
          <a:xfrm>
            <a:off x="457200" y="2928031"/>
            <a:ext cx="5035550" cy="1096962"/>
          </a:xfrm>
        </p:spPr>
        <p:txBody>
          <a:bodyPr>
            <a:normAutofit/>
          </a:bodyPr>
          <a:lstStyle/>
          <a:p>
            <a:r>
              <a:rPr lang="en-US" sz="3600"/>
              <a:t>HR Part II</a:t>
            </a:r>
            <a:endParaRPr 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 of a Route Map</a:t>
            </a:r>
          </a:p>
        </p:txBody>
      </p:sp>
      <p:pic>
        <p:nvPicPr>
          <p:cNvPr id="4" name="Content Placeholder 3"/>
          <p:cNvPicPr>
            <a:picLocks noGrp="1" noChangeAspect="1"/>
          </p:cNvPicPr>
          <p:nvPr>
            <p:ph sz="quarter" idx="10"/>
          </p:nvPr>
        </p:nvPicPr>
        <p:blipFill>
          <a:blip r:embed="rId2"/>
          <a:stretch>
            <a:fillRect/>
          </a:stretch>
        </p:blipFill>
        <p:spPr>
          <a:xfrm>
            <a:off x="309802" y="1120184"/>
            <a:ext cx="8496300" cy="4533534"/>
          </a:xfrm>
          <a:prstGeom prst="rect">
            <a:avLst/>
          </a:prstGeom>
        </p:spPr>
      </p:pic>
    </p:spTree>
    <p:extLst>
      <p:ext uri="{BB962C8B-B14F-4D97-AF65-F5344CB8AC3E}">
        <p14:creationId xmlns:p14="http://schemas.microsoft.com/office/powerpoint/2010/main" val="1944733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of a Route Map in the Modify Stage</a:t>
            </a:r>
          </a:p>
        </p:txBody>
      </p:sp>
      <p:sp>
        <p:nvSpPr>
          <p:cNvPr id="3" name="Content Placeholder 2"/>
          <p:cNvSpPr>
            <a:spLocks noGrp="1"/>
          </p:cNvSpPr>
          <p:nvPr>
            <p:ph sz="quarter" idx="10"/>
          </p:nvPr>
        </p:nvSpPr>
        <p:spPr>
          <a:xfrm>
            <a:off x="324266" y="868680"/>
            <a:ext cx="8495469" cy="5440640"/>
          </a:xfrm>
        </p:spPr>
        <p:txBody>
          <a:bodyPr/>
          <a:lstStyle/>
          <a:p>
            <a:r>
              <a:rPr lang="en-US" dirty="0"/>
              <a:t>In the Modify Stage, you can edit the step name, step description, step type, reviewer roles, and dates.</a:t>
            </a:r>
          </a:p>
          <a:p>
            <a:r>
              <a:rPr lang="en-US" dirty="0"/>
              <a:t>The step name is the name that displays on the route map in a form. The step description is the description that the user sees in their To Do list on the Home page. This gives more context about the action users are being asked to take. If this field is left blank, the Step Name will be used for the To Do list.</a:t>
            </a:r>
          </a:p>
          <a:p>
            <a:r>
              <a:rPr lang="en-US" b="1" dirty="0"/>
              <a:t>Steps Types</a:t>
            </a:r>
          </a:p>
          <a:p>
            <a:r>
              <a:rPr lang="en-US" dirty="0"/>
              <a:t>The step type describes the way the form is routed</a:t>
            </a:r>
            <a:r>
              <a:rPr lang="en-US" dirty="0" smtClean="0"/>
              <a:t>.</a:t>
            </a:r>
          </a:p>
          <a:p>
            <a:endParaRPr lang="en-US" dirty="0"/>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17685210"/>
              </p:ext>
            </p:extLst>
          </p:nvPr>
        </p:nvGraphicFramePr>
        <p:xfrm>
          <a:off x="309801" y="2779777"/>
          <a:ext cx="8340423" cy="3413237"/>
        </p:xfrm>
        <a:graphic>
          <a:graphicData uri="http://schemas.openxmlformats.org/drawingml/2006/table">
            <a:tbl>
              <a:tblPr/>
              <a:tblGrid>
                <a:gridCol w="803190"/>
                <a:gridCol w="2983140"/>
                <a:gridCol w="4554093"/>
              </a:tblGrid>
              <a:tr h="256799">
                <a:tc>
                  <a:txBody>
                    <a:bodyPr/>
                    <a:lstStyle/>
                    <a:p>
                      <a:pPr algn="l" fontAlgn="b"/>
                      <a:r>
                        <a:rPr lang="en-US" sz="1000">
                          <a:effectLst/>
                          <a:latin typeface="Helvetica Neue"/>
                        </a:rPr>
                        <a:t>Step Type</a:t>
                      </a:r>
                    </a:p>
                  </a:txBody>
                  <a:tcPr marL="28024" marR="28024" marT="28024" marB="28024" anchor="b">
                    <a:lnL>
                      <a:noFill/>
                    </a:lnL>
                    <a:lnR>
                      <a:noFill/>
                    </a:lnR>
                    <a:lnT>
                      <a:noFill/>
                    </a:lnT>
                    <a:lnB w="6350"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000">
                          <a:effectLst/>
                          <a:latin typeface="Helvetica Neue"/>
                        </a:rPr>
                        <a:t>To Whom the Form is Assigned</a:t>
                      </a:r>
                    </a:p>
                  </a:txBody>
                  <a:tcPr marL="28024" marR="28024" marT="28024" marB="28024" anchor="b">
                    <a:lnL>
                      <a:noFill/>
                    </a:lnL>
                    <a:lnR>
                      <a:noFill/>
                    </a:lnR>
                    <a:lnT>
                      <a:noFill/>
                    </a:lnT>
                    <a:lnB w="6350"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000">
                          <a:effectLst/>
                          <a:latin typeface="Helvetica Neue"/>
                        </a:rPr>
                        <a:t>Step Type Use</a:t>
                      </a:r>
                    </a:p>
                  </a:txBody>
                  <a:tcPr marL="28024" marR="28024" marT="28024" marB="28024" anchor="b">
                    <a:lnL>
                      <a:noFill/>
                    </a:lnL>
                    <a:lnR>
                      <a:noFill/>
                    </a:lnR>
                    <a:lnT>
                      <a:noFill/>
                    </a:lnT>
                    <a:lnB w="6350" cap="flat" cmpd="sng" algn="ctr">
                      <a:solidFill>
                        <a:srgbClr val="DDDDDD"/>
                      </a:solidFill>
                      <a:prstDash val="solid"/>
                      <a:round/>
                      <a:headEnd type="none" w="med" len="med"/>
                      <a:tailEnd type="none" w="med" len="med"/>
                    </a:lnB>
                    <a:solidFill>
                      <a:srgbClr val="FFFFFF"/>
                    </a:solidFill>
                  </a:tcPr>
                </a:tc>
              </a:tr>
              <a:tr h="473712">
                <a:tc>
                  <a:txBody>
                    <a:bodyPr/>
                    <a:lstStyle/>
                    <a:p>
                      <a:pPr fontAlgn="t"/>
                      <a:r>
                        <a:rPr lang="en-US" sz="1000">
                          <a:effectLst/>
                          <a:latin typeface="Helvetica Neue"/>
                        </a:rPr>
                        <a:t>Single Role</a:t>
                      </a:r>
                    </a:p>
                  </a:txBody>
                  <a:tcPr marL="28024" marR="28024" marT="28024" marB="28024">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000">
                          <a:effectLst/>
                          <a:latin typeface="Helvetica Neue"/>
                        </a:rPr>
                        <a:t>Assigns the form to a single role or user.</a:t>
                      </a:r>
                    </a:p>
                  </a:txBody>
                  <a:tcPr marL="28024" marR="28024" marT="28024" marB="28024">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000">
                          <a:effectLst/>
                          <a:latin typeface="Helvetica Neue"/>
                        </a:rPr>
                        <a:t>This step type is used if you want only one user to have an assigned action in this part of the process.</a:t>
                      </a:r>
                    </a:p>
                  </a:txBody>
                  <a:tcPr marL="28024" marR="28024" marT="28024" marB="28024">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r>
              <a:tr h="1015994">
                <a:tc>
                  <a:txBody>
                    <a:bodyPr/>
                    <a:lstStyle/>
                    <a:p>
                      <a:pPr fontAlgn="t"/>
                      <a:r>
                        <a:rPr lang="en-US" sz="1000">
                          <a:effectLst/>
                          <a:latin typeface="Helvetica Neue"/>
                        </a:rPr>
                        <a:t>Iterative</a:t>
                      </a:r>
                    </a:p>
                  </a:txBody>
                  <a:tcPr marL="28024" marR="28024" marT="28024" marB="28024">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000">
                          <a:effectLst/>
                          <a:latin typeface="Helvetica Neue"/>
                        </a:rPr>
                        <a:t>Assigns the form to a group of people.</a:t>
                      </a:r>
                    </a:p>
                  </a:txBody>
                  <a:tcPr marL="28024" marR="28024" marT="28024" marB="28024">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000">
                          <a:effectLst/>
                          <a:latin typeface="Helvetica Neue"/>
                        </a:rPr>
                        <a:t>This step type allows multiple users to send the form back and forth to each other before moving on to the next step. Users have a clear definition of who has the form in their inbox for editing and review, and who it will be routed to next.</a:t>
                      </a:r>
                    </a:p>
                  </a:txBody>
                  <a:tcPr marL="28024" marR="28024" marT="28024" marB="28024">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r>
              <a:tr h="1666732">
                <a:tc>
                  <a:txBody>
                    <a:bodyPr/>
                    <a:lstStyle/>
                    <a:p>
                      <a:pPr fontAlgn="t"/>
                      <a:r>
                        <a:rPr lang="en-US" sz="1000">
                          <a:effectLst/>
                          <a:latin typeface="Helvetica Neue"/>
                        </a:rPr>
                        <a:t>Collaborative</a:t>
                      </a:r>
                    </a:p>
                  </a:txBody>
                  <a:tcPr marL="28024" marR="28024" marT="28024" marB="28024">
                    <a:lnL>
                      <a:noFill/>
                    </a:lnL>
                    <a:lnR>
                      <a:noFill/>
                    </a:lnR>
                    <a:lnT w="6350" cap="flat" cmpd="sng" algn="ctr">
                      <a:solidFill>
                        <a:srgbClr val="DDDDDD"/>
                      </a:solidFill>
                      <a:prstDash val="solid"/>
                      <a:round/>
                      <a:headEnd type="none" w="med" len="med"/>
                      <a:tailEnd type="none" w="med" len="med"/>
                    </a:lnT>
                    <a:lnB>
                      <a:noFill/>
                    </a:lnB>
                    <a:solidFill>
                      <a:srgbClr val="FFFFFF"/>
                    </a:solidFill>
                  </a:tcPr>
                </a:tc>
                <a:tc>
                  <a:txBody>
                    <a:bodyPr/>
                    <a:lstStyle/>
                    <a:p>
                      <a:pPr fontAlgn="t"/>
                      <a:r>
                        <a:rPr lang="en-US" sz="1000">
                          <a:effectLst/>
                          <a:latin typeface="Helvetica Neue"/>
                        </a:rPr>
                        <a:t>Assigns the form to two or more users at the same time.</a:t>
                      </a:r>
                    </a:p>
                  </a:txBody>
                  <a:tcPr marL="28024" marR="28024" marT="28024" marB="28024">
                    <a:lnL>
                      <a:noFill/>
                    </a:lnL>
                    <a:lnR>
                      <a:noFill/>
                    </a:lnR>
                    <a:lnT w="6350" cap="flat" cmpd="sng" algn="ctr">
                      <a:solidFill>
                        <a:srgbClr val="DDDDDD"/>
                      </a:solidFill>
                      <a:prstDash val="solid"/>
                      <a:round/>
                      <a:headEnd type="none" w="med" len="med"/>
                      <a:tailEnd type="none" w="med" len="med"/>
                    </a:lnT>
                    <a:lnB>
                      <a:noFill/>
                    </a:lnB>
                    <a:solidFill>
                      <a:srgbClr val="FFFFFF"/>
                    </a:solidFill>
                  </a:tcPr>
                </a:tc>
                <a:tc>
                  <a:txBody>
                    <a:bodyPr/>
                    <a:lstStyle/>
                    <a:p>
                      <a:pPr fontAlgn="t"/>
                      <a:r>
                        <a:rPr lang="en-US" sz="1000" dirty="0">
                          <a:effectLst/>
                          <a:latin typeface="Helvetica Neue"/>
                        </a:rPr>
                        <a:t>With this step type, the form is in the inbox of all the collaborative step participants at the same time. However, only one user can make edits at a time. If the form is being edited by one of the collaborative step participant or if it has not been closed using the Save &amp; Close button and another participant tries to open the form, a lock out message will be presented to the user. The lockout period is 60 minutes.</a:t>
                      </a:r>
                    </a:p>
                  </a:txBody>
                  <a:tcPr marL="28024" marR="28024" marT="28024" marB="28024">
                    <a:lnL>
                      <a:noFill/>
                    </a:lnL>
                    <a:lnR>
                      <a:noFill/>
                    </a:lnR>
                    <a:lnT w="6350" cap="flat" cmpd="sng" algn="ctr">
                      <a:solidFill>
                        <a:srgbClr val="DDDDDD"/>
                      </a:solidFill>
                      <a:prstDash val="solid"/>
                      <a:round/>
                      <a:headEnd type="none" w="med" len="med"/>
                      <a:tailEnd type="none" w="med" len="med"/>
                    </a:lnT>
                    <a:lnB>
                      <a:noFill/>
                    </a:lnB>
                    <a:solidFill>
                      <a:srgbClr val="FFFFFF"/>
                    </a:solidFill>
                  </a:tcPr>
                </a:tc>
              </a:tr>
            </a:tbl>
          </a:graphicData>
        </a:graphic>
      </p:graphicFrame>
    </p:spTree>
    <p:extLst>
      <p:ext uri="{BB962C8B-B14F-4D97-AF65-F5344CB8AC3E}">
        <p14:creationId xmlns:p14="http://schemas.microsoft.com/office/powerpoint/2010/main" val="2975430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Collaborative Step Lockout Message</a:t>
            </a:r>
          </a:p>
        </p:txBody>
      </p:sp>
      <p:pic>
        <p:nvPicPr>
          <p:cNvPr id="4" name="Content Placeholder 3"/>
          <p:cNvPicPr>
            <a:picLocks noGrp="1" noChangeAspect="1"/>
          </p:cNvPicPr>
          <p:nvPr>
            <p:ph sz="quarter" idx="10"/>
          </p:nvPr>
        </p:nvPicPr>
        <p:blipFill>
          <a:blip r:embed="rId2"/>
          <a:stretch>
            <a:fillRect/>
          </a:stretch>
        </p:blipFill>
        <p:spPr>
          <a:xfrm>
            <a:off x="323850" y="1635020"/>
            <a:ext cx="8496300" cy="4451560"/>
          </a:xfrm>
          <a:prstGeom prst="rect">
            <a:avLst/>
          </a:prstGeom>
        </p:spPr>
      </p:pic>
    </p:spTree>
    <p:extLst>
      <p:ext uri="{BB962C8B-B14F-4D97-AF65-F5344CB8AC3E}">
        <p14:creationId xmlns:p14="http://schemas.microsoft.com/office/powerpoint/2010/main" val="69446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Reviewer Roles and Dates for Steps</a:t>
            </a:r>
          </a:p>
        </p:txBody>
      </p:sp>
      <p:sp>
        <p:nvSpPr>
          <p:cNvPr id="3" name="Content Placeholder 2"/>
          <p:cNvSpPr>
            <a:spLocks noGrp="1"/>
          </p:cNvSpPr>
          <p:nvPr>
            <p:ph sz="quarter" idx="10"/>
          </p:nvPr>
        </p:nvSpPr>
        <p:spPr>
          <a:xfrm>
            <a:off x="324266" y="786384"/>
            <a:ext cx="8495469" cy="5522936"/>
          </a:xfrm>
        </p:spPr>
        <p:txBody>
          <a:bodyPr>
            <a:normAutofit fontScale="85000" lnSpcReduction="10000"/>
          </a:bodyPr>
          <a:lstStyle/>
          <a:p>
            <a:r>
              <a:rPr lang="en-US" dirty="0"/>
              <a:t>Reviewer roles are associated with users when you add them to SAP </a:t>
            </a:r>
            <a:r>
              <a:rPr lang="en-US" dirty="0" err="1"/>
              <a:t>SuccessFactors</a:t>
            </a:r>
            <a:r>
              <a:rPr lang="en-US" dirty="0"/>
              <a:t>. The route map uses these roles to determine which users to send the form to. There are two Reviewer Roles, as follows:</a:t>
            </a:r>
          </a:p>
          <a:p>
            <a:pPr marL="342900" indent="-342900">
              <a:buFont typeface="+mj-lt"/>
              <a:buAutoNum type="arabicPeriod"/>
            </a:pPr>
            <a:r>
              <a:rPr lang="en-US" b="1" dirty="0"/>
              <a:t>Entry User: </a:t>
            </a:r>
            <a:r>
              <a:rPr lang="en-US" dirty="0"/>
              <a:t>Specifies who receives the form first in an iterative step.</a:t>
            </a:r>
          </a:p>
          <a:p>
            <a:pPr marL="342900" indent="-342900">
              <a:buFont typeface="+mj-lt"/>
              <a:buAutoNum type="arabicPeriod"/>
            </a:pPr>
            <a:r>
              <a:rPr lang="en-US" b="1" dirty="0"/>
              <a:t>Exit User: </a:t>
            </a:r>
            <a:r>
              <a:rPr lang="en-US" dirty="0"/>
              <a:t>Specifies who is assigned the form next in an iterative step or collaborative step.</a:t>
            </a:r>
          </a:p>
          <a:p>
            <a:r>
              <a:rPr lang="en-US" dirty="0"/>
              <a:t>Date fields can be defined in the route map to configure and control when the form moves from one step to the next:</a:t>
            </a:r>
          </a:p>
          <a:p>
            <a:pPr marL="342900" indent="-342900">
              <a:buFont typeface="+mj-lt"/>
              <a:buAutoNum type="arabicPeriod"/>
            </a:pPr>
            <a:r>
              <a:rPr lang="en-US" b="1" dirty="0"/>
              <a:t>Start Date: </a:t>
            </a:r>
            <a:r>
              <a:rPr lang="en-US" dirty="0"/>
              <a:t>The date when the specific step starts.</a:t>
            </a:r>
          </a:p>
          <a:p>
            <a:pPr marL="342900" indent="-342900">
              <a:buFont typeface="+mj-lt"/>
              <a:buAutoNum type="arabicPeriod"/>
            </a:pPr>
            <a:r>
              <a:rPr lang="en-US" b="1" dirty="0"/>
              <a:t>Exit Date: </a:t>
            </a:r>
            <a:r>
              <a:rPr lang="en-US" dirty="0"/>
              <a:t>The date before which the step cannot be completed.</a:t>
            </a:r>
          </a:p>
          <a:p>
            <a:pPr marL="342900" indent="-342900">
              <a:buFont typeface="+mj-lt"/>
              <a:buAutoNum type="arabicPeriod"/>
            </a:pPr>
            <a:r>
              <a:rPr lang="en-US" b="1" dirty="0"/>
              <a:t>Due Date: </a:t>
            </a:r>
            <a:r>
              <a:rPr lang="en-US" dirty="0"/>
              <a:t>The date the step is due to be completed.</a:t>
            </a:r>
          </a:p>
          <a:p>
            <a:r>
              <a:rPr lang="en-US" dirty="0"/>
              <a:t>In addition two date related options also exist in the same area where Start Dates, Exit Dates, and Due Dates are configured:</a:t>
            </a:r>
          </a:p>
          <a:p>
            <a:pPr marL="342900" indent="-342900">
              <a:buFont typeface="+mj-lt"/>
              <a:buAutoNum type="arabicPeriod"/>
            </a:pPr>
            <a:r>
              <a:rPr lang="en-US" b="1" dirty="0"/>
              <a:t>Enforce start date: </a:t>
            </a:r>
            <a:r>
              <a:rPr lang="en-US" dirty="0"/>
              <a:t>This will lock the form in read-only mode until the enforced start date is reached.</a:t>
            </a:r>
          </a:p>
          <a:p>
            <a:r>
              <a:rPr lang="en-US" dirty="0" smtClean="0"/>
              <a:t>     This </a:t>
            </a:r>
            <a:r>
              <a:rPr lang="en-US" dirty="0"/>
              <a:t>way, users won't be able to work on the step until the specified start date.</a:t>
            </a:r>
          </a:p>
          <a:p>
            <a:pPr marL="342900" indent="-342900">
              <a:buFont typeface="+mj-lt"/>
              <a:buAutoNum type="arabicPeriod" startAt="2"/>
            </a:pPr>
            <a:r>
              <a:rPr lang="en-US" b="1" dirty="0"/>
              <a:t>Automatic send on due date: </a:t>
            </a:r>
            <a:r>
              <a:rPr lang="en-US" dirty="0"/>
              <a:t>This will automatically forward the form to the next step on the due date.</a:t>
            </a:r>
          </a:p>
          <a:p>
            <a:r>
              <a:rPr lang="en-US" dirty="0" smtClean="0"/>
              <a:t>     Additionally</a:t>
            </a:r>
            <a:r>
              <a:rPr lang="en-US" dirty="0"/>
              <a:t>, if you want to only send forms that pass the form validation check, </a:t>
            </a:r>
            <a:r>
              <a:rPr lang="en-US" dirty="0" smtClean="0"/>
              <a:t>     select </a:t>
            </a:r>
            <a:r>
              <a:rPr lang="en-US" dirty="0"/>
              <a:t>Only send forms that pass validation. Forms that don’t pass validation aren’t automatically moved to the next step. To send all forms regardless of whether they pass validation, select Always send regardless of validation.</a:t>
            </a:r>
          </a:p>
          <a:p>
            <a:endParaRPr lang="en-US" dirty="0"/>
          </a:p>
        </p:txBody>
      </p:sp>
    </p:spTree>
    <p:extLst>
      <p:ext uri="{BB962C8B-B14F-4D97-AF65-F5344CB8AC3E}">
        <p14:creationId xmlns:p14="http://schemas.microsoft.com/office/powerpoint/2010/main" val="1834365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of a Route Map in the Signature Stage</a:t>
            </a:r>
          </a:p>
        </p:txBody>
      </p:sp>
      <p:sp>
        <p:nvSpPr>
          <p:cNvPr id="3" name="Content Placeholder 2"/>
          <p:cNvSpPr>
            <a:spLocks noGrp="1"/>
          </p:cNvSpPr>
          <p:nvPr>
            <p:ph sz="quarter" idx="10"/>
          </p:nvPr>
        </p:nvSpPr>
        <p:spPr/>
        <p:txBody>
          <a:bodyPr/>
          <a:lstStyle/>
          <a:p>
            <a:r>
              <a:rPr lang="en-US" dirty="0"/>
              <a:t>In the Signature Stage you can edit the step name, step description, step type, and dates.</a:t>
            </a:r>
          </a:p>
          <a:p>
            <a:r>
              <a:rPr lang="en-US" dirty="0"/>
              <a:t>The step type is different in the Signature Stage than in the Modify Stage. Because the form can only be with one user at a time for signature, the step type in the Signature Stage contains the role of the person who is to sign during this step.</a:t>
            </a:r>
          </a:p>
          <a:p>
            <a:endParaRPr lang="en-US" dirty="0" smtClean="0"/>
          </a:p>
          <a:p>
            <a:endParaRPr lang="en-US" dirty="0"/>
          </a:p>
          <a:p>
            <a:endParaRPr lang="en-US" dirty="0" smtClean="0"/>
          </a:p>
          <a:p>
            <a:endParaRPr lang="en-US" dirty="0"/>
          </a:p>
          <a:p>
            <a:endParaRPr lang="en-US" dirty="0" smtClean="0"/>
          </a:p>
          <a:p>
            <a:r>
              <a:rPr lang="en-US" dirty="0"/>
              <a:t>In the Completion Stage you can edit the step name, and select carbon copy roles which determine the user(s) who receive a read-only copy of the form when it is completed.</a:t>
            </a:r>
          </a:p>
          <a:p>
            <a:endParaRPr lang="en-US" dirty="0" smtClean="0"/>
          </a:p>
          <a:p>
            <a:endParaRPr lang="en-US" dirty="0"/>
          </a:p>
        </p:txBody>
      </p:sp>
      <p:sp>
        <p:nvSpPr>
          <p:cNvPr id="4" name="Title 1"/>
          <p:cNvSpPr txBox="1">
            <a:spLocks/>
          </p:cNvSpPr>
          <p:nvPr/>
        </p:nvSpPr>
        <p:spPr>
          <a:xfrm>
            <a:off x="389050" y="3704888"/>
            <a:ext cx="8509933" cy="455632"/>
          </a:xfrm>
          <a:prstGeom prst="rect">
            <a:avLst/>
          </a:prstGeom>
        </p:spPr>
        <p:txBody>
          <a:bodyPr vert="horz" lIns="0" tIns="0" rIns="0" bIns="0" rtlCol="0" anchor="t">
            <a:normAutofit/>
          </a:bodyPr>
          <a:lstStyle>
            <a:lvl1pPr algn="l" defTabSz="914217" rtl="0" eaLnBrk="1" latinLnBrk="0" hangingPunct="1">
              <a:lnSpc>
                <a:spcPts val="2999"/>
              </a:lnSpc>
              <a:spcBef>
                <a:spcPct val="0"/>
              </a:spcBef>
              <a:buNone/>
              <a:defRPr sz="2599"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a:lstStyle>
          <a:p>
            <a:r>
              <a:rPr lang="en-US" smtClean="0"/>
              <a:t>Steps of a Route Map in the Completion Stage</a:t>
            </a:r>
            <a:endParaRPr lang="en-US" dirty="0"/>
          </a:p>
        </p:txBody>
      </p:sp>
    </p:spTree>
    <p:extLst>
      <p:ext uri="{BB962C8B-B14F-4D97-AF65-F5344CB8AC3E}">
        <p14:creationId xmlns:p14="http://schemas.microsoft.com/office/powerpoint/2010/main" val="3446425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a:t>
            </a:r>
            <a:r>
              <a:rPr lang="en-US" dirty="0"/>
              <a:t>of a Route Map Advanced Options</a:t>
            </a:r>
          </a:p>
        </p:txBody>
      </p:sp>
      <p:sp>
        <p:nvSpPr>
          <p:cNvPr id="3" name="Content Placeholder 2"/>
          <p:cNvSpPr>
            <a:spLocks noGrp="1"/>
          </p:cNvSpPr>
          <p:nvPr>
            <p:ph sz="quarter" idx="10"/>
          </p:nvPr>
        </p:nvSpPr>
        <p:spPr/>
        <p:txBody>
          <a:bodyPr/>
          <a:lstStyle/>
          <a:p>
            <a:r>
              <a:rPr lang="en-US" dirty="0"/>
              <a:t>In all route map steps, there is an option to </a:t>
            </a:r>
            <a:r>
              <a:rPr lang="en-US" i="1" dirty="0"/>
              <a:t>Show advanced options...</a:t>
            </a:r>
            <a:r>
              <a:rPr lang="en-US" dirty="0"/>
              <a:t>, but the available options vary by stage. For example, in the Modify Stage, there is a Step Mode option that can be used to restrict a step to allow comments only. This option is not available in the other stages because there is no option to add comments or make edits in the other stages.</a:t>
            </a:r>
          </a:p>
          <a:p>
            <a:r>
              <a:rPr lang="en-US" dirty="0"/>
              <a:t>All stages include advanced options for including various text messages for end users, but these also vary by stage. All steps allow you to configure Step Introduction and </a:t>
            </a:r>
            <a:r>
              <a:rPr lang="en-US" dirty="0" err="1"/>
              <a:t>Mouseover</a:t>
            </a:r>
            <a:r>
              <a:rPr lang="en-US" dirty="0"/>
              <a:t> text. Modify and Signature steps let you configure instructional text and button text. In addition, there is an option for a Step Exit Reminder that uses a rich text editor and gives administrators enhanced text editing capabilities (for example adding hyperlinks or bold text).</a:t>
            </a:r>
          </a:p>
          <a:p>
            <a:endParaRPr lang="en-US" dirty="0"/>
          </a:p>
        </p:txBody>
      </p:sp>
    </p:spTree>
    <p:extLst>
      <p:ext uri="{BB962C8B-B14F-4D97-AF65-F5344CB8AC3E}">
        <p14:creationId xmlns:p14="http://schemas.microsoft.com/office/powerpoint/2010/main" val="1293358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3" y="260648"/>
            <a:ext cx="7718630" cy="333712"/>
          </a:xfrm>
        </p:spPr>
        <p:txBody>
          <a:bodyPr>
            <a:noAutofit/>
          </a:bodyPr>
          <a:lstStyle/>
          <a:p>
            <a:r>
              <a:rPr lang="en-US" sz="2200" dirty="0"/>
              <a:t>Step ID</a:t>
            </a:r>
          </a:p>
        </p:txBody>
      </p:sp>
      <p:sp>
        <p:nvSpPr>
          <p:cNvPr id="3" name="Content Placeholder 2"/>
          <p:cNvSpPr>
            <a:spLocks noGrp="1"/>
          </p:cNvSpPr>
          <p:nvPr>
            <p:ph sz="quarter" idx="10"/>
          </p:nvPr>
        </p:nvSpPr>
        <p:spPr>
          <a:xfrm>
            <a:off x="309802" y="694944"/>
            <a:ext cx="8495469" cy="5093168"/>
          </a:xfrm>
        </p:spPr>
        <p:txBody>
          <a:bodyPr>
            <a:normAutofit/>
          </a:bodyPr>
          <a:lstStyle/>
          <a:p>
            <a:r>
              <a:rPr lang="en-US" sz="1600" dirty="0"/>
              <a:t>The Step ID is the unique identifier of the step in the route map. This is used by consultants in configuring permissions on a form template through XML or via Manage Templates in Admin Center. The final step in the route map, usually called the Completion step, does not have a step ID. So permissions in a form template can only include this step if the particular permission is applied to all route map steps</a:t>
            </a:r>
            <a:r>
              <a:rPr lang="en-US" sz="1600" dirty="0" smtClean="0"/>
              <a:t>.</a:t>
            </a:r>
          </a:p>
          <a:p>
            <a:r>
              <a:rPr lang="en-US" sz="2000" dirty="0" smtClean="0">
                <a:solidFill>
                  <a:schemeClr val="accent1"/>
                </a:solidFill>
              </a:rPr>
              <a:t>Step </a:t>
            </a:r>
            <a:r>
              <a:rPr lang="en-US" sz="2000" dirty="0">
                <a:solidFill>
                  <a:schemeClr val="accent1"/>
                </a:solidFill>
              </a:rPr>
              <a:t>Advanced </a:t>
            </a:r>
            <a:r>
              <a:rPr lang="en-US" sz="2000" dirty="0" smtClean="0">
                <a:solidFill>
                  <a:schemeClr val="accent1"/>
                </a:solidFill>
              </a:rPr>
              <a:t>Options</a:t>
            </a:r>
          </a:p>
          <a:p>
            <a:endParaRPr lang="en-US" sz="1600" b="1" dirty="0"/>
          </a:p>
          <a:p>
            <a:endParaRPr lang="en-US" sz="1600" dirty="0"/>
          </a:p>
        </p:txBody>
      </p:sp>
      <p:pic>
        <p:nvPicPr>
          <p:cNvPr id="4" name="Picture 3"/>
          <p:cNvPicPr>
            <a:picLocks noChangeAspect="1"/>
          </p:cNvPicPr>
          <p:nvPr/>
        </p:nvPicPr>
        <p:blipFill>
          <a:blip r:embed="rId2"/>
          <a:stretch>
            <a:fillRect/>
          </a:stretch>
        </p:blipFill>
        <p:spPr>
          <a:xfrm>
            <a:off x="1536192" y="2752344"/>
            <a:ext cx="6153234" cy="3807390"/>
          </a:xfrm>
          <a:prstGeom prst="rect">
            <a:avLst/>
          </a:prstGeom>
        </p:spPr>
      </p:pic>
    </p:spTree>
    <p:extLst>
      <p:ext uri="{BB962C8B-B14F-4D97-AF65-F5344CB8AC3E}">
        <p14:creationId xmlns:p14="http://schemas.microsoft.com/office/powerpoint/2010/main" val="336405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 </a:t>
            </a:r>
            <a:r>
              <a:rPr lang="en-US" dirty="0"/>
              <a:t>of Review</a:t>
            </a:r>
          </a:p>
        </p:txBody>
      </p:sp>
      <p:sp>
        <p:nvSpPr>
          <p:cNvPr id="3" name="Content Placeholder 2"/>
          <p:cNvSpPr>
            <a:spLocks noGrp="1"/>
          </p:cNvSpPr>
          <p:nvPr>
            <p:ph sz="quarter" idx="10"/>
          </p:nvPr>
        </p:nvSpPr>
        <p:spPr>
          <a:xfrm>
            <a:off x="324266" y="786384"/>
            <a:ext cx="8495469" cy="5522936"/>
          </a:xfrm>
        </p:spPr>
        <p:txBody>
          <a:bodyPr/>
          <a:lstStyle/>
          <a:p>
            <a:r>
              <a:rPr lang="en-US" dirty="0"/>
              <a:t>The Start of Review option identifies the beginning of the performance review process. This is generally set to the first step of the route map. The main function of this feature is to identify when a form is added to the “Team Overview” page. This ensures the Team Overview tab is made available to the direct managers and / or to the matrix or HR managers if they are involved in the workflow.</a:t>
            </a:r>
          </a:p>
          <a:p>
            <a:r>
              <a:rPr lang="en-US" dirty="0"/>
              <a:t>If you want managers to use the “Team Overview” page, you have to ensure that you have selected the “Start of Review” feature on a step in the route map (preferably the first step in the route map) of a form. The Team Overview can be permissioned for the manager’s role in RBP if the corresponding option in Provisioning (the back-end of the instance).</a:t>
            </a:r>
          </a:p>
          <a:p>
            <a:endParaRPr lang="en-US" dirty="0"/>
          </a:p>
        </p:txBody>
      </p:sp>
      <p:pic>
        <p:nvPicPr>
          <p:cNvPr id="4" name="Picture 3"/>
          <p:cNvPicPr>
            <a:picLocks noChangeAspect="1"/>
          </p:cNvPicPr>
          <p:nvPr/>
        </p:nvPicPr>
        <p:blipFill>
          <a:blip r:embed="rId2"/>
          <a:stretch>
            <a:fillRect/>
          </a:stretch>
        </p:blipFill>
        <p:spPr>
          <a:xfrm>
            <a:off x="324266" y="3749825"/>
            <a:ext cx="7589520" cy="2559495"/>
          </a:xfrm>
          <a:prstGeom prst="rect">
            <a:avLst/>
          </a:prstGeom>
        </p:spPr>
      </p:pic>
    </p:spTree>
    <p:extLst>
      <p:ext uri="{BB962C8B-B14F-4D97-AF65-F5344CB8AC3E}">
        <p14:creationId xmlns:p14="http://schemas.microsoft.com/office/powerpoint/2010/main" val="3190212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 of Turn Access</a:t>
            </a:r>
          </a:p>
        </p:txBody>
      </p:sp>
      <p:sp>
        <p:nvSpPr>
          <p:cNvPr id="3" name="Content Placeholder 2"/>
          <p:cNvSpPr>
            <a:spLocks noGrp="1"/>
          </p:cNvSpPr>
          <p:nvPr>
            <p:ph sz="quarter" idx="10"/>
          </p:nvPr>
        </p:nvSpPr>
        <p:spPr>
          <a:xfrm>
            <a:off x="324266" y="786384"/>
            <a:ext cx="8495469" cy="5522936"/>
          </a:xfrm>
        </p:spPr>
        <p:txBody>
          <a:bodyPr/>
          <a:lstStyle/>
          <a:p>
            <a:r>
              <a:rPr lang="en-US" sz="1400" dirty="0"/>
              <a:t>The Out of Turn Access (OOTA) in </a:t>
            </a:r>
            <a:r>
              <a:rPr lang="en-US" sz="1400" i="1" dirty="0"/>
              <a:t>Advanced Options </a:t>
            </a:r>
            <a:r>
              <a:rPr lang="en-US" sz="1400" dirty="0"/>
              <a:t>allows roles to access a copy of the form via </a:t>
            </a:r>
            <a:r>
              <a:rPr lang="en-US" sz="1400" i="1" dirty="0"/>
              <a:t>Team Overview</a:t>
            </a:r>
            <a:r>
              <a:rPr lang="en-US" sz="1400" dirty="0"/>
              <a:t> before the form officially reaches them</a:t>
            </a:r>
            <a:r>
              <a:rPr lang="en-US" sz="1400" dirty="0" smtClean="0"/>
              <a:t>.</a:t>
            </a:r>
          </a:p>
          <a:p>
            <a:endParaRPr lang="en-US" sz="1400" dirty="0"/>
          </a:p>
          <a:p>
            <a:r>
              <a:rPr lang="en-US" sz="1400" dirty="0"/>
              <a:t>To use this option, </a:t>
            </a:r>
            <a:r>
              <a:rPr lang="en-US" sz="1400" i="1" dirty="0"/>
              <a:t>Start of Review</a:t>
            </a:r>
            <a:r>
              <a:rPr lang="en-US" sz="1400" dirty="0"/>
              <a:t> has to be activated either for the same step or for one of the steps before</a:t>
            </a:r>
            <a:r>
              <a:rPr lang="en-US" sz="1400" dirty="0" smtClean="0"/>
              <a:t>.</a:t>
            </a:r>
          </a:p>
          <a:p>
            <a:endParaRPr lang="en-US" dirty="0"/>
          </a:p>
          <a:p>
            <a:endParaRPr lang="en-US" dirty="0"/>
          </a:p>
        </p:txBody>
      </p:sp>
      <p:pic>
        <p:nvPicPr>
          <p:cNvPr id="4" name="Picture 3"/>
          <p:cNvPicPr>
            <a:picLocks noChangeAspect="1"/>
          </p:cNvPicPr>
          <p:nvPr/>
        </p:nvPicPr>
        <p:blipFill>
          <a:blip r:embed="rId2"/>
          <a:stretch>
            <a:fillRect/>
          </a:stretch>
        </p:blipFill>
        <p:spPr>
          <a:xfrm>
            <a:off x="2562225" y="1787632"/>
            <a:ext cx="6581775" cy="2057400"/>
          </a:xfrm>
          <a:prstGeom prst="rect">
            <a:avLst/>
          </a:prstGeom>
        </p:spPr>
      </p:pic>
      <p:sp>
        <p:nvSpPr>
          <p:cNvPr id="5" name="TextBox 4"/>
          <p:cNvSpPr txBox="1"/>
          <p:nvPr/>
        </p:nvSpPr>
        <p:spPr>
          <a:xfrm>
            <a:off x="309802" y="3845032"/>
            <a:ext cx="8651318" cy="2523768"/>
          </a:xfrm>
          <a:prstGeom prst="rect">
            <a:avLst/>
          </a:prstGeom>
          <a:noFill/>
        </p:spPr>
        <p:txBody>
          <a:bodyPr wrap="square" rtlCol="0">
            <a:spAutoFit/>
          </a:bodyPr>
          <a:lstStyle/>
          <a:p>
            <a:r>
              <a:rPr lang="en-US" sz="1400" dirty="0"/>
              <a:t>Out of Turn Access can also be used without losing draft data in cases of:</a:t>
            </a:r>
          </a:p>
          <a:p>
            <a:pPr marL="285750" indent="-285750">
              <a:buClr>
                <a:schemeClr val="accent1"/>
              </a:buClr>
              <a:buFont typeface="Wingdings" panose="05000000000000000000" pitchFamily="2" charset="2"/>
              <a:buChar char="§"/>
            </a:pPr>
            <a:r>
              <a:rPr lang="en-US" sz="1400" dirty="0"/>
              <a:t>Collaborative (C) Route Map steps. This does not mean that we can enable the OOTA on a collaborative step but it means that the form can be accessed with OOTA when the current step is a collaborative step.</a:t>
            </a:r>
          </a:p>
          <a:p>
            <a:pPr marL="285750" indent="-285750">
              <a:buClr>
                <a:schemeClr val="accent1"/>
              </a:buClr>
              <a:buFont typeface="Wingdings" panose="05000000000000000000" pitchFamily="2" charset="2"/>
              <a:buChar char="§"/>
            </a:pPr>
            <a:r>
              <a:rPr lang="en-US" sz="1400" dirty="0"/>
              <a:t>Manager and Matrix Manager changes made via </a:t>
            </a:r>
            <a:r>
              <a:rPr lang="en-US" sz="1400" i="1" dirty="0"/>
              <a:t>Manage Users</a:t>
            </a:r>
            <a:r>
              <a:rPr lang="en-US" sz="1400" dirty="0"/>
              <a:t>,</a:t>
            </a:r>
            <a:r>
              <a:rPr lang="en-US" sz="1400" i="1" dirty="0"/>
              <a:t> Employee Import</a:t>
            </a:r>
            <a:r>
              <a:rPr lang="en-US" sz="1400" dirty="0"/>
              <a:t>, and the old and new document transfer tool.</a:t>
            </a:r>
          </a:p>
          <a:p>
            <a:pPr marL="285750" indent="-285750">
              <a:buClr>
                <a:schemeClr val="accent1"/>
              </a:buClr>
              <a:buFont typeface="Wingdings" panose="05000000000000000000" pitchFamily="2" charset="2"/>
              <a:buChar char="§"/>
            </a:pPr>
            <a:r>
              <a:rPr lang="en-US" sz="1400" dirty="0"/>
              <a:t>Routing a form using the </a:t>
            </a:r>
            <a:r>
              <a:rPr lang="en-US" sz="1400" i="1" dirty="0"/>
              <a:t>Route Form </a:t>
            </a:r>
            <a:r>
              <a:rPr lang="en-US" sz="1400" dirty="0"/>
              <a:t>tool in </a:t>
            </a:r>
            <a:r>
              <a:rPr lang="en-US" sz="1400" i="1" dirty="0"/>
              <a:t>Admin Center</a:t>
            </a:r>
            <a:r>
              <a:rPr lang="en-US" sz="1400" dirty="0"/>
              <a:t>.</a:t>
            </a:r>
          </a:p>
          <a:p>
            <a:pPr marL="285750" indent="-285750">
              <a:buClr>
                <a:schemeClr val="accent1"/>
              </a:buClr>
              <a:buFont typeface="Wingdings" panose="05000000000000000000" pitchFamily="2" charset="2"/>
              <a:buChar char="§"/>
            </a:pPr>
            <a:r>
              <a:rPr lang="en-US" sz="1400" dirty="0"/>
              <a:t>Sending a form backwards using the </a:t>
            </a:r>
            <a:r>
              <a:rPr lang="en-US" sz="1400" i="1" dirty="0"/>
              <a:t>Send Back</a:t>
            </a:r>
            <a:r>
              <a:rPr lang="en-US" sz="1400" dirty="0"/>
              <a:t> button on the form.</a:t>
            </a:r>
          </a:p>
          <a:p>
            <a:pPr marL="285750" indent="-285750">
              <a:buClr>
                <a:schemeClr val="accent1"/>
              </a:buClr>
              <a:buFont typeface="Wingdings" panose="05000000000000000000" pitchFamily="2" charset="2"/>
              <a:buChar char="§"/>
            </a:pPr>
            <a:r>
              <a:rPr lang="en-US" sz="1400" dirty="0"/>
              <a:t>When using Calibration where all forms are moved directly to the Calibration session, skipping in between steps.</a:t>
            </a:r>
          </a:p>
          <a:p>
            <a:endParaRPr lang="en-US" dirty="0"/>
          </a:p>
        </p:txBody>
      </p:sp>
    </p:spTree>
    <p:extLst>
      <p:ext uri="{BB962C8B-B14F-4D97-AF65-F5344CB8AC3E}">
        <p14:creationId xmlns:p14="http://schemas.microsoft.com/office/powerpoint/2010/main" val="3708948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 of Turn Access — End User View</a:t>
            </a:r>
            <a:endParaRPr lang="en-US" dirty="0"/>
          </a:p>
        </p:txBody>
      </p:sp>
      <p:sp>
        <p:nvSpPr>
          <p:cNvPr id="3" name="Content Placeholder 2"/>
          <p:cNvSpPr>
            <a:spLocks noGrp="1"/>
          </p:cNvSpPr>
          <p:nvPr>
            <p:ph sz="quarter" idx="10"/>
          </p:nvPr>
        </p:nvSpPr>
        <p:spPr>
          <a:xfrm>
            <a:off x="324266" y="832104"/>
            <a:ext cx="8495469" cy="5477216"/>
          </a:xfrm>
        </p:spPr>
        <p:txBody>
          <a:bodyPr/>
          <a:lstStyle/>
          <a:p>
            <a:r>
              <a:rPr lang="en-US" sz="1400" dirty="0"/>
              <a:t>In the example in this section, Edward’s form indicates that the Employee Review is still in-progress. Yet, Edward’s manager can still open the form from </a:t>
            </a:r>
            <a:r>
              <a:rPr lang="en-US" sz="1400" i="1" dirty="0"/>
              <a:t>Team Overview</a:t>
            </a:r>
            <a:r>
              <a:rPr lang="en-US" sz="1400" dirty="0"/>
              <a:t>. The manager will see a message at the top of the form with the following message: “Parts of this form cannot be edited by you at this time. You will be able to edit these areas once the form has been routed to you</a:t>
            </a:r>
            <a:r>
              <a:rPr lang="en-US" sz="1400" dirty="0" smtClean="0"/>
              <a:t>.”</a:t>
            </a:r>
          </a:p>
          <a:p>
            <a:endParaRPr lang="en-US" dirty="0"/>
          </a:p>
          <a:p>
            <a:endParaRPr lang="en-US" dirty="0"/>
          </a:p>
        </p:txBody>
      </p:sp>
      <p:pic>
        <p:nvPicPr>
          <p:cNvPr id="4" name="Picture 3"/>
          <p:cNvPicPr>
            <a:picLocks noChangeAspect="1"/>
          </p:cNvPicPr>
          <p:nvPr/>
        </p:nvPicPr>
        <p:blipFill>
          <a:blip r:embed="rId2"/>
          <a:stretch>
            <a:fillRect/>
          </a:stretch>
        </p:blipFill>
        <p:spPr>
          <a:xfrm>
            <a:off x="1553386" y="1809940"/>
            <a:ext cx="6570726" cy="3809623"/>
          </a:xfrm>
          <a:prstGeom prst="rect">
            <a:avLst/>
          </a:prstGeom>
        </p:spPr>
      </p:pic>
      <p:sp>
        <p:nvSpPr>
          <p:cNvPr id="5" name="TextBox 4"/>
          <p:cNvSpPr txBox="1"/>
          <p:nvPr/>
        </p:nvSpPr>
        <p:spPr>
          <a:xfrm>
            <a:off x="324266" y="5619563"/>
            <a:ext cx="8591134" cy="954107"/>
          </a:xfrm>
          <a:prstGeom prst="rect">
            <a:avLst/>
          </a:prstGeom>
          <a:noFill/>
        </p:spPr>
        <p:txBody>
          <a:bodyPr wrap="square" rtlCol="0">
            <a:spAutoFit/>
          </a:bodyPr>
          <a:lstStyle/>
          <a:p>
            <a:r>
              <a:rPr lang="en-US" sz="1400" dirty="0"/>
              <a:t>If the OOTA feature is enabled, it is important to properly set permissions on the template to view ratings and comments at the intended steps for each role. For example, if other uses are not supposed to see the manager’s ratings and comments that are entered while using OOTA before a certain step, field permissions should be used to hide them before that step.</a:t>
            </a:r>
            <a:endParaRPr lang="en-US" sz="1400" dirty="0"/>
          </a:p>
        </p:txBody>
      </p:sp>
    </p:spTree>
    <p:extLst>
      <p:ext uri="{BB962C8B-B14F-4D97-AF65-F5344CB8AC3E}">
        <p14:creationId xmlns:p14="http://schemas.microsoft.com/office/powerpoint/2010/main" val="3190733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Lesson Objectives</a:t>
            </a:r>
            <a:endParaRPr lang="en-US" sz="2400" dirty="0"/>
          </a:p>
        </p:txBody>
      </p:sp>
      <p:sp>
        <p:nvSpPr>
          <p:cNvPr id="2" name="Content Placeholder 1"/>
          <p:cNvSpPr>
            <a:spLocks noGrp="1"/>
          </p:cNvSpPr>
          <p:nvPr>
            <p:ph idx="4294967295"/>
          </p:nvPr>
        </p:nvSpPr>
        <p:spPr>
          <a:xfrm>
            <a:off x="397164" y="1120184"/>
            <a:ext cx="6794500" cy="4643438"/>
          </a:xfrm>
        </p:spPr>
        <p:txBody>
          <a:bodyPr/>
          <a:lstStyle/>
          <a:p>
            <a:r>
              <a:rPr lang="en-US" dirty="0"/>
              <a:t>After completing this lesson, participants will be able to -</a:t>
            </a:r>
          </a:p>
          <a:p>
            <a:pPr lvl="1"/>
            <a:r>
              <a:rPr lang="en-US" dirty="0" smtClean="0"/>
              <a:t>Understand </a:t>
            </a:r>
            <a:r>
              <a:rPr lang="en-US" dirty="0"/>
              <a:t>the </a:t>
            </a:r>
            <a:r>
              <a:rPr lang="en-US" dirty="0" smtClean="0"/>
              <a:t>rating scale</a:t>
            </a:r>
            <a:endParaRPr lang="en-US" dirty="0"/>
          </a:p>
          <a:p>
            <a:pPr lvl="1"/>
            <a:r>
              <a:rPr lang="en-US" dirty="0"/>
              <a:t>Understand the </a:t>
            </a:r>
            <a:r>
              <a:rPr lang="en-US" dirty="0" smtClean="0"/>
              <a:t>route maps</a:t>
            </a:r>
            <a:endParaRPr lang="en-US" dirty="0"/>
          </a:p>
          <a:p>
            <a:pPr lvl="1"/>
            <a:r>
              <a:rPr lang="en-US" dirty="0"/>
              <a:t>Understand </a:t>
            </a:r>
            <a:r>
              <a:rPr lang="en-US" dirty="0" smtClean="0"/>
              <a:t>Calibration </a:t>
            </a:r>
            <a:r>
              <a:rPr lang="en-US" dirty="0"/>
              <a:t>in Performance </a:t>
            </a:r>
            <a:r>
              <a:rPr lang="en-US" dirty="0" smtClean="0"/>
              <a:t>Management</a:t>
            </a:r>
          </a:p>
          <a:p>
            <a:pPr lvl="1"/>
            <a:r>
              <a:rPr lang="en-US" dirty="0" smtClean="0"/>
              <a:t>Performance </a:t>
            </a:r>
            <a:r>
              <a:rPr lang="en-US" dirty="0"/>
              <a:t>Management and Goal Management Integration</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636904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3" y="260648"/>
            <a:ext cx="7874078" cy="452584"/>
          </a:xfrm>
        </p:spPr>
        <p:txBody>
          <a:bodyPr/>
          <a:lstStyle/>
          <a:p>
            <a:r>
              <a:rPr lang="en-US" dirty="0" smtClean="0"/>
              <a:t>One </a:t>
            </a:r>
            <a:r>
              <a:rPr lang="en-US" dirty="0"/>
              <a:t>to One Meeting</a:t>
            </a:r>
            <a:endParaRPr lang="en-US" dirty="0"/>
          </a:p>
        </p:txBody>
      </p:sp>
      <p:sp>
        <p:nvSpPr>
          <p:cNvPr id="3" name="Content Placeholder 2"/>
          <p:cNvSpPr>
            <a:spLocks noGrp="1"/>
          </p:cNvSpPr>
          <p:nvPr>
            <p:ph sz="quarter" idx="10"/>
          </p:nvPr>
        </p:nvSpPr>
        <p:spPr>
          <a:xfrm>
            <a:off x="324266" y="813816"/>
            <a:ext cx="8495469" cy="5495504"/>
          </a:xfrm>
        </p:spPr>
        <p:txBody>
          <a:bodyPr/>
          <a:lstStyle/>
          <a:p>
            <a:r>
              <a:rPr lang="en-US" sz="1400" dirty="0"/>
              <a:t>The 1:1 Meeting, as the name implies, is used when you have a 1:1 Meeting step created on the route map</a:t>
            </a:r>
            <a:r>
              <a:rPr lang="en-US" sz="1400" dirty="0" smtClean="0"/>
              <a:t>.</a:t>
            </a:r>
          </a:p>
          <a:p>
            <a:r>
              <a:rPr lang="en-US" sz="1400" dirty="0"/>
              <a:t>Only the last modifying step can be set as 1:1 meeting step. EM is the recommended role for 1:1 meeting</a:t>
            </a:r>
            <a:r>
              <a:rPr lang="en-US" sz="1400" dirty="0" smtClean="0"/>
              <a:t>.</a:t>
            </a:r>
          </a:p>
          <a:p>
            <a:endParaRPr lang="en-US" dirty="0"/>
          </a:p>
        </p:txBody>
      </p:sp>
      <p:pic>
        <p:nvPicPr>
          <p:cNvPr id="4" name="Picture 3"/>
          <p:cNvPicPr>
            <a:picLocks noChangeAspect="1"/>
          </p:cNvPicPr>
          <p:nvPr/>
        </p:nvPicPr>
        <p:blipFill>
          <a:blip r:embed="rId2"/>
          <a:stretch>
            <a:fillRect/>
          </a:stretch>
        </p:blipFill>
        <p:spPr>
          <a:xfrm>
            <a:off x="2083739" y="1594082"/>
            <a:ext cx="4792549" cy="1592601"/>
          </a:xfrm>
          <a:prstGeom prst="rect">
            <a:avLst/>
          </a:prstGeom>
        </p:spPr>
      </p:pic>
      <p:sp>
        <p:nvSpPr>
          <p:cNvPr id="5" name="TextBox 4"/>
          <p:cNvSpPr txBox="1"/>
          <p:nvPr/>
        </p:nvSpPr>
        <p:spPr>
          <a:xfrm>
            <a:off x="309803" y="3287267"/>
            <a:ext cx="8302752" cy="1231106"/>
          </a:xfrm>
          <a:prstGeom prst="rect">
            <a:avLst/>
          </a:prstGeom>
          <a:noFill/>
        </p:spPr>
        <p:txBody>
          <a:bodyPr wrap="square" rtlCol="0">
            <a:spAutoFit/>
          </a:bodyPr>
          <a:lstStyle/>
          <a:p>
            <a:r>
              <a:rPr lang="en-US" sz="1400" dirty="0"/>
              <a:t>A Confirm 1:1 Meeting button will appear on the Team Overview page for forms created after enabling this option in Manage Route maps. From the Team Overview, managers can click this button to route the form directly to the signature stage if it exists or to the completion stage, without having to open the form.</a:t>
            </a:r>
            <a:r>
              <a:rPr lang="en-US" dirty="0"/>
              <a:t/>
            </a:r>
            <a:br>
              <a:rPr lang="en-US" dirty="0"/>
            </a:br>
            <a:endParaRPr lang="en-US" dirty="0"/>
          </a:p>
        </p:txBody>
      </p:sp>
      <p:pic>
        <p:nvPicPr>
          <p:cNvPr id="6" name="Picture 5"/>
          <p:cNvPicPr>
            <a:picLocks noChangeAspect="1"/>
          </p:cNvPicPr>
          <p:nvPr/>
        </p:nvPicPr>
        <p:blipFill>
          <a:blip r:embed="rId3"/>
          <a:stretch>
            <a:fillRect/>
          </a:stretch>
        </p:blipFill>
        <p:spPr>
          <a:xfrm>
            <a:off x="1389316" y="4194879"/>
            <a:ext cx="6365367" cy="2392213"/>
          </a:xfrm>
          <a:prstGeom prst="rect">
            <a:avLst/>
          </a:prstGeom>
        </p:spPr>
      </p:pic>
    </p:spTree>
    <p:extLst>
      <p:ext uri="{BB962C8B-B14F-4D97-AF65-F5344CB8AC3E}">
        <p14:creationId xmlns:p14="http://schemas.microsoft.com/office/powerpoint/2010/main" val="25003467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Set Up a User-Defined Step in a Single Step </a:t>
            </a:r>
            <a:r>
              <a:rPr lang="en-US" dirty="0" err="1"/>
              <a:t>Routemap</a:t>
            </a:r>
            <a:endParaRPr lang="en-US" dirty="0"/>
          </a:p>
        </p:txBody>
      </p:sp>
      <p:sp>
        <p:nvSpPr>
          <p:cNvPr id="3" name="Content Placeholder 2"/>
          <p:cNvSpPr>
            <a:spLocks noGrp="1"/>
          </p:cNvSpPr>
          <p:nvPr>
            <p:ph sz="quarter" idx="10"/>
          </p:nvPr>
        </p:nvSpPr>
        <p:spPr/>
        <p:txBody>
          <a:bodyPr/>
          <a:lstStyle/>
          <a:p>
            <a:r>
              <a:rPr lang="en-US" dirty="0"/>
              <a:t>All performance review forms can be centralized in one account, by setting up a dummy user or technical user account. Several users from the Performance Management team can then proxy into this account. A User-Defined step in a Single-Step Route Map is frequently used for this purpose.</a:t>
            </a:r>
          </a:p>
          <a:p>
            <a:r>
              <a:rPr lang="en-US" b="1" dirty="0"/>
              <a:t>Steps</a:t>
            </a:r>
          </a:p>
          <a:p>
            <a:pPr marL="342900" indent="-342900">
              <a:buFont typeface="+mj-lt"/>
              <a:buAutoNum type="arabicPeriod"/>
            </a:pPr>
            <a:r>
              <a:rPr lang="en-US" dirty="0"/>
              <a:t>Add a single-role step to the route map.</a:t>
            </a:r>
          </a:p>
          <a:p>
            <a:pPr marL="342900" indent="-342900">
              <a:buFont typeface="+mj-lt"/>
              <a:buAutoNum type="arabicPeriod"/>
            </a:pPr>
            <a:r>
              <a:rPr lang="en-US" dirty="0"/>
              <a:t>Choose </a:t>
            </a:r>
            <a:r>
              <a:rPr lang="en-US" i="1" dirty="0"/>
              <a:t>User</a:t>
            </a:r>
            <a:r>
              <a:rPr lang="en-US" dirty="0"/>
              <a:t> from the dropdown menu of roles</a:t>
            </a:r>
            <a:r>
              <a:rPr lang="en-US" dirty="0" smtClean="0"/>
              <a:t>.</a:t>
            </a:r>
          </a:p>
          <a:p>
            <a:r>
              <a:rPr lang="en-US" b="1" dirty="0" smtClean="0"/>
              <a:t>Results</a:t>
            </a:r>
            <a:endParaRPr lang="en-US" b="1" dirty="0"/>
          </a:p>
          <a:p>
            <a:r>
              <a:rPr lang="en-US" dirty="0"/>
              <a:t>A box appears, into which you can type the name of any user in the system to whom you want to grant access for this route step.</a:t>
            </a:r>
          </a:p>
          <a:p>
            <a:pPr marL="342900" indent="-342900">
              <a:buFont typeface="+mj-lt"/>
              <a:buAutoNum type="arabicPeriod" startAt="3"/>
            </a:pPr>
            <a:r>
              <a:rPr lang="en-US" dirty="0"/>
              <a:t>Type the name of the user you want to assign to the step.</a:t>
            </a:r>
          </a:p>
          <a:p>
            <a:r>
              <a:rPr lang="en-US" dirty="0"/>
              <a:t>Note: This option is only available for a single-role step type. In addition if the user assigned to the step leaves the company, you will need to edit the route map. It is therefore preferable to assign roles to route map steps rather than individual users.</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2926242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the DTD</a:t>
            </a:r>
            <a:endParaRPr lang="en-US" dirty="0"/>
          </a:p>
        </p:txBody>
      </p:sp>
      <p:pic>
        <p:nvPicPr>
          <p:cNvPr id="5" name="Content Placeholder 4"/>
          <p:cNvPicPr>
            <a:picLocks noGrp="1" noChangeAspect="1"/>
          </p:cNvPicPr>
          <p:nvPr>
            <p:ph sz="quarter" idx="10"/>
          </p:nvPr>
        </p:nvPicPr>
        <p:blipFill>
          <a:blip r:embed="rId2"/>
          <a:stretch>
            <a:fillRect/>
          </a:stretch>
        </p:blipFill>
        <p:spPr>
          <a:xfrm>
            <a:off x="323850" y="1576932"/>
            <a:ext cx="8496300" cy="4567735"/>
          </a:xfrm>
          <a:prstGeom prst="rect">
            <a:avLst/>
          </a:prstGeom>
        </p:spPr>
      </p:pic>
    </p:spTree>
    <p:extLst>
      <p:ext uri="{BB962C8B-B14F-4D97-AF65-F5344CB8AC3E}">
        <p14:creationId xmlns:p14="http://schemas.microsoft.com/office/powerpoint/2010/main" val="15271713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 of Elements</a:t>
            </a:r>
            <a:endParaRPr lang="en-US" dirty="0"/>
          </a:p>
        </p:txBody>
      </p:sp>
      <p:sp>
        <p:nvSpPr>
          <p:cNvPr id="3" name="Content Placeholder 2"/>
          <p:cNvSpPr>
            <a:spLocks noGrp="1"/>
          </p:cNvSpPr>
          <p:nvPr>
            <p:ph sz="quarter" idx="10"/>
          </p:nvPr>
        </p:nvSpPr>
        <p:spPr>
          <a:xfrm>
            <a:off x="324266" y="822960"/>
            <a:ext cx="8495469" cy="5486360"/>
          </a:xfrm>
        </p:spPr>
        <p:txBody>
          <a:bodyPr/>
          <a:lstStyle/>
          <a:p>
            <a:r>
              <a:rPr lang="en-US" dirty="0"/>
              <a:t>The order of all the elements is very specific in the Performance Management XML template. One of the more common error messages from the XML editor looks like the following:</a:t>
            </a:r>
          </a:p>
          <a:p>
            <a:r>
              <a:rPr lang="en-US" dirty="0"/>
              <a:t>This message means that the elements are not in the correct order.</a:t>
            </a:r>
          </a:p>
          <a:p>
            <a:r>
              <a:rPr lang="en-US" sz="1600" dirty="0" smtClean="0"/>
              <a:t>Note: </a:t>
            </a:r>
            <a:r>
              <a:rPr lang="en-US" sz="1600" dirty="0"/>
              <a:t>Please download the ‘Order of Elements’ Excel spreadsheet from SAP Jam or the Learning Room. This document is extremely useful for sorting out the order in which sections should be listed, and especially where permissions must be added in each section</a:t>
            </a:r>
            <a:r>
              <a:rPr lang="en-US" sz="1600" dirty="0" smtClean="0"/>
              <a:t>.</a:t>
            </a:r>
          </a:p>
          <a:p>
            <a:endParaRPr lang="en-US" sz="1600" dirty="0"/>
          </a:p>
          <a:p>
            <a:r>
              <a:rPr lang="en-US" sz="1600" b="1" dirty="0" smtClean="0"/>
              <a:t>Order of Elements Error: </a:t>
            </a:r>
          </a:p>
          <a:p>
            <a:endParaRPr lang="en-US" sz="1600" b="1" dirty="0"/>
          </a:p>
          <a:p>
            <a:endParaRPr lang="en-US" sz="1600" b="1" dirty="0" smtClean="0"/>
          </a:p>
          <a:p>
            <a:endParaRPr lang="en-US" sz="1600" dirty="0"/>
          </a:p>
        </p:txBody>
      </p:sp>
      <p:pic>
        <p:nvPicPr>
          <p:cNvPr id="4" name="Picture 3"/>
          <p:cNvPicPr>
            <a:picLocks noChangeAspect="1"/>
          </p:cNvPicPr>
          <p:nvPr/>
        </p:nvPicPr>
        <p:blipFill>
          <a:blip r:embed="rId2"/>
          <a:stretch>
            <a:fillRect/>
          </a:stretch>
        </p:blipFill>
        <p:spPr>
          <a:xfrm>
            <a:off x="309802" y="3950208"/>
            <a:ext cx="8699706" cy="2148973"/>
          </a:xfrm>
          <a:prstGeom prst="rect">
            <a:avLst/>
          </a:prstGeom>
        </p:spPr>
      </p:pic>
    </p:spTree>
    <p:extLst>
      <p:ext uri="{BB962C8B-B14F-4D97-AF65-F5344CB8AC3E}">
        <p14:creationId xmlns:p14="http://schemas.microsoft.com/office/powerpoint/2010/main" val="21999904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3" y="260648"/>
            <a:ext cx="7627190" cy="443440"/>
          </a:xfrm>
        </p:spPr>
        <p:txBody>
          <a:bodyPr/>
          <a:lstStyle/>
          <a:p>
            <a:r>
              <a:rPr lang="en-US" dirty="0" smtClean="0"/>
              <a:t>Calibration </a:t>
            </a:r>
            <a:r>
              <a:rPr lang="en-US" dirty="0"/>
              <a:t>in Performance Management</a:t>
            </a:r>
            <a:endParaRPr lang="en-US" dirty="0"/>
          </a:p>
        </p:txBody>
      </p:sp>
      <p:sp>
        <p:nvSpPr>
          <p:cNvPr id="3" name="Content Placeholder 2"/>
          <p:cNvSpPr>
            <a:spLocks noGrp="1"/>
          </p:cNvSpPr>
          <p:nvPr>
            <p:ph sz="quarter" idx="10"/>
          </p:nvPr>
        </p:nvSpPr>
        <p:spPr>
          <a:xfrm>
            <a:off x="433994" y="1600200"/>
            <a:ext cx="8495469" cy="5385776"/>
          </a:xfrm>
        </p:spPr>
        <p:txBody>
          <a:bodyPr/>
          <a:lstStyle/>
          <a:p>
            <a:r>
              <a:rPr lang="en-US" b="1" dirty="0"/>
              <a:t>About This </a:t>
            </a:r>
            <a:r>
              <a:rPr lang="en-US" b="1" dirty="0" smtClean="0"/>
              <a:t>Module</a:t>
            </a:r>
          </a:p>
          <a:p>
            <a:endParaRPr lang="en-US" b="1" dirty="0"/>
          </a:p>
          <a:p>
            <a:r>
              <a:rPr lang="en-US" b="1" dirty="0" smtClean="0"/>
              <a:t>Module </a:t>
            </a:r>
            <a:r>
              <a:rPr lang="en-US" b="1" dirty="0"/>
              <a:t>Knowledge</a:t>
            </a:r>
          </a:p>
          <a:p>
            <a:pPr marL="285750" indent="-285750">
              <a:buClr>
                <a:schemeClr val="accent1"/>
              </a:buClr>
              <a:buFont typeface="Wingdings" panose="05000000000000000000" pitchFamily="2" charset="2"/>
              <a:buChar char="§"/>
            </a:pPr>
            <a:r>
              <a:rPr lang="en-US" dirty="0"/>
              <a:t>Defining Calibration in the Performance Review Cycle</a:t>
            </a:r>
          </a:p>
          <a:p>
            <a:pPr marL="285750" indent="-285750">
              <a:buClr>
                <a:schemeClr val="accent1"/>
              </a:buClr>
              <a:buFont typeface="Wingdings" panose="05000000000000000000" pitchFamily="2" charset="2"/>
              <a:buChar char="§"/>
            </a:pPr>
            <a:r>
              <a:rPr lang="en-US" dirty="0"/>
              <a:t>Calibrating Performance Forms</a:t>
            </a:r>
          </a:p>
          <a:p>
            <a:pPr marL="285750" indent="-285750">
              <a:buClr>
                <a:schemeClr val="accent1"/>
              </a:buClr>
              <a:buFont typeface="Wingdings" panose="05000000000000000000" pitchFamily="2" charset="2"/>
              <a:buChar char="§"/>
            </a:pPr>
            <a:r>
              <a:rPr lang="en-US" dirty="0"/>
              <a:t>Configuring the Calibration Template</a:t>
            </a:r>
          </a:p>
          <a:p>
            <a:pPr marL="285750" indent="-285750">
              <a:buClr>
                <a:schemeClr val="accent1"/>
              </a:buClr>
              <a:buFont typeface="Wingdings" panose="05000000000000000000" pitchFamily="2" charset="2"/>
              <a:buChar char="§"/>
            </a:pPr>
            <a:r>
              <a:rPr lang="en-US" dirty="0"/>
              <a:t>Configuring Calibration Sessions</a:t>
            </a:r>
          </a:p>
          <a:p>
            <a:endParaRPr lang="en-US" dirty="0"/>
          </a:p>
        </p:txBody>
      </p:sp>
    </p:spTree>
    <p:extLst>
      <p:ext uri="{BB962C8B-B14F-4D97-AF65-F5344CB8AC3E}">
        <p14:creationId xmlns:p14="http://schemas.microsoft.com/office/powerpoint/2010/main" val="30799256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t>
            </a:r>
            <a:r>
              <a:rPr lang="en-US" dirty="0"/>
              <a:t>Calibration in the Performance Review Cycle</a:t>
            </a:r>
          </a:p>
        </p:txBody>
      </p:sp>
      <p:sp>
        <p:nvSpPr>
          <p:cNvPr id="3" name="Content Placeholder 2"/>
          <p:cNvSpPr>
            <a:spLocks noGrp="1"/>
          </p:cNvSpPr>
          <p:nvPr>
            <p:ph sz="quarter" idx="10"/>
          </p:nvPr>
        </p:nvSpPr>
        <p:spPr>
          <a:xfrm>
            <a:off x="388274" y="1961456"/>
            <a:ext cx="8495469" cy="4896544"/>
          </a:xfrm>
        </p:spPr>
        <p:txBody>
          <a:bodyPr/>
          <a:lstStyle/>
          <a:p>
            <a:r>
              <a:rPr lang="en-US" b="1" dirty="0"/>
              <a:t>About This Topic</a:t>
            </a:r>
          </a:p>
          <a:p>
            <a:r>
              <a:rPr lang="en-US" dirty="0"/>
              <a:t>In this lesson, you learn about the benefits and various aspects of calibration, as well as how to use calibration tools.</a:t>
            </a:r>
          </a:p>
          <a:p>
            <a:r>
              <a:rPr lang="en-US" b="1" dirty="0"/>
              <a:t>Objective(s)</a:t>
            </a:r>
          </a:p>
          <a:p>
            <a:r>
              <a:rPr lang="en-US" dirty="0"/>
              <a:t>After completing this lesson, you will be able to:</a:t>
            </a:r>
          </a:p>
          <a:p>
            <a:pPr marL="285750" indent="-285750">
              <a:buClr>
                <a:schemeClr val="accent1"/>
              </a:buClr>
              <a:buFont typeface="Wingdings" panose="05000000000000000000" pitchFamily="2" charset="2"/>
              <a:buChar char="§"/>
            </a:pPr>
            <a:r>
              <a:rPr lang="en-US" dirty="0"/>
              <a:t>Define calibration in the performance review cycle</a:t>
            </a:r>
          </a:p>
          <a:p>
            <a:endParaRPr lang="en-US" dirty="0"/>
          </a:p>
        </p:txBody>
      </p:sp>
    </p:spTree>
    <p:extLst>
      <p:ext uri="{BB962C8B-B14F-4D97-AF65-F5344CB8AC3E}">
        <p14:creationId xmlns:p14="http://schemas.microsoft.com/office/powerpoint/2010/main" val="36963899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3" y="260648"/>
            <a:ext cx="7636334" cy="461728"/>
          </a:xfrm>
        </p:spPr>
        <p:txBody>
          <a:bodyPr/>
          <a:lstStyle/>
          <a:p>
            <a:r>
              <a:rPr lang="en-US" dirty="0"/>
              <a:t>Calibration in Performance Management (PM)</a:t>
            </a:r>
          </a:p>
        </p:txBody>
      </p:sp>
      <p:sp>
        <p:nvSpPr>
          <p:cNvPr id="3" name="Content Placeholder 2"/>
          <p:cNvSpPr>
            <a:spLocks noGrp="1"/>
          </p:cNvSpPr>
          <p:nvPr>
            <p:ph sz="quarter" idx="10"/>
          </p:nvPr>
        </p:nvSpPr>
        <p:spPr>
          <a:xfrm>
            <a:off x="324266" y="1033272"/>
            <a:ext cx="8495469" cy="5276048"/>
          </a:xfrm>
        </p:spPr>
        <p:txBody>
          <a:bodyPr>
            <a:normAutofit fontScale="92500" lnSpcReduction="20000"/>
          </a:bodyPr>
          <a:lstStyle/>
          <a:p>
            <a:r>
              <a:rPr lang="en-US" dirty="0"/>
              <a:t>Calibration is the process organizations use to compare and adjust the ratings of their team to ensure performance levels are standardized across the organization. By using the calibration tool, managers can discuss how to apply similar performance standards for all employees and help eliminate any potential manager bias</a:t>
            </a:r>
            <a:r>
              <a:rPr lang="en-US" dirty="0" smtClean="0"/>
              <a:t>.</a:t>
            </a:r>
          </a:p>
          <a:p>
            <a:endParaRPr lang="en-US" dirty="0"/>
          </a:p>
          <a:p>
            <a:r>
              <a:rPr lang="en-US" sz="2600" dirty="0" smtClean="0">
                <a:solidFill>
                  <a:schemeClr val="accent1"/>
                </a:solidFill>
              </a:rPr>
              <a:t>Benefits of Calibration</a:t>
            </a:r>
            <a:endParaRPr lang="en-US" sz="2600" dirty="0">
              <a:solidFill>
                <a:schemeClr val="accent1"/>
              </a:solidFill>
            </a:endParaRPr>
          </a:p>
          <a:p>
            <a:endParaRPr lang="en-US" dirty="0" smtClean="0"/>
          </a:p>
          <a:p>
            <a:r>
              <a:rPr lang="en-US" dirty="0"/>
              <a:t>Calibration offers the following benefits to organizations:</a:t>
            </a:r>
          </a:p>
          <a:p>
            <a:pPr marL="285750" indent="-285750">
              <a:buClr>
                <a:schemeClr val="accent1"/>
              </a:buClr>
              <a:buFont typeface="Wingdings" panose="05000000000000000000" pitchFamily="2" charset="2"/>
              <a:buChar char="§"/>
            </a:pPr>
            <a:r>
              <a:rPr lang="en-US" dirty="0"/>
              <a:t>It allows managers to view data for various teams and discuss selected ratings.</a:t>
            </a:r>
          </a:p>
          <a:p>
            <a:pPr marL="285750" indent="-285750">
              <a:buClr>
                <a:schemeClr val="accent1"/>
              </a:buClr>
              <a:buFont typeface="Wingdings" panose="05000000000000000000" pitchFamily="2" charset="2"/>
              <a:buChar char="§"/>
            </a:pPr>
            <a:r>
              <a:rPr lang="en-US" dirty="0"/>
              <a:t>It offers managers the opportunity to bring “hard” and “easy” graders in line with their peers to improve the consistency and overall fairness of performance reviews.</a:t>
            </a:r>
          </a:p>
          <a:p>
            <a:pPr marL="285750" indent="-285750">
              <a:buClr>
                <a:schemeClr val="accent1"/>
              </a:buClr>
              <a:buFont typeface="Wingdings" panose="05000000000000000000" pitchFamily="2" charset="2"/>
              <a:buChar char="§"/>
            </a:pPr>
            <a:r>
              <a:rPr lang="en-US" dirty="0"/>
              <a:t>It teaches managers to use the same language as one another, and to share understanding of competencies and expectations of employee behavior.</a:t>
            </a:r>
          </a:p>
          <a:p>
            <a:pPr marL="285750" indent="-285750">
              <a:buClr>
                <a:schemeClr val="accent1"/>
              </a:buClr>
              <a:buFont typeface="Wingdings" panose="05000000000000000000" pitchFamily="2" charset="2"/>
              <a:buChar char="§"/>
            </a:pPr>
            <a:r>
              <a:rPr lang="en-US" dirty="0"/>
              <a:t>It allows facilitators to make changes to ratings based on the outcome of the calibration session.</a:t>
            </a:r>
          </a:p>
          <a:p>
            <a:pPr marL="285750" indent="-285750">
              <a:buClr>
                <a:schemeClr val="accent1"/>
              </a:buClr>
              <a:buFont typeface="Wingdings" panose="05000000000000000000" pitchFamily="2" charset="2"/>
              <a:buChar char="§"/>
            </a:pPr>
            <a:r>
              <a:rPr lang="en-US" dirty="0"/>
              <a:t>It establishes a common and well-understood definition of performance across the company.</a:t>
            </a:r>
          </a:p>
          <a:p>
            <a:endParaRPr lang="en-US" dirty="0" smtClean="0"/>
          </a:p>
          <a:p>
            <a:endParaRPr lang="en-US" dirty="0"/>
          </a:p>
          <a:p>
            <a:endParaRPr lang="en-US" dirty="0"/>
          </a:p>
        </p:txBody>
      </p:sp>
    </p:spTree>
    <p:extLst>
      <p:ext uri="{BB962C8B-B14F-4D97-AF65-F5344CB8AC3E}">
        <p14:creationId xmlns:p14="http://schemas.microsoft.com/office/powerpoint/2010/main" val="1625807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3" y="260648"/>
            <a:ext cx="7142558" cy="370288"/>
          </a:xfrm>
        </p:spPr>
        <p:txBody>
          <a:bodyPr>
            <a:normAutofit fontScale="90000"/>
          </a:bodyPr>
          <a:lstStyle/>
          <a:p>
            <a:r>
              <a:rPr lang="en-US" dirty="0"/>
              <a:t>Tools and Metrics for Calibration</a:t>
            </a:r>
          </a:p>
        </p:txBody>
      </p:sp>
      <p:sp>
        <p:nvSpPr>
          <p:cNvPr id="3" name="Content Placeholder 2"/>
          <p:cNvSpPr>
            <a:spLocks noGrp="1"/>
          </p:cNvSpPr>
          <p:nvPr>
            <p:ph sz="quarter" idx="10"/>
          </p:nvPr>
        </p:nvSpPr>
        <p:spPr>
          <a:xfrm>
            <a:off x="324266" y="859536"/>
            <a:ext cx="8495469" cy="5449784"/>
          </a:xfrm>
        </p:spPr>
        <p:txBody>
          <a:bodyPr>
            <a:normAutofit fontScale="77500" lnSpcReduction="20000"/>
          </a:bodyPr>
          <a:lstStyle/>
          <a:p>
            <a:r>
              <a:rPr lang="en-US" dirty="0"/>
              <a:t>The following tools and metrics can be calibrated in SAP </a:t>
            </a:r>
            <a:r>
              <a:rPr lang="en-US" dirty="0" err="1"/>
              <a:t>SuccessFactors</a:t>
            </a:r>
            <a:r>
              <a:rPr lang="en-US" dirty="0"/>
              <a:t> if the customer purchased the corresponding module:</a:t>
            </a:r>
          </a:p>
          <a:p>
            <a:r>
              <a:rPr lang="en-US" dirty="0"/>
              <a:t>SAP </a:t>
            </a:r>
            <a:r>
              <a:rPr lang="en-US" dirty="0" err="1"/>
              <a:t>SuccessFactors</a:t>
            </a:r>
            <a:r>
              <a:rPr lang="en-US" dirty="0"/>
              <a:t> Performance Management:</a:t>
            </a:r>
          </a:p>
          <a:p>
            <a:pPr lvl="1"/>
            <a:r>
              <a:rPr lang="en-US" dirty="0"/>
              <a:t>Overall objective/goal rating</a:t>
            </a:r>
          </a:p>
          <a:p>
            <a:pPr lvl="1"/>
            <a:r>
              <a:rPr lang="en-US" dirty="0"/>
              <a:t>Overall competency rating</a:t>
            </a:r>
          </a:p>
          <a:p>
            <a:pPr lvl="1"/>
            <a:r>
              <a:rPr lang="en-US" dirty="0"/>
              <a:t>Overall performance review score</a:t>
            </a:r>
          </a:p>
          <a:p>
            <a:r>
              <a:rPr lang="en-US" dirty="0"/>
              <a:t>SAP </a:t>
            </a:r>
            <a:r>
              <a:rPr lang="en-US" dirty="0" err="1"/>
              <a:t>SuccessFactions</a:t>
            </a:r>
            <a:r>
              <a:rPr lang="en-US" dirty="0"/>
              <a:t> Succession</a:t>
            </a:r>
          </a:p>
          <a:p>
            <a:pPr lvl="1"/>
            <a:r>
              <a:rPr lang="en-US" dirty="0"/>
              <a:t>Talent Flags</a:t>
            </a:r>
          </a:p>
          <a:p>
            <a:pPr lvl="2"/>
            <a:r>
              <a:rPr lang="en-US" dirty="0"/>
              <a:t>Risk of Loss</a:t>
            </a:r>
          </a:p>
          <a:p>
            <a:pPr lvl="2"/>
            <a:r>
              <a:rPr lang="en-US" dirty="0"/>
              <a:t>Impact of Loss</a:t>
            </a:r>
          </a:p>
          <a:p>
            <a:pPr lvl="2"/>
            <a:r>
              <a:rPr lang="en-US" dirty="0"/>
              <a:t>Reason for Leaving</a:t>
            </a:r>
          </a:p>
          <a:p>
            <a:r>
              <a:rPr lang="en-US" dirty="0"/>
              <a:t>SAP </a:t>
            </a:r>
            <a:r>
              <a:rPr lang="en-US" dirty="0" err="1"/>
              <a:t>SuccessFactors</a:t>
            </a:r>
            <a:r>
              <a:rPr lang="en-US" dirty="0"/>
              <a:t> Compensation</a:t>
            </a:r>
          </a:p>
          <a:p>
            <a:pPr lvl="1"/>
            <a:r>
              <a:rPr lang="en-US" dirty="0"/>
              <a:t>Several ratings, including:</a:t>
            </a:r>
          </a:p>
          <a:p>
            <a:pPr lvl="2"/>
            <a:r>
              <a:rPr lang="en-US" dirty="0" err="1"/>
              <a:t>Compa</a:t>
            </a:r>
            <a:r>
              <a:rPr lang="en-US" dirty="0"/>
              <a:t>-ratio</a:t>
            </a:r>
          </a:p>
          <a:p>
            <a:pPr lvl="2"/>
            <a:r>
              <a:rPr lang="en-US" dirty="0"/>
              <a:t>Range penetration</a:t>
            </a:r>
          </a:p>
          <a:p>
            <a:r>
              <a:rPr lang="en-US" dirty="0"/>
              <a:t>SAP </a:t>
            </a:r>
            <a:r>
              <a:rPr lang="en-US" dirty="0" err="1"/>
              <a:t>SuccessFactors</a:t>
            </a:r>
            <a:r>
              <a:rPr lang="en-US" dirty="0"/>
              <a:t> Employee Profile</a:t>
            </a:r>
          </a:p>
          <a:p>
            <a:pPr lvl="1"/>
            <a:r>
              <a:rPr lang="en-US" dirty="0"/>
              <a:t>Potential</a:t>
            </a:r>
          </a:p>
          <a:p>
            <a:pPr lvl="1"/>
            <a:r>
              <a:rPr lang="en-US" dirty="0"/>
              <a:t>Performance</a:t>
            </a:r>
          </a:p>
          <a:p>
            <a:pPr lvl="1"/>
            <a:r>
              <a:rPr lang="en-US" dirty="0"/>
              <a:t>Competency</a:t>
            </a:r>
          </a:p>
          <a:p>
            <a:pPr lvl="1"/>
            <a:r>
              <a:rPr lang="en-US" dirty="0"/>
              <a:t>Objective</a:t>
            </a:r>
          </a:p>
          <a:p>
            <a:pPr lvl="1"/>
            <a:r>
              <a:rPr lang="en-US" dirty="0"/>
              <a:t>Custom01</a:t>
            </a:r>
          </a:p>
          <a:p>
            <a:pPr lvl="1"/>
            <a:r>
              <a:rPr lang="en-US" dirty="0"/>
              <a:t>Custom02</a:t>
            </a:r>
          </a:p>
          <a:p>
            <a:endParaRPr lang="en-US" dirty="0" smtClean="0"/>
          </a:p>
          <a:p>
            <a:r>
              <a:rPr lang="en-US" dirty="0" smtClean="0"/>
              <a:t>Note: </a:t>
            </a:r>
            <a:r>
              <a:rPr lang="en-US" dirty="0"/>
              <a:t>This course only covers the SAP </a:t>
            </a:r>
            <a:r>
              <a:rPr lang="en-US" dirty="0" err="1"/>
              <a:t>SuccessFactors</a:t>
            </a:r>
            <a:r>
              <a:rPr lang="en-US" dirty="0"/>
              <a:t> Calibration tool from a SAP </a:t>
            </a:r>
            <a:r>
              <a:rPr lang="en-US" dirty="0" err="1"/>
              <a:t>SuccessFactors</a:t>
            </a:r>
            <a:r>
              <a:rPr lang="en-US" dirty="0"/>
              <a:t> Performance Management perspective.</a:t>
            </a:r>
            <a:endParaRPr lang="en-US" dirty="0"/>
          </a:p>
        </p:txBody>
      </p:sp>
    </p:spTree>
    <p:extLst>
      <p:ext uri="{BB962C8B-B14F-4D97-AF65-F5344CB8AC3E}">
        <p14:creationId xmlns:p14="http://schemas.microsoft.com/office/powerpoint/2010/main" val="33225205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SAP </a:t>
            </a:r>
            <a:r>
              <a:rPr lang="en-US" dirty="0" err="1"/>
              <a:t>Fiori</a:t>
            </a:r>
            <a:r>
              <a:rPr lang="en-US" dirty="0"/>
              <a:t> Standards for Calibration</a:t>
            </a:r>
          </a:p>
        </p:txBody>
      </p:sp>
      <p:sp>
        <p:nvSpPr>
          <p:cNvPr id="3" name="Content Placeholder 2"/>
          <p:cNvSpPr>
            <a:spLocks noGrp="1"/>
          </p:cNvSpPr>
          <p:nvPr>
            <p:ph sz="quarter" idx="10"/>
          </p:nvPr>
        </p:nvSpPr>
        <p:spPr>
          <a:xfrm>
            <a:off x="324266" y="950976"/>
            <a:ext cx="8495469" cy="5358344"/>
          </a:xfrm>
        </p:spPr>
        <p:txBody>
          <a:bodyPr>
            <a:normAutofit fontScale="85000" lnSpcReduction="10000"/>
          </a:bodyPr>
          <a:lstStyle/>
          <a:p>
            <a:r>
              <a:rPr lang="en-US" dirty="0" smtClean="0"/>
              <a:t>Various </a:t>
            </a:r>
            <a:r>
              <a:rPr lang="en-US" dirty="0"/>
              <a:t>screens for different modules of SAP </a:t>
            </a:r>
            <a:r>
              <a:rPr lang="en-US" dirty="0" err="1"/>
              <a:t>SuccessFactors</a:t>
            </a:r>
            <a:r>
              <a:rPr lang="en-US" dirty="0"/>
              <a:t> have adopted SAP </a:t>
            </a:r>
            <a:r>
              <a:rPr lang="en-US" dirty="0" err="1"/>
              <a:t>Fiori</a:t>
            </a:r>
            <a:r>
              <a:rPr lang="en-US" dirty="0"/>
              <a:t> standards. Calibration is no exception and has also adopted these standards</a:t>
            </a:r>
            <a:r>
              <a:rPr lang="en-US" dirty="0" smtClean="0"/>
              <a:t>.</a:t>
            </a:r>
          </a:p>
          <a:p>
            <a:endParaRPr lang="en-US" dirty="0"/>
          </a:p>
          <a:p>
            <a:r>
              <a:rPr lang="en-US" sz="1400" dirty="0" smtClean="0"/>
              <a:t>Note: </a:t>
            </a:r>
          </a:p>
          <a:p>
            <a:endParaRPr lang="en-US" sz="1400" dirty="0"/>
          </a:p>
          <a:p>
            <a:r>
              <a:rPr lang="en-US" sz="1400" b="1" dirty="0" smtClean="0"/>
              <a:t>End </a:t>
            </a:r>
            <a:r>
              <a:rPr lang="en-US" sz="1400" b="1" dirty="0"/>
              <a:t>of Maintenance / End of Life for Calibration Legacy UI</a:t>
            </a:r>
          </a:p>
          <a:p>
            <a:r>
              <a:rPr lang="en-US" sz="1400" dirty="0"/>
              <a:t>Calibration has adopted SAP </a:t>
            </a:r>
            <a:r>
              <a:rPr lang="en-US" sz="1400" dirty="0" err="1"/>
              <a:t>Fiori</a:t>
            </a:r>
            <a:r>
              <a:rPr lang="en-US" sz="1400" dirty="0"/>
              <a:t> standards in order to harmonize the UI with other SAP </a:t>
            </a:r>
            <a:r>
              <a:rPr lang="en-US" sz="1400" dirty="0" err="1"/>
              <a:t>SuccessFactors</a:t>
            </a:r>
            <a:r>
              <a:rPr lang="en-US" sz="1400" dirty="0"/>
              <a:t> modules. The End of Maintenance for the legacy Calibration User Interface (also referred to as the Calibration Legacy UI) was reached in Q3 of 2018. As a result, </a:t>
            </a:r>
            <a:r>
              <a:rPr lang="en-US" sz="1400" dirty="0" err="1"/>
              <a:t>Fiori</a:t>
            </a:r>
            <a:r>
              <a:rPr lang="en-US" sz="1400" dirty="0"/>
              <a:t> was pushed to all customers in Q3 2018 with the option to revert to the legacy Calibration UI. This revert option is being phased out and during Q3 of 2019 all customer instances using the older UI are being upgraded to the new UI.</a:t>
            </a:r>
          </a:p>
          <a:p>
            <a:r>
              <a:rPr lang="en-US" sz="1400" dirty="0"/>
              <a:t>Please visit the Calibration section of the SAP </a:t>
            </a:r>
            <a:r>
              <a:rPr lang="en-US" sz="1400" dirty="0" err="1"/>
              <a:t>SuccessFactors</a:t>
            </a:r>
            <a:r>
              <a:rPr lang="en-US" sz="1400" dirty="0"/>
              <a:t> Community at </a:t>
            </a:r>
            <a:r>
              <a:rPr lang="en-US" sz="1400" dirty="0">
                <a:hlinkClick r:id="rId2"/>
              </a:rPr>
              <a:t>https://community.successfactors.com/t5/Calibration/ct-p/Calibration</a:t>
            </a:r>
            <a:r>
              <a:rPr lang="en-US" sz="1400" dirty="0"/>
              <a:t> for further details</a:t>
            </a:r>
            <a:r>
              <a:rPr lang="en-US" sz="1400" dirty="0" smtClean="0"/>
              <a:t>.</a:t>
            </a:r>
          </a:p>
          <a:p>
            <a:endParaRPr lang="en-US" sz="1400" dirty="0"/>
          </a:p>
          <a:p>
            <a:endParaRPr lang="en-US" sz="1400" dirty="0"/>
          </a:p>
          <a:p>
            <a:r>
              <a:rPr lang="en-US" sz="1400" b="1" dirty="0" smtClean="0"/>
              <a:t>End </a:t>
            </a:r>
            <a:r>
              <a:rPr lang="en-US" sz="1400" b="1" dirty="0"/>
              <a:t>of Maintenance / End of Life for Calibration Legacy UI: Calibration Org Chart</a:t>
            </a:r>
          </a:p>
          <a:p>
            <a:endParaRPr lang="en-US" sz="1400" dirty="0"/>
          </a:p>
          <a:p>
            <a:r>
              <a:rPr lang="en-US" sz="1400" dirty="0"/>
              <a:t>Starting from Q4 2019, no more maintenance will be performed on the </a:t>
            </a:r>
            <a:r>
              <a:rPr lang="en-US" sz="1400" dirty="0" err="1"/>
              <a:t>the</a:t>
            </a:r>
            <a:r>
              <a:rPr lang="en-US" sz="1400" dirty="0"/>
              <a:t> Calibration v11 Org Chart. Functional enhancements will only be made to the Calibration v12 Org Chart. With the Q2 2020 release SAP </a:t>
            </a:r>
            <a:r>
              <a:rPr lang="en-US" sz="1400" dirty="0" err="1"/>
              <a:t>SuccessFactors</a:t>
            </a:r>
            <a:r>
              <a:rPr lang="en-US" sz="1400" dirty="0"/>
              <a:t> will automatically activate the Calibration v12 Org Chart for all those customers who have not yet enabled it.</a:t>
            </a:r>
          </a:p>
          <a:p>
            <a:endParaRPr lang="en-US" sz="1400" dirty="0"/>
          </a:p>
          <a:p>
            <a:r>
              <a:rPr lang="en-US" sz="1400" dirty="0"/>
              <a:t>Please visit the Calibration section of the SAP </a:t>
            </a:r>
            <a:r>
              <a:rPr lang="en-US" sz="1400" dirty="0" err="1"/>
              <a:t>SuccessFactors</a:t>
            </a:r>
            <a:r>
              <a:rPr lang="en-US" sz="1400" dirty="0"/>
              <a:t> Community at </a:t>
            </a:r>
            <a:r>
              <a:rPr lang="en-US" sz="1400" dirty="0">
                <a:hlinkClick r:id="rId2"/>
              </a:rPr>
              <a:t>https://</a:t>
            </a:r>
            <a:r>
              <a:rPr lang="en-US" sz="1400" dirty="0" smtClean="0">
                <a:hlinkClick r:id="rId2"/>
              </a:rPr>
              <a:t>community.successfactors.com/t5/Calibration/ct-p/Calibration</a:t>
            </a:r>
            <a:r>
              <a:rPr lang="en-US" sz="1400" dirty="0" smtClean="0"/>
              <a:t>  </a:t>
            </a:r>
            <a:r>
              <a:rPr lang="en-US" sz="1400" dirty="0"/>
              <a:t>for further details.</a:t>
            </a:r>
            <a:endParaRPr lang="en-US" sz="1400" dirty="0" smtClean="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783038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Calibration Concepts</a:t>
            </a:r>
          </a:p>
        </p:txBody>
      </p:sp>
      <p:sp>
        <p:nvSpPr>
          <p:cNvPr id="3" name="Content Placeholder 2"/>
          <p:cNvSpPr>
            <a:spLocks noGrp="1"/>
          </p:cNvSpPr>
          <p:nvPr>
            <p:ph sz="quarter" idx="10"/>
          </p:nvPr>
        </p:nvSpPr>
        <p:spPr/>
        <p:txBody>
          <a:bodyPr/>
          <a:lstStyle/>
          <a:p>
            <a:r>
              <a:rPr lang="en-US" dirty="0"/>
              <a:t>Calibration is a step within the performance review process. There are some adjustments you might need to make to the performance review template and the route map before you launch the review process. To make these adjustments, it is important to have an understanding of the basic calibration concepts</a:t>
            </a:r>
            <a:r>
              <a:rPr lang="en-US" dirty="0" smtClean="0"/>
              <a:t>.</a:t>
            </a:r>
          </a:p>
          <a:p>
            <a:endParaRPr lang="en-US" sz="2400" dirty="0">
              <a:solidFill>
                <a:schemeClr val="accent1"/>
              </a:solidFill>
            </a:endParaRPr>
          </a:p>
          <a:p>
            <a:r>
              <a:rPr lang="en-US" sz="2400" dirty="0">
                <a:solidFill>
                  <a:schemeClr val="accent1"/>
                </a:solidFill>
              </a:rPr>
              <a:t>Roles and </a:t>
            </a:r>
            <a:r>
              <a:rPr lang="en-US" sz="2400" dirty="0" smtClean="0">
                <a:solidFill>
                  <a:schemeClr val="accent1"/>
                </a:solidFill>
              </a:rPr>
              <a:t>Responsibilities</a:t>
            </a:r>
          </a:p>
          <a:p>
            <a:endParaRPr lang="en-US" dirty="0"/>
          </a:p>
          <a:p>
            <a:r>
              <a:rPr lang="en-US" dirty="0"/>
              <a:t>The calibration tool uses roles to assign different responsibilities to various users in the calibration process.</a:t>
            </a:r>
            <a:endParaRPr lang="en-US" dirty="0"/>
          </a:p>
        </p:txBody>
      </p:sp>
    </p:spTree>
    <p:extLst>
      <p:ext uri="{BB962C8B-B14F-4D97-AF65-F5344CB8AC3E}">
        <p14:creationId xmlns:p14="http://schemas.microsoft.com/office/powerpoint/2010/main" val="919743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Rating Scales</a:t>
            </a:r>
          </a:p>
        </p:txBody>
      </p:sp>
      <p:sp>
        <p:nvSpPr>
          <p:cNvPr id="3" name="Content Placeholder 2"/>
          <p:cNvSpPr>
            <a:spLocks noGrp="1"/>
          </p:cNvSpPr>
          <p:nvPr>
            <p:ph idx="4294967295"/>
          </p:nvPr>
        </p:nvSpPr>
        <p:spPr>
          <a:xfrm>
            <a:off x="298450" y="1246846"/>
            <a:ext cx="8279020" cy="5144809"/>
          </a:xfrm>
        </p:spPr>
        <p:txBody>
          <a:bodyPr>
            <a:normAutofit/>
          </a:bodyPr>
          <a:lstStyle/>
          <a:p>
            <a:pPr marL="285750" indent="-285750">
              <a:buClr>
                <a:schemeClr val="accent1"/>
              </a:buClr>
              <a:buFont typeface="Wingdings" panose="05000000000000000000" pitchFamily="2" charset="2"/>
              <a:buChar char="§"/>
            </a:pPr>
            <a:r>
              <a:rPr lang="en-US" dirty="0"/>
              <a:t>To create a form template, you technically need a rating scale. A rating scale is a tool used during the evaluation process to quantify a reviewer’s perspective on the employee’s performance.</a:t>
            </a:r>
          </a:p>
          <a:p>
            <a:pPr marL="285750" indent="-285750">
              <a:buClr>
                <a:schemeClr val="accent1"/>
              </a:buClr>
              <a:buFont typeface="Wingdings" panose="05000000000000000000" pitchFamily="2" charset="2"/>
              <a:buChar char="§"/>
            </a:pPr>
            <a:r>
              <a:rPr lang="en-US" dirty="0"/>
              <a:t>Some customers no longer want to use rating but can still use performance forms. The rating scale will need to be defined in the template and you will not select the checkbox </a:t>
            </a:r>
            <a:r>
              <a:rPr lang="en-US" i="1" dirty="0"/>
              <a:t>include the ability to rate</a:t>
            </a:r>
            <a:r>
              <a:rPr lang="en-US" dirty="0"/>
              <a:t> in the ratable sections of the form template.</a:t>
            </a:r>
          </a:p>
          <a:p>
            <a:pPr marL="285750" indent="-285750">
              <a:buClr>
                <a:schemeClr val="accent1"/>
              </a:buClr>
              <a:buFont typeface="Wingdings" panose="05000000000000000000" pitchFamily="2" charset="2"/>
              <a:buChar char="§"/>
            </a:pPr>
            <a:r>
              <a:rPr lang="en-US" dirty="0"/>
              <a:t>You can use an existing rating scale, or create a new one. The default rating scale contains 5 points, with 1 being the lowest rating and 5 is the highest. If the client wants, you can reverse the scale in Provisioning. Once the scale is reversed, however, it applies to all rating scales in all performance forms. This is a system-wide setting that also affects reports.</a:t>
            </a:r>
          </a:p>
          <a:p>
            <a:endParaRPr lang="en-US" dirty="0" smtClean="0"/>
          </a:p>
          <a:p>
            <a:r>
              <a:rPr lang="en-US" dirty="0" smtClean="0"/>
              <a:t>Note:</a:t>
            </a:r>
          </a:p>
          <a:p>
            <a:r>
              <a:rPr lang="en-US" dirty="0" smtClean="0"/>
              <a:t>It </a:t>
            </a:r>
            <a:r>
              <a:rPr lang="en-US" dirty="0"/>
              <a:t>is recommended that the customer use a 5–point rating scale.</a:t>
            </a:r>
          </a:p>
          <a:p>
            <a:endParaRPr lang="en-US" dirty="0"/>
          </a:p>
        </p:txBody>
      </p:sp>
    </p:spTree>
    <p:extLst>
      <p:ext uri="{BB962C8B-B14F-4D97-AF65-F5344CB8AC3E}">
        <p14:creationId xmlns:p14="http://schemas.microsoft.com/office/powerpoint/2010/main" val="23349475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3" y="260648"/>
            <a:ext cx="7252286" cy="416008"/>
          </a:xfrm>
        </p:spPr>
        <p:txBody>
          <a:bodyPr/>
          <a:lstStyle/>
          <a:p>
            <a:r>
              <a:rPr lang="en-US" dirty="0"/>
              <a:t>Roles and Responsibilities in Calibration</a:t>
            </a:r>
          </a:p>
        </p:txBody>
      </p:sp>
      <p:sp>
        <p:nvSpPr>
          <p:cNvPr id="3" name="Content Placeholder 2"/>
          <p:cNvSpPr>
            <a:spLocks noGrp="1"/>
          </p:cNvSpPr>
          <p:nvPr>
            <p:ph sz="quarter" idx="10"/>
          </p:nvPr>
        </p:nvSpPr>
        <p:spPr>
          <a:xfrm>
            <a:off x="324266" y="804672"/>
            <a:ext cx="8495469" cy="5504648"/>
          </a:xfrm>
        </p:spPr>
        <p:txBody>
          <a:bodyPr/>
          <a:lstStyle/>
          <a:p>
            <a:r>
              <a:rPr lang="en-US" dirty="0"/>
              <a:t>Different users have different roles and responsibilities in the calibration process, as follows</a:t>
            </a:r>
            <a:r>
              <a:rPr lang="en-US" dirty="0" smtClean="0"/>
              <a:t>:</a:t>
            </a:r>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656849872"/>
              </p:ext>
            </p:extLst>
          </p:nvPr>
        </p:nvGraphicFramePr>
        <p:xfrm>
          <a:off x="463885" y="1483947"/>
          <a:ext cx="8216230" cy="5035684"/>
        </p:xfrm>
        <a:graphic>
          <a:graphicData uri="http://schemas.openxmlformats.org/drawingml/2006/table">
            <a:tbl>
              <a:tblPr/>
              <a:tblGrid>
                <a:gridCol w="1243584"/>
                <a:gridCol w="6972646"/>
              </a:tblGrid>
              <a:tr h="159264">
                <a:tc>
                  <a:txBody>
                    <a:bodyPr/>
                    <a:lstStyle/>
                    <a:p>
                      <a:pPr algn="l" fontAlgn="b"/>
                      <a:r>
                        <a:rPr lang="en-US" sz="1400">
                          <a:effectLst/>
                          <a:latin typeface="Helvetica Neue"/>
                        </a:rPr>
                        <a:t>Role</a:t>
                      </a:r>
                    </a:p>
                  </a:txBody>
                  <a:tcPr marL="21934" marR="21934" marT="21934" marB="21934" anchor="b">
                    <a:lnL>
                      <a:noFill/>
                    </a:lnL>
                    <a:lnR>
                      <a:noFill/>
                    </a:lnR>
                    <a:lnT>
                      <a:noFill/>
                    </a:lnT>
                    <a:lnB w="6350" cap="flat" cmpd="sng" algn="ctr">
                      <a:solidFill>
                        <a:srgbClr val="DDDDDD"/>
                      </a:solidFill>
                      <a:prstDash val="solid"/>
                      <a:round/>
                      <a:headEnd type="none" w="med" len="med"/>
                      <a:tailEnd type="none" w="med" len="med"/>
                    </a:lnB>
                  </a:tcPr>
                </a:tc>
                <a:tc>
                  <a:txBody>
                    <a:bodyPr/>
                    <a:lstStyle/>
                    <a:p>
                      <a:pPr algn="l" fontAlgn="b"/>
                      <a:r>
                        <a:rPr lang="en-US" sz="1400">
                          <a:effectLst/>
                          <a:latin typeface="Helvetica Neue"/>
                        </a:rPr>
                        <a:t>Responsibility</a:t>
                      </a:r>
                    </a:p>
                  </a:txBody>
                  <a:tcPr marL="21934" marR="21934" marT="21934" marB="21934" anchor="b">
                    <a:lnL>
                      <a:noFill/>
                    </a:lnL>
                    <a:lnR>
                      <a:noFill/>
                    </a:lnR>
                    <a:lnT>
                      <a:noFill/>
                    </a:lnT>
                    <a:lnB w="6350" cap="flat" cmpd="sng" algn="ctr">
                      <a:solidFill>
                        <a:srgbClr val="DDDDDD"/>
                      </a:solidFill>
                      <a:prstDash val="solid"/>
                      <a:round/>
                      <a:headEnd type="none" w="med" len="med"/>
                      <a:tailEnd type="none" w="med" len="med"/>
                    </a:lnB>
                  </a:tcPr>
                </a:tc>
              </a:tr>
              <a:tr h="1096238">
                <a:tc>
                  <a:txBody>
                    <a:bodyPr/>
                    <a:lstStyle/>
                    <a:p>
                      <a:pPr fontAlgn="t"/>
                      <a:r>
                        <a:rPr lang="en-US" sz="1400">
                          <a:effectLst/>
                          <a:latin typeface="Helvetica Neue"/>
                        </a:rPr>
                        <a:t>Facilitator</a:t>
                      </a:r>
                    </a:p>
                  </a:txBody>
                  <a:tcPr marL="21934" marR="21934" marT="21934" marB="21934">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a:effectLst/>
                          <a:latin typeface="Helvetica Neue"/>
                        </a:rPr>
                        <a:t>Facilitate the session. This is typically a HR representative. The facilitator is a neutral person responsible for managing the session and ensuring that the information required to calibrate employee ratings is available. They have access to read and edit the session, but do not necessarily have subjects in the session.</a:t>
                      </a:r>
                    </a:p>
                  </a:txBody>
                  <a:tcPr marL="21934" marR="21934" marT="21934" marB="21934">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r h="276385">
                <a:tc>
                  <a:txBody>
                    <a:bodyPr/>
                    <a:lstStyle/>
                    <a:p>
                      <a:pPr fontAlgn="t"/>
                      <a:r>
                        <a:rPr lang="en-US" sz="1400">
                          <a:effectLst/>
                          <a:latin typeface="Helvetica Neue"/>
                        </a:rPr>
                        <a:t>Subject</a:t>
                      </a:r>
                    </a:p>
                  </a:txBody>
                  <a:tcPr marL="21934" marR="21934" marT="21934" marB="21934">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a:effectLst/>
                          <a:latin typeface="Helvetica Neue"/>
                        </a:rPr>
                        <a:t>The subject is the employee whose ratings are being calibrated.</a:t>
                      </a:r>
                    </a:p>
                  </a:txBody>
                  <a:tcPr marL="21934" marR="21934" marT="21934" marB="21934">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r h="627750">
                <a:tc>
                  <a:txBody>
                    <a:bodyPr/>
                    <a:lstStyle/>
                    <a:p>
                      <a:pPr fontAlgn="t"/>
                      <a:r>
                        <a:rPr lang="en-US" sz="1400">
                          <a:effectLst/>
                          <a:latin typeface="Helvetica Neue"/>
                        </a:rPr>
                        <a:t>Participant</a:t>
                      </a:r>
                    </a:p>
                  </a:txBody>
                  <a:tcPr marL="21934" marR="21934" marT="21934" marB="21934">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a:effectLst/>
                          <a:latin typeface="Helvetica Neue"/>
                        </a:rPr>
                        <a:t>The participant is the manager of the subjects being calibrated (EM). Participants other than the owner’s direct reports can also be selected to participate in the session.</a:t>
                      </a:r>
                    </a:p>
                  </a:txBody>
                  <a:tcPr marL="21934" marR="21934" marT="21934" marB="21934">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r h="1564724">
                <a:tc>
                  <a:txBody>
                    <a:bodyPr/>
                    <a:lstStyle/>
                    <a:p>
                      <a:pPr fontAlgn="t"/>
                      <a:r>
                        <a:rPr lang="en-US" sz="1400">
                          <a:effectLst/>
                          <a:latin typeface="Helvetica Neue"/>
                        </a:rPr>
                        <a:t>Owner</a:t>
                      </a:r>
                    </a:p>
                  </a:txBody>
                  <a:tcPr marL="21934" marR="21934" marT="21934" marB="21934">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a:effectLst/>
                          <a:latin typeface="Helvetica Neue"/>
                        </a:rPr>
                        <a:t>The owner is the manager of the participant (EMM). The owner’s direct reports are automatically made participants in the session, and the direct reports of the participants are automatically made subjects. The owner ensures that all managers reporting to them use the same metrics for rating their team members. This ensures that ratings and compensation decisions (where applicable) are fair, consistent, and match company standards.</a:t>
                      </a:r>
                    </a:p>
                  </a:txBody>
                  <a:tcPr marL="21934" marR="21934" marT="21934" marB="21934">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r h="1213359">
                <a:tc>
                  <a:txBody>
                    <a:bodyPr/>
                    <a:lstStyle/>
                    <a:p>
                      <a:pPr fontAlgn="t"/>
                      <a:r>
                        <a:rPr lang="en-US" sz="1400">
                          <a:effectLst/>
                          <a:latin typeface="Helvetica Neue"/>
                        </a:rPr>
                        <a:t>Executive Reviewer</a:t>
                      </a:r>
                    </a:p>
                  </a:txBody>
                  <a:tcPr marL="21934" marR="21934" marT="21934" marB="21934">
                    <a:lnL>
                      <a:noFill/>
                    </a:lnL>
                    <a:lnR>
                      <a:noFill/>
                    </a:lnR>
                    <a:lnT w="6350" cap="flat" cmpd="sng" algn="ctr">
                      <a:solidFill>
                        <a:srgbClr val="DDDDDD"/>
                      </a:solidFill>
                      <a:prstDash val="solid"/>
                      <a:round/>
                      <a:headEnd type="none" w="med" len="med"/>
                      <a:tailEnd type="none" w="med" len="med"/>
                    </a:lnT>
                    <a:lnB>
                      <a:noFill/>
                    </a:lnB>
                  </a:tcPr>
                </a:tc>
                <a:tc>
                  <a:txBody>
                    <a:bodyPr/>
                    <a:lstStyle/>
                    <a:p>
                      <a:pPr fontAlgn="t"/>
                      <a:r>
                        <a:rPr lang="en-US" sz="1400" dirty="0">
                          <a:effectLst/>
                          <a:latin typeface="Helvetica Neue"/>
                        </a:rPr>
                        <a:t>A business or HR executive who does not necessarily have to be present for each Calibration session, but rather needs blanket access to the data across all sessions for a given Calibration template used in a talent management cycle. Users who are assigned this role get direct access to the sessions as well as the Executive Review summary page.</a:t>
                      </a:r>
                    </a:p>
                  </a:txBody>
                  <a:tcPr marL="21934" marR="21934" marT="21934" marB="21934">
                    <a:lnL>
                      <a:noFill/>
                    </a:lnL>
                    <a:lnR>
                      <a:noFill/>
                    </a:lnR>
                    <a:lnT w="6350" cap="flat" cmpd="sng" algn="ctr">
                      <a:solidFill>
                        <a:srgbClr val="DDDDDD"/>
                      </a:solidFill>
                      <a:prstDash val="solid"/>
                      <a:round/>
                      <a:headEnd type="none" w="med" len="med"/>
                      <a:tailEnd type="none" w="med" len="med"/>
                    </a:lnT>
                    <a:lnB>
                      <a:noFill/>
                    </a:lnB>
                  </a:tcPr>
                </a:tc>
              </a:tr>
            </a:tbl>
          </a:graphicData>
        </a:graphic>
      </p:graphicFrame>
    </p:spTree>
    <p:extLst>
      <p:ext uri="{BB962C8B-B14F-4D97-AF65-F5344CB8AC3E}">
        <p14:creationId xmlns:p14="http://schemas.microsoft.com/office/powerpoint/2010/main" val="19294175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Calibration Template</a:t>
            </a:r>
          </a:p>
        </p:txBody>
      </p:sp>
      <p:sp>
        <p:nvSpPr>
          <p:cNvPr id="3" name="Content Placeholder 2"/>
          <p:cNvSpPr>
            <a:spLocks noGrp="1"/>
          </p:cNvSpPr>
          <p:nvPr>
            <p:ph sz="quarter" idx="10"/>
          </p:nvPr>
        </p:nvSpPr>
        <p:spPr/>
        <p:txBody>
          <a:bodyPr>
            <a:normAutofit fontScale="92500" lnSpcReduction="10000"/>
          </a:bodyPr>
          <a:lstStyle/>
          <a:p>
            <a:r>
              <a:rPr lang="en-US" dirty="0"/>
              <a:t>A calibration template defines the dates, roles, and forms for a calibration session. The same calibration template can be applied to multiple sessions. Clients can choose to have just one calibration template that they use for the entire calibration process, or they can choose to create </a:t>
            </a:r>
            <a:r>
              <a:rPr lang="en-US" dirty="0" smtClean="0"/>
              <a:t>multiple </a:t>
            </a:r>
            <a:r>
              <a:rPr lang="en-US" dirty="0"/>
              <a:t>calibration templates</a:t>
            </a:r>
            <a:r>
              <a:rPr lang="en-US" dirty="0" smtClean="0"/>
              <a:t>.</a:t>
            </a:r>
          </a:p>
          <a:p>
            <a:endParaRPr lang="en-US" dirty="0" smtClean="0"/>
          </a:p>
          <a:p>
            <a:r>
              <a:rPr lang="en-US" sz="2600" dirty="0">
                <a:solidFill>
                  <a:schemeClr val="accent1"/>
                </a:solidFill>
              </a:rPr>
              <a:t>Calibration </a:t>
            </a:r>
            <a:r>
              <a:rPr lang="en-US" sz="2600" dirty="0" smtClean="0">
                <a:solidFill>
                  <a:schemeClr val="accent1"/>
                </a:solidFill>
              </a:rPr>
              <a:t>Session</a:t>
            </a:r>
          </a:p>
          <a:p>
            <a:endParaRPr lang="en-US" b="1" dirty="0"/>
          </a:p>
          <a:p>
            <a:r>
              <a:rPr lang="en-US" dirty="0"/>
              <a:t>A calibration session defines the applicable timeline, as well as the owners, participants, and subjects of the session. SAP </a:t>
            </a:r>
            <a:r>
              <a:rPr lang="en-US" dirty="0" err="1"/>
              <a:t>SuccessFactors</a:t>
            </a:r>
            <a:r>
              <a:rPr lang="en-US" dirty="0"/>
              <a:t> supports multiple active sessions.</a:t>
            </a:r>
          </a:p>
          <a:p>
            <a:r>
              <a:rPr lang="en-US" dirty="0"/>
              <a:t>Clients can also edit sessions they have already created. If they have already activated the session, however, they need to deactivate it to make the changes. After the changes have been made, the client can then reactivate the session.</a:t>
            </a:r>
          </a:p>
          <a:p>
            <a:endParaRPr lang="en-US" dirty="0" smtClean="0"/>
          </a:p>
          <a:p>
            <a:r>
              <a:rPr lang="en-US" dirty="0" smtClean="0"/>
              <a:t>Note: </a:t>
            </a:r>
            <a:r>
              <a:rPr lang="en-US" dirty="0"/>
              <a:t>It is now possible to export sessions with more than 1000 subjects.</a:t>
            </a:r>
            <a:endParaRPr lang="en-US" dirty="0"/>
          </a:p>
        </p:txBody>
      </p:sp>
    </p:spTree>
    <p:extLst>
      <p:ext uri="{BB962C8B-B14F-4D97-AF65-F5344CB8AC3E}">
        <p14:creationId xmlns:p14="http://schemas.microsoft.com/office/powerpoint/2010/main" val="215051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Calibration Views</a:t>
            </a:r>
          </a:p>
        </p:txBody>
      </p:sp>
      <p:sp>
        <p:nvSpPr>
          <p:cNvPr id="3" name="Content Placeholder 2"/>
          <p:cNvSpPr>
            <a:spLocks noGrp="1"/>
          </p:cNvSpPr>
          <p:nvPr>
            <p:ph sz="quarter" idx="10"/>
          </p:nvPr>
        </p:nvSpPr>
        <p:spPr/>
        <p:txBody>
          <a:bodyPr/>
          <a:lstStyle/>
          <a:p>
            <a:r>
              <a:rPr lang="en-US" dirty="0"/>
              <a:t>Calibration views provide users an at-a-glance overview of relevant performance management information. This information is sorted into the following categories:</a:t>
            </a:r>
          </a:p>
          <a:p>
            <a:pPr marL="285750" indent="-285750">
              <a:buClr>
                <a:schemeClr val="accent1"/>
              </a:buClr>
              <a:buFont typeface="Wingdings" panose="05000000000000000000" pitchFamily="2" charset="2"/>
              <a:buChar char="Ø"/>
            </a:pPr>
            <a:r>
              <a:rPr lang="en-US" dirty="0"/>
              <a:t>Dashboard view provides a high-level overview of the calibration session</a:t>
            </a:r>
          </a:p>
          <a:p>
            <a:pPr marL="285750" indent="-285750">
              <a:buClr>
                <a:schemeClr val="accent1"/>
              </a:buClr>
              <a:buFont typeface="Wingdings" panose="05000000000000000000" pitchFamily="2" charset="2"/>
              <a:buChar char="Ø"/>
            </a:pPr>
            <a:r>
              <a:rPr lang="en-US" dirty="0"/>
              <a:t>List view lists all the employees in the calibration session</a:t>
            </a:r>
          </a:p>
          <a:p>
            <a:pPr marL="285750" indent="-285750">
              <a:buClr>
                <a:schemeClr val="accent1"/>
              </a:buClr>
              <a:buFont typeface="Wingdings" panose="05000000000000000000" pitchFamily="2" charset="2"/>
              <a:buChar char="Ø"/>
            </a:pPr>
            <a:r>
              <a:rPr lang="en-US" dirty="0"/>
              <a:t>Calibration view provides users an at-a-glance overview of the following information:</a:t>
            </a:r>
          </a:p>
          <a:p>
            <a:pPr lvl="1"/>
            <a:r>
              <a:rPr lang="en-US" dirty="0"/>
              <a:t>Bin views display employees by ratings distribution. You must enable Manual Overall Rating for this to work.</a:t>
            </a:r>
          </a:p>
          <a:p>
            <a:pPr lvl="1"/>
            <a:r>
              <a:rPr lang="en-US" dirty="0"/>
              <a:t>Matrix view graphically displays employees on a matrix grid report, based on data selections made during calibration setup.</a:t>
            </a:r>
          </a:p>
          <a:p>
            <a:endParaRPr lang="en-US" dirty="0"/>
          </a:p>
        </p:txBody>
      </p:sp>
    </p:spTree>
    <p:extLst>
      <p:ext uri="{BB962C8B-B14F-4D97-AF65-F5344CB8AC3E}">
        <p14:creationId xmlns:p14="http://schemas.microsoft.com/office/powerpoint/2010/main" val="366052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3" y="260648"/>
            <a:ext cx="7883222" cy="443440"/>
          </a:xfrm>
        </p:spPr>
        <p:txBody>
          <a:bodyPr/>
          <a:lstStyle/>
          <a:p>
            <a:r>
              <a:rPr lang="en-US" dirty="0"/>
              <a:t>Calibration History </a:t>
            </a:r>
            <a:r>
              <a:rPr lang="en-US" dirty="0" err="1"/>
              <a:t>Portlet</a:t>
            </a:r>
            <a:endParaRPr lang="en-US" dirty="0"/>
          </a:p>
        </p:txBody>
      </p:sp>
      <p:sp>
        <p:nvSpPr>
          <p:cNvPr id="3" name="Content Placeholder 2"/>
          <p:cNvSpPr>
            <a:spLocks noGrp="1"/>
          </p:cNvSpPr>
          <p:nvPr>
            <p:ph sz="quarter" idx="10"/>
          </p:nvPr>
        </p:nvSpPr>
        <p:spPr>
          <a:xfrm>
            <a:off x="324266" y="969264"/>
            <a:ext cx="8495469" cy="5340056"/>
          </a:xfrm>
        </p:spPr>
        <p:txBody>
          <a:bodyPr/>
          <a:lstStyle/>
          <a:p>
            <a:r>
              <a:rPr lang="en-US" dirty="0"/>
              <a:t>The Calibration History </a:t>
            </a:r>
            <a:r>
              <a:rPr lang="en-US" dirty="0" err="1"/>
              <a:t>Portlet</a:t>
            </a:r>
            <a:r>
              <a:rPr lang="en-US" dirty="0"/>
              <a:t> can be configured to display on the profile. This </a:t>
            </a:r>
            <a:r>
              <a:rPr lang="en-US" dirty="0" err="1"/>
              <a:t>portlet</a:t>
            </a:r>
            <a:r>
              <a:rPr lang="en-US" dirty="0"/>
              <a:t> will display up to five rating types from Calibration sessions. The items that display are configured within the Calibration template.</a:t>
            </a:r>
          </a:p>
          <a:p>
            <a:r>
              <a:rPr lang="en-US" dirty="0"/>
              <a:t>This feature is optional, and requires customers to upgrade to the v12 User Interface.</a:t>
            </a:r>
          </a:p>
          <a:p>
            <a:endParaRPr lang="en-US" dirty="0"/>
          </a:p>
        </p:txBody>
      </p:sp>
      <p:pic>
        <p:nvPicPr>
          <p:cNvPr id="4" name="Picture 3"/>
          <p:cNvPicPr>
            <a:picLocks noChangeAspect="1"/>
          </p:cNvPicPr>
          <p:nvPr/>
        </p:nvPicPr>
        <p:blipFill>
          <a:blip r:embed="rId2"/>
          <a:stretch>
            <a:fillRect/>
          </a:stretch>
        </p:blipFill>
        <p:spPr>
          <a:xfrm>
            <a:off x="670680" y="2436760"/>
            <a:ext cx="7161467" cy="4137736"/>
          </a:xfrm>
          <a:prstGeom prst="rect">
            <a:avLst/>
          </a:prstGeom>
        </p:spPr>
      </p:pic>
    </p:spTree>
    <p:extLst>
      <p:ext uri="{BB962C8B-B14F-4D97-AF65-F5344CB8AC3E}">
        <p14:creationId xmlns:p14="http://schemas.microsoft.com/office/powerpoint/2010/main" val="21480088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the Calibration History </a:t>
            </a:r>
            <a:r>
              <a:rPr lang="en-US" dirty="0" err="1"/>
              <a:t>Portlet</a:t>
            </a:r>
            <a:endParaRPr lang="en-US" dirty="0"/>
          </a:p>
        </p:txBody>
      </p:sp>
      <p:sp>
        <p:nvSpPr>
          <p:cNvPr id="3" name="Content Placeholder 2"/>
          <p:cNvSpPr>
            <a:spLocks noGrp="1"/>
          </p:cNvSpPr>
          <p:nvPr>
            <p:ph sz="quarter" idx="10"/>
          </p:nvPr>
        </p:nvSpPr>
        <p:spPr>
          <a:xfrm>
            <a:off x="324266" y="1014984"/>
            <a:ext cx="8495469" cy="5294336"/>
          </a:xfrm>
        </p:spPr>
        <p:txBody>
          <a:bodyPr/>
          <a:lstStyle/>
          <a:p>
            <a:pPr marL="342900" indent="-342900">
              <a:buFont typeface="+mj-lt"/>
              <a:buAutoNum type="arabicPeriod"/>
            </a:pPr>
            <a:r>
              <a:rPr lang="en-US" dirty="0"/>
              <a:t>Go to the Success Data Model and verify that the background element id=”</a:t>
            </a:r>
            <a:r>
              <a:rPr lang="en-US" dirty="0" err="1"/>
              <a:t>calibrationHistoryPortlet</a:t>
            </a:r>
            <a:r>
              <a:rPr lang="en-US" dirty="0"/>
              <a:t>” is present. If it is not in the data model, the piece of code visible in the screenshot below will have to be added in the background elements</a:t>
            </a:r>
            <a:r>
              <a:rPr lang="en-US" dirty="0" smtClean="0"/>
              <a:t>.</a:t>
            </a:r>
          </a:p>
          <a:p>
            <a:r>
              <a:rPr lang="en-US" b="1" dirty="0"/>
              <a:t> </a:t>
            </a:r>
            <a:r>
              <a:rPr lang="en-US" sz="1400" b="1" dirty="0"/>
              <a:t>&lt;back-ground element id="</a:t>
            </a:r>
            <a:r>
              <a:rPr lang="en-US" sz="1400" b="1" dirty="0" err="1"/>
              <a:t>calibrationHistoryPortlet</a:t>
            </a:r>
            <a:r>
              <a:rPr lang="en-US" sz="1400" b="1" dirty="0"/>
              <a:t>" type-id="138".</a:t>
            </a:r>
          </a:p>
          <a:p>
            <a:r>
              <a:rPr lang="en-US" sz="1400" b="1" dirty="0"/>
              <a:t>    &lt;label&gt;Calibration History </a:t>
            </a:r>
            <a:r>
              <a:rPr lang="en-US" sz="1400" b="1" dirty="0" err="1"/>
              <a:t>Portlet</a:t>
            </a:r>
            <a:r>
              <a:rPr lang="en-US" sz="1400" b="1" dirty="0"/>
              <a:t>&lt;/label&gt;</a:t>
            </a:r>
          </a:p>
          <a:p>
            <a:r>
              <a:rPr lang="en-US" sz="1400" b="1" dirty="0"/>
              <a:t>&lt;/background-element&gt;</a:t>
            </a:r>
            <a:endParaRPr lang="en-US" sz="1400" b="1" dirty="0" smtClean="0"/>
          </a:p>
          <a:p>
            <a:endParaRPr lang="en-US" dirty="0" smtClean="0"/>
          </a:p>
          <a:p>
            <a:endParaRPr lang="en-US" dirty="0" smtClean="0"/>
          </a:p>
        </p:txBody>
      </p:sp>
      <p:pic>
        <p:nvPicPr>
          <p:cNvPr id="7" name="Picture 6"/>
          <p:cNvPicPr>
            <a:picLocks noChangeAspect="1"/>
          </p:cNvPicPr>
          <p:nvPr/>
        </p:nvPicPr>
        <p:blipFill>
          <a:blip r:embed="rId2"/>
          <a:stretch>
            <a:fillRect/>
          </a:stretch>
        </p:blipFill>
        <p:spPr>
          <a:xfrm>
            <a:off x="0" y="3584448"/>
            <a:ext cx="9144000" cy="1490472"/>
          </a:xfrm>
          <a:prstGeom prst="rect">
            <a:avLst/>
          </a:prstGeom>
        </p:spPr>
      </p:pic>
    </p:spTree>
    <p:extLst>
      <p:ext uri="{BB962C8B-B14F-4D97-AF65-F5344CB8AC3E}">
        <p14:creationId xmlns:p14="http://schemas.microsoft.com/office/powerpoint/2010/main" val="9078705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the Calibration History </a:t>
            </a:r>
            <a:r>
              <a:rPr lang="en-US" dirty="0" err="1"/>
              <a:t>Portlet</a:t>
            </a:r>
            <a:endParaRPr lang="en-US" dirty="0"/>
          </a:p>
        </p:txBody>
      </p:sp>
      <p:sp>
        <p:nvSpPr>
          <p:cNvPr id="3" name="Content Placeholder 2"/>
          <p:cNvSpPr>
            <a:spLocks noGrp="1"/>
          </p:cNvSpPr>
          <p:nvPr>
            <p:ph sz="quarter" idx="10"/>
          </p:nvPr>
        </p:nvSpPr>
        <p:spPr>
          <a:xfrm>
            <a:off x="324266" y="1014984"/>
            <a:ext cx="8495469" cy="5294336"/>
          </a:xfrm>
        </p:spPr>
        <p:txBody>
          <a:bodyPr/>
          <a:lstStyle/>
          <a:p>
            <a:r>
              <a:rPr lang="en-US" dirty="0" smtClean="0"/>
              <a:t>2. </a:t>
            </a:r>
            <a:r>
              <a:rPr lang="en-US" dirty="0"/>
              <a:t>Navigate to </a:t>
            </a:r>
            <a:r>
              <a:rPr lang="en-US" i="1" dirty="0"/>
              <a:t>Admin Center</a:t>
            </a:r>
            <a:r>
              <a:rPr lang="en-US" dirty="0"/>
              <a:t> → </a:t>
            </a:r>
            <a:r>
              <a:rPr lang="en-US" i="1" dirty="0"/>
              <a:t>Employee Files</a:t>
            </a:r>
            <a:r>
              <a:rPr lang="en-US" dirty="0"/>
              <a:t> → </a:t>
            </a:r>
            <a:r>
              <a:rPr lang="en-US" i="1" dirty="0"/>
              <a:t>Configure People Profile</a:t>
            </a:r>
            <a:r>
              <a:rPr lang="en-US" dirty="0"/>
              <a:t> and drag and drop the Calibration block from the available blocks on the right hand side to where it should be placed for the end users on the left hand side.</a:t>
            </a:r>
          </a:p>
          <a:p>
            <a:r>
              <a:rPr lang="en-US" dirty="0"/>
              <a:t>There are several configuration options. You can define a </a:t>
            </a:r>
            <a:r>
              <a:rPr lang="en-US" dirty="0" err="1"/>
              <a:t>portlet</a:t>
            </a:r>
            <a:r>
              <a:rPr lang="en-US" dirty="0"/>
              <a:t> title, a </a:t>
            </a:r>
            <a:r>
              <a:rPr lang="en-US" dirty="0" err="1"/>
              <a:t>portlet</a:t>
            </a:r>
            <a:r>
              <a:rPr lang="en-US" dirty="0"/>
              <a:t> description, reorder fields, and add the </a:t>
            </a:r>
            <a:r>
              <a:rPr lang="en-US" i="1" dirty="0"/>
              <a:t>Facilitator</a:t>
            </a:r>
            <a:r>
              <a:rPr lang="en-US" dirty="0"/>
              <a:t> and </a:t>
            </a:r>
            <a:r>
              <a:rPr lang="en-US" i="1" dirty="0"/>
              <a:t>Discussed</a:t>
            </a:r>
            <a:r>
              <a:rPr lang="en-US" dirty="0"/>
              <a:t> column. Save your changes with the </a:t>
            </a:r>
            <a:r>
              <a:rPr lang="en-US" i="1" dirty="0"/>
              <a:t>Save </a:t>
            </a:r>
            <a:r>
              <a:rPr lang="en-US" dirty="0"/>
              <a:t>button at the bottom of the </a:t>
            </a:r>
            <a:r>
              <a:rPr lang="en-US" i="1" dirty="0"/>
              <a:t>Configure People Profile Page.</a:t>
            </a:r>
            <a:endParaRPr lang="en-US" dirty="0"/>
          </a:p>
          <a:p>
            <a:endParaRPr lang="en-US" dirty="0" smtClean="0"/>
          </a:p>
        </p:txBody>
      </p:sp>
      <p:pic>
        <p:nvPicPr>
          <p:cNvPr id="4" name="Picture 3"/>
          <p:cNvPicPr>
            <a:picLocks noChangeAspect="1"/>
          </p:cNvPicPr>
          <p:nvPr/>
        </p:nvPicPr>
        <p:blipFill>
          <a:blip r:embed="rId2"/>
          <a:stretch>
            <a:fillRect/>
          </a:stretch>
        </p:blipFill>
        <p:spPr>
          <a:xfrm>
            <a:off x="747713" y="3219872"/>
            <a:ext cx="7225856" cy="3338471"/>
          </a:xfrm>
          <a:prstGeom prst="rect">
            <a:avLst/>
          </a:prstGeom>
        </p:spPr>
      </p:pic>
    </p:spTree>
    <p:extLst>
      <p:ext uri="{BB962C8B-B14F-4D97-AF65-F5344CB8AC3E}">
        <p14:creationId xmlns:p14="http://schemas.microsoft.com/office/powerpoint/2010/main" val="453146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the Calibration History </a:t>
            </a:r>
            <a:r>
              <a:rPr lang="en-US" dirty="0" err="1"/>
              <a:t>Portlet</a:t>
            </a:r>
            <a:endParaRPr lang="en-US" dirty="0"/>
          </a:p>
        </p:txBody>
      </p:sp>
      <p:sp>
        <p:nvSpPr>
          <p:cNvPr id="3" name="Content Placeholder 2"/>
          <p:cNvSpPr>
            <a:spLocks noGrp="1"/>
          </p:cNvSpPr>
          <p:nvPr>
            <p:ph sz="quarter" idx="10"/>
          </p:nvPr>
        </p:nvSpPr>
        <p:spPr>
          <a:xfrm>
            <a:off x="324266" y="1014984"/>
            <a:ext cx="8495469" cy="5294336"/>
          </a:xfrm>
        </p:spPr>
        <p:txBody>
          <a:bodyPr/>
          <a:lstStyle/>
          <a:p>
            <a:r>
              <a:rPr lang="en-US" dirty="0" smtClean="0"/>
              <a:t>3. </a:t>
            </a:r>
            <a:r>
              <a:rPr lang="en-US" dirty="0"/>
              <a:t>Navigate to </a:t>
            </a:r>
            <a:r>
              <a:rPr lang="en-US" i="1" dirty="0"/>
              <a:t>Admin Center </a:t>
            </a:r>
            <a:r>
              <a:rPr lang="en-US" dirty="0"/>
              <a:t>→ </a:t>
            </a:r>
            <a:r>
              <a:rPr lang="en-US" i="1" dirty="0"/>
              <a:t>Manage Permission Roles</a:t>
            </a:r>
            <a:r>
              <a:rPr lang="en-US" dirty="0"/>
              <a:t> and select the role(s) that should be able to see the </a:t>
            </a:r>
            <a:r>
              <a:rPr lang="en-US" dirty="0" err="1"/>
              <a:t>portlet</a:t>
            </a:r>
            <a:r>
              <a:rPr lang="en-US" dirty="0"/>
              <a:t> in Employee Profile. Select </a:t>
            </a:r>
            <a:r>
              <a:rPr lang="en-US" i="1" dirty="0"/>
              <a:t>Permissions</a:t>
            </a:r>
            <a:r>
              <a:rPr lang="en-US" dirty="0"/>
              <a:t> under </a:t>
            </a:r>
            <a:r>
              <a:rPr lang="en-US" i="1" dirty="0"/>
              <a:t>Employee Data</a:t>
            </a:r>
            <a:r>
              <a:rPr lang="en-US" dirty="0"/>
              <a:t> and select </a:t>
            </a:r>
            <a:r>
              <a:rPr lang="en-US" i="1" dirty="0"/>
              <a:t>Calibration History </a:t>
            </a:r>
            <a:r>
              <a:rPr lang="en-US" i="1" dirty="0" err="1"/>
              <a:t>Portlet</a:t>
            </a:r>
            <a:r>
              <a:rPr lang="en-US" i="1" dirty="0"/>
              <a:t>.</a:t>
            </a:r>
            <a:r>
              <a:rPr lang="en-US" dirty="0"/>
              <a:t> Then select </a:t>
            </a:r>
            <a:r>
              <a:rPr lang="en-US" i="1" dirty="0"/>
              <a:t>Done</a:t>
            </a:r>
            <a:r>
              <a:rPr lang="en-US" dirty="0"/>
              <a:t> and save the changes.</a:t>
            </a:r>
            <a:r>
              <a:rPr lang="en-US" dirty="0"/>
              <a:t/>
            </a:r>
            <a:br>
              <a:rPr lang="en-US" dirty="0"/>
            </a:br>
            <a:endParaRPr lang="en-US" dirty="0" smtClean="0"/>
          </a:p>
        </p:txBody>
      </p:sp>
      <p:pic>
        <p:nvPicPr>
          <p:cNvPr id="5" name="Picture 4"/>
          <p:cNvPicPr>
            <a:picLocks noChangeAspect="1"/>
          </p:cNvPicPr>
          <p:nvPr/>
        </p:nvPicPr>
        <p:blipFill>
          <a:blip r:embed="rId2"/>
          <a:stretch>
            <a:fillRect/>
          </a:stretch>
        </p:blipFill>
        <p:spPr>
          <a:xfrm>
            <a:off x="430530" y="2373432"/>
            <a:ext cx="7140702" cy="4250062"/>
          </a:xfrm>
          <a:prstGeom prst="rect">
            <a:avLst/>
          </a:prstGeom>
        </p:spPr>
      </p:pic>
    </p:spTree>
    <p:extLst>
      <p:ext uri="{BB962C8B-B14F-4D97-AF65-F5344CB8AC3E}">
        <p14:creationId xmlns:p14="http://schemas.microsoft.com/office/powerpoint/2010/main" val="29972607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the Calibration History </a:t>
            </a:r>
            <a:r>
              <a:rPr lang="en-US" dirty="0" err="1"/>
              <a:t>Portlet</a:t>
            </a:r>
            <a:endParaRPr lang="en-US" dirty="0"/>
          </a:p>
        </p:txBody>
      </p:sp>
      <p:sp>
        <p:nvSpPr>
          <p:cNvPr id="3" name="Content Placeholder 2"/>
          <p:cNvSpPr>
            <a:spLocks noGrp="1"/>
          </p:cNvSpPr>
          <p:nvPr>
            <p:ph sz="quarter" idx="10"/>
          </p:nvPr>
        </p:nvSpPr>
        <p:spPr>
          <a:xfrm>
            <a:off x="324266" y="1014984"/>
            <a:ext cx="8495469" cy="5294336"/>
          </a:xfrm>
        </p:spPr>
        <p:txBody>
          <a:bodyPr/>
          <a:lstStyle/>
          <a:p>
            <a:r>
              <a:rPr lang="en-US" dirty="0" smtClean="0"/>
              <a:t>4. </a:t>
            </a:r>
            <a:r>
              <a:rPr lang="en-US" dirty="0"/>
              <a:t>Navigate to </a:t>
            </a:r>
            <a:r>
              <a:rPr lang="en-US" i="1" dirty="0"/>
              <a:t>Admin Center</a:t>
            </a:r>
            <a:r>
              <a:rPr lang="en-US" dirty="0"/>
              <a:t> → </a:t>
            </a:r>
            <a:r>
              <a:rPr lang="en-US" i="1" dirty="0"/>
              <a:t>Manage Calibration Templates</a:t>
            </a:r>
            <a:r>
              <a:rPr lang="en-US" dirty="0"/>
              <a:t> Make sure the </a:t>
            </a:r>
            <a:r>
              <a:rPr lang="en-US" i="1" dirty="0"/>
              <a:t>Used in Talent Profile</a:t>
            </a:r>
            <a:r>
              <a:rPr lang="en-US" dirty="0"/>
              <a:t> is enabled for the calibration template that has to send the ratings in the Calibration History </a:t>
            </a:r>
            <a:r>
              <a:rPr lang="en-US" dirty="0" err="1"/>
              <a:t>Portlet</a:t>
            </a:r>
            <a:r>
              <a:rPr lang="en-US" dirty="0"/>
              <a:t>.</a:t>
            </a:r>
          </a:p>
          <a:p>
            <a:r>
              <a:rPr lang="en-US" dirty="0"/>
              <a:t>While still in </a:t>
            </a:r>
            <a:r>
              <a:rPr lang="en-US" i="1" dirty="0"/>
              <a:t>Manage Calibration Templates</a:t>
            </a:r>
            <a:r>
              <a:rPr lang="en-US" dirty="0"/>
              <a:t> go to the </a:t>
            </a:r>
            <a:r>
              <a:rPr lang="en-US" i="1" dirty="0"/>
              <a:t>Advanced</a:t>
            </a:r>
            <a:r>
              <a:rPr lang="en-US" dirty="0"/>
              <a:t> tab and make sure that the necessary options for the Calibration History </a:t>
            </a:r>
            <a:r>
              <a:rPr lang="en-US" dirty="0" err="1"/>
              <a:t>Portlet</a:t>
            </a:r>
            <a:r>
              <a:rPr lang="en-US" dirty="0"/>
              <a:t> are selected.</a:t>
            </a:r>
          </a:p>
          <a:p>
            <a:endParaRPr lang="en-US" dirty="0" smtClean="0"/>
          </a:p>
        </p:txBody>
      </p:sp>
      <p:pic>
        <p:nvPicPr>
          <p:cNvPr id="4" name="Picture 3"/>
          <p:cNvPicPr>
            <a:picLocks noChangeAspect="1"/>
          </p:cNvPicPr>
          <p:nvPr/>
        </p:nvPicPr>
        <p:blipFill>
          <a:blip r:embed="rId2"/>
          <a:stretch>
            <a:fillRect/>
          </a:stretch>
        </p:blipFill>
        <p:spPr>
          <a:xfrm>
            <a:off x="1115568" y="2748470"/>
            <a:ext cx="6620256" cy="3795524"/>
          </a:xfrm>
          <a:prstGeom prst="rect">
            <a:avLst/>
          </a:prstGeom>
        </p:spPr>
      </p:pic>
    </p:spTree>
    <p:extLst>
      <p:ext uri="{BB962C8B-B14F-4D97-AF65-F5344CB8AC3E}">
        <p14:creationId xmlns:p14="http://schemas.microsoft.com/office/powerpoint/2010/main" val="24909626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Calibration Tools</a:t>
            </a:r>
          </a:p>
        </p:txBody>
      </p:sp>
      <p:sp>
        <p:nvSpPr>
          <p:cNvPr id="3" name="Content Placeholder 2"/>
          <p:cNvSpPr>
            <a:spLocks noGrp="1"/>
          </p:cNvSpPr>
          <p:nvPr>
            <p:ph sz="quarter" idx="10"/>
          </p:nvPr>
        </p:nvSpPr>
        <p:spPr/>
        <p:txBody>
          <a:bodyPr/>
          <a:lstStyle/>
          <a:p>
            <a:r>
              <a:rPr lang="en-US" dirty="0"/>
              <a:t>Users with permissions to see the calibration tab will be able to access the calibration tool once you have executed the following actions:</a:t>
            </a:r>
          </a:p>
          <a:p>
            <a:pPr marL="285750" indent="-285750">
              <a:buClr>
                <a:schemeClr val="accent1"/>
              </a:buClr>
              <a:buFont typeface="Wingdings" panose="05000000000000000000" pitchFamily="2" charset="2"/>
              <a:buChar char="§"/>
            </a:pPr>
            <a:r>
              <a:rPr lang="en-US" dirty="0"/>
              <a:t>Grant permissions</a:t>
            </a:r>
          </a:p>
          <a:p>
            <a:pPr marL="285750" indent="-285750">
              <a:buClr>
                <a:schemeClr val="accent1"/>
              </a:buClr>
              <a:buFont typeface="Wingdings" panose="05000000000000000000" pitchFamily="2" charset="2"/>
              <a:buChar char="§"/>
            </a:pPr>
            <a:r>
              <a:rPr lang="en-US" dirty="0"/>
              <a:t>Assign roles</a:t>
            </a:r>
          </a:p>
          <a:p>
            <a:pPr marL="285750" indent="-285750">
              <a:buClr>
                <a:schemeClr val="accent1"/>
              </a:buClr>
              <a:buFont typeface="Wingdings" panose="05000000000000000000" pitchFamily="2" charset="2"/>
              <a:buChar char="§"/>
            </a:pPr>
            <a:r>
              <a:rPr lang="en-US" dirty="0"/>
              <a:t>Create templates</a:t>
            </a:r>
          </a:p>
          <a:p>
            <a:pPr marL="285750" indent="-285750">
              <a:buClr>
                <a:schemeClr val="accent1"/>
              </a:buClr>
              <a:buFont typeface="Wingdings" panose="05000000000000000000" pitchFamily="2" charset="2"/>
              <a:buChar char="§"/>
            </a:pPr>
            <a:r>
              <a:rPr lang="en-US" dirty="0"/>
              <a:t>Calibrate and activate the session</a:t>
            </a:r>
          </a:p>
          <a:p>
            <a:r>
              <a:rPr lang="en-US" dirty="0"/>
              <a:t>By default, the user starts off viewing the dashboards. Here they can see an overview of the desired rating distribution compared to the actual rating distribution. A </a:t>
            </a:r>
            <a:r>
              <a:rPr lang="en-US" i="1" dirty="0"/>
              <a:t>Goal vs. Competency</a:t>
            </a:r>
            <a:r>
              <a:rPr lang="en-US" dirty="0"/>
              <a:t> (or </a:t>
            </a:r>
            <a:r>
              <a:rPr lang="en-US" dirty="0" err="1"/>
              <a:t>obj</a:t>
            </a:r>
            <a:r>
              <a:rPr lang="en-US" dirty="0"/>
              <a:t>/comp 9–box) tab is also available to be configured in the calibration template. This tool allows users to visually identify where each user falls when weighing competencies over goals, or vice versa.</a:t>
            </a:r>
          </a:p>
          <a:p>
            <a:r>
              <a:rPr lang="en-US" dirty="0"/>
              <a:t>Calibration includes the ability to generate multiple Ad Hoc Reports. If the user has permission, they can use the Ad Hoc Report Builder to generate calibration reports.</a:t>
            </a:r>
          </a:p>
          <a:p>
            <a:endParaRPr lang="en-US" dirty="0"/>
          </a:p>
        </p:txBody>
      </p:sp>
    </p:spTree>
    <p:extLst>
      <p:ext uri="{BB962C8B-B14F-4D97-AF65-F5344CB8AC3E}">
        <p14:creationId xmlns:p14="http://schemas.microsoft.com/office/powerpoint/2010/main" val="13927762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To Use Calibration Tools</a:t>
            </a:r>
            <a:endParaRPr lang="en-US" dirty="0"/>
          </a:p>
        </p:txBody>
      </p:sp>
      <p:sp>
        <p:nvSpPr>
          <p:cNvPr id="3" name="Content Placeholder 2"/>
          <p:cNvSpPr>
            <a:spLocks noGrp="1"/>
          </p:cNvSpPr>
          <p:nvPr>
            <p:ph sz="quarter" idx="10"/>
          </p:nvPr>
        </p:nvSpPr>
        <p:spPr>
          <a:xfrm>
            <a:off x="324266" y="822960"/>
            <a:ext cx="8495469" cy="5632704"/>
          </a:xfrm>
        </p:spPr>
        <p:txBody>
          <a:bodyPr>
            <a:normAutofit fontScale="77500" lnSpcReduction="20000"/>
          </a:bodyPr>
          <a:lstStyle/>
          <a:p>
            <a:r>
              <a:rPr lang="en-US" b="1" dirty="0"/>
              <a:t>Steps</a:t>
            </a:r>
          </a:p>
          <a:p>
            <a:pPr marL="342900" indent="-342900">
              <a:buFont typeface="+mj-lt"/>
              <a:buAutoNum type="arabicPeriod"/>
            </a:pPr>
            <a:r>
              <a:rPr lang="en-US" dirty="0"/>
              <a:t>Log into your SAP </a:t>
            </a:r>
            <a:r>
              <a:rPr lang="en-US" dirty="0" err="1"/>
              <a:t>SuccessFactors</a:t>
            </a:r>
            <a:r>
              <a:rPr lang="en-US" dirty="0"/>
              <a:t> account</a:t>
            </a:r>
            <a:r>
              <a:rPr lang="en-US" dirty="0" smtClean="0"/>
              <a:t>.</a:t>
            </a:r>
          </a:p>
          <a:p>
            <a:r>
              <a:rPr lang="en-US" b="1" dirty="0" smtClean="0"/>
              <a:t>Results</a:t>
            </a:r>
            <a:endParaRPr lang="en-US" b="1" dirty="0"/>
          </a:p>
          <a:p>
            <a:r>
              <a:rPr lang="en-US" dirty="0"/>
              <a:t>If you are a participant of a calibration session, the menu shows that you have access to the calibration tool.</a:t>
            </a:r>
          </a:p>
          <a:p>
            <a:pPr marL="342900" indent="-342900">
              <a:buFont typeface="+mj-lt"/>
              <a:buAutoNum type="arabicPeriod" startAt="2"/>
            </a:pPr>
            <a:r>
              <a:rPr lang="en-US" dirty="0"/>
              <a:t>To see which calibration sessions you are a participant in, click the calibration tool.</a:t>
            </a:r>
          </a:p>
          <a:p>
            <a:pPr marL="342900" indent="-342900">
              <a:buFont typeface="+mj-lt"/>
              <a:buAutoNum type="arabicPeriod" startAt="2"/>
            </a:pPr>
            <a:r>
              <a:rPr lang="en-US" dirty="0"/>
              <a:t>To begin a calibration session, click the session name.</a:t>
            </a:r>
          </a:p>
          <a:p>
            <a:pPr marL="342900" indent="-342900">
              <a:buFont typeface="+mj-lt"/>
              <a:buAutoNum type="arabicPeriod" startAt="2"/>
            </a:pPr>
            <a:r>
              <a:rPr lang="en-US" dirty="0"/>
              <a:t>To access the bin view, click the </a:t>
            </a:r>
            <a:r>
              <a:rPr lang="en-US" i="1" dirty="0"/>
              <a:t>Overall Rating</a:t>
            </a:r>
            <a:r>
              <a:rPr lang="en-US" dirty="0"/>
              <a:t> tab</a:t>
            </a:r>
            <a:r>
              <a:rPr lang="en-US" dirty="0" smtClean="0"/>
              <a:t>.</a:t>
            </a:r>
          </a:p>
          <a:p>
            <a:r>
              <a:rPr lang="en-US" b="1" dirty="0" smtClean="0"/>
              <a:t>Results</a:t>
            </a:r>
            <a:endParaRPr lang="en-US" b="1" dirty="0"/>
          </a:p>
          <a:p>
            <a:r>
              <a:rPr lang="en-US" dirty="0"/>
              <a:t>Here you can see where each subject falls in each bin. Based on the guidelines set up in the template, the calibration tool suggests how many subjects should be added or removed from each bin.</a:t>
            </a:r>
          </a:p>
          <a:p>
            <a:pPr marL="342900" indent="-342900">
              <a:buFont typeface="+mj-lt"/>
              <a:buAutoNum type="arabicPeriod" startAt="5"/>
            </a:pPr>
            <a:r>
              <a:rPr lang="en-US" dirty="0"/>
              <a:t>If the manual overall rating is enabled, drag and drop subjects between the bins. If only the calculated overall rating is enabled, move subjects between bins by clicking the button to the right of the subject’s name to open their performance review, and changing the relevant setting there.</a:t>
            </a:r>
          </a:p>
          <a:p>
            <a:pPr marL="342900" indent="-342900">
              <a:buFont typeface="+mj-lt"/>
              <a:buAutoNum type="arabicPeriod" startAt="5"/>
            </a:pPr>
            <a:r>
              <a:rPr lang="en-US" dirty="0"/>
              <a:t>To analyze subject ratings, choose the subject and click the </a:t>
            </a:r>
            <a:r>
              <a:rPr lang="en-US" i="1" dirty="0"/>
              <a:t>Analyze</a:t>
            </a:r>
            <a:r>
              <a:rPr lang="en-US" dirty="0"/>
              <a:t> button</a:t>
            </a:r>
            <a:r>
              <a:rPr lang="en-US" dirty="0" smtClean="0"/>
              <a:t>.</a:t>
            </a:r>
          </a:p>
          <a:p>
            <a:r>
              <a:rPr lang="en-US" b="1" dirty="0" smtClean="0"/>
              <a:t>Results</a:t>
            </a:r>
            <a:endParaRPr lang="en-US" b="1" dirty="0"/>
          </a:p>
          <a:p>
            <a:r>
              <a:rPr lang="en-US" dirty="0"/>
              <a:t>A “Stack Ranker” style view displays.</a:t>
            </a:r>
          </a:p>
          <a:p>
            <a:pPr marL="342900" indent="-342900">
              <a:buFont typeface="+mj-lt"/>
              <a:buAutoNum type="arabicPeriod" startAt="7"/>
            </a:pPr>
            <a:r>
              <a:rPr lang="en-US" dirty="0"/>
              <a:t>If the manual overall rating is enabled, click the appropriate number on the </a:t>
            </a:r>
            <a:r>
              <a:rPr lang="en-US" i="1" dirty="0"/>
              <a:t>Analyze</a:t>
            </a:r>
            <a:r>
              <a:rPr lang="en-US" dirty="0"/>
              <a:t> screen to edit the ratings. If only the calculated overall rating is enabled, edit the ratings by opening the relevant performance forms.</a:t>
            </a:r>
          </a:p>
          <a:p>
            <a:pPr marL="342900" indent="-342900">
              <a:buFont typeface="+mj-lt"/>
              <a:buAutoNum type="arabicPeriod" startAt="7"/>
            </a:pPr>
            <a:r>
              <a:rPr lang="en-US" dirty="0"/>
              <a:t>When the analysis is complete, click </a:t>
            </a:r>
            <a:r>
              <a:rPr lang="en-US" i="1" dirty="0"/>
              <a:t>Save</a:t>
            </a:r>
            <a:r>
              <a:rPr lang="en-US" dirty="0"/>
              <a:t> to close the tool.</a:t>
            </a:r>
          </a:p>
          <a:p>
            <a:pPr marL="342900" indent="-342900">
              <a:buFont typeface="+mj-lt"/>
              <a:buAutoNum type="arabicPeriod" startAt="7"/>
            </a:pPr>
            <a:r>
              <a:rPr lang="en-US" dirty="0"/>
              <a:t>Click </a:t>
            </a:r>
            <a:r>
              <a:rPr lang="en-US" i="1" dirty="0"/>
              <a:t>Finalize</a:t>
            </a:r>
            <a:r>
              <a:rPr lang="en-US" dirty="0"/>
              <a:t> to complete the calibration.</a:t>
            </a:r>
          </a:p>
          <a:p>
            <a:endParaRPr lang="en-US" dirty="0"/>
          </a:p>
        </p:txBody>
      </p:sp>
    </p:spTree>
    <p:extLst>
      <p:ext uri="{BB962C8B-B14F-4D97-AF65-F5344CB8AC3E}">
        <p14:creationId xmlns:p14="http://schemas.microsoft.com/office/powerpoint/2010/main" val="1662354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Rating Scale Options</a:t>
            </a:r>
          </a:p>
        </p:txBody>
      </p:sp>
      <p:sp>
        <p:nvSpPr>
          <p:cNvPr id="3" name="Content Placeholder 2"/>
          <p:cNvSpPr>
            <a:spLocks noGrp="1"/>
          </p:cNvSpPr>
          <p:nvPr>
            <p:ph sz="quarter" idx="10"/>
          </p:nvPr>
        </p:nvSpPr>
        <p:spPr>
          <a:xfrm>
            <a:off x="214948" y="873280"/>
            <a:ext cx="8495469" cy="4896544"/>
          </a:xfrm>
        </p:spPr>
        <p:txBody>
          <a:bodyPr/>
          <a:lstStyle/>
          <a:p>
            <a:r>
              <a:rPr lang="en-US" b="1" dirty="0"/>
              <a:t>Scale Type Advantages and Disadvantages</a:t>
            </a:r>
          </a:p>
          <a:p>
            <a:r>
              <a:rPr lang="en-US" dirty="0"/>
              <a:t>Most of the time, rating scales will contain 3, 4, 5 or 7 points but we can configure the rating scales with as many points as the customer needs. However, it is recommended that a 5–point scale be used.</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41545487"/>
              </p:ext>
            </p:extLst>
          </p:nvPr>
        </p:nvGraphicFramePr>
        <p:xfrm>
          <a:off x="197070" y="2182914"/>
          <a:ext cx="8531224" cy="3864090"/>
        </p:xfrm>
        <a:graphic>
          <a:graphicData uri="http://schemas.openxmlformats.org/drawingml/2006/table">
            <a:tbl>
              <a:tblPr/>
              <a:tblGrid>
                <a:gridCol w="4265612"/>
                <a:gridCol w="4265612"/>
              </a:tblGrid>
              <a:tr h="333242">
                <a:tc>
                  <a:txBody>
                    <a:bodyPr/>
                    <a:lstStyle/>
                    <a:p>
                      <a:pPr algn="l" fontAlgn="b"/>
                      <a:r>
                        <a:rPr lang="en-US" sz="1600" dirty="0">
                          <a:effectLst/>
                          <a:latin typeface="Helvetica Neue"/>
                        </a:rPr>
                        <a:t>Scale Type</a:t>
                      </a:r>
                    </a:p>
                  </a:txBody>
                  <a:tcPr marL="45033" marR="45033" marT="45033" marB="45033" anchor="b">
                    <a:lnL>
                      <a:noFill/>
                    </a:lnL>
                    <a:lnR>
                      <a:noFill/>
                    </a:lnR>
                    <a:lnT>
                      <a:noFill/>
                    </a:lnT>
                    <a:lnB w="6350"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600">
                          <a:effectLst/>
                          <a:latin typeface="Helvetica Neue"/>
                        </a:rPr>
                        <a:t>Advantages and Drawbacks</a:t>
                      </a:r>
                    </a:p>
                  </a:txBody>
                  <a:tcPr marL="45033" marR="45033" marT="45033" marB="45033" anchor="b">
                    <a:lnL>
                      <a:noFill/>
                    </a:lnL>
                    <a:lnR>
                      <a:noFill/>
                    </a:lnR>
                    <a:lnT>
                      <a:noFill/>
                    </a:lnT>
                    <a:lnB w="6350" cap="flat" cmpd="sng" algn="ctr">
                      <a:solidFill>
                        <a:srgbClr val="DDDDDD"/>
                      </a:solidFill>
                      <a:prstDash val="solid"/>
                      <a:round/>
                      <a:headEnd type="none" w="med" len="med"/>
                      <a:tailEnd type="none" w="med" len="med"/>
                    </a:lnB>
                    <a:solidFill>
                      <a:srgbClr val="FFFFFF"/>
                    </a:solidFill>
                  </a:tcPr>
                </a:tc>
              </a:tr>
              <a:tr h="819596">
                <a:tc>
                  <a:txBody>
                    <a:bodyPr/>
                    <a:lstStyle/>
                    <a:p>
                      <a:pPr fontAlgn="t"/>
                      <a:r>
                        <a:rPr lang="en-US" sz="1600">
                          <a:effectLst/>
                          <a:latin typeface="Helvetica Neue"/>
                        </a:rPr>
                        <a:t>7–Point Scale</a:t>
                      </a:r>
                    </a:p>
                  </a:txBody>
                  <a:tcPr marL="45033" marR="45033" marT="45033" marB="4503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dirty="0">
                          <a:effectLst/>
                          <a:latin typeface="Helvetica Neue"/>
                        </a:rPr>
                        <a:t>This type of scale may offer too much differentiation, as scores are too close to be of much value.</a:t>
                      </a:r>
                    </a:p>
                  </a:txBody>
                  <a:tcPr marL="45033" marR="45033" marT="45033" marB="4503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r>
              <a:tr h="819596">
                <a:tc>
                  <a:txBody>
                    <a:bodyPr/>
                    <a:lstStyle/>
                    <a:p>
                      <a:pPr fontAlgn="t"/>
                      <a:r>
                        <a:rPr lang="en-US" sz="1600">
                          <a:effectLst/>
                          <a:latin typeface="Helvetica Neue"/>
                        </a:rPr>
                        <a:t>5–Point Scale</a:t>
                      </a:r>
                    </a:p>
                  </a:txBody>
                  <a:tcPr marL="45033" marR="45033" marT="45033" marB="4503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a:effectLst/>
                          <a:latin typeface="Helvetica Neue"/>
                        </a:rPr>
                        <a:t>This type of scale contains a midpoint and allows for the most useful level of differentiation.</a:t>
                      </a:r>
                    </a:p>
                  </a:txBody>
                  <a:tcPr marL="45033" marR="45033" marT="45033" marB="4503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r>
              <a:tr h="1062772">
                <a:tc>
                  <a:txBody>
                    <a:bodyPr/>
                    <a:lstStyle/>
                    <a:p>
                      <a:pPr fontAlgn="t"/>
                      <a:r>
                        <a:rPr lang="en-US" sz="1600">
                          <a:effectLst/>
                          <a:latin typeface="Helvetica Neue"/>
                        </a:rPr>
                        <a:t>4–Point Scale</a:t>
                      </a:r>
                    </a:p>
                  </a:txBody>
                  <a:tcPr marL="45033" marR="45033" marT="45033" marB="4503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a:effectLst/>
                          <a:latin typeface="Helvetica Neue"/>
                        </a:rPr>
                        <a:t>This type of scale lacks a neutral midpoint, and so evaluations tend to be artificially skewed towards one end of the scale or the other.</a:t>
                      </a:r>
                    </a:p>
                  </a:txBody>
                  <a:tcPr marL="45033" marR="45033" marT="45033" marB="4503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r>
              <a:tr h="819596">
                <a:tc>
                  <a:txBody>
                    <a:bodyPr/>
                    <a:lstStyle/>
                    <a:p>
                      <a:pPr fontAlgn="t"/>
                      <a:r>
                        <a:rPr lang="en-US" sz="1600">
                          <a:effectLst/>
                          <a:latin typeface="Helvetica Neue"/>
                        </a:rPr>
                        <a:t>3–Point Scale</a:t>
                      </a:r>
                    </a:p>
                  </a:txBody>
                  <a:tcPr marL="45033" marR="45033" marT="45033" marB="45033">
                    <a:lnL>
                      <a:noFill/>
                    </a:lnL>
                    <a:lnR>
                      <a:noFill/>
                    </a:lnR>
                    <a:lnT w="6350" cap="flat" cmpd="sng" algn="ctr">
                      <a:solidFill>
                        <a:srgbClr val="DDDDDD"/>
                      </a:solidFill>
                      <a:prstDash val="solid"/>
                      <a:round/>
                      <a:headEnd type="none" w="med" len="med"/>
                      <a:tailEnd type="none" w="med" len="med"/>
                    </a:lnT>
                    <a:lnB>
                      <a:noFill/>
                    </a:lnB>
                    <a:solidFill>
                      <a:srgbClr val="FFFFFF"/>
                    </a:solidFill>
                  </a:tcPr>
                </a:tc>
                <a:tc>
                  <a:txBody>
                    <a:bodyPr/>
                    <a:lstStyle/>
                    <a:p>
                      <a:pPr fontAlgn="t"/>
                      <a:r>
                        <a:rPr lang="en-US" sz="1600" dirty="0">
                          <a:effectLst/>
                          <a:latin typeface="Helvetica Neue"/>
                        </a:rPr>
                        <a:t>This type of scale does not provide enough differentiation, which often leads to inaccuracies and to too many neutral ratings.</a:t>
                      </a:r>
                    </a:p>
                  </a:txBody>
                  <a:tcPr marL="45033" marR="45033" marT="45033" marB="45033">
                    <a:lnL>
                      <a:noFill/>
                    </a:lnL>
                    <a:lnR>
                      <a:noFill/>
                    </a:lnR>
                    <a:lnT w="6350" cap="flat" cmpd="sng" algn="ctr">
                      <a:solidFill>
                        <a:srgbClr val="DDDDDD"/>
                      </a:solidFill>
                      <a:prstDash val="solid"/>
                      <a:round/>
                      <a:headEnd type="none" w="med" len="med"/>
                      <a:tailEnd type="none" w="med" len="med"/>
                    </a:lnT>
                    <a:lnB>
                      <a:noFill/>
                    </a:lnB>
                    <a:solidFill>
                      <a:srgbClr val="FFFFFF"/>
                    </a:solidFill>
                  </a:tcPr>
                </a:tc>
              </a:tr>
            </a:tbl>
          </a:graphicData>
        </a:graphic>
      </p:graphicFrame>
    </p:spTree>
    <p:extLst>
      <p:ext uri="{BB962C8B-B14F-4D97-AF65-F5344CB8AC3E}">
        <p14:creationId xmlns:p14="http://schemas.microsoft.com/office/powerpoint/2010/main" val="21397274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Calibrating Performance Forms </a:t>
            </a:r>
            <a:endParaRPr lang="en-US" dirty="0"/>
          </a:p>
        </p:txBody>
      </p:sp>
      <p:sp>
        <p:nvSpPr>
          <p:cNvPr id="3" name="Content Placeholder 2"/>
          <p:cNvSpPr>
            <a:spLocks noGrp="1"/>
          </p:cNvSpPr>
          <p:nvPr>
            <p:ph sz="quarter" idx="10"/>
          </p:nvPr>
        </p:nvSpPr>
        <p:spPr/>
        <p:txBody>
          <a:bodyPr/>
          <a:lstStyle/>
          <a:p>
            <a:r>
              <a:rPr lang="en-US" b="1" dirty="0"/>
              <a:t>About This Topic</a:t>
            </a:r>
          </a:p>
          <a:p>
            <a:r>
              <a:rPr lang="en-US" dirty="0"/>
              <a:t>This lesson shows you how to configure and enable calibration, how to grant calibration permissions, and how to create a calibration route map.</a:t>
            </a:r>
          </a:p>
          <a:p>
            <a:r>
              <a:rPr lang="en-US" b="1" dirty="0" smtClean="0"/>
              <a:t>Objective(s</a:t>
            </a:r>
            <a:r>
              <a:rPr lang="en-US" b="1" dirty="0"/>
              <a:t>)</a:t>
            </a:r>
          </a:p>
          <a:p>
            <a:r>
              <a:rPr lang="en-US" dirty="0"/>
              <a:t>After completing this lesson, you will be able to:</a:t>
            </a:r>
          </a:p>
          <a:p>
            <a:pPr marL="285750" indent="-285750">
              <a:buClr>
                <a:schemeClr val="accent1"/>
              </a:buClr>
              <a:buFont typeface="Wingdings" panose="05000000000000000000" pitchFamily="2" charset="2"/>
              <a:buChar char="§"/>
            </a:pPr>
            <a:r>
              <a:rPr lang="en-US" dirty="0"/>
              <a:t>Configure calibration in Provisioning</a:t>
            </a:r>
          </a:p>
          <a:p>
            <a:pPr marL="285750" indent="-285750">
              <a:buClr>
                <a:schemeClr val="accent1"/>
              </a:buClr>
              <a:buFont typeface="Wingdings" panose="05000000000000000000" pitchFamily="2" charset="2"/>
              <a:buChar char="§"/>
            </a:pPr>
            <a:r>
              <a:rPr lang="en-US" dirty="0"/>
              <a:t>Grant calibration permissions</a:t>
            </a:r>
          </a:p>
          <a:p>
            <a:pPr marL="285750" indent="-285750">
              <a:buClr>
                <a:schemeClr val="accent1"/>
              </a:buClr>
              <a:buFont typeface="Wingdings" panose="05000000000000000000" pitchFamily="2" charset="2"/>
              <a:buChar char="§"/>
            </a:pPr>
            <a:r>
              <a:rPr lang="en-US" dirty="0"/>
              <a:t>Describe the creation of a calibration route map</a:t>
            </a:r>
          </a:p>
          <a:p>
            <a:endParaRPr lang="en-US" dirty="0"/>
          </a:p>
        </p:txBody>
      </p:sp>
    </p:spTree>
    <p:extLst>
      <p:ext uri="{BB962C8B-B14F-4D97-AF65-F5344CB8AC3E}">
        <p14:creationId xmlns:p14="http://schemas.microsoft.com/office/powerpoint/2010/main" val="21064914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Calibration Requirements</a:t>
            </a:r>
          </a:p>
        </p:txBody>
      </p:sp>
      <p:sp>
        <p:nvSpPr>
          <p:cNvPr id="3" name="Content Placeholder 2"/>
          <p:cNvSpPr>
            <a:spLocks noGrp="1"/>
          </p:cNvSpPr>
          <p:nvPr>
            <p:ph sz="quarter" idx="10"/>
          </p:nvPr>
        </p:nvSpPr>
        <p:spPr/>
        <p:txBody>
          <a:bodyPr/>
          <a:lstStyle/>
          <a:p>
            <a:r>
              <a:rPr lang="en-US" dirty="0"/>
              <a:t>Before calibration can be used with Performance Management forms, the following requirements must be met:</a:t>
            </a:r>
          </a:p>
          <a:p>
            <a:pPr marL="285750" indent="-285750">
              <a:buClr>
                <a:schemeClr val="accent1"/>
              </a:buClr>
              <a:buFont typeface="Wingdings" panose="05000000000000000000" pitchFamily="2" charset="2"/>
              <a:buChar char="§"/>
            </a:pPr>
            <a:r>
              <a:rPr lang="en-US" dirty="0"/>
              <a:t>The route map must have at least one edit step for calibration, which is not iterative.</a:t>
            </a:r>
          </a:p>
          <a:p>
            <a:pPr marL="285750" indent="-285750">
              <a:buClr>
                <a:schemeClr val="accent1"/>
              </a:buClr>
              <a:buFont typeface="Wingdings" panose="05000000000000000000" pitchFamily="2" charset="2"/>
              <a:buChar char="§"/>
            </a:pPr>
            <a:r>
              <a:rPr lang="en-US" dirty="0"/>
              <a:t>You must configure manual ratings in performance forms for Performance, Potential, Overall Objective, or Overall Competency to use the drag and drop option in calibration.</a:t>
            </a:r>
          </a:p>
          <a:p>
            <a:pPr marL="285750" indent="-285750">
              <a:buClr>
                <a:schemeClr val="accent1"/>
              </a:buClr>
              <a:buFont typeface="Wingdings" panose="05000000000000000000" pitchFamily="2" charset="2"/>
              <a:buChar char="§"/>
            </a:pPr>
            <a:r>
              <a:rPr lang="en-US" dirty="0"/>
              <a:t>You must associate a valid rating scale with these ratings.</a:t>
            </a:r>
          </a:p>
          <a:p>
            <a:endParaRPr lang="en-US" dirty="0"/>
          </a:p>
        </p:txBody>
      </p:sp>
    </p:spTree>
    <p:extLst>
      <p:ext uri="{BB962C8B-B14F-4D97-AF65-F5344CB8AC3E}">
        <p14:creationId xmlns:p14="http://schemas.microsoft.com/office/powerpoint/2010/main" val="5129581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Calibration Enablement</a:t>
            </a:r>
          </a:p>
        </p:txBody>
      </p:sp>
      <p:sp>
        <p:nvSpPr>
          <p:cNvPr id="3" name="Content Placeholder 2"/>
          <p:cNvSpPr>
            <a:spLocks noGrp="1"/>
          </p:cNvSpPr>
          <p:nvPr>
            <p:ph sz="quarter" idx="10"/>
          </p:nvPr>
        </p:nvSpPr>
        <p:spPr>
          <a:xfrm>
            <a:off x="324266" y="740664"/>
            <a:ext cx="8495469" cy="5751576"/>
          </a:xfrm>
        </p:spPr>
        <p:txBody>
          <a:bodyPr>
            <a:normAutofit fontScale="85000" lnSpcReduction="10000"/>
          </a:bodyPr>
          <a:lstStyle/>
          <a:p>
            <a:r>
              <a:rPr lang="en-US" dirty="0"/>
              <a:t>Several options are available in Provisioning that allow you to tailor the application to meet the customer’s requirements. To use calibration in the SAP </a:t>
            </a:r>
            <a:r>
              <a:rPr lang="en-US" dirty="0" err="1"/>
              <a:t>SuccessFactors</a:t>
            </a:r>
            <a:r>
              <a:rPr lang="en-US" dirty="0"/>
              <a:t> application, you must enable it in Provisioning. The </a:t>
            </a:r>
            <a:r>
              <a:rPr lang="en-US" i="1" dirty="0"/>
              <a:t>Enable Calibration</a:t>
            </a:r>
            <a:r>
              <a:rPr lang="en-US" dirty="0"/>
              <a:t> option in </a:t>
            </a:r>
            <a:r>
              <a:rPr lang="en-US" i="1" dirty="0"/>
              <a:t>Company Settings</a:t>
            </a:r>
            <a:r>
              <a:rPr lang="en-US" dirty="0"/>
              <a:t> is used to enable calibration.</a:t>
            </a:r>
          </a:p>
          <a:p>
            <a:r>
              <a:rPr lang="en-US" dirty="0"/>
              <a:t>You can also enable the following options in Provisioning according to customer requirements:</a:t>
            </a:r>
          </a:p>
          <a:p>
            <a:pPr marL="342900" indent="-342900">
              <a:buFont typeface="+mj-lt"/>
              <a:buAutoNum type="arabicPeriod"/>
            </a:pPr>
            <a:r>
              <a:rPr lang="en-US" dirty="0"/>
              <a:t>Limit Employee to be included in only one calibration session at a time</a:t>
            </a:r>
          </a:p>
          <a:p>
            <a:pPr marL="342900" indent="-342900">
              <a:buFont typeface="+mj-lt"/>
              <a:buAutoNum type="arabicPeriod"/>
            </a:pPr>
            <a:r>
              <a:rPr lang="en-US" dirty="0"/>
              <a:t>Enable Calibration Executive Review</a:t>
            </a:r>
          </a:p>
          <a:p>
            <a:pPr marL="342900" indent="-342900">
              <a:buFont typeface="+mj-lt"/>
              <a:buAutoNum type="arabicPeriod"/>
            </a:pPr>
            <a:r>
              <a:rPr lang="en-US" dirty="0"/>
              <a:t>Enable Manager Calibration Session</a:t>
            </a:r>
          </a:p>
          <a:p>
            <a:pPr marL="342900" indent="-342900">
              <a:buFont typeface="+mj-lt"/>
              <a:buAutoNum type="arabicPeriod"/>
            </a:pPr>
            <a:r>
              <a:rPr lang="en-US" dirty="0"/>
              <a:t>Enable Reverse Scale</a:t>
            </a:r>
          </a:p>
          <a:p>
            <a:pPr marL="342900" indent="-342900">
              <a:buFont typeface="+mj-lt"/>
              <a:buAutoNum type="arabicPeriod"/>
            </a:pPr>
            <a:r>
              <a:rPr lang="en-US" dirty="0"/>
              <a:t>Enable Enforce Comment Option In Views</a:t>
            </a:r>
          </a:p>
          <a:p>
            <a:pPr marL="342900" indent="-342900">
              <a:buFont typeface="+mj-lt"/>
              <a:buAutoNum type="arabicPeriod"/>
            </a:pPr>
            <a:r>
              <a:rPr lang="en-US" dirty="0"/>
              <a:t>Show In-Progress Calibration Ratings In Live Profile</a:t>
            </a:r>
          </a:p>
          <a:p>
            <a:pPr marL="342900" indent="-342900">
              <a:buFont typeface="+mj-lt"/>
              <a:buAutoNum type="arabicPeriod"/>
            </a:pPr>
            <a:r>
              <a:rPr lang="en-US" dirty="0"/>
              <a:t>Launch Calibration From PM v12 Team Overview</a:t>
            </a:r>
          </a:p>
          <a:p>
            <a:pPr marL="342900" indent="-342900">
              <a:buFont typeface="+mj-lt"/>
              <a:buAutoNum type="arabicPeriod"/>
            </a:pPr>
            <a:r>
              <a:rPr lang="en-US" dirty="0"/>
              <a:t>Enable External Summary Link - Currently Siemens Only Feature</a:t>
            </a:r>
          </a:p>
          <a:p>
            <a:pPr marL="342900" indent="-342900">
              <a:buFont typeface="+mj-lt"/>
              <a:buAutoNum type="arabicPeriod"/>
            </a:pPr>
            <a:r>
              <a:rPr lang="en-US" dirty="0"/>
              <a:t>Enable Calibration V12 Org Chart</a:t>
            </a:r>
          </a:p>
          <a:p>
            <a:pPr marL="342900" indent="-342900">
              <a:buFont typeface="+mj-lt"/>
              <a:buAutoNum type="arabicPeriod"/>
            </a:pPr>
            <a:r>
              <a:rPr lang="en-US" dirty="0"/>
              <a:t>Enable </a:t>
            </a:r>
            <a:r>
              <a:rPr lang="en-US" dirty="0" err="1"/>
              <a:t>Fiori</a:t>
            </a:r>
            <a:r>
              <a:rPr lang="en-US" dirty="0"/>
              <a:t> Restyling for Calibration</a:t>
            </a:r>
          </a:p>
          <a:p>
            <a:r>
              <a:rPr lang="en-US" dirty="0"/>
              <a:t>The following options are not necessary for the calibration tool to work properly:</a:t>
            </a:r>
          </a:p>
          <a:p>
            <a:pPr marL="342900" indent="-342900">
              <a:buFont typeface="+mj-lt"/>
              <a:buAutoNum type="arabicPeriod"/>
            </a:pPr>
            <a:r>
              <a:rPr lang="en-US" i="1" dirty="0"/>
              <a:t>Calibration tool (9–box) [</a:t>
            </a:r>
            <a:r>
              <a:rPr lang="en-US" i="1" dirty="0" err="1"/>
              <a:t>Demoable</a:t>
            </a:r>
            <a:r>
              <a:rPr lang="en-US" i="1" dirty="0"/>
              <a:t>, Not Ready for Production] (requires Version 11 UI framework (ULTRA) )</a:t>
            </a:r>
            <a:endParaRPr lang="en-US" dirty="0"/>
          </a:p>
          <a:p>
            <a:pPr marL="342900" indent="-342900">
              <a:buFont typeface="+mj-lt"/>
              <a:buAutoNum type="arabicPeriod"/>
            </a:pPr>
            <a:r>
              <a:rPr lang="en-US" i="1" dirty="0"/>
              <a:t>Stack Ranker (requires Version 11 UI framework (ULTRA) ) [Not Ready for Sales/Production]</a:t>
            </a:r>
            <a:endParaRPr lang="en-US" dirty="0"/>
          </a:p>
          <a:p>
            <a:endParaRPr lang="en-US" dirty="0"/>
          </a:p>
        </p:txBody>
      </p:sp>
    </p:spTree>
    <p:extLst>
      <p:ext uri="{BB962C8B-B14F-4D97-AF65-F5344CB8AC3E}">
        <p14:creationId xmlns:p14="http://schemas.microsoft.com/office/powerpoint/2010/main" val="21861912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Enable Calibration</a:t>
            </a:r>
            <a:endParaRPr lang="en-US" dirty="0"/>
          </a:p>
        </p:txBody>
      </p:sp>
      <p:sp>
        <p:nvSpPr>
          <p:cNvPr id="3" name="Content Placeholder 2"/>
          <p:cNvSpPr>
            <a:spLocks noGrp="1"/>
          </p:cNvSpPr>
          <p:nvPr>
            <p:ph sz="quarter" idx="10"/>
          </p:nvPr>
        </p:nvSpPr>
        <p:spPr/>
        <p:txBody>
          <a:bodyPr>
            <a:normAutofit lnSpcReduction="10000"/>
          </a:bodyPr>
          <a:lstStyle/>
          <a:p>
            <a:r>
              <a:rPr lang="en-US" b="1" dirty="0"/>
              <a:t>Steps</a:t>
            </a:r>
          </a:p>
          <a:p>
            <a:pPr marL="342900" indent="-342900">
              <a:buFont typeface="+mj-lt"/>
              <a:buAutoNum type="arabicPeriod"/>
            </a:pPr>
            <a:r>
              <a:rPr lang="en-US" dirty="0"/>
              <a:t>Log in to </a:t>
            </a:r>
            <a:r>
              <a:rPr lang="en-US" i="1" dirty="0"/>
              <a:t>Provisioning</a:t>
            </a:r>
            <a:r>
              <a:rPr lang="en-US" dirty="0"/>
              <a:t>, and navigate to </a:t>
            </a:r>
            <a:r>
              <a:rPr lang="en-US" i="1" dirty="0"/>
              <a:t>Company Settings</a:t>
            </a:r>
            <a:r>
              <a:rPr lang="en-US" dirty="0"/>
              <a:t>.</a:t>
            </a:r>
          </a:p>
          <a:p>
            <a:pPr marL="342900" indent="-342900">
              <a:buFont typeface="+mj-lt"/>
              <a:buAutoNum type="arabicPeriod"/>
            </a:pPr>
            <a:r>
              <a:rPr lang="en-US" dirty="0"/>
              <a:t>Select </a:t>
            </a:r>
            <a:r>
              <a:rPr lang="en-US" i="1" dirty="0"/>
              <a:t>Enable Calibration</a:t>
            </a:r>
            <a:r>
              <a:rPr lang="en-US" dirty="0"/>
              <a:t>.</a:t>
            </a:r>
          </a:p>
          <a:p>
            <a:pPr marL="342900" indent="-342900">
              <a:buFont typeface="+mj-lt"/>
              <a:buAutoNum type="arabicPeriod"/>
            </a:pPr>
            <a:r>
              <a:rPr lang="en-US" dirty="0"/>
              <a:t>Review additional Calibration options to enable. Common options include Enable Calibration Executive Review, Enable Manager Calibration Session, Enable Enforce Comment Option in Views, Launch Calibration from PMv12 Team Overview, and Enable </a:t>
            </a:r>
            <a:r>
              <a:rPr lang="en-US" dirty="0" err="1"/>
              <a:t>Fiori</a:t>
            </a:r>
            <a:r>
              <a:rPr lang="en-US" dirty="0"/>
              <a:t> Restyling for Calibration.</a:t>
            </a:r>
          </a:p>
          <a:p>
            <a:pPr marL="342900" indent="-342900">
              <a:buFont typeface="+mj-lt"/>
              <a:buAutoNum type="arabicPeriod"/>
            </a:pPr>
            <a:r>
              <a:rPr lang="en-US" dirty="0"/>
              <a:t>Select the appropriate permission model radio button, according to the customer’s permission model (usually role-based permission model).</a:t>
            </a:r>
          </a:p>
          <a:p>
            <a:pPr marL="342900" indent="-342900">
              <a:buFont typeface="+mj-lt"/>
              <a:buAutoNum type="arabicPeriod"/>
            </a:pPr>
            <a:r>
              <a:rPr lang="en-US" dirty="0"/>
              <a:t>Scroll to the top of the screen and click </a:t>
            </a:r>
            <a:r>
              <a:rPr lang="en-US" i="1" dirty="0"/>
              <a:t>Save</a:t>
            </a:r>
            <a:r>
              <a:rPr lang="en-US" dirty="0" smtClean="0"/>
              <a:t>.</a:t>
            </a:r>
          </a:p>
          <a:p>
            <a:endParaRPr lang="en-US" dirty="0"/>
          </a:p>
          <a:p>
            <a:r>
              <a:rPr lang="en-US" dirty="0" smtClean="0"/>
              <a:t>Note</a:t>
            </a:r>
            <a:r>
              <a:rPr lang="en-US" dirty="0"/>
              <a:t>: </a:t>
            </a:r>
          </a:p>
          <a:p>
            <a:r>
              <a:rPr lang="en-US" dirty="0" smtClean="0"/>
              <a:t>Most </a:t>
            </a:r>
            <a:r>
              <a:rPr lang="en-US" dirty="0"/>
              <a:t>of the available options in Provisioning under Enable Calibration can also be found in Admin Center → Calibration → Manage Calibration Settings → Global Settings.</a:t>
            </a:r>
          </a:p>
        </p:txBody>
      </p:sp>
    </p:spTree>
    <p:extLst>
      <p:ext uri="{BB962C8B-B14F-4D97-AF65-F5344CB8AC3E}">
        <p14:creationId xmlns:p14="http://schemas.microsoft.com/office/powerpoint/2010/main" val="135583982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of Calibration Permissions</a:t>
            </a:r>
            <a:endParaRPr lang="en-US" dirty="0"/>
          </a:p>
        </p:txBody>
      </p:sp>
      <p:sp>
        <p:nvSpPr>
          <p:cNvPr id="3" name="Content Placeholder 2"/>
          <p:cNvSpPr>
            <a:spLocks noGrp="1"/>
          </p:cNvSpPr>
          <p:nvPr>
            <p:ph sz="quarter" idx="10"/>
          </p:nvPr>
        </p:nvSpPr>
        <p:spPr>
          <a:xfrm>
            <a:off x="324266" y="923544"/>
            <a:ext cx="8495469" cy="5385776"/>
          </a:xfrm>
        </p:spPr>
        <p:txBody>
          <a:bodyPr/>
          <a:lstStyle/>
          <a:p>
            <a:r>
              <a:rPr lang="en-US" dirty="0"/>
              <a:t>Calibration can be used either with the legacy permission system (Administrative Domain) or with role-based permissions based on the permission system the customer uses in their instance. There are radio buttons in Provisioning to specify what has to be used for Calibration.</a:t>
            </a:r>
            <a:endParaRPr lang="en-US" dirty="0"/>
          </a:p>
        </p:txBody>
      </p:sp>
      <p:pic>
        <p:nvPicPr>
          <p:cNvPr id="4" name="Picture 3"/>
          <p:cNvPicPr>
            <a:picLocks noChangeAspect="1"/>
          </p:cNvPicPr>
          <p:nvPr/>
        </p:nvPicPr>
        <p:blipFill>
          <a:blip r:embed="rId2"/>
          <a:stretch>
            <a:fillRect/>
          </a:stretch>
        </p:blipFill>
        <p:spPr>
          <a:xfrm>
            <a:off x="457200" y="2139695"/>
            <a:ext cx="7939968" cy="4074261"/>
          </a:xfrm>
          <a:prstGeom prst="rect">
            <a:avLst/>
          </a:prstGeom>
        </p:spPr>
      </p:pic>
    </p:spTree>
    <p:extLst>
      <p:ext uri="{BB962C8B-B14F-4D97-AF65-F5344CB8AC3E}">
        <p14:creationId xmlns:p14="http://schemas.microsoft.com/office/powerpoint/2010/main" val="19679322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Calibration User Permissions</a:t>
            </a:r>
            <a:endParaRPr lang="en-US" dirty="0"/>
          </a:p>
        </p:txBody>
      </p:sp>
      <p:sp>
        <p:nvSpPr>
          <p:cNvPr id="3" name="Content Placeholder 2"/>
          <p:cNvSpPr>
            <a:spLocks noGrp="1"/>
          </p:cNvSpPr>
          <p:nvPr>
            <p:ph sz="quarter" idx="10"/>
          </p:nvPr>
        </p:nvSpPr>
        <p:spPr>
          <a:xfrm>
            <a:off x="324266" y="950976"/>
            <a:ext cx="8495469" cy="5358344"/>
          </a:xfrm>
        </p:spPr>
        <p:txBody>
          <a:bodyPr/>
          <a:lstStyle/>
          <a:p>
            <a:r>
              <a:rPr lang="en-US" dirty="0"/>
              <a:t>It is recommended to use the role-based permission model for Calibration. When it is selected, you can </a:t>
            </a:r>
            <a:r>
              <a:rPr lang="en-US" dirty="0" err="1"/>
              <a:t>mmake</a:t>
            </a:r>
            <a:r>
              <a:rPr lang="en-US" dirty="0"/>
              <a:t> the necessary modifications to the permissions by navigating to </a:t>
            </a:r>
            <a:r>
              <a:rPr lang="en-US" i="1" dirty="0"/>
              <a:t>Admin Center </a:t>
            </a:r>
            <a:r>
              <a:rPr lang="en-US" dirty="0"/>
              <a:t>→ </a:t>
            </a:r>
            <a:r>
              <a:rPr lang="en-US" i="1" dirty="0"/>
              <a:t>Set User Permissions</a:t>
            </a:r>
            <a:r>
              <a:rPr lang="en-US" dirty="0"/>
              <a:t> → </a:t>
            </a:r>
            <a:r>
              <a:rPr lang="en-US" i="1" dirty="0"/>
              <a:t>Manage Permission Roles</a:t>
            </a:r>
            <a:r>
              <a:rPr lang="en-US" dirty="0"/>
              <a:t> → </a:t>
            </a:r>
            <a:r>
              <a:rPr lang="en-US" i="1" dirty="0"/>
              <a:t>select a role</a:t>
            </a:r>
            <a:r>
              <a:rPr lang="en-US" dirty="0"/>
              <a:t> → </a:t>
            </a:r>
            <a:r>
              <a:rPr lang="en-US" i="1" dirty="0"/>
              <a:t>Permission...</a:t>
            </a:r>
            <a:r>
              <a:rPr lang="en-US" dirty="0"/>
              <a:t>.</a:t>
            </a:r>
          </a:p>
          <a:p>
            <a:r>
              <a:rPr lang="en-US" dirty="0"/>
              <a:t>There are Calibration permissions under </a:t>
            </a:r>
            <a:r>
              <a:rPr lang="en-US" i="1" dirty="0"/>
              <a:t>User Permissions</a:t>
            </a:r>
            <a:r>
              <a:rPr lang="en-US" dirty="0" smtClean="0"/>
              <a:t>.</a:t>
            </a:r>
          </a:p>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217314" y="2770631"/>
            <a:ext cx="8694907" cy="2545491"/>
          </a:xfrm>
          <a:prstGeom prst="rect">
            <a:avLst/>
          </a:prstGeom>
        </p:spPr>
      </p:pic>
    </p:spTree>
    <p:extLst>
      <p:ext uri="{BB962C8B-B14F-4D97-AF65-F5344CB8AC3E}">
        <p14:creationId xmlns:p14="http://schemas.microsoft.com/office/powerpoint/2010/main" val="19238278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Calibration Administrator Permissions</a:t>
            </a:r>
            <a:endParaRPr lang="en-US" dirty="0"/>
          </a:p>
        </p:txBody>
      </p:sp>
      <p:sp>
        <p:nvSpPr>
          <p:cNvPr id="3" name="Content Placeholder 2"/>
          <p:cNvSpPr>
            <a:spLocks noGrp="1"/>
          </p:cNvSpPr>
          <p:nvPr>
            <p:ph sz="quarter" idx="10"/>
          </p:nvPr>
        </p:nvSpPr>
        <p:spPr>
          <a:xfrm>
            <a:off x="324266" y="1120184"/>
            <a:ext cx="8495469" cy="5189136"/>
          </a:xfrm>
        </p:spPr>
        <p:txBody>
          <a:bodyPr/>
          <a:lstStyle/>
          <a:p>
            <a:r>
              <a:rPr lang="en-US" dirty="0" smtClean="0"/>
              <a:t>T</a:t>
            </a:r>
            <a:r>
              <a:rPr lang="en-US" dirty="0"/>
              <a:t>here are also Calibration permissions under the Administrator Permissions.</a:t>
            </a:r>
            <a:endParaRPr lang="en-US" dirty="0"/>
          </a:p>
        </p:txBody>
      </p:sp>
      <p:pic>
        <p:nvPicPr>
          <p:cNvPr id="4" name="Picture 3"/>
          <p:cNvPicPr>
            <a:picLocks noChangeAspect="1"/>
          </p:cNvPicPr>
          <p:nvPr/>
        </p:nvPicPr>
        <p:blipFill>
          <a:blip r:embed="rId2"/>
          <a:stretch>
            <a:fillRect/>
          </a:stretch>
        </p:blipFill>
        <p:spPr>
          <a:xfrm>
            <a:off x="192024" y="1947688"/>
            <a:ext cx="8535851" cy="4361632"/>
          </a:xfrm>
          <a:prstGeom prst="rect">
            <a:avLst/>
          </a:prstGeom>
        </p:spPr>
      </p:pic>
    </p:spTree>
    <p:extLst>
      <p:ext uri="{BB962C8B-B14F-4D97-AF65-F5344CB8AC3E}">
        <p14:creationId xmlns:p14="http://schemas.microsoft.com/office/powerpoint/2010/main" val="23381168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Creation of a Calibration Route Map</a:t>
            </a:r>
            <a:endParaRPr lang="en-US" dirty="0"/>
          </a:p>
        </p:txBody>
      </p:sp>
      <p:sp>
        <p:nvSpPr>
          <p:cNvPr id="3" name="Content Placeholder 2"/>
          <p:cNvSpPr>
            <a:spLocks noGrp="1"/>
          </p:cNvSpPr>
          <p:nvPr>
            <p:ph sz="quarter" idx="10"/>
          </p:nvPr>
        </p:nvSpPr>
        <p:spPr/>
        <p:txBody>
          <a:bodyPr/>
          <a:lstStyle/>
          <a:p>
            <a:r>
              <a:rPr lang="en-US" dirty="0"/>
              <a:t>For Calibration to work, you must designate a single-user step or a collaborative step in the performance review route map. When you set up the calibration template, you must confirm the step at which calibration will be completed. Iterative steps from the performance route maps cannot be selected in the Calibration template to answer this question: “At which routing step can the data be used?”</a:t>
            </a:r>
            <a:endParaRPr lang="en-US" dirty="0"/>
          </a:p>
        </p:txBody>
      </p:sp>
    </p:spTree>
    <p:extLst>
      <p:ext uri="{BB962C8B-B14F-4D97-AF65-F5344CB8AC3E}">
        <p14:creationId xmlns:p14="http://schemas.microsoft.com/office/powerpoint/2010/main" val="37038727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PM Calibration Route Map</a:t>
            </a:r>
            <a:endParaRPr lang="en-US" dirty="0"/>
          </a:p>
        </p:txBody>
      </p:sp>
      <p:pic>
        <p:nvPicPr>
          <p:cNvPr id="4" name="Content Placeholder 3"/>
          <p:cNvPicPr>
            <a:picLocks noGrp="1" noChangeAspect="1"/>
          </p:cNvPicPr>
          <p:nvPr>
            <p:ph sz="quarter" idx="10"/>
          </p:nvPr>
        </p:nvPicPr>
        <p:blipFill>
          <a:blip r:embed="rId2"/>
          <a:stretch>
            <a:fillRect/>
          </a:stretch>
        </p:blipFill>
        <p:spPr>
          <a:xfrm>
            <a:off x="309802" y="1017540"/>
            <a:ext cx="7742603" cy="5172313"/>
          </a:xfrm>
          <a:prstGeom prst="rect">
            <a:avLst/>
          </a:prstGeom>
        </p:spPr>
      </p:pic>
    </p:spTree>
    <p:extLst>
      <p:ext uri="{BB962C8B-B14F-4D97-AF65-F5344CB8AC3E}">
        <p14:creationId xmlns:p14="http://schemas.microsoft.com/office/powerpoint/2010/main" val="20439542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Management and Goal Management Integration </a:t>
            </a:r>
            <a:endParaRPr lang="en-US" dirty="0"/>
          </a:p>
        </p:txBody>
      </p:sp>
      <p:sp>
        <p:nvSpPr>
          <p:cNvPr id="3" name="Content Placeholder 2"/>
          <p:cNvSpPr>
            <a:spLocks noGrp="1"/>
          </p:cNvSpPr>
          <p:nvPr>
            <p:ph sz="quarter" idx="10"/>
          </p:nvPr>
        </p:nvSpPr>
        <p:spPr/>
        <p:txBody>
          <a:bodyPr/>
          <a:lstStyle/>
          <a:p>
            <a:r>
              <a:rPr lang="en-US" b="1" dirty="0"/>
              <a:t>About This </a:t>
            </a:r>
            <a:r>
              <a:rPr lang="en-US" b="1" dirty="0" smtClean="0"/>
              <a:t>Module</a:t>
            </a:r>
          </a:p>
          <a:p>
            <a:endParaRPr lang="en-US" b="1" dirty="0"/>
          </a:p>
          <a:p>
            <a:r>
              <a:rPr lang="en-US" b="1" dirty="0" smtClean="0"/>
              <a:t>Module </a:t>
            </a:r>
            <a:r>
              <a:rPr lang="en-US" b="1" dirty="0"/>
              <a:t>Knowledge</a:t>
            </a:r>
          </a:p>
          <a:p>
            <a:pPr marL="285750" indent="-285750">
              <a:buClr>
                <a:schemeClr val="accent1"/>
              </a:buClr>
              <a:buFont typeface="Wingdings" panose="05000000000000000000" pitchFamily="2" charset="2"/>
              <a:buChar char="§"/>
            </a:pPr>
            <a:r>
              <a:rPr lang="en-US" dirty="0"/>
              <a:t>Defining Integration in Performance and Goal Management</a:t>
            </a:r>
          </a:p>
          <a:p>
            <a:pPr marL="285750" indent="-285750">
              <a:buClr>
                <a:schemeClr val="accent1"/>
              </a:buClr>
              <a:buFont typeface="Wingdings" panose="05000000000000000000" pitchFamily="2" charset="2"/>
              <a:buChar char="§"/>
            </a:pPr>
            <a:r>
              <a:rPr lang="en-US" dirty="0"/>
              <a:t>Defining the Goal Management and Performance Management Integration Process</a:t>
            </a:r>
          </a:p>
          <a:p>
            <a:endParaRPr lang="en-US" dirty="0"/>
          </a:p>
        </p:txBody>
      </p:sp>
    </p:spTree>
    <p:extLst>
      <p:ext uri="{BB962C8B-B14F-4D97-AF65-F5344CB8AC3E}">
        <p14:creationId xmlns:p14="http://schemas.microsoft.com/office/powerpoint/2010/main" val="998515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dirty="0"/>
              <a:t>Rater Training</a:t>
            </a:r>
          </a:p>
        </p:txBody>
      </p:sp>
      <p:sp>
        <p:nvSpPr>
          <p:cNvPr id="3" name="Content Placeholder 2"/>
          <p:cNvSpPr>
            <a:spLocks noGrp="1"/>
          </p:cNvSpPr>
          <p:nvPr>
            <p:ph sz="quarter" idx="10"/>
          </p:nvPr>
        </p:nvSpPr>
        <p:spPr/>
        <p:txBody>
          <a:bodyPr/>
          <a:lstStyle/>
          <a:p>
            <a:pPr marL="285750" indent="-285750">
              <a:buClr>
                <a:schemeClr val="accent1"/>
              </a:buClr>
              <a:buFont typeface="Wingdings" panose="05000000000000000000" pitchFamily="2" charset="2"/>
              <a:buChar char="§"/>
            </a:pPr>
            <a:r>
              <a:rPr lang="en-US" dirty="0"/>
              <a:t>Effective rater training can reduce the need for formal calibration. It is therefore best practice to encourage customers to host training sessions for all raters before the review cycle starts, to ensure everyone is rating employees on the same scale.</a:t>
            </a:r>
          </a:p>
          <a:p>
            <a:pPr marL="285750" indent="-285750">
              <a:buClr>
                <a:schemeClr val="accent1"/>
              </a:buClr>
              <a:buFont typeface="Wingdings" panose="05000000000000000000" pitchFamily="2" charset="2"/>
              <a:buChar char="§"/>
            </a:pPr>
            <a:r>
              <a:rPr lang="en-US" dirty="0"/>
              <a:t>The rating scale should include behaviorally-specific examples of performance at each performance level. Raters should first rate the performance examples individually. Then, all raters rate the same examples collectively, so each rater gets an idea of whether they are being too lenient or strict in their rating of employee performance. After calibrating their ratings with the group using specific examples of performance, easy raters can tighten up their scores, and hard raters can loosen theirs.</a:t>
            </a:r>
          </a:p>
          <a:p>
            <a:endParaRPr lang="en-US" dirty="0"/>
          </a:p>
        </p:txBody>
      </p:sp>
    </p:spTree>
    <p:extLst>
      <p:ext uri="{BB962C8B-B14F-4D97-AF65-F5344CB8AC3E}">
        <p14:creationId xmlns:p14="http://schemas.microsoft.com/office/powerpoint/2010/main" val="17945094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t>
            </a:r>
            <a:r>
              <a:rPr lang="en-US" dirty="0"/>
              <a:t>Integration in Performance and Goal Management</a:t>
            </a:r>
            <a:endParaRPr lang="en-US" dirty="0"/>
          </a:p>
        </p:txBody>
      </p:sp>
      <p:sp>
        <p:nvSpPr>
          <p:cNvPr id="3" name="Content Placeholder 2"/>
          <p:cNvSpPr>
            <a:spLocks noGrp="1"/>
          </p:cNvSpPr>
          <p:nvPr>
            <p:ph sz="quarter" idx="10"/>
          </p:nvPr>
        </p:nvSpPr>
        <p:spPr/>
        <p:txBody>
          <a:bodyPr/>
          <a:lstStyle/>
          <a:p>
            <a:r>
              <a:rPr lang="en-US" b="1" dirty="0"/>
              <a:t>About This Topic</a:t>
            </a:r>
          </a:p>
          <a:p>
            <a:r>
              <a:rPr lang="en-US" dirty="0"/>
              <a:t>In this lesson, you will learn about the modules that integrate with the Goal Management product and the Performance Management product.</a:t>
            </a:r>
          </a:p>
          <a:p>
            <a:r>
              <a:rPr lang="en-US" b="1" dirty="0" smtClean="0"/>
              <a:t>Objective(s</a:t>
            </a:r>
            <a:r>
              <a:rPr lang="en-US" b="1" dirty="0"/>
              <a:t>)</a:t>
            </a:r>
          </a:p>
          <a:p>
            <a:r>
              <a:rPr lang="en-US" dirty="0"/>
              <a:t>After completing this lesson, you will be able to:</a:t>
            </a:r>
          </a:p>
          <a:p>
            <a:pPr marL="285750" indent="-285750">
              <a:buClr>
                <a:schemeClr val="accent1"/>
              </a:buClr>
              <a:buFont typeface="Wingdings" panose="05000000000000000000" pitchFamily="2" charset="2"/>
              <a:buChar char="§"/>
            </a:pPr>
            <a:r>
              <a:rPr lang="en-US" dirty="0"/>
              <a:t>Define modules that integrate with the Goal Management and Performance Management products</a:t>
            </a:r>
          </a:p>
          <a:p>
            <a:endParaRPr lang="en-US" dirty="0"/>
          </a:p>
        </p:txBody>
      </p:sp>
    </p:spTree>
    <p:extLst>
      <p:ext uri="{BB962C8B-B14F-4D97-AF65-F5344CB8AC3E}">
        <p14:creationId xmlns:p14="http://schemas.microsoft.com/office/powerpoint/2010/main" val="11887591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Integration</a:t>
            </a:r>
            <a:endParaRPr lang="en-US" dirty="0"/>
          </a:p>
        </p:txBody>
      </p:sp>
      <p:sp>
        <p:nvSpPr>
          <p:cNvPr id="3" name="Content Placeholder 2"/>
          <p:cNvSpPr>
            <a:spLocks noGrp="1"/>
          </p:cNvSpPr>
          <p:nvPr>
            <p:ph sz="quarter" idx="10"/>
          </p:nvPr>
        </p:nvSpPr>
        <p:spPr>
          <a:xfrm>
            <a:off x="324266" y="850392"/>
            <a:ext cx="8495469" cy="5458928"/>
          </a:xfrm>
        </p:spPr>
        <p:txBody>
          <a:bodyPr>
            <a:normAutofit fontScale="92500" lnSpcReduction="10000"/>
          </a:bodyPr>
          <a:lstStyle/>
          <a:p>
            <a:r>
              <a:rPr lang="en-US" dirty="0"/>
              <a:t>You can link module applications to act as coordinated units. The links between module applications are either physical or functional. This module describes the integration data that you use in this process, and the functional touch points between the Performance and Goals module and other platforms and modules</a:t>
            </a:r>
            <a:r>
              <a:rPr lang="en-US" dirty="0" smtClean="0"/>
              <a:t>.</a:t>
            </a:r>
          </a:p>
          <a:p>
            <a:endParaRPr lang="en-US" dirty="0" smtClean="0"/>
          </a:p>
          <a:p>
            <a:r>
              <a:rPr lang="en-US" sz="2400" dirty="0" smtClean="0">
                <a:solidFill>
                  <a:schemeClr val="accent1"/>
                </a:solidFill>
              </a:rPr>
              <a:t>Goal </a:t>
            </a:r>
            <a:r>
              <a:rPr lang="en-US" sz="2400" dirty="0">
                <a:solidFill>
                  <a:schemeClr val="accent1"/>
                </a:solidFill>
              </a:rPr>
              <a:t>Management </a:t>
            </a:r>
            <a:r>
              <a:rPr lang="en-US" sz="2400" dirty="0" smtClean="0">
                <a:solidFill>
                  <a:schemeClr val="accent1"/>
                </a:solidFill>
              </a:rPr>
              <a:t>Integration</a:t>
            </a:r>
            <a:endParaRPr lang="en-US" sz="2400" dirty="0">
              <a:solidFill>
                <a:schemeClr val="accent1"/>
              </a:solidFill>
            </a:endParaRPr>
          </a:p>
          <a:p>
            <a:pPr marL="342900" indent="-342900">
              <a:buClr>
                <a:schemeClr val="accent1"/>
              </a:buClr>
              <a:buFont typeface="Wingdings" panose="05000000000000000000" pitchFamily="2" charset="2"/>
              <a:buChar char="§"/>
            </a:pPr>
            <a:r>
              <a:rPr lang="en-US" sz="1900" dirty="0"/>
              <a:t>Goal Management integrates with a variety of modules, as follows:</a:t>
            </a:r>
          </a:p>
          <a:p>
            <a:pPr marL="342900" indent="-342900">
              <a:buClr>
                <a:schemeClr val="accent1"/>
              </a:buClr>
              <a:buFont typeface="Wingdings" panose="05000000000000000000" pitchFamily="2" charset="2"/>
              <a:buChar char="§"/>
            </a:pPr>
            <a:r>
              <a:rPr lang="en-US" sz="1900" dirty="0"/>
              <a:t>Performance Management</a:t>
            </a:r>
          </a:p>
          <a:p>
            <a:pPr marL="342900" indent="-342900">
              <a:buClr>
                <a:schemeClr val="accent1"/>
              </a:buClr>
              <a:buFont typeface="Wingdings" panose="05000000000000000000" pitchFamily="2" charset="2"/>
              <a:buChar char="§"/>
            </a:pPr>
            <a:r>
              <a:rPr lang="en-US" sz="1900" dirty="0"/>
              <a:t>Continuous Performance Management</a:t>
            </a:r>
          </a:p>
          <a:p>
            <a:pPr marL="342900" indent="-342900">
              <a:buClr>
                <a:schemeClr val="accent1"/>
              </a:buClr>
              <a:buFont typeface="Wingdings" panose="05000000000000000000" pitchFamily="2" charset="2"/>
              <a:buChar char="§"/>
            </a:pPr>
            <a:r>
              <a:rPr lang="en-US" sz="1900" dirty="0"/>
              <a:t>Goal Management (with ability to copy goals from another goal plan)</a:t>
            </a:r>
          </a:p>
          <a:p>
            <a:pPr marL="342900" indent="-342900">
              <a:buClr>
                <a:schemeClr val="accent1"/>
              </a:buClr>
              <a:buFont typeface="Wingdings" panose="05000000000000000000" pitchFamily="2" charset="2"/>
              <a:buChar char="§"/>
            </a:pPr>
            <a:r>
              <a:rPr lang="en-US" sz="1900" dirty="0"/>
              <a:t>360 Degree Multi-Rater Review</a:t>
            </a:r>
          </a:p>
          <a:p>
            <a:pPr marL="342900" indent="-342900">
              <a:buClr>
                <a:schemeClr val="accent1"/>
              </a:buClr>
              <a:buFont typeface="Wingdings" panose="05000000000000000000" pitchFamily="2" charset="2"/>
              <a:buChar char="§"/>
            </a:pPr>
            <a:r>
              <a:rPr lang="en-US" sz="1900" dirty="0"/>
              <a:t>Variable Pay</a:t>
            </a:r>
          </a:p>
          <a:p>
            <a:pPr marL="342900" indent="-342900">
              <a:buClr>
                <a:schemeClr val="accent1"/>
              </a:buClr>
              <a:buFont typeface="Wingdings" panose="05000000000000000000" pitchFamily="2" charset="2"/>
              <a:buChar char="§"/>
            </a:pPr>
            <a:r>
              <a:rPr lang="en-US" sz="1900" dirty="0"/>
              <a:t>Employee Central</a:t>
            </a:r>
          </a:p>
          <a:p>
            <a:pPr marL="342900" indent="-342900">
              <a:buClr>
                <a:schemeClr val="accent1"/>
              </a:buClr>
              <a:buFont typeface="Wingdings" panose="05000000000000000000" pitchFamily="2" charset="2"/>
              <a:buChar char="§"/>
            </a:pPr>
            <a:r>
              <a:rPr lang="en-US" sz="1900" dirty="0"/>
              <a:t>Onboarding</a:t>
            </a:r>
          </a:p>
          <a:p>
            <a:pPr marL="342900" indent="-342900">
              <a:buClr>
                <a:schemeClr val="accent1"/>
              </a:buClr>
              <a:buFont typeface="Wingdings" panose="05000000000000000000" pitchFamily="2" charset="2"/>
              <a:buChar char="§"/>
            </a:pPr>
            <a:r>
              <a:rPr lang="en-US" sz="1900" dirty="0"/>
              <a:t>Platform</a:t>
            </a:r>
          </a:p>
          <a:p>
            <a:pPr marL="342900" indent="-342900">
              <a:buClr>
                <a:schemeClr val="accent1"/>
              </a:buClr>
              <a:buFont typeface="Wingdings" panose="05000000000000000000" pitchFamily="2" charset="2"/>
              <a:buChar char="§"/>
            </a:pPr>
            <a:r>
              <a:rPr lang="en-US" sz="1900" dirty="0"/>
              <a:t>Workforce Analytics and Planning</a:t>
            </a:r>
          </a:p>
          <a:p>
            <a:endParaRPr lang="en-US" sz="2400" dirty="0">
              <a:solidFill>
                <a:schemeClr val="accent1"/>
              </a:solidFill>
            </a:endParaRPr>
          </a:p>
        </p:txBody>
      </p:sp>
    </p:spTree>
    <p:extLst>
      <p:ext uri="{BB962C8B-B14F-4D97-AF65-F5344CB8AC3E}">
        <p14:creationId xmlns:p14="http://schemas.microsoft.com/office/powerpoint/2010/main" val="3989452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Management Integration</a:t>
            </a:r>
            <a:endParaRPr lang="en-US" dirty="0"/>
          </a:p>
        </p:txBody>
      </p:sp>
      <p:sp>
        <p:nvSpPr>
          <p:cNvPr id="3" name="Content Placeholder 2"/>
          <p:cNvSpPr>
            <a:spLocks noGrp="1"/>
          </p:cNvSpPr>
          <p:nvPr>
            <p:ph sz="quarter" idx="10"/>
          </p:nvPr>
        </p:nvSpPr>
        <p:spPr/>
        <p:txBody>
          <a:bodyPr/>
          <a:lstStyle/>
          <a:p>
            <a:r>
              <a:rPr lang="en-US" dirty="0"/>
              <a:t>Performance Management integrates with a variety of modules, as follows:</a:t>
            </a:r>
          </a:p>
          <a:p>
            <a:pPr marL="285750" indent="-285750">
              <a:buClr>
                <a:schemeClr val="accent1"/>
              </a:buClr>
              <a:buFont typeface="Wingdings" panose="05000000000000000000" pitchFamily="2" charset="2"/>
              <a:buChar char="§"/>
            </a:pPr>
            <a:r>
              <a:rPr lang="en-US" dirty="0"/>
              <a:t>Performance Management</a:t>
            </a:r>
          </a:p>
          <a:p>
            <a:pPr marL="285750" indent="-285750">
              <a:buClr>
                <a:schemeClr val="accent1"/>
              </a:buClr>
              <a:buFont typeface="Wingdings" panose="05000000000000000000" pitchFamily="2" charset="2"/>
              <a:buChar char="§"/>
            </a:pPr>
            <a:r>
              <a:rPr lang="en-US" dirty="0"/>
              <a:t>Continuous Performance Management</a:t>
            </a:r>
          </a:p>
          <a:p>
            <a:pPr marL="285750" indent="-285750">
              <a:buClr>
                <a:schemeClr val="accent1"/>
              </a:buClr>
              <a:buFont typeface="Wingdings" panose="05000000000000000000" pitchFamily="2" charset="2"/>
              <a:buChar char="§"/>
            </a:pPr>
            <a:r>
              <a:rPr lang="en-US" dirty="0"/>
              <a:t>Goal Management</a:t>
            </a:r>
          </a:p>
          <a:p>
            <a:pPr marL="285750" indent="-285750">
              <a:buClr>
                <a:schemeClr val="accent1"/>
              </a:buClr>
              <a:buFont typeface="Wingdings" panose="05000000000000000000" pitchFamily="2" charset="2"/>
              <a:buChar char="§"/>
            </a:pPr>
            <a:r>
              <a:rPr lang="en-US" dirty="0"/>
              <a:t>Career Development Planning</a:t>
            </a:r>
          </a:p>
          <a:p>
            <a:pPr marL="285750" indent="-285750">
              <a:buClr>
                <a:schemeClr val="accent1"/>
              </a:buClr>
              <a:buFont typeface="Wingdings" panose="05000000000000000000" pitchFamily="2" charset="2"/>
              <a:buChar char="§"/>
            </a:pPr>
            <a:r>
              <a:rPr lang="en-US" dirty="0"/>
              <a:t>Calibration</a:t>
            </a:r>
          </a:p>
          <a:p>
            <a:pPr marL="285750" indent="-285750">
              <a:buClr>
                <a:schemeClr val="accent1"/>
              </a:buClr>
              <a:buFont typeface="Wingdings" panose="05000000000000000000" pitchFamily="2" charset="2"/>
              <a:buChar char="§"/>
            </a:pPr>
            <a:r>
              <a:rPr lang="en-US" dirty="0"/>
              <a:t>Workforce Analytics and Planning</a:t>
            </a:r>
          </a:p>
          <a:p>
            <a:pPr marL="285750" indent="-285750">
              <a:buClr>
                <a:schemeClr val="accent1"/>
              </a:buClr>
              <a:buFont typeface="Wingdings" panose="05000000000000000000" pitchFamily="2" charset="2"/>
              <a:buChar char="§"/>
            </a:pPr>
            <a:r>
              <a:rPr lang="en-US" dirty="0"/>
              <a:t>Platform</a:t>
            </a:r>
          </a:p>
          <a:p>
            <a:pPr marL="285750" indent="-285750">
              <a:buClr>
                <a:schemeClr val="accent1"/>
              </a:buClr>
              <a:buFont typeface="Wingdings" panose="05000000000000000000" pitchFamily="2" charset="2"/>
              <a:buChar char="§"/>
            </a:pPr>
            <a:r>
              <a:rPr lang="en-US" dirty="0"/>
              <a:t>Compensation and Variable Pay</a:t>
            </a:r>
          </a:p>
          <a:p>
            <a:pPr marL="285750" indent="-285750">
              <a:buClr>
                <a:schemeClr val="accent1"/>
              </a:buClr>
              <a:buFont typeface="Wingdings" panose="05000000000000000000" pitchFamily="2" charset="2"/>
              <a:buChar char="§"/>
            </a:pPr>
            <a:r>
              <a:rPr lang="en-US" dirty="0"/>
              <a:t>360 Degree Multi-Rater Review</a:t>
            </a:r>
          </a:p>
          <a:p>
            <a:pPr marL="285750" indent="-285750">
              <a:buClr>
                <a:schemeClr val="accent1"/>
              </a:buClr>
              <a:buFont typeface="Wingdings" panose="05000000000000000000" pitchFamily="2" charset="2"/>
              <a:buChar char="§"/>
            </a:pPr>
            <a:r>
              <a:rPr lang="en-US" dirty="0"/>
              <a:t>Employee Central</a:t>
            </a:r>
          </a:p>
          <a:p>
            <a:endParaRPr lang="en-US" dirty="0"/>
          </a:p>
        </p:txBody>
      </p:sp>
    </p:spTree>
    <p:extLst>
      <p:ext uri="{BB962C8B-B14F-4D97-AF65-F5344CB8AC3E}">
        <p14:creationId xmlns:p14="http://schemas.microsoft.com/office/powerpoint/2010/main" val="15201538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3" y="260648"/>
            <a:ext cx="7782638" cy="553168"/>
          </a:xfrm>
        </p:spPr>
        <p:txBody>
          <a:bodyPr/>
          <a:lstStyle/>
          <a:p>
            <a:r>
              <a:rPr lang="en-US" dirty="0" smtClean="0"/>
              <a:t>Employee </a:t>
            </a:r>
            <a:r>
              <a:rPr lang="en-US" dirty="0"/>
              <a:t>Central Integration Enhancements</a:t>
            </a:r>
          </a:p>
        </p:txBody>
      </p:sp>
      <p:sp>
        <p:nvSpPr>
          <p:cNvPr id="3" name="Content Placeholder 2"/>
          <p:cNvSpPr>
            <a:spLocks noGrp="1"/>
          </p:cNvSpPr>
          <p:nvPr>
            <p:ph sz="quarter" idx="10"/>
          </p:nvPr>
        </p:nvSpPr>
        <p:spPr>
          <a:xfrm>
            <a:off x="324266" y="896112"/>
            <a:ext cx="8495469" cy="5413208"/>
          </a:xfrm>
        </p:spPr>
        <p:txBody>
          <a:bodyPr/>
          <a:lstStyle/>
          <a:p>
            <a:r>
              <a:rPr lang="en-US" dirty="0"/>
              <a:t>There are several integration points between SAP </a:t>
            </a:r>
            <a:r>
              <a:rPr lang="en-US" dirty="0" err="1"/>
              <a:t>SuccessFactors</a:t>
            </a:r>
            <a:r>
              <a:rPr lang="en-US" dirty="0"/>
              <a:t> Employee Central and Performance Management and Goal Management. Some of these integration aspects include:</a:t>
            </a:r>
          </a:p>
          <a:p>
            <a:pPr marL="285750" indent="-285750">
              <a:buClr>
                <a:schemeClr val="accent1"/>
              </a:buClr>
              <a:buFont typeface="Wingdings" panose="05000000000000000000" pitchFamily="2" charset="2"/>
              <a:buChar char="§"/>
            </a:pPr>
            <a:r>
              <a:rPr lang="en-US" dirty="0"/>
              <a:t>When a new manager is created in Employee Central, Goal Management will automate a “To Do” for the manager on the home page providing information about the need to review their new team’s goal plan.</a:t>
            </a:r>
          </a:p>
          <a:p>
            <a:pPr marL="285750" indent="-285750">
              <a:buClr>
                <a:schemeClr val="accent1"/>
              </a:buClr>
              <a:buFont typeface="Wingdings" panose="05000000000000000000" pitchFamily="2" charset="2"/>
              <a:buChar char="§"/>
            </a:pPr>
            <a:r>
              <a:rPr lang="en-US" dirty="0"/>
              <a:t>When an employee is approved for a leave of absence in Employee Central, Goal Management will automate a “To Do” for the manager and employee to adjust the employee's goals as needed.</a:t>
            </a:r>
          </a:p>
          <a:p>
            <a:pPr marL="285750" indent="-285750">
              <a:buClr>
                <a:schemeClr val="accent1"/>
              </a:buClr>
              <a:buFont typeface="Wingdings" panose="05000000000000000000" pitchFamily="2" charset="2"/>
              <a:buChar char="§"/>
            </a:pPr>
            <a:r>
              <a:rPr lang="en-US" dirty="0"/>
              <a:t>When an employee enters a new position or moves to a different department, automatic form creation will occur based on changes that match defined rules in EC data. For example, the auto-creation of the performance form in Performance Management occurs when the effective date of the change has been reached.</a:t>
            </a:r>
          </a:p>
          <a:p>
            <a:endParaRPr lang="en-US" dirty="0"/>
          </a:p>
        </p:txBody>
      </p:sp>
    </p:spTree>
    <p:extLst>
      <p:ext uri="{BB962C8B-B14F-4D97-AF65-F5344CB8AC3E}">
        <p14:creationId xmlns:p14="http://schemas.microsoft.com/office/powerpoint/2010/main" val="3100876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the Goal Management and Performance Management Integration Process </a:t>
            </a:r>
          </a:p>
        </p:txBody>
      </p:sp>
      <p:sp>
        <p:nvSpPr>
          <p:cNvPr id="3" name="Content Placeholder 2"/>
          <p:cNvSpPr>
            <a:spLocks noGrp="1"/>
          </p:cNvSpPr>
          <p:nvPr>
            <p:ph sz="quarter" idx="10"/>
          </p:nvPr>
        </p:nvSpPr>
        <p:spPr/>
        <p:txBody>
          <a:bodyPr/>
          <a:lstStyle/>
          <a:p>
            <a:r>
              <a:rPr lang="en-US" b="1" dirty="0"/>
              <a:t>About This Topic</a:t>
            </a:r>
          </a:p>
          <a:p>
            <a:r>
              <a:rPr lang="en-US" dirty="0"/>
              <a:t>In this lesson, you will learn about the Goal Management and Performance Management process.</a:t>
            </a:r>
          </a:p>
          <a:p>
            <a:r>
              <a:rPr lang="en-US" b="1" dirty="0" smtClean="0"/>
              <a:t>Objective(s</a:t>
            </a:r>
            <a:r>
              <a:rPr lang="en-US" b="1" dirty="0"/>
              <a:t>)</a:t>
            </a:r>
          </a:p>
          <a:p>
            <a:r>
              <a:rPr lang="en-US" dirty="0"/>
              <a:t>After completing this lesson, you will be able to:</a:t>
            </a:r>
          </a:p>
          <a:p>
            <a:pPr marL="285750" indent="-285750">
              <a:buClr>
                <a:schemeClr val="accent1"/>
              </a:buClr>
              <a:buFont typeface="Wingdings" panose="05000000000000000000" pitchFamily="2" charset="2"/>
              <a:buChar char="§"/>
            </a:pPr>
            <a:r>
              <a:rPr lang="en-US" dirty="0"/>
              <a:t>Define key integration points for Goal Management and Performance Management with other SAP </a:t>
            </a:r>
            <a:r>
              <a:rPr lang="en-US" dirty="0" err="1"/>
              <a:t>SuccessFactors</a:t>
            </a:r>
            <a:r>
              <a:rPr lang="en-US" dirty="0"/>
              <a:t> products</a:t>
            </a:r>
          </a:p>
          <a:p>
            <a:pPr marL="285750" indent="-285750">
              <a:buClr>
                <a:schemeClr val="accent1"/>
              </a:buClr>
              <a:buFont typeface="Wingdings" panose="05000000000000000000" pitchFamily="2" charset="2"/>
              <a:buChar char="§"/>
            </a:pPr>
            <a:r>
              <a:rPr lang="en-US" dirty="0"/>
              <a:t>Define how data is integrated in Goal Management and Performance Management</a:t>
            </a:r>
          </a:p>
          <a:p>
            <a:endParaRPr lang="en-US" dirty="0"/>
          </a:p>
        </p:txBody>
      </p:sp>
    </p:spTree>
    <p:extLst>
      <p:ext uri="{BB962C8B-B14F-4D97-AF65-F5344CB8AC3E}">
        <p14:creationId xmlns:p14="http://schemas.microsoft.com/office/powerpoint/2010/main" val="41815191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2" y="260648"/>
            <a:ext cx="7764349" cy="470872"/>
          </a:xfrm>
        </p:spPr>
        <p:txBody>
          <a:bodyPr>
            <a:normAutofit fontScale="90000"/>
          </a:bodyPr>
          <a:lstStyle/>
          <a:p>
            <a:r>
              <a:rPr lang="en-US" dirty="0"/>
              <a:t>Functional Integration Points for Goal Management</a:t>
            </a:r>
            <a:endParaRPr lang="en-US" dirty="0"/>
          </a:p>
        </p:txBody>
      </p:sp>
      <p:sp>
        <p:nvSpPr>
          <p:cNvPr id="3" name="Content Placeholder 2"/>
          <p:cNvSpPr>
            <a:spLocks noGrp="1"/>
          </p:cNvSpPr>
          <p:nvPr>
            <p:ph sz="quarter" idx="10"/>
          </p:nvPr>
        </p:nvSpPr>
        <p:spPr>
          <a:xfrm>
            <a:off x="324266" y="886968"/>
            <a:ext cx="8495469" cy="5422352"/>
          </a:xfrm>
        </p:spPr>
        <p:txBody>
          <a:bodyPr/>
          <a:lstStyle/>
          <a:p>
            <a:r>
              <a:rPr lang="en-US" dirty="0"/>
              <a:t>There are touch points within each module where data is sourced and managed, as shown in the figure, Functional Integration Points for Goal Management Map.</a:t>
            </a:r>
            <a:endParaRPr lang="en-US" dirty="0"/>
          </a:p>
        </p:txBody>
      </p:sp>
      <p:pic>
        <p:nvPicPr>
          <p:cNvPr id="4" name="Picture 3"/>
          <p:cNvPicPr>
            <a:picLocks noChangeAspect="1"/>
          </p:cNvPicPr>
          <p:nvPr/>
        </p:nvPicPr>
        <p:blipFill>
          <a:blip r:embed="rId2"/>
          <a:stretch>
            <a:fillRect/>
          </a:stretch>
        </p:blipFill>
        <p:spPr>
          <a:xfrm>
            <a:off x="442936" y="1746879"/>
            <a:ext cx="7498080" cy="4562441"/>
          </a:xfrm>
          <a:prstGeom prst="rect">
            <a:avLst/>
          </a:prstGeom>
        </p:spPr>
      </p:pic>
    </p:spTree>
    <p:extLst>
      <p:ext uri="{BB962C8B-B14F-4D97-AF65-F5344CB8AC3E}">
        <p14:creationId xmlns:p14="http://schemas.microsoft.com/office/powerpoint/2010/main" val="20790208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Touch Points for Goal Management</a:t>
            </a:r>
            <a:endParaRPr lang="en-US" dirty="0"/>
          </a:p>
        </p:txBody>
      </p:sp>
      <p:sp>
        <p:nvSpPr>
          <p:cNvPr id="3" name="Content Placeholder 2"/>
          <p:cNvSpPr>
            <a:spLocks noGrp="1"/>
          </p:cNvSpPr>
          <p:nvPr>
            <p:ph sz="quarter" idx="10"/>
          </p:nvPr>
        </p:nvSpPr>
        <p:spPr>
          <a:xfrm>
            <a:off x="324266" y="896112"/>
            <a:ext cx="8495469" cy="5413208"/>
          </a:xfrm>
        </p:spPr>
        <p:txBody>
          <a:bodyPr/>
          <a:lstStyle/>
          <a:p>
            <a:r>
              <a:rPr lang="en-US" dirty="0"/>
              <a:t>There are a number of touch points for Goal Management, as follows</a:t>
            </a:r>
            <a:r>
              <a:rPr lang="en-US" dirty="0" smtClean="0"/>
              <a:t>:</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26661620"/>
              </p:ext>
            </p:extLst>
          </p:nvPr>
        </p:nvGraphicFramePr>
        <p:xfrm>
          <a:off x="811445" y="1517904"/>
          <a:ext cx="7783914" cy="4743612"/>
        </p:xfrm>
        <a:graphic>
          <a:graphicData uri="http://schemas.openxmlformats.org/drawingml/2006/table">
            <a:tbl>
              <a:tblPr/>
              <a:tblGrid>
                <a:gridCol w="3891957"/>
                <a:gridCol w="3891957"/>
              </a:tblGrid>
              <a:tr h="287544">
                <a:tc>
                  <a:txBody>
                    <a:bodyPr/>
                    <a:lstStyle/>
                    <a:p>
                      <a:pPr algn="l" fontAlgn="b"/>
                      <a:r>
                        <a:rPr lang="en-US" sz="1400" dirty="0">
                          <a:effectLst/>
                          <a:latin typeface="Helvetica Neue"/>
                        </a:rPr>
                        <a:t>Integration Point</a:t>
                      </a:r>
                    </a:p>
                  </a:txBody>
                  <a:tcPr marL="39701" marR="39701" marT="39701" marB="39701" anchor="b">
                    <a:lnL>
                      <a:noFill/>
                    </a:lnL>
                    <a:lnR>
                      <a:noFill/>
                    </a:lnR>
                    <a:lnT>
                      <a:noFill/>
                    </a:lnT>
                    <a:lnB w="6350"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400">
                          <a:effectLst/>
                          <a:latin typeface="Helvetica Neue"/>
                        </a:rPr>
                        <a:t>Description</a:t>
                      </a:r>
                    </a:p>
                  </a:txBody>
                  <a:tcPr marL="39701" marR="39701" marT="39701" marB="39701" anchor="b">
                    <a:lnL>
                      <a:noFill/>
                    </a:lnL>
                    <a:lnR>
                      <a:noFill/>
                    </a:lnR>
                    <a:lnT>
                      <a:noFill/>
                    </a:lnT>
                    <a:lnB w="6350" cap="flat" cmpd="sng" algn="ctr">
                      <a:solidFill>
                        <a:srgbClr val="DDDDDD"/>
                      </a:solidFill>
                      <a:prstDash val="solid"/>
                      <a:round/>
                      <a:headEnd type="none" w="med" len="med"/>
                      <a:tailEnd type="none" w="med" len="med"/>
                    </a:lnB>
                    <a:solidFill>
                      <a:srgbClr val="FFFFFF"/>
                    </a:solidFill>
                  </a:tcPr>
                </a:tc>
              </a:tr>
              <a:tr h="1335328">
                <a:tc>
                  <a:txBody>
                    <a:bodyPr/>
                    <a:lstStyle/>
                    <a:p>
                      <a:pPr fontAlgn="t"/>
                      <a:r>
                        <a:rPr lang="en-US" sz="1400">
                          <a:effectLst/>
                          <a:latin typeface="Helvetica Neue"/>
                        </a:rPr>
                        <a:t>Performance &amp; Goals</a:t>
                      </a:r>
                    </a:p>
                  </a:txBody>
                  <a:tcPr marL="39701" marR="39701" marT="39701" marB="39701">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dirty="0">
                          <a:effectLst/>
                          <a:latin typeface="Helvetica Neue"/>
                        </a:rPr>
                        <a:t>Within the module itself, Continuous Performance Management Achievements can be linked to goals and displayed on Goal Plans. Those goal plans, in turn, can display in the goal sections of Performance Management and 360 Multi-Rater forms.</a:t>
                      </a:r>
                    </a:p>
                  </a:txBody>
                  <a:tcPr marL="39701" marR="39701" marT="39701" marB="39701">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r>
              <a:tr h="706657">
                <a:tc>
                  <a:txBody>
                    <a:bodyPr/>
                    <a:lstStyle/>
                    <a:p>
                      <a:pPr fontAlgn="t"/>
                      <a:r>
                        <a:rPr lang="en-US" sz="1400">
                          <a:effectLst/>
                          <a:latin typeface="Helvetica Neue"/>
                        </a:rPr>
                        <a:t>Learning</a:t>
                      </a:r>
                    </a:p>
                  </a:txBody>
                  <a:tcPr marL="39701" marR="39701" marT="39701" marB="39701">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a:effectLst/>
                          <a:latin typeface="Helvetica Neue"/>
                        </a:rPr>
                        <a:t>Data populates Learning Management within the user’s LMS where users can assign relevant learning activities to meet goals.</a:t>
                      </a:r>
                    </a:p>
                  </a:txBody>
                  <a:tcPr marL="39701" marR="39701" marT="39701" marB="39701">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r>
              <a:tr h="916214">
                <a:tc>
                  <a:txBody>
                    <a:bodyPr/>
                    <a:lstStyle/>
                    <a:p>
                      <a:pPr fontAlgn="t"/>
                      <a:r>
                        <a:rPr lang="en-US" sz="1400">
                          <a:effectLst/>
                          <a:latin typeface="Helvetica Neue"/>
                        </a:rPr>
                        <a:t>Onboarding</a:t>
                      </a:r>
                    </a:p>
                  </a:txBody>
                  <a:tcPr marL="39701" marR="39701" marT="39701" marB="39701">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a:effectLst/>
                          <a:latin typeface="Helvetica Neue"/>
                        </a:rPr>
                        <a:t>Goal Management data can be used to assign goals within Onboarding where users can assign goals as part of employee’s onboarding and a 90–day outlook.</a:t>
                      </a:r>
                    </a:p>
                  </a:txBody>
                  <a:tcPr marL="39701" marR="39701" marT="39701" marB="39701">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r>
              <a:tr h="706657">
                <a:tc>
                  <a:txBody>
                    <a:bodyPr/>
                    <a:lstStyle/>
                    <a:p>
                      <a:pPr fontAlgn="t"/>
                      <a:r>
                        <a:rPr lang="en-US" sz="1400">
                          <a:effectLst/>
                          <a:latin typeface="Helvetica Neue"/>
                        </a:rPr>
                        <a:t>Platform</a:t>
                      </a:r>
                    </a:p>
                  </a:txBody>
                  <a:tcPr marL="39701" marR="39701" marT="39701" marB="39701">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a:effectLst/>
                          <a:latin typeface="Helvetica Neue"/>
                        </a:rPr>
                        <a:t>Data can be used in Employee Profile where users can view goal information via the goals portlet.</a:t>
                      </a:r>
                    </a:p>
                  </a:txBody>
                  <a:tcPr marL="39701" marR="39701" marT="39701" marB="39701">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r>
              <a:tr h="706657">
                <a:tc>
                  <a:txBody>
                    <a:bodyPr/>
                    <a:lstStyle/>
                    <a:p>
                      <a:pPr fontAlgn="t"/>
                      <a:r>
                        <a:rPr lang="en-US" sz="1400">
                          <a:effectLst/>
                          <a:latin typeface="Helvetica Neue"/>
                        </a:rPr>
                        <a:t>Workforce Analytics &amp; Planning</a:t>
                      </a:r>
                    </a:p>
                  </a:txBody>
                  <a:tcPr marL="39701" marR="39701" marT="39701" marB="39701">
                    <a:lnL>
                      <a:noFill/>
                    </a:lnL>
                    <a:lnR>
                      <a:noFill/>
                    </a:lnR>
                    <a:lnT w="6350" cap="flat" cmpd="sng" algn="ctr">
                      <a:solidFill>
                        <a:srgbClr val="DDDDDD"/>
                      </a:solidFill>
                      <a:prstDash val="solid"/>
                      <a:round/>
                      <a:headEnd type="none" w="med" len="med"/>
                      <a:tailEnd type="none" w="med" len="med"/>
                    </a:lnT>
                    <a:lnB>
                      <a:noFill/>
                    </a:lnB>
                    <a:solidFill>
                      <a:srgbClr val="FFFFFF"/>
                    </a:solidFill>
                  </a:tcPr>
                </a:tc>
                <a:tc>
                  <a:txBody>
                    <a:bodyPr/>
                    <a:lstStyle/>
                    <a:p>
                      <a:pPr fontAlgn="t"/>
                      <a:r>
                        <a:rPr lang="en-US" sz="1400" dirty="0">
                          <a:effectLst/>
                          <a:latin typeface="Helvetica Neue"/>
                        </a:rPr>
                        <a:t>Data can be sourced and manipulated in report output within Analytics Foundation, Planning Foundation, and Metric Packs.</a:t>
                      </a:r>
                    </a:p>
                  </a:txBody>
                  <a:tcPr marL="39701" marR="39701" marT="39701" marB="39701">
                    <a:lnL>
                      <a:noFill/>
                    </a:lnL>
                    <a:lnR>
                      <a:noFill/>
                    </a:lnR>
                    <a:lnT w="6350" cap="flat" cmpd="sng" algn="ctr">
                      <a:solidFill>
                        <a:srgbClr val="DDDDDD"/>
                      </a:solidFill>
                      <a:prstDash val="solid"/>
                      <a:round/>
                      <a:headEnd type="none" w="med" len="med"/>
                      <a:tailEnd type="none" w="med" len="med"/>
                    </a:lnT>
                    <a:lnB>
                      <a:noFill/>
                    </a:lnB>
                    <a:solidFill>
                      <a:srgbClr val="FFFFFF"/>
                    </a:solidFill>
                  </a:tcPr>
                </a:tc>
              </a:tr>
            </a:tbl>
          </a:graphicData>
        </a:graphic>
      </p:graphicFrame>
    </p:spTree>
    <p:extLst>
      <p:ext uri="{BB962C8B-B14F-4D97-AF65-F5344CB8AC3E}">
        <p14:creationId xmlns:p14="http://schemas.microsoft.com/office/powerpoint/2010/main" val="41027292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Integration Points for Performance Management</a:t>
            </a:r>
            <a:endParaRPr lang="en-US" dirty="0"/>
          </a:p>
        </p:txBody>
      </p:sp>
      <p:sp>
        <p:nvSpPr>
          <p:cNvPr id="3" name="Content Placeholder 2"/>
          <p:cNvSpPr>
            <a:spLocks noGrp="1"/>
          </p:cNvSpPr>
          <p:nvPr>
            <p:ph sz="quarter" idx="10"/>
          </p:nvPr>
        </p:nvSpPr>
        <p:spPr>
          <a:xfrm>
            <a:off x="324266" y="1120184"/>
            <a:ext cx="8495469" cy="5189136"/>
          </a:xfrm>
        </p:spPr>
        <p:txBody>
          <a:bodyPr/>
          <a:lstStyle/>
          <a:p>
            <a:r>
              <a:rPr lang="en-US" dirty="0"/>
              <a:t>There are touch points within each module where data is sourced and managed, as shown in the figure, Functional Integration Points for Performance Management Map.</a:t>
            </a:r>
          </a:p>
          <a:p>
            <a:r>
              <a:rPr lang="en-US" dirty="0"/>
              <a:t>There are a number of touch points for Performance Management, as follows:</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65231500"/>
              </p:ext>
            </p:extLst>
          </p:nvPr>
        </p:nvGraphicFramePr>
        <p:xfrm>
          <a:off x="309801" y="2554854"/>
          <a:ext cx="8669606" cy="3726061"/>
        </p:xfrm>
        <a:graphic>
          <a:graphicData uri="http://schemas.openxmlformats.org/drawingml/2006/table">
            <a:tbl>
              <a:tblPr/>
              <a:tblGrid>
                <a:gridCol w="2305383"/>
                <a:gridCol w="6364223"/>
              </a:tblGrid>
              <a:tr h="216096">
                <a:tc>
                  <a:txBody>
                    <a:bodyPr/>
                    <a:lstStyle/>
                    <a:p>
                      <a:pPr fontAlgn="t"/>
                      <a:r>
                        <a:rPr lang="en-US" sz="1100">
                          <a:effectLst/>
                          <a:latin typeface="Helvetica Neue"/>
                        </a:rPr>
                        <a:t>Integration Point</a:t>
                      </a:r>
                    </a:p>
                  </a:txBody>
                  <a:tcPr marL="31550" marR="31550" marT="31550" marB="3155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100">
                          <a:effectLst/>
                          <a:latin typeface="Helvetica Neue"/>
                        </a:rPr>
                        <a:t>Description</a:t>
                      </a:r>
                    </a:p>
                  </a:txBody>
                  <a:tcPr marL="31550" marR="31550" marT="31550" marB="3155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r>
              <a:tr h="533380">
                <a:tc>
                  <a:txBody>
                    <a:bodyPr/>
                    <a:lstStyle/>
                    <a:p>
                      <a:pPr fontAlgn="t"/>
                      <a:r>
                        <a:rPr lang="en-US" sz="1100">
                          <a:effectLst/>
                          <a:latin typeface="Helvetica Neue"/>
                        </a:rPr>
                        <a:t>Performance &amp; Goals</a:t>
                      </a:r>
                    </a:p>
                  </a:txBody>
                  <a:tcPr marL="31550" marR="31550" marT="31550" marB="3155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100">
                          <a:effectLst/>
                          <a:latin typeface="Helvetica Neue"/>
                        </a:rPr>
                        <a:t>Integration with Goal Management allows Performance Management to source data from goals plans into the Goal section of the form.</a:t>
                      </a:r>
                    </a:p>
                  </a:txBody>
                  <a:tcPr marL="31550" marR="31550" marT="31550" marB="3155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r>
              <a:tr h="609130">
                <a:tc>
                  <a:txBody>
                    <a:bodyPr/>
                    <a:lstStyle/>
                    <a:p>
                      <a:pPr fontAlgn="t"/>
                      <a:r>
                        <a:rPr lang="en-US" sz="1100" dirty="0">
                          <a:effectLst/>
                          <a:latin typeface="Helvetica Neue"/>
                        </a:rPr>
                        <a:t>Career Development Planning</a:t>
                      </a:r>
                    </a:p>
                  </a:txBody>
                  <a:tcPr marL="31550" marR="31550" marT="31550" marB="3155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100">
                          <a:effectLst/>
                          <a:latin typeface="Helvetica Neue"/>
                        </a:rPr>
                        <a:t>Performance Management derives data from CDP through integration. This data is sourced from the Development Goal Plan to populate the development goal section of the form.</a:t>
                      </a:r>
                    </a:p>
                  </a:txBody>
                  <a:tcPr marL="31550" marR="31550" marT="31550" marB="3155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r>
              <a:tr h="469945">
                <a:tc>
                  <a:txBody>
                    <a:bodyPr/>
                    <a:lstStyle/>
                    <a:p>
                      <a:pPr fontAlgn="t"/>
                      <a:r>
                        <a:rPr lang="en-US" sz="1100">
                          <a:effectLst/>
                          <a:latin typeface="Helvetica Neue"/>
                        </a:rPr>
                        <a:t>Learning</a:t>
                      </a:r>
                    </a:p>
                  </a:txBody>
                  <a:tcPr marL="31550" marR="31550" marT="31550" marB="3155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100">
                          <a:effectLst/>
                          <a:latin typeface="Helvetica Neue"/>
                        </a:rPr>
                        <a:t>Performance Management data is used to assign relevant learning activities to goals within a form section within the LMS.</a:t>
                      </a:r>
                    </a:p>
                  </a:txBody>
                  <a:tcPr marL="31550" marR="31550" marT="31550" marB="3155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r>
              <a:tr h="289291">
                <a:tc>
                  <a:txBody>
                    <a:bodyPr/>
                    <a:lstStyle/>
                    <a:p>
                      <a:pPr fontAlgn="t"/>
                      <a:r>
                        <a:rPr lang="en-US" sz="1100">
                          <a:effectLst/>
                          <a:latin typeface="Helvetica Neue"/>
                        </a:rPr>
                        <a:t>Calibration</a:t>
                      </a:r>
                    </a:p>
                  </a:txBody>
                  <a:tcPr marL="31550" marR="31550" marT="31550" marB="3155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100">
                          <a:effectLst/>
                          <a:latin typeface="Helvetica Neue"/>
                        </a:rPr>
                        <a:t>Data is used to calibrate performance and potential.</a:t>
                      </a:r>
                    </a:p>
                  </a:txBody>
                  <a:tcPr marL="31550" marR="31550" marT="31550" marB="3155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r>
              <a:tr h="533380">
                <a:tc>
                  <a:txBody>
                    <a:bodyPr/>
                    <a:lstStyle/>
                    <a:p>
                      <a:pPr fontAlgn="t"/>
                      <a:r>
                        <a:rPr lang="en-US" sz="1100">
                          <a:effectLst/>
                          <a:latin typeface="Helvetica Neue"/>
                        </a:rPr>
                        <a:t>Workforce Analytics &amp; Planning</a:t>
                      </a:r>
                    </a:p>
                  </a:txBody>
                  <a:tcPr marL="31550" marR="31550" marT="31550" marB="3155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100">
                          <a:effectLst/>
                          <a:latin typeface="Helvetica Neue"/>
                        </a:rPr>
                        <a:t>Performance Management data can be sourced and manipulated in report output within Analytics Foundation, Planning Foundation, and Metric Packs.</a:t>
                      </a:r>
                    </a:p>
                  </a:txBody>
                  <a:tcPr marL="31550" marR="31550" marT="31550" marB="3155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r>
              <a:tr h="687098">
                <a:tc>
                  <a:txBody>
                    <a:bodyPr/>
                    <a:lstStyle/>
                    <a:p>
                      <a:pPr fontAlgn="t"/>
                      <a:r>
                        <a:rPr lang="en-US" sz="1100">
                          <a:effectLst/>
                          <a:latin typeface="Helvetica Neue"/>
                        </a:rPr>
                        <a:t>Platform</a:t>
                      </a:r>
                    </a:p>
                  </a:txBody>
                  <a:tcPr marL="31550" marR="31550" marT="31550" marB="3155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100">
                          <a:effectLst/>
                          <a:latin typeface="Helvetica Neue"/>
                        </a:rPr>
                        <a:t>Employee Profile, where users can view a goal, competency, performance and potential rating. You can display Employee Profile data in the Employee Information section of a Performance Management form.</a:t>
                      </a:r>
                    </a:p>
                  </a:txBody>
                  <a:tcPr marL="31550" marR="31550" marT="31550" marB="3155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r>
              <a:tr h="373097">
                <a:tc>
                  <a:txBody>
                    <a:bodyPr/>
                    <a:lstStyle/>
                    <a:p>
                      <a:pPr fontAlgn="t"/>
                      <a:r>
                        <a:rPr lang="en-US" sz="1100">
                          <a:effectLst/>
                          <a:latin typeface="Helvetica Neue"/>
                        </a:rPr>
                        <a:t>Compensation &amp; Variable Pay</a:t>
                      </a:r>
                    </a:p>
                  </a:txBody>
                  <a:tcPr marL="31550" marR="31550" marT="31550" marB="31550">
                    <a:lnL>
                      <a:noFill/>
                    </a:lnL>
                    <a:lnR>
                      <a:noFill/>
                    </a:lnR>
                    <a:lnT w="6350" cap="flat" cmpd="sng" algn="ctr">
                      <a:solidFill>
                        <a:srgbClr val="DDDDDD"/>
                      </a:solidFill>
                      <a:prstDash val="solid"/>
                      <a:round/>
                      <a:headEnd type="none" w="med" len="med"/>
                      <a:tailEnd type="none" w="med" len="med"/>
                    </a:lnT>
                    <a:lnB>
                      <a:noFill/>
                    </a:lnB>
                    <a:solidFill>
                      <a:srgbClr val="FFFFFF"/>
                    </a:solidFill>
                  </a:tcPr>
                </a:tc>
                <a:tc>
                  <a:txBody>
                    <a:bodyPr/>
                    <a:lstStyle/>
                    <a:p>
                      <a:pPr fontAlgn="t"/>
                      <a:r>
                        <a:rPr lang="en-US" sz="1100" dirty="0">
                          <a:effectLst/>
                          <a:latin typeface="Helvetica Neue"/>
                        </a:rPr>
                        <a:t>Users can view performance data in compensation statements and bonus plans.</a:t>
                      </a:r>
                    </a:p>
                  </a:txBody>
                  <a:tcPr marL="31550" marR="31550" marT="31550" marB="31550">
                    <a:lnL>
                      <a:noFill/>
                    </a:lnL>
                    <a:lnR>
                      <a:noFill/>
                    </a:lnR>
                    <a:lnT w="6350" cap="flat" cmpd="sng" algn="ctr">
                      <a:solidFill>
                        <a:srgbClr val="DDDDDD"/>
                      </a:solidFill>
                      <a:prstDash val="solid"/>
                      <a:round/>
                      <a:headEnd type="none" w="med" len="med"/>
                      <a:tailEnd type="none" w="med" len="med"/>
                    </a:lnT>
                    <a:lnB>
                      <a:noFill/>
                    </a:lnB>
                    <a:solidFill>
                      <a:srgbClr val="FFFFFF"/>
                    </a:solidFill>
                  </a:tcPr>
                </a:tc>
              </a:tr>
            </a:tbl>
          </a:graphicData>
        </a:graphic>
      </p:graphicFrame>
    </p:spTree>
    <p:extLst>
      <p:ext uri="{BB962C8B-B14F-4D97-AF65-F5344CB8AC3E}">
        <p14:creationId xmlns:p14="http://schemas.microsoft.com/office/powerpoint/2010/main" val="26603384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a:t>
            </a:r>
            <a:r>
              <a:rPr lang="en-US" dirty="0"/>
              <a:t>Integration Points for Performance Management Map</a:t>
            </a:r>
            <a:endParaRPr lang="en-US" dirty="0"/>
          </a:p>
        </p:txBody>
      </p:sp>
      <p:pic>
        <p:nvPicPr>
          <p:cNvPr id="4" name="Content Placeholder 3"/>
          <p:cNvPicPr>
            <a:picLocks noGrp="1" noChangeAspect="1"/>
          </p:cNvPicPr>
          <p:nvPr>
            <p:ph sz="quarter" idx="10"/>
          </p:nvPr>
        </p:nvPicPr>
        <p:blipFill>
          <a:blip r:embed="rId2"/>
          <a:stretch>
            <a:fillRect/>
          </a:stretch>
        </p:blipFill>
        <p:spPr>
          <a:xfrm>
            <a:off x="1032108" y="1412875"/>
            <a:ext cx="7079783" cy="4895850"/>
          </a:xfrm>
          <a:prstGeom prst="rect">
            <a:avLst/>
          </a:prstGeom>
        </p:spPr>
      </p:pic>
    </p:spTree>
    <p:extLst>
      <p:ext uri="{BB962C8B-B14F-4D97-AF65-F5344CB8AC3E}">
        <p14:creationId xmlns:p14="http://schemas.microsoft.com/office/powerpoint/2010/main" val="42190071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Usage for Goal Management Integration</a:t>
            </a:r>
            <a:endParaRPr lang="en-US" dirty="0"/>
          </a:p>
        </p:txBody>
      </p:sp>
      <p:sp>
        <p:nvSpPr>
          <p:cNvPr id="3" name="Content Placeholder 2"/>
          <p:cNvSpPr>
            <a:spLocks noGrp="1"/>
          </p:cNvSpPr>
          <p:nvPr>
            <p:ph sz="quarter" idx="10"/>
          </p:nvPr>
        </p:nvSpPr>
        <p:spPr/>
        <p:txBody>
          <a:bodyPr/>
          <a:lstStyle/>
          <a:p>
            <a:r>
              <a:rPr lang="en-US" dirty="0"/>
              <a:t>The following data supports Goal Management Integration:</a:t>
            </a:r>
          </a:p>
          <a:p>
            <a:pPr marL="285750" indent="-285750">
              <a:buClr>
                <a:schemeClr val="accent1"/>
              </a:buClr>
              <a:buFont typeface="Wingdings" panose="05000000000000000000" pitchFamily="2" charset="2"/>
              <a:buChar char="§"/>
            </a:pPr>
            <a:r>
              <a:rPr lang="en-US" dirty="0"/>
              <a:t>Employee data populates the goal plan hierarchy and user fields.</a:t>
            </a:r>
          </a:p>
          <a:p>
            <a:pPr marL="285750" indent="-285750">
              <a:buClr>
                <a:schemeClr val="accent1"/>
              </a:buClr>
              <a:buFont typeface="Wingdings" panose="05000000000000000000" pitchFamily="2" charset="2"/>
              <a:buChar char="§"/>
            </a:pPr>
            <a:r>
              <a:rPr lang="en-US" dirty="0"/>
              <a:t>You can manually import goal data into the goal plan, or you can integrate the data from a goal library to a goal plan.</a:t>
            </a:r>
          </a:p>
          <a:p>
            <a:endParaRPr lang="en-US" dirty="0"/>
          </a:p>
        </p:txBody>
      </p:sp>
    </p:spTree>
    <p:extLst>
      <p:ext uri="{BB962C8B-B14F-4D97-AF65-F5344CB8AC3E}">
        <p14:creationId xmlns:p14="http://schemas.microsoft.com/office/powerpoint/2010/main" val="3671872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Route Maps</a:t>
            </a:r>
          </a:p>
        </p:txBody>
      </p:sp>
      <p:sp>
        <p:nvSpPr>
          <p:cNvPr id="3" name="Content Placeholder 2"/>
          <p:cNvSpPr>
            <a:spLocks noGrp="1"/>
          </p:cNvSpPr>
          <p:nvPr>
            <p:ph sz="quarter" idx="10"/>
          </p:nvPr>
        </p:nvSpPr>
        <p:spPr/>
        <p:txBody>
          <a:bodyPr/>
          <a:lstStyle/>
          <a:p>
            <a:pPr marL="285750" indent="-285750">
              <a:buClr>
                <a:schemeClr val="accent1"/>
              </a:buClr>
              <a:buFont typeface="Wingdings" panose="05000000000000000000" pitchFamily="2" charset="2"/>
              <a:buChar char="§"/>
            </a:pPr>
            <a:r>
              <a:rPr lang="en-US" dirty="0"/>
              <a:t>Route maps establish the workflow and steps that users follow during the performance review process. They specify the order in which a form moves from one user to another, and what actions users can take at each step in the process.</a:t>
            </a:r>
          </a:p>
          <a:p>
            <a:pPr marL="285750" indent="-285750">
              <a:buClr>
                <a:schemeClr val="accent1"/>
              </a:buClr>
              <a:buFont typeface="Wingdings" panose="05000000000000000000" pitchFamily="2" charset="2"/>
              <a:buChar char="§"/>
            </a:pPr>
            <a:r>
              <a:rPr lang="en-US" dirty="0"/>
              <a:t>Some aspects of form permissions are built at the template level. Several form templates can be associated with one route map.</a:t>
            </a:r>
          </a:p>
          <a:p>
            <a:pPr marL="285750" indent="-285750">
              <a:buClr>
                <a:schemeClr val="accent1"/>
              </a:buClr>
              <a:buFont typeface="Wingdings" panose="05000000000000000000" pitchFamily="2" charset="2"/>
              <a:buChar char="§"/>
            </a:pPr>
            <a:r>
              <a:rPr lang="en-US" dirty="0"/>
              <a:t>When completing a performance review, the end user can view the route map for the form. The end user can see who the next recipient of the form is, and can forward the form to the next step when they have completed their part of the review.</a:t>
            </a:r>
          </a:p>
          <a:p>
            <a:endParaRPr lang="en-US" dirty="0"/>
          </a:p>
        </p:txBody>
      </p:sp>
    </p:spTree>
    <p:extLst>
      <p:ext uri="{BB962C8B-B14F-4D97-AF65-F5344CB8AC3E}">
        <p14:creationId xmlns:p14="http://schemas.microsoft.com/office/powerpoint/2010/main" val="17877199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Usage for Performance Management Integration</a:t>
            </a:r>
            <a:endParaRPr lang="en-US" dirty="0"/>
          </a:p>
        </p:txBody>
      </p:sp>
      <p:sp>
        <p:nvSpPr>
          <p:cNvPr id="3" name="Content Placeholder 2"/>
          <p:cNvSpPr>
            <a:spLocks noGrp="1"/>
          </p:cNvSpPr>
          <p:nvPr>
            <p:ph sz="quarter" idx="10"/>
          </p:nvPr>
        </p:nvSpPr>
        <p:spPr/>
        <p:txBody>
          <a:bodyPr/>
          <a:lstStyle/>
          <a:p>
            <a:r>
              <a:rPr lang="en-US" dirty="0"/>
              <a:t>The following data supports Performance Management Integration:</a:t>
            </a:r>
          </a:p>
          <a:p>
            <a:pPr marL="285750" indent="-285750">
              <a:buClr>
                <a:schemeClr val="accent1"/>
              </a:buClr>
              <a:buFont typeface="Wingdings" panose="05000000000000000000" pitchFamily="2" charset="2"/>
              <a:buChar char="§"/>
            </a:pPr>
            <a:r>
              <a:rPr lang="en-US" dirty="0"/>
              <a:t>Employee data populates the Employee Information section of the Performance Management form, and it provides the supporting hierarchy for the form workflow.</a:t>
            </a:r>
          </a:p>
          <a:p>
            <a:pPr marL="285750" indent="-285750">
              <a:buClr>
                <a:schemeClr val="accent1"/>
              </a:buClr>
              <a:buFont typeface="Wingdings" panose="05000000000000000000" pitchFamily="2" charset="2"/>
              <a:buChar char="§"/>
            </a:pPr>
            <a:r>
              <a:rPr lang="en-US" dirty="0"/>
              <a:t>You use the data from Families, Roles, and Job Codes to measure the competency of an employee in their role.</a:t>
            </a:r>
          </a:p>
          <a:p>
            <a:pPr marL="285750" indent="-285750">
              <a:buClr>
                <a:schemeClr val="accent1"/>
              </a:buClr>
              <a:buFont typeface="Wingdings" panose="05000000000000000000" pitchFamily="2" charset="2"/>
              <a:buChar char="§"/>
            </a:pPr>
            <a:r>
              <a:rPr lang="en-US" dirty="0"/>
              <a:t>Goal data populates the goal sections of the performance form. The data is sourced from goal plans.</a:t>
            </a:r>
          </a:p>
          <a:p>
            <a:pPr marL="285750" indent="-285750">
              <a:buClr>
                <a:schemeClr val="accent1"/>
              </a:buClr>
              <a:buFont typeface="Wingdings" panose="05000000000000000000" pitchFamily="2" charset="2"/>
              <a:buChar char="§"/>
            </a:pPr>
            <a:r>
              <a:rPr lang="en-US" dirty="0"/>
              <a:t>Learning Activity data populates the goals section within the Learning Module.</a:t>
            </a:r>
          </a:p>
          <a:p>
            <a:endParaRPr lang="en-US" dirty="0"/>
          </a:p>
        </p:txBody>
      </p:sp>
    </p:spTree>
    <p:extLst>
      <p:ext uri="{BB962C8B-B14F-4D97-AF65-F5344CB8AC3E}">
        <p14:creationId xmlns:p14="http://schemas.microsoft.com/office/powerpoint/2010/main" val="32335770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Summary</a:t>
            </a:r>
            <a:endParaRPr lang="en-US" sz="2400" dirty="0"/>
          </a:p>
        </p:txBody>
      </p:sp>
      <p:sp>
        <p:nvSpPr>
          <p:cNvPr id="9" name="Content Placeholder 8"/>
          <p:cNvSpPr>
            <a:spLocks noGrp="1"/>
          </p:cNvSpPr>
          <p:nvPr>
            <p:ph idx="1"/>
          </p:nvPr>
        </p:nvSpPr>
        <p:spPr/>
        <p:txBody>
          <a:bodyPr>
            <a:normAutofit fontScale="92500" lnSpcReduction="10000"/>
          </a:bodyPr>
          <a:lstStyle/>
          <a:p>
            <a:r>
              <a:rPr lang="en-US" dirty="0">
                <a:solidFill>
                  <a:schemeClr val="tx1"/>
                </a:solidFill>
              </a:rPr>
              <a:t>In this lesson, you have learnt:</a:t>
            </a:r>
          </a:p>
          <a:p>
            <a:pPr lvl="1"/>
            <a:r>
              <a:rPr lang="en-US" altLang="en-US" dirty="0">
                <a:solidFill>
                  <a:srgbClr val="000000"/>
                </a:solidFill>
              </a:rPr>
              <a:t>Record evaluations with rating scales in the performance form</a:t>
            </a:r>
          </a:p>
          <a:p>
            <a:pPr lvl="1"/>
            <a:r>
              <a:rPr lang="en-US" altLang="en-US" dirty="0">
                <a:solidFill>
                  <a:srgbClr val="000000"/>
                </a:solidFill>
              </a:rPr>
              <a:t>Identify stages and steps within a route </a:t>
            </a:r>
            <a:r>
              <a:rPr lang="en-US" altLang="en-US" dirty="0" smtClean="0">
                <a:solidFill>
                  <a:srgbClr val="000000"/>
                </a:solidFill>
              </a:rPr>
              <a:t>map</a:t>
            </a:r>
          </a:p>
          <a:p>
            <a:pPr lvl="1"/>
            <a:r>
              <a:rPr lang="en-US" altLang="en-US" dirty="0">
                <a:solidFill>
                  <a:srgbClr val="000000"/>
                </a:solidFill>
              </a:rPr>
              <a:t>Identify roles to define Performance Management permissions</a:t>
            </a:r>
          </a:p>
          <a:p>
            <a:pPr lvl="1"/>
            <a:r>
              <a:rPr lang="en-US" altLang="en-US" dirty="0">
                <a:solidFill>
                  <a:srgbClr val="000000"/>
                </a:solidFill>
              </a:rPr>
              <a:t>Access the Document Type Definition (DTD) and implementation guides</a:t>
            </a:r>
          </a:p>
          <a:p>
            <a:pPr lvl="1"/>
            <a:r>
              <a:rPr lang="en-US" altLang="en-US" dirty="0">
                <a:solidFill>
                  <a:srgbClr val="000000"/>
                </a:solidFill>
              </a:rPr>
              <a:t>Explain the relevance of ‘order of elements’ within the Performance Management XML </a:t>
            </a:r>
            <a:r>
              <a:rPr lang="en-US" altLang="en-US" dirty="0" smtClean="0">
                <a:solidFill>
                  <a:srgbClr val="000000"/>
                </a:solidFill>
              </a:rPr>
              <a:t>template</a:t>
            </a:r>
          </a:p>
          <a:p>
            <a:pPr lvl="1"/>
            <a:r>
              <a:rPr lang="en-US" dirty="0"/>
              <a:t>Define calibration in the performance review </a:t>
            </a:r>
            <a:r>
              <a:rPr lang="en-US" dirty="0" smtClean="0"/>
              <a:t>cycle</a:t>
            </a:r>
          </a:p>
          <a:p>
            <a:pPr lvl="1"/>
            <a:r>
              <a:rPr lang="en-US" altLang="en-US" dirty="0">
                <a:solidFill>
                  <a:srgbClr val="000000"/>
                </a:solidFill>
              </a:rPr>
              <a:t>Configure calibration in Provisioning</a:t>
            </a:r>
          </a:p>
          <a:p>
            <a:pPr lvl="1"/>
            <a:r>
              <a:rPr lang="en-US" altLang="en-US" dirty="0">
                <a:solidFill>
                  <a:srgbClr val="000000"/>
                </a:solidFill>
              </a:rPr>
              <a:t>Grant calibration permissions</a:t>
            </a:r>
          </a:p>
          <a:p>
            <a:pPr lvl="1"/>
            <a:r>
              <a:rPr lang="en-US" altLang="en-US" dirty="0">
                <a:solidFill>
                  <a:srgbClr val="000000"/>
                </a:solidFill>
              </a:rPr>
              <a:t>Describe the creation of a calibration route </a:t>
            </a:r>
            <a:r>
              <a:rPr lang="en-US" altLang="en-US" dirty="0" smtClean="0">
                <a:solidFill>
                  <a:srgbClr val="000000"/>
                </a:solidFill>
              </a:rPr>
              <a:t>map</a:t>
            </a:r>
          </a:p>
          <a:p>
            <a:pPr lvl="1"/>
            <a:r>
              <a:rPr lang="en-US" dirty="0"/>
              <a:t>Define modules that integrate with the Goal Management and Performance Management </a:t>
            </a:r>
            <a:r>
              <a:rPr lang="en-US" dirty="0" smtClean="0"/>
              <a:t>products</a:t>
            </a:r>
          </a:p>
          <a:p>
            <a:pPr lvl="1"/>
            <a:r>
              <a:rPr lang="en-US" dirty="0"/>
              <a:t>Define key integration points for Goal Management and Performance Management with other SAP </a:t>
            </a:r>
            <a:r>
              <a:rPr lang="en-US" dirty="0" err="1"/>
              <a:t>SuccessFactors</a:t>
            </a:r>
            <a:r>
              <a:rPr lang="en-US" dirty="0"/>
              <a:t> products</a:t>
            </a:r>
          </a:p>
          <a:p>
            <a:pPr lvl="1"/>
            <a:r>
              <a:rPr lang="en-US" dirty="0"/>
              <a:t>Define how data is integrated in Goal Management and Performance Management</a:t>
            </a:r>
          </a:p>
          <a:p>
            <a:pPr lvl="1"/>
            <a:endParaRPr lang="en-US" altLang="en-US" dirty="0">
              <a:solidFill>
                <a:srgbClr val="000000"/>
              </a:solidFill>
            </a:endParaRPr>
          </a:p>
          <a:p>
            <a:pPr lvl="1"/>
            <a:endParaRPr lang="en-US" altLang="en-US" dirty="0">
              <a:solidFill>
                <a:srgbClr val="000000"/>
              </a:solidFill>
            </a:endParaRPr>
          </a:p>
          <a:p>
            <a:pPr lvl="1"/>
            <a:endParaRPr lang="en-US" dirty="0">
              <a:solidFill>
                <a:srgbClr val="000000"/>
              </a:solidFill>
            </a:endParaRPr>
          </a:p>
          <a:p>
            <a:pPr lvl="1"/>
            <a:endParaRPr lang="en-US" dirty="0">
              <a:solidFill>
                <a:schemeClr val="tx1"/>
              </a:solidFill>
            </a:endParaRPr>
          </a:p>
        </p:txBody>
      </p:sp>
    </p:spTree>
    <p:extLst>
      <p:ext uri="{BB962C8B-B14F-4D97-AF65-F5344CB8AC3E}">
        <p14:creationId xmlns:p14="http://schemas.microsoft.com/office/powerpoint/2010/main" val="3152709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Route Maps - An Example</a:t>
            </a:r>
          </a:p>
        </p:txBody>
      </p:sp>
      <p:sp>
        <p:nvSpPr>
          <p:cNvPr id="3" name="Content Placeholder 2"/>
          <p:cNvSpPr>
            <a:spLocks noGrp="1"/>
          </p:cNvSpPr>
          <p:nvPr>
            <p:ph sz="quarter" idx="10"/>
          </p:nvPr>
        </p:nvSpPr>
        <p:spPr>
          <a:xfrm>
            <a:off x="324266" y="919000"/>
            <a:ext cx="8495469" cy="4896544"/>
          </a:xfrm>
        </p:spPr>
        <p:txBody>
          <a:bodyPr/>
          <a:lstStyle/>
          <a:p>
            <a:r>
              <a:rPr lang="en-US" dirty="0"/>
              <a:t>You can develop route maps with unique sets of steps so that they follow the customer’s processes. Consider the following example:</a:t>
            </a:r>
          </a:p>
          <a:p>
            <a:pPr marL="342900" indent="-342900">
              <a:buFont typeface="+mj-lt"/>
              <a:buAutoNum type="arabicPeriod"/>
            </a:pPr>
            <a:r>
              <a:rPr lang="en-US" dirty="0"/>
              <a:t>Ed Employee’s end-of-year performance review process begins with his self-evaluation. Ed uses the performance review form to update the status of each of his goals, add comments, assess his strengths, and identify areas for development.</a:t>
            </a:r>
          </a:p>
          <a:p>
            <a:pPr marL="342900" indent="-342900">
              <a:buFont typeface="+mj-lt"/>
              <a:buAutoNum type="arabicPeriod"/>
            </a:pPr>
            <a:r>
              <a:rPr lang="en-US" dirty="0"/>
              <a:t>Ed’s manager, Manny Manager, receives Ed’s self-evaluation, reviews it, and then conducts his own evaluation of Ed’s performance on goals and competencies.</a:t>
            </a:r>
          </a:p>
          <a:p>
            <a:pPr marL="342900" indent="-342900">
              <a:buFont typeface="+mj-lt"/>
              <a:buAutoNum type="arabicPeriod"/>
            </a:pPr>
            <a:r>
              <a:rPr lang="en-US" dirty="0"/>
              <a:t>Ed and Manny meet to discuss the evaluation. This includes reviewing and giving feedback on Ed’s performance, and identifying Ed’s development needs.</a:t>
            </a:r>
          </a:p>
          <a:p>
            <a:pPr marL="342900" indent="-342900">
              <a:buFont typeface="+mj-lt"/>
              <a:buAutoNum type="arabicPeriod"/>
            </a:pPr>
            <a:r>
              <a:rPr lang="en-US" dirty="0"/>
              <a:t>The form is then sent to Ed for electronic signature to confirm that the discussion occurred. Manny then receives the form and signs it as well. The form is then considered complete. A completed review form remains in the Completed folder in the Performance module.</a:t>
            </a:r>
          </a:p>
        </p:txBody>
      </p:sp>
    </p:spTree>
    <p:extLst>
      <p:ext uri="{BB962C8B-B14F-4D97-AF65-F5344CB8AC3E}">
        <p14:creationId xmlns:p14="http://schemas.microsoft.com/office/powerpoint/2010/main" val="3907849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Route Maps</a:t>
            </a:r>
          </a:p>
        </p:txBody>
      </p:sp>
      <p:sp>
        <p:nvSpPr>
          <p:cNvPr id="3" name="Content Placeholder 2"/>
          <p:cNvSpPr>
            <a:spLocks noGrp="1"/>
          </p:cNvSpPr>
          <p:nvPr>
            <p:ph sz="quarter" idx="10"/>
          </p:nvPr>
        </p:nvSpPr>
        <p:spPr/>
        <p:txBody>
          <a:bodyPr/>
          <a:lstStyle/>
          <a:p>
            <a:r>
              <a:rPr lang="en-US" dirty="0"/>
              <a:t>The route map includes two main elements. You establish these elements when you set up the route map. These elements are as follows:</a:t>
            </a:r>
          </a:p>
          <a:p>
            <a:pPr marL="285750" indent="-285750">
              <a:buClr>
                <a:schemeClr val="accent1"/>
              </a:buClr>
              <a:buFont typeface="Wingdings" panose="05000000000000000000" pitchFamily="2" charset="2"/>
              <a:buChar char="§"/>
            </a:pPr>
            <a:r>
              <a:rPr lang="en-US" dirty="0"/>
              <a:t>Stages: A stage specifies the type of action employees can perform. Forms go through three main stages: Modify, Signature, and Completion.</a:t>
            </a:r>
          </a:p>
          <a:p>
            <a:pPr marL="285750" indent="-285750">
              <a:buClr>
                <a:schemeClr val="accent1"/>
              </a:buClr>
              <a:buFont typeface="Wingdings" panose="05000000000000000000" pitchFamily="2" charset="2"/>
              <a:buChar char="§"/>
            </a:pPr>
            <a:r>
              <a:rPr lang="en-US" dirty="0"/>
              <a:t>Steps: Using steps within each stage, you specify which employees receive the form and what the employee is expected to accomplish.</a:t>
            </a:r>
          </a:p>
          <a:p>
            <a:endParaRPr lang="en-US" dirty="0" smtClean="0"/>
          </a:p>
          <a:p>
            <a:r>
              <a:rPr lang="en-US" dirty="0" smtClean="0"/>
              <a:t>Note:</a:t>
            </a:r>
          </a:p>
          <a:p>
            <a:r>
              <a:rPr lang="en-US" dirty="0" smtClean="0"/>
              <a:t>Keep </a:t>
            </a:r>
            <a:r>
              <a:rPr lang="en-US" dirty="0"/>
              <a:t>in mind that route maps are used for 360 Degree Reviews, Compensation, Recruiting and other modules in addition to Performance Management.</a:t>
            </a:r>
          </a:p>
        </p:txBody>
      </p:sp>
    </p:spTree>
    <p:extLst>
      <p:ext uri="{BB962C8B-B14F-4D97-AF65-F5344CB8AC3E}">
        <p14:creationId xmlns:p14="http://schemas.microsoft.com/office/powerpoint/2010/main" val="32581764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 of a Route Map</a:t>
            </a:r>
          </a:p>
        </p:txBody>
      </p:sp>
      <p:sp>
        <p:nvSpPr>
          <p:cNvPr id="3" name="Content Placeholder 2"/>
          <p:cNvSpPr>
            <a:spLocks noGrp="1"/>
          </p:cNvSpPr>
          <p:nvPr>
            <p:ph sz="quarter" idx="10"/>
          </p:nvPr>
        </p:nvSpPr>
        <p:spPr/>
        <p:txBody>
          <a:bodyPr/>
          <a:lstStyle/>
          <a:p>
            <a:r>
              <a:rPr lang="en-US" dirty="0"/>
              <a:t>There are three stages in a route map, and each stage can include numerous steps.</a:t>
            </a:r>
          </a:p>
          <a:p>
            <a:pPr marL="342900" indent="-342900">
              <a:buFont typeface="+mj-lt"/>
              <a:buAutoNum type="arabicPeriod"/>
            </a:pPr>
            <a:r>
              <a:rPr lang="en-US" dirty="0"/>
              <a:t>Modify Stage: During this stage, users edit various aspects of the form including ratings, goal status, and comments.</a:t>
            </a:r>
          </a:p>
          <a:p>
            <a:pPr marL="342900" indent="-342900">
              <a:buFont typeface="+mj-lt"/>
              <a:buAutoNum type="arabicPeriod"/>
            </a:pPr>
            <a:r>
              <a:rPr lang="en-US" dirty="0"/>
              <a:t>Signature Stage: During this stage, the main sections of the form, for example, goals and competencies, are locked for editing and are read-only. You can configure a comment field within the Signature section to be editable. Signature steps should always take place before the completion stage.</a:t>
            </a:r>
          </a:p>
          <a:p>
            <a:pPr marL="342900" indent="-342900">
              <a:buFont typeface="+mj-lt"/>
              <a:buAutoNum type="arabicPeriod"/>
            </a:pPr>
            <a:r>
              <a:rPr lang="en-US" dirty="0"/>
              <a:t>Completion Stage: This stage is achieved once the form is signed by all parties. All sections in the form are read-only and are no longer editable.</a:t>
            </a:r>
          </a:p>
          <a:p>
            <a:r>
              <a:rPr lang="en-US" dirty="0"/>
              <a:t>Stages contain steps, and each step has specific components that can be modified.</a:t>
            </a:r>
          </a:p>
          <a:p>
            <a:endParaRPr lang="en-US" dirty="0"/>
          </a:p>
        </p:txBody>
      </p:sp>
    </p:spTree>
    <p:extLst>
      <p:ext uri="{BB962C8B-B14F-4D97-AF65-F5344CB8AC3E}">
        <p14:creationId xmlns:p14="http://schemas.microsoft.com/office/powerpoint/2010/main" val="244045578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Covers">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2.xml><?xml version="1.0" encoding="utf-8"?>
<a:theme xmlns:a="http://schemas.openxmlformats.org/drawingml/2006/main" name="Slides">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3.xml><?xml version="1.0" encoding="utf-8"?>
<a:theme xmlns:a="http://schemas.openxmlformats.org/drawingml/2006/main" name="Dividers">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504A320-BF0C-4A8E-8664-9644A9AF95DC}"/>
    </a:ext>
  </a:extLst>
</a:theme>
</file>

<file path=ppt/theme/theme4.xml><?xml version="1.0" encoding="utf-8"?>
<a:theme xmlns:a="http://schemas.openxmlformats.org/drawingml/2006/main" name="Back cover">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aterial_x0020_Type xmlns="f9b258c7-9c72-463b-80f6-91d061ebb25d">Class book</Material_x0020_Type>
    <Category xmlns="f9b258c7-9c72-463b-80f6-91d061ebb25d">Module Artifact</Category>
    <_Version xmlns="http://schemas.microsoft.com/sharepoint/v3/fields" xsi:nil="true"/>
    <_DCDateModified xmlns="http://schemas.microsoft.com/sharepoint/v3/fields" xsi:nil="true"/>
    <Level xmlns="f9b258c7-9c72-463b-80f6-91d061ebb25d">L1</Leve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0AE62D972F90F4BABD1137CCFB20CA1" ma:contentTypeVersion="6" ma:contentTypeDescription="Create a new document." ma:contentTypeScope="" ma:versionID="2bbef86511ba2588bc91d47363499510">
  <xsd:schema xmlns:xsd="http://www.w3.org/2001/XMLSchema" xmlns:xs="http://www.w3.org/2001/XMLSchema" xmlns:p="http://schemas.microsoft.com/office/2006/metadata/properties" xmlns:ns1="f9b258c7-9c72-463b-80f6-91d061ebb25d" xmlns:ns3="http://schemas.microsoft.com/sharepoint/v3/fields" targetNamespace="http://schemas.microsoft.com/office/2006/metadata/properties" ma:root="true" ma:fieldsID="eb827f4a88cabd8c5609f4e55a7167a7" ns1:_="" ns3:_="">
    <xsd:import namespace="f9b258c7-9c72-463b-80f6-91d061ebb25d"/>
    <xsd:import namespace="http://schemas.microsoft.com/sharepoint/v3/fields"/>
    <xsd:element name="properties">
      <xsd:complexType>
        <xsd:sequence>
          <xsd:element name="documentManagement">
            <xsd:complexType>
              <xsd:all>
                <xsd:element ref="ns1:Level"/>
                <xsd:element ref="ns1:Category"/>
                <xsd:element ref="ns1:Material_x0020_Type"/>
                <xsd:element ref="ns3:_DCDateModified" minOccurs="0"/>
                <xsd:element ref="ns3: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b258c7-9c72-463b-80f6-91d061ebb25d" elementFormDefault="qualified">
    <xsd:import namespace="http://schemas.microsoft.com/office/2006/documentManagement/types"/>
    <xsd:import namespace="http://schemas.microsoft.com/office/infopath/2007/PartnerControls"/>
    <xsd:element name="Level" ma:index="0"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Modified" ma:index="5" nillable="true" ma:displayName="Date Modified" ma:description="The date on which this resource was last modified" ma:format="DateTime" ma:internalName="_DCDateModified">
      <xsd:simpleType>
        <xsd:restriction base="dms:DateTime"/>
      </xsd:simpleType>
    </xsd:element>
    <xsd:element name="_Version" ma:index="6"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s>
</ds:datastoreItem>
</file>

<file path=customXml/itemProps3.xml><?xml version="1.0" encoding="utf-8"?>
<ds:datastoreItem xmlns:ds="http://schemas.openxmlformats.org/officeDocument/2006/customXml" ds:itemID="{6218C44F-8CCC-498D-8120-F801235463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b258c7-9c72-463b-80f6-91d061ebb25d"/>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15641</TotalTime>
  <Words>5235</Words>
  <Application>Microsoft Office PowerPoint</Application>
  <PresentationFormat>On-screen Show (4:3)</PresentationFormat>
  <Paragraphs>450</Paragraphs>
  <Slides>61</Slides>
  <Notes>3</Notes>
  <HiddenSlides>0</HiddenSlides>
  <MMClips>0</MMClips>
  <ScaleCrop>false</ScaleCrop>
  <HeadingPairs>
    <vt:vector size="8" baseType="variant">
      <vt:variant>
        <vt:lpstr>Fonts Used</vt:lpstr>
      </vt:variant>
      <vt:variant>
        <vt:i4>5</vt:i4>
      </vt:variant>
      <vt:variant>
        <vt:lpstr>Theme</vt:lpstr>
      </vt:variant>
      <vt:variant>
        <vt:i4>4</vt:i4>
      </vt:variant>
      <vt:variant>
        <vt:lpstr>Embedded OLE Servers</vt:lpstr>
      </vt:variant>
      <vt:variant>
        <vt:i4>1</vt:i4>
      </vt:variant>
      <vt:variant>
        <vt:lpstr>Slide Titles</vt:lpstr>
      </vt:variant>
      <vt:variant>
        <vt:i4>61</vt:i4>
      </vt:variant>
    </vt:vector>
  </HeadingPairs>
  <TitlesOfParts>
    <vt:vector size="71" baseType="lpstr">
      <vt:lpstr>Arial</vt:lpstr>
      <vt:lpstr>Calibri</vt:lpstr>
      <vt:lpstr>Helvetica Neue</vt:lpstr>
      <vt:lpstr>Verdana</vt:lpstr>
      <vt:lpstr>Wingdings</vt:lpstr>
      <vt:lpstr>Covers</vt:lpstr>
      <vt:lpstr>Slides</vt:lpstr>
      <vt:lpstr>Dividers</vt:lpstr>
      <vt:lpstr>Back cover</vt:lpstr>
      <vt:lpstr>think-cell Slide</vt:lpstr>
      <vt:lpstr>HR Part II</vt:lpstr>
      <vt:lpstr>Lesson Objectives</vt:lpstr>
      <vt:lpstr>Rating Scales</vt:lpstr>
      <vt:lpstr>Rating Scale Options</vt:lpstr>
      <vt:lpstr> Rater Training</vt:lpstr>
      <vt:lpstr>Route Maps</vt:lpstr>
      <vt:lpstr>Route Maps - An Example</vt:lpstr>
      <vt:lpstr>Elements of Route Maps</vt:lpstr>
      <vt:lpstr>Stages of a Route Map</vt:lpstr>
      <vt:lpstr>Stages of a Route Map</vt:lpstr>
      <vt:lpstr>Steps of a Route Map in the Modify Stage</vt:lpstr>
      <vt:lpstr>Collaborative Step Lockout Message</vt:lpstr>
      <vt:lpstr>Reviewer Roles and Dates for Steps</vt:lpstr>
      <vt:lpstr>Steps of a Route Map in the Signature Stage</vt:lpstr>
      <vt:lpstr>Steps of a Route Map Advanced Options</vt:lpstr>
      <vt:lpstr>Step ID</vt:lpstr>
      <vt:lpstr>Start of Review</vt:lpstr>
      <vt:lpstr>Out of Turn Access</vt:lpstr>
      <vt:lpstr>Out of Turn Access — End User View</vt:lpstr>
      <vt:lpstr>One to One Meeting</vt:lpstr>
      <vt:lpstr>To Set Up a User-Defined Step in a Single Step Routemap</vt:lpstr>
      <vt:lpstr>Working With the DTD</vt:lpstr>
      <vt:lpstr>Order of Elements</vt:lpstr>
      <vt:lpstr>Calibration in Performance Management</vt:lpstr>
      <vt:lpstr>Defining Calibration in the Performance Review Cycle</vt:lpstr>
      <vt:lpstr>Calibration in Performance Management (PM)</vt:lpstr>
      <vt:lpstr>Tools and Metrics for Calibration</vt:lpstr>
      <vt:lpstr>SAP Fiori Standards for Calibration</vt:lpstr>
      <vt:lpstr>Calibration Concepts</vt:lpstr>
      <vt:lpstr>Roles and Responsibilities in Calibration</vt:lpstr>
      <vt:lpstr>Calibration Template</vt:lpstr>
      <vt:lpstr>Calibration Views</vt:lpstr>
      <vt:lpstr>Calibration History Portlet</vt:lpstr>
      <vt:lpstr>Adding the Calibration History Portlet</vt:lpstr>
      <vt:lpstr>Adding the Calibration History Portlet</vt:lpstr>
      <vt:lpstr>Adding the Calibration History Portlet</vt:lpstr>
      <vt:lpstr>Adding the Calibration History Portlet</vt:lpstr>
      <vt:lpstr>Calibration Tools</vt:lpstr>
      <vt:lpstr> To Use Calibration Tools</vt:lpstr>
      <vt:lpstr>Calibrating Performance Forms </vt:lpstr>
      <vt:lpstr>Calibration Requirements</vt:lpstr>
      <vt:lpstr>Calibration Enablement</vt:lpstr>
      <vt:lpstr>To Enable Calibration</vt:lpstr>
      <vt:lpstr>Definition of Calibration Permissions</vt:lpstr>
      <vt:lpstr>Calibration User Permissions</vt:lpstr>
      <vt:lpstr>Calibration Administrator Permissions</vt:lpstr>
      <vt:lpstr> Creation of a Calibration Route Map</vt:lpstr>
      <vt:lpstr>PM Calibration Route Map</vt:lpstr>
      <vt:lpstr>Performance Management and Goal Management Integration </vt:lpstr>
      <vt:lpstr>Defining Integration in Performance and Goal Management</vt:lpstr>
      <vt:lpstr> Integration</vt:lpstr>
      <vt:lpstr>Performance Management Integration</vt:lpstr>
      <vt:lpstr>Employee Central Integration Enhancements</vt:lpstr>
      <vt:lpstr>Defining the Goal Management and Performance Management Integration Process </vt:lpstr>
      <vt:lpstr>Functional Integration Points for Goal Management</vt:lpstr>
      <vt:lpstr>Touch Points for Goal Management</vt:lpstr>
      <vt:lpstr>Functional Integration Points for Performance Management</vt:lpstr>
      <vt:lpstr>Functional Integration Points for Performance Management Map</vt:lpstr>
      <vt:lpstr>Data Usage for Goal Management Integration</vt:lpstr>
      <vt:lpstr>Data Usage for Performance Management Integration</vt:lpstr>
      <vt:lpstr>Summary</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vs823751</dc:creator>
  <cp:lastModifiedBy>Dmello, Linet</cp:lastModifiedBy>
  <cp:revision>500</cp:revision>
  <cp:lastPrinted>2016-07-11T09:30:50Z</cp:lastPrinted>
  <dcterms:created xsi:type="dcterms:W3CDTF">2012-05-18T02:59:15Z</dcterms:created>
  <dcterms:modified xsi:type="dcterms:W3CDTF">2020-03-20T09:57:02Z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0x010100A0AE62D972F90F4BABD1137CCFB20CA1</vt:lpwstr>
  </property>
  <property fmtid="{D5CDD505-2E9C-101B-9397-08002B2CF9AE}" pid="4" name="_SourceUrl">
    <vt:lpwstr/>
  </property>
</Properties>
</file>