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78" r:id="rId5"/>
  </p:sldMasterIdLst>
  <p:notesMasterIdLst>
    <p:notesMasterId r:id="rId72"/>
  </p:notesMasterIdLst>
  <p:handoutMasterIdLst>
    <p:handoutMasterId r:id="rId73"/>
  </p:handoutMasterIdLst>
  <p:sldIdLst>
    <p:sldId id="360" r:id="rId6"/>
    <p:sldId id="266" r:id="rId7"/>
    <p:sldId id="283" r:id="rId8"/>
    <p:sldId id="370" r:id="rId9"/>
    <p:sldId id="367" r:id="rId10"/>
    <p:sldId id="364" r:id="rId11"/>
    <p:sldId id="319" r:id="rId12"/>
    <p:sldId id="365" r:id="rId13"/>
    <p:sldId id="366" r:id="rId14"/>
    <p:sldId id="379" r:id="rId15"/>
    <p:sldId id="380" r:id="rId16"/>
    <p:sldId id="382" r:id="rId17"/>
    <p:sldId id="381" r:id="rId18"/>
    <p:sldId id="383" r:id="rId19"/>
    <p:sldId id="388" r:id="rId20"/>
    <p:sldId id="387" r:id="rId21"/>
    <p:sldId id="386" r:id="rId22"/>
    <p:sldId id="384" r:id="rId23"/>
    <p:sldId id="423" r:id="rId24"/>
    <p:sldId id="424" r:id="rId25"/>
    <p:sldId id="425" r:id="rId26"/>
    <p:sldId id="389" r:id="rId27"/>
    <p:sldId id="390" r:id="rId28"/>
    <p:sldId id="284" r:id="rId29"/>
    <p:sldId id="391" r:id="rId30"/>
    <p:sldId id="392" r:id="rId31"/>
    <p:sldId id="393" r:id="rId32"/>
    <p:sldId id="394" r:id="rId33"/>
    <p:sldId id="395" r:id="rId34"/>
    <p:sldId id="396" r:id="rId35"/>
    <p:sldId id="397" r:id="rId36"/>
    <p:sldId id="398" r:id="rId37"/>
    <p:sldId id="678" r:id="rId38"/>
    <p:sldId id="399" r:id="rId39"/>
    <p:sldId id="400" r:id="rId40"/>
    <p:sldId id="401" r:id="rId41"/>
    <p:sldId id="402" r:id="rId42"/>
    <p:sldId id="403" r:id="rId43"/>
    <p:sldId id="404" r:id="rId44"/>
    <p:sldId id="405" r:id="rId45"/>
    <p:sldId id="406" r:id="rId46"/>
    <p:sldId id="407" r:id="rId47"/>
    <p:sldId id="408" r:id="rId48"/>
    <p:sldId id="812" r:id="rId49"/>
    <p:sldId id="409" r:id="rId50"/>
    <p:sldId id="410" r:id="rId51"/>
    <p:sldId id="411" r:id="rId52"/>
    <p:sldId id="427" r:id="rId53"/>
    <p:sldId id="412" r:id="rId54"/>
    <p:sldId id="413" r:id="rId55"/>
    <p:sldId id="414" r:id="rId56"/>
    <p:sldId id="415" r:id="rId57"/>
    <p:sldId id="416" r:id="rId58"/>
    <p:sldId id="417" r:id="rId59"/>
    <p:sldId id="686" r:id="rId60"/>
    <p:sldId id="286" r:id="rId61"/>
    <p:sldId id="418" r:id="rId62"/>
    <p:sldId id="419" r:id="rId63"/>
    <p:sldId id="287" r:id="rId64"/>
    <p:sldId id="420" r:id="rId65"/>
    <p:sldId id="421" r:id="rId66"/>
    <p:sldId id="422" r:id="rId67"/>
    <p:sldId id="371" r:id="rId68"/>
    <p:sldId id="426" r:id="rId69"/>
    <p:sldId id="372" r:id="rId70"/>
    <p:sldId id="377" r:id="rId7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0F0F0"/>
    <a:srgbClr val="FFFFC1"/>
    <a:srgbClr val="85FF85"/>
    <a:srgbClr val="8989FF"/>
    <a:srgbClr val="C5C5FF"/>
    <a:srgbClr val="AFAFC9"/>
    <a:srgbClr val="8F8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02" autoAdjust="0"/>
    <p:restoredTop sz="90349" autoAdjust="0"/>
  </p:normalViewPr>
  <p:slideViewPr>
    <p:cSldViewPr>
      <p:cViewPr varScale="1">
        <p:scale>
          <a:sx n="67" d="100"/>
          <a:sy n="67" d="100"/>
        </p:scale>
        <p:origin x="143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936"/>
    </p:cViewPr>
  </p:sorterViewPr>
  <p:notesViewPr>
    <p:cSldViewPr>
      <p:cViewPr varScale="1">
        <p:scale>
          <a:sx n="53" d="100"/>
          <a:sy n="53" d="100"/>
        </p:scale>
        <p:origin x="-183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slide" Target="slides/slide63.xml"/><Relationship Id="rId76"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04802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EAF4F8E-BA70-4CE9-8E36-74B2EB88BB4C}"/>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1" name="Rectangle 3">
            <a:extLst>
              <a:ext uri="{FF2B5EF4-FFF2-40B4-BE49-F238E27FC236}">
                <a16:creationId xmlns:a16="http://schemas.microsoft.com/office/drawing/2014/main" id="{E1DAA837-8855-49B4-A051-14973F949CBF}"/>
              </a:ext>
            </a:extLst>
          </p:cNvPr>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234154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help.sap.com/saphelp_erp2005vp/helpdata/en/3e/ef130430f5d211bdf10004ace6148f/content.htm"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help.sap.com/saphelp_erp2005vp/helpdata/en/3e/ef130430f5d211bdf10004ace6148f/content.htm"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88B5C21-A6DE-419E-BB0E-0EB3FC9CAF8D}"/>
              </a:ext>
            </a:extLst>
          </p:cNvPr>
          <p:cNvSpPr>
            <a:spLocks noGrp="1" noRot="1" noChangeAspect="1" noChangeArrowheads="1" noTextEdit="1"/>
          </p:cNvSpPr>
          <p:nvPr>
            <p:ph type="sldImg"/>
          </p:nvPr>
        </p:nvSpPr>
        <p:spPr>
          <a:xfrm>
            <a:off x="1150938" y="692150"/>
            <a:ext cx="4556125" cy="3416300"/>
          </a:xfrm>
          <a:ln cap="flat"/>
        </p:spPr>
      </p:sp>
      <p:sp>
        <p:nvSpPr>
          <p:cNvPr id="31747" name="Rectangle 3">
            <a:extLst>
              <a:ext uri="{FF2B5EF4-FFF2-40B4-BE49-F238E27FC236}">
                <a16:creationId xmlns:a16="http://schemas.microsoft.com/office/drawing/2014/main" id="{3692D109-C626-48BF-B186-9A3755A868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In-house course is developed to meet the needs of SAP R/3 Consultants working at Capgemini. This course is designed to present a high level view of Materials Management Organization Structure and to provide the Consultants with basic information about how to use this Functionality.</a:t>
            </a:r>
          </a:p>
          <a:p>
            <a:endParaRPr lang="en-US" altLang="en-US"/>
          </a:p>
          <a:p>
            <a:r>
              <a:rPr lang="en-US" altLang="en-US"/>
              <a:t>More in-depth courses have been developed to train Consultants in specific areas discussed during this course.</a:t>
            </a:r>
          </a:p>
          <a:p>
            <a:endParaRPr lang="en-US" altLang="en-US"/>
          </a:p>
          <a:p>
            <a:r>
              <a:rPr lang="en-US" altLang="en-US"/>
              <a:t>Your comments at the conclusion of this training session are appreciated and will help us better tailor future courses to meet your training needs.</a:t>
            </a:r>
          </a:p>
          <a:p>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7EF9837-5F0F-4FC8-A3E7-C9D2B31C402A}"/>
              </a:ext>
            </a:extLst>
          </p:cNvPr>
          <p:cNvSpPr>
            <a:spLocks noGrp="1" noRot="1" noChangeAspect="1" noChangeArrowheads="1" noTextEdit="1"/>
          </p:cNvSpPr>
          <p:nvPr>
            <p:ph type="sldImg"/>
          </p:nvPr>
        </p:nvSpPr>
        <p:spPr>
          <a:xfrm>
            <a:off x="1150938" y="692150"/>
            <a:ext cx="4556125" cy="3416300"/>
          </a:xfrm>
          <a:ln cap="flat"/>
        </p:spPr>
      </p:sp>
      <p:sp>
        <p:nvSpPr>
          <p:cNvPr id="52227" name="Rectangle 3">
            <a:extLst>
              <a:ext uri="{FF2B5EF4-FFF2-40B4-BE49-F238E27FC236}">
                <a16:creationId xmlns:a16="http://schemas.microsoft.com/office/drawing/2014/main" id="{B319C1A1-246E-4AFD-95DF-595D40A008A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95C1AC7-F9BD-423B-B012-FA6770AEB763}"/>
              </a:ext>
            </a:extLst>
          </p:cNvPr>
          <p:cNvSpPr>
            <a:spLocks noGrp="1" noRot="1" noChangeAspect="1" noChangeArrowheads="1" noTextEdit="1"/>
          </p:cNvSpPr>
          <p:nvPr>
            <p:ph type="sldImg"/>
          </p:nvPr>
        </p:nvSpPr>
        <p:spPr>
          <a:xfrm>
            <a:off x="1150938" y="692150"/>
            <a:ext cx="4556125" cy="3416300"/>
          </a:xfrm>
          <a:ln cap="flat"/>
        </p:spPr>
      </p:sp>
      <p:sp>
        <p:nvSpPr>
          <p:cNvPr id="54275" name="Rectangle 3">
            <a:extLst>
              <a:ext uri="{FF2B5EF4-FFF2-40B4-BE49-F238E27FC236}">
                <a16:creationId xmlns:a16="http://schemas.microsoft.com/office/drawing/2014/main" id="{90B08481-5E40-4EBE-A8CB-79F39AFA1EB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9216B90-5EF3-493F-99EC-C5ED7585B0DF}"/>
              </a:ext>
            </a:extLst>
          </p:cNvPr>
          <p:cNvSpPr>
            <a:spLocks noGrp="1" noRot="1" noChangeAspect="1" noChangeArrowheads="1" noTextEdit="1"/>
          </p:cNvSpPr>
          <p:nvPr>
            <p:ph type="sldImg"/>
          </p:nvPr>
        </p:nvSpPr>
        <p:spPr>
          <a:xfrm>
            <a:off x="1150938" y="692150"/>
            <a:ext cx="4556125" cy="3416300"/>
          </a:xfrm>
          <a:ln cap="flat"/>
        </p:spPr>
      </p:sp>
      <p:sp>
        <p:nvSpPr>
          <p:cNvPr id="56323" name="Rectangle 3">
            <a:extLst>
              <a:ext uri="{FF2B5EF4-FFF2-40B4-BE49-F238E27FC236}">
                <a16:creationId xmlns:a16="http://schemas.microsoft.com/office/drawing/2014/main" id="{15B69B79-DDAE-4E55-9E60-CF1F7FAFBD9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226638F8-5D4C-49EF-AE21-91D829D8C346}"/>
              </a:ext>
            </a:extLst>
          </p:cNvPr>
          <p:cNvSpPr>
            <a:spLocks noGrp="1" noRot="1" noChangeAspect="1" noChangeArrowheads="1" noTextEdit="1"/>
          </p:cNvSpPr>
          <p:nvPr>
            <p:ph type="sldImg"/>
          </p:nvPr>
        </p:nvSpPr>
        <p:spPr>
          <a:xfrm>
            <a:off x="1150938" y="692150"/>
            <a:ext cx="4556125" cy="3416300"/>
          </a:xfrm>
          <a:ln cap="flat"/>
        </p:spPr>
      </p:sp>
      <p:sp>
        <p:nvSpPr>
          <p:cNvPr id="58371" name="Rectangle 3">
            <a:extLst>
              <a:ext uri="{FF2B5EF4-FFF2-40B4-BE49-F238E27FC236}">
                <a16:creationId xmlns:a16="http://schemas.microsoft.com/office/drawing/2014/main" id="{F84E01AB-3753-423D-8A95-7D91904F6B5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358B0AA3-72E0-4F2B-8E83-B19CDC88247A}"/>
              </a:ext>
            </a:extLst>
          </p:cNvPr>
          <p:cNvSpPr>
            <a:spLocks noGrp="1" noRot="1" noChangeAspect="1" noChangeArrowheads="1" noTextEdit="1"/>
          </p:cNvSpPr>
          <p:nvPr>
            <p:ph type="sldImg"/>
          </p:nvPr>
        </p:nvSpPr>
        <p:spPr>
          <a:xfrm>
            <a:off x="1150938" y="692150"/>
            <a:ext cx="4556125" cy="3416300"/>
          </a:xfrm>
          <a:ln cap="flat"/>
        </p:spPr>
      </p:sp>
      <p:sp>
        <p:nvSpPr>
          <p:cNvPr id="60419" name="Rectangle 3">
            <a:extLst>
              <a:ext uri="{FF2B5EF4-FFF2-40B4-BE49-F238E27FC236}">
                <a16:creationId xmlns:a16="http://schemas.microsoft.com/office/drawing/2014/main" id="{4897F730-6E02-4DA8-B665-1C5A4AC0AD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19D4BAB-A9A6-44F2-A939-CF467C20D751}"/>
              </a:ext>
            </a:extLst>
          </p:cNvPr>
          <p:cNvSpPr>
            <a:spLocks noGrp="1" noRot="1" noChangeAspect="1" noChangeArrowheads="1" noTextEdit="1"/>
          </p:cNvSpPr>
          <p:nvPr>
            <p:ph type="sldImg"/>
          </p:nvPr>
        </p:nvSpPr>
        <p:spPr>
          <a:xfrm>
            <a:off x="1150938" y="692150"/>
            <a:ext cx="4556125" cy="3416300"/>
          </a:xfrm>
          <a:ln cap="flat"/>
        </p:spPr>
      </p:sp>
      <p:sp>
        <p:nvSpPr>
          <p:cNvPr id="62467" name="Rectangle 3">
            <a:extLst>
              <a:ext uri="{FF2B5EF4-FFF2-40B4-BE49-F238E27FC236}">
                <a16:creationId xmlns:a16="http://schemas.microsoft.com/office/drawing/2014/main" id="{C957F190-AA86-4246-9A7E-FE27F8B2A0E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When you enter the purchase order data, the system suggests default values. For example, it suggests the ordering address, as well as the terms of payment and freight (incoterms) from the vendor master record. If a material master record exists, the material short text and the material group is transferred automatically. If a purchasing info record already exists in the system, a price can be proposed for the purchase order.</a:t>
            </a:r>
          </a:p>
          <a:p>
            <a:r>
              <a:rPr lang="en-US" altLang="en-US"/>
              <a:t>In addition to the purchasing data (in material master), you can maintain </a:t>
            </a:r>
            <a:r>
              <a:rPr lang="en-US" altLang="en-US" b="1"/>
              <a:t>partner roles in the vendor </a:t>
            </a:r>
            <a:r>
              <a:rPr lang="en-US" altLang="en-US"/>
              <a:t>master record (these may also be referred to as partner functions). Partner roles are roles that your business partners may assume (such as ordering address, goods supplier, or invoicing party), and are automatically taken into account when you create a purchase order, for example.</a:t>
            </a:r>
            <a:endParaRPr lang="en-US" altLang="en-US"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0229EAC-DFBD-44CC-8E82-BEDB57C4B377}"/>
              </a:ext>
            </a:extLst>
          </p:cNvPr>
          <p:cNvSpPr>
            <a:spLocks noGrp="1" noRot="1" noChangeAspect="1" noChangeArrowheads="1" noTextEdit="1"/>
          </p:cNvSpPr>
          <p:nvPr>
            <p:ph type="sldImg"/>
          </p:nvPr>
        </p:nvSpPr>
        <p:spPr>
          <a:xfrm>
            <a:off x="1150938" y="692150"/>
            <a:ext cx="4556125" cy="3416300"/>
          </a:xfrm>
          <a:ln cap="flat"/>
        </p:spPr>
      </p:sp>
      <p:sp>
        <p:nvSpPr>
          <p:cNvPr id="64515" name="Rectangle 3">
            <a:extLst>
              <a:ext uri="{FF2B5EF4-FFF2-40B4-BE49-F238E27FC236}">
                <a16:creationId xmlns:a16="http://schemas.microsoft.com/office/drawing/2014/main" id="{F7AE604C-7BFB-4199-B8CD-0C3A3E13A33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88CA4EE-9E69-4740-BBF7-EE3A118817AA}"/>
              </a:ext>
            </a:extLst>
          </p:cNvPr>
          <p:cNvSpPr>
            <a:spLocks noGrp="1" noRot="1" noChangeAspect="1" noChangeArrowheads="1" noTextEdit="1"/>
          </p:cNvSpPr>
          <p:nvPr>
            <p:ph type="sldImg"/>
          </p:nvPr>
        </p:nvSpPr>
        <p:spPr>
          <a:xfrm>
            <a:off x="1150938" y="692150"/>
            <a:ext cx="4556125" cy="3416300"/>
          </a:xfrm>
          <a:ln cap="flat"/>
        </p:spPr>
      </p:sp>
      <p:sp>
        <p:nvSpPr>
          <p:cNvPr id="66563" name="Rectangle 3">
            <a:extLst>
              <a:ext uri="{FF2B5EF4-FFF2-40B4-BE49-F238E27FC236}">
                <a16:creationId xmlns:a16="http://schemas.microsoft.com/office/drawing/2014/main" id="{86171E09-DB01-4D53-97CD-A0841A3BE50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data structure facilitates the organization of material-related information within the whole enterprise. It prevents redundancy in the storage of material data if the same material is used in more than one plant or stored at more than one storage location.</a:t>
            </a:r>
            <a:endParaRPr lang="en-US" altLang="en-US"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884695D-72E6-409E-810E-8A7EA50624BD}"/>
              </a:ext>
            </a:extLst>
          </p:cNvPr>
          <p:cNvSpPr>
            <a:spLocks noGrp="1" noRot="1" noChangeAspect="1" noChangeArrowheads="1" noTextEdit="1"/>
          </p:cNvSpPr>
          <p:nvPr>
            <p:ph type="sldImg"/>
          </p:nvPr>
        </p:nvSpPr>
        <p:spPr>
          <a:xfrm>
            <a:off x="1150938" y="692150"/>
            <a:ext cx="4556125" cy="3416300"/>
          </a:xfrm>
          <a:ln cap="flat"/>
        </p:spPr>
      </p:sp>
      <p:sp>
        <p:nvSpPr>
          <p:cNvPr id="68611" name="Rectangle 3">
            <a:extLst>
              <a:ext uri="{FF2B5EF4-FFF2-40B4-BE49-F238E27FC236}">
                <a16:creationId xmlns:a16="http://schemas.microsoft.com/office/drawing/2014/main" id="{18C119F2-01D1-4D17-8224-6DB2A0B0AF3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two types of info record:</a:t>
            </a:r>
          </a:p>
          <a:p>
            <a:r>
              <a:rPr lang="en-US" altLang="en-US"/>
              <a:t>. </a:t>
            </a:r>
            <a:r>
              <a:rPr lang="en-US" altLang="en-US" b="1"/>
              <a:t>Info records with material master record (for example, stock material)</a:t>
            </a:r>
          </a:p>
          <a:p>
            <a:r>
              <a:rPr lang="en-US" altLang="en-US"/>
              <a:t>These reflect the relationship between a material or service with a material master record and a vendor.</a:t>
            </a:r>
          </a:p>
          <a:p>
            <a:r>
              <a:rPr lang="en-US" altLang="en-US"/>
              <a:t>. </a:t>
            </a:r>
            <a:r>
              <a:rPr lang="en-US" altLang="en-US" b="1"/>
              <a:t>Info records without material master record (for example, consumable material)</a:t>
            </a:r>
          </a:p>
          <a:p>
            <a:r>
              <a:rPr lang="en-US" altLang="en-US"/>
              <a:t>These reflect the relationship between a material or service without a material master record and a vendor.</a:t>
            </a:r>
          </a:p>
          <a:p>
            <a:r>
              <a:rPr lang="en-US" altLang="en-US"/>
              <a:t>The system suggests info records for material groups as sources when you manually create a requisition item without a material master record.</a:t>
            </a:r>
            <a:endParaRPr lang="en-US" altLang="en-US" sz="11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7C2684F-F018-44B2-B019-564235DB01B6}"/>
              </a:ext>
            </a:extLst>
          </p:cNvPr>
          <p:cNvSpPr>
            <a:spLocks noGrp="1" noRot="1" noChangeAspect="1" noChangeArrowheads="1" noTextEdit="1"/>
          </p:cNvSpPr>
          <p:nvPr>
            <p:ph type="sldImg"/>
          </p:nvPr>
        </p:nvSpPr>
        <p:spPr>
          <a:xfrm>
            <a:off x="1150938" y="692150"/>
            <a:ext cx="4556125" cy="3416300"/>
          </a:xfrm>
          <a:ln cap="flat"/>
        </p:spPr>
      </p:sp>
      <p:sp>
        <p:nvSpPr>
          <p:cNvPr id="70659" name="Rectangle 3">
            <a:extLst>
              <a:ext uri="{FF2B5EF4-FFF2-40B4-BE49-F238E27FC236}">
                <a16:creationId xmlns:a16="http://schemas.microsoft.com/office/drawing/2014/main" id="{3B234291-A229-49BE-AE9D-71EE7BE250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vendor master record comprises the following three areas:</a:t>
            </a:r>
          </a:p>
          <a:p>
            <a:r>
              <a:rPr lang="en-US" altLang="en-US" b="1"/>
              <a:t>General data</a:t>
            </a:r>
          </a:p>
          <a:p>
            <a:r>
              <a:rPr lang="en-US" altLang="en-US"/>
              <a:t>This is data that applies equally to every company code and every purchasing organization within your enterprise (for example, address, telephone numbers, or language of communication with vendor).</a:t>
            </a:r>
          </a:p>
          <a:p>
            <a:r>
              <a:rPr lang="en-US" altLang="en-US" b="1"/>
              <a:t>Company code data</a:t>
            </a:r>
          </a:p>
          <a:p>
            <a:r>
              <a:rPr lang="en-US" altLang="en-US"/>
              <a:t>This is data that is kept at company-code level (such as data on payment transactions, or reconciliation account number).</a:t>
            </a:r>
          </a:p>
          <a:p>
            <a:r>
              <a:rPr lang="en-US" altLang="en-US" b="1"/>
              <a:t>Purchasing data</a:t>
            </a:r>
          </a:p>
          <a:p>
            <a:r>
              <a:rPr lang="en-US" altLang="en-US"/>
              <a:t>This is data that is important for purchasing and is kept for each purchasing organization (for example, contact person, and terms of delivery).</a:t>
            </a:r>
            <a:endParaRPr lang="en-US" altLang="en-US"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03211C2-4960-4D0A-AD2D-BF1E919F290E}"/>
              </a:ext>
            </a:extLst>
          </p:cNvPr>
          <p:cNvSpPr>
            <a:spLocks noGrp="1" noRot="1" noChangeAspect="1" noChangeArrowheads="1" noTextEdit="1"/>
          </p:cNvSpPr>
          <p:nvPr>
            <p:ph type="sldImg"/>
          </p:nvPr>
        </p:nvSpPr>
        <p:spPr>
          <a:xfrm>
            <a:off x="1150938" y="692150"/>
            <a:ext cx="4556125" cy="3416300"/>
          </a:xfrm>
          <a:ln cap="flat"/>
        </p:spPr>
      </p:sp>
      <p:sp>
        <p:nvSpPr>
          <p:cNvPr id="33795" name="Rectangle 3">
            <a:extLst>
              <a:ext uri="{FF2B5EF4-FFF2-40B4-BE49-F238E27FC236}">
                <a16:creationId xmlns:a16="http://schemas.microsoft.com/office/drawing/2014/main" id="{8CC72A0B-20F6-4BEE-A391-8DBADBC51C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AA2372FD-35B7-4813-A9F4-06CE2D8C57A7}"/>
              </a:ext>
            </a:extLst>
          </p:cNvPr>
          <p:cNvSpPr>
            <a:spLocks noGrp="1" noRot="1" noChangeAspect="1" noChangeArrowheads="1" noTextEdit="1"/>
          </p:cNvSpPr>
          <p:nvPr>
            <p:ph type="sldImg"/>
          </p:nvPr>
        </p:nvSpPr>
        <p:spPr>
          <a:xfrm>
            <a:off x="1150938" y="692150"/>
            <a:ext cx="4556125" cy="3416300"/>
          </a:xfrm>
          <a:ln cap="flat"/>
        </p:spPr>
      </p:sp>
      <p:sp>
        <p:nvSpPr>
          <p:cNvPr id="72707" name="Rectangle 3">
            <a:extLst>
              <a:ext uri="{FF2B5EF4-FFF2-40B4-BE49-F238E27FC236}">
                <a16:creationId xmlns:a16="http://schemas.microsoft.com/office/drawing/2014/main" id="{6905D02C-E2D8-4584-8B50-4600BEAE688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two key differences in the use of these two agreement types:</a:t>
            </a:r>
          </a:p>
          <a:p>
            <a:r>
              <a:rPr lang="en-US" altLang="en-US" b="1"/>
              <a:t>. The volume of documents – </a:t>
            </a:r>
          </a:p>
          <a:p>
            <a:r>
              <a:rPr lang="en-US" altLang="en-US"/>
              <a:t>In the case of the contract, as a rule, you create a new purchase order in the system each time you release goods or services against the contract. With the scheduling agreement, on the other hand, there is only one further document apart from the agreement document; this is the delivery schedule, which is continually extended as new requirement quantities and delivery dates are added.</a:t>
            </a:r>
          </a:p>
          <a:p>
            <a:r>
              <a:rPr lang="en-US" altLang="en-US" b="1"/>
              <a:t>. Use in automatic materials planning- </a:t>
            </a:r>
          </a:p>
          <a:p>
            <a:r>
              <a:rPr lang="en-US" altLang="en-US"/>
              <a:t>Requirements planning can be set up in such a way that the contract item is automatically assigned to a requisition item as the source of supply. However, this requisition must subsequently be converted into a purchase</a:t>
            </a:r>
          </a:p>
          <a:p>
            <a:r>
              <a:rPr lang="en-US" altLang="en-US"/>
              <a:t>order (contract release order). In the case of the scheduling agreement, it is possible to directly generate scheduling agreement delivery schedules from the planning run, thus removing the need for any further processing time in the purchasing department.</a:t>
            </a:r>
          </a:p>
          <a:p>
            <a:endParaRPr lang="en-US" altLang="en-US"/>
          </a:p>
          <a:p>
            <a:r>
              <a:rPr lang="en-US" altLang="en-US"/>
              <a:t>The item categories M and W are intended for the entry of contract items without specification of the material.</a:t>
            </a:r>
          </a:p>
          <a:p>
            <a:r>
              <a:rPr lang="en-US" altLang="en-US" b="1"/>
              <a:t>Item category M</a:t>
            </a:r>
          </a:p>
          <a:p>
            <a:r>
              <a:rPr lang="en-US" altLang="en-US"/>
              <a:t>Recommended for similar materials of the same price. These can be materials with different material numbers or materials without material master records.</a:t>
            </a:r>
          </a:p>
          <a:p>
            <a:r>
              <a:rPr lang="en-US" altLang="en-US" b="1"/>
              <a:t>Example of use of item category M:</a:t>
            </a:r>
          </a:p>
          <a:p>
            <a:r>
              <a:rPr lang="en-US" altLang="en-US"/>
              <a:t>You have set up a contract with your vendor covering various types of writing paper (lined, squared, blank, two-/four-hole prepunched, etc.). The different types of paper have the same weight, the same quality, and the same price. When entering this contract item of category M, you enter the short description, material group, target quantity, unit of measure, and price, but no material number. The short description must then be entered in the contract release order (for example, lined, two-hole prepunched).</a:t>
            </a:r>
          </a:p>
          <a:p>
            <a:r>
              <a:rPr lang="en-US" altLang="en-US" b="1"/>
              <a:t>Item category W</a:t>
            </a:r>
          </a:p>
          <a:p>
            <a:r>
              <a:rPr lang="en-US" altLang="en-US"/>
              <a:t>Recommended for materials belonging to the same material group but with different prices. Item category W can only be used in value contracts.</a:t>
            </a:r>
          </a:p>
          <a:p>
            <a:r>
              <a:rPr lang="en-US" altLang="en-US" b="1"/>
              <a:t>Example of use of item category W:</a:t>
            </a:r>
          </a:p>
          <a:p>
            <a:r>
              <a:rPr lang="en-US" altLang="en-US"/>
              <a:t>You have set up a contract with your vendor for various types of cable. The contract is to cover all types of cable included in the vendor's price list. However, the exact type is only determined when a purchase order is created for a certain cable. Instead of creating one contract item for each type of cable in the vendor's</a:t>
            </a:r>
          </a:p>
          <a:p>
            <a:r>
              <a:rPr lang="en-US" altLang="en-US"/>
              <a:t>assortment, you could enter item category W and the appropriate material group (for example, cable).</a:t>
            </a:r>
            <a:endParaRPr lang="en-US" altLang="en-US" sz="11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A9DF65C4-DDE4-4F3F-80A5-727426391DF3}"/>
              </a:ext>
            </a:extLst>
          </p:cNvPr>
          <p:cNvSpPr>
            <a:spLocks noGrp="1" noRot="1" noChangeAspect="1" noChangeArrowheads="1" noTextEdit="1"/>
          </p:cNvSpPr>
          <p:nvPr>
            <p:ph type="sldImg"/>
          </p:nvPr>
        </p:nvSpPr>
        <p:spPr>
          <a:xfrm>
            <a:off x="1150938" y="692150"/>
            <a:ext cx="4556125" cy="3416300"/>
          </a:xfrm>
          <a:ln cap="flat"/>
        </p:spPr>
      </p:sp>
      <p:sp>
        <p:nvSpPr>
          <p:cNvPr id="74755" name="Rectangle 3">
            <a:extLst>
              <a:ext uri="{FF2B5EF4-FFF2-40B4-BE49-F238E27FC236}">
                <a16:creationId xmlns:a16="http://schemas.microsoft.com/office/drawing/2014/main" id="{F6D6C3BD-0A49-4C87-AC6D-531B017A812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75B3119-804A-418B-95F4-C07CDD9E9F69}"/>
              </a:ext>
            </a:extLst>
          </p:cNvPr>
          <p:cNvSpPr>
            <a:spLocks noGrp="1" noRot="1" noChangeAspect="1" noChangeArrowheads="1" noTextEdit="1"/>
          </p:cNvSpPr>
          <p:nvPr>
            <p:ph type="sldImg"/>
          </p:nvPr>
        </p:nvSpPr>
        <p:spPr>
          <a:xfrm>
            <a:off x="1150938" y="692150"/>
            <a:ext cx="4556125" cy="3416300"/>
          </a:xfrm>
          <a:ln cap="flat"/>
        </p:spPr>
      </p:sp>
      <p:sp>
        <p:nvSpPr>
          <p:cNvPr id="76803" name="Rectangle 3">
            <a:extLst>
              <a:ext uri="{FF2B5EF4-FFF2-40B4-BE49-F238E27FC236}">
                <a16:creationId xmlns:a16="http://schemas.microsoft.com/office/drawing/2014/main" id="{6D1BB60E-856D-400D-BD7E-5AFDD51ADA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319C8AE-ECB8-4D18-9DC1-64D9900851B2}"/>
              </a:ext>
            </a:extLst>
          </p:cNvPr>
          <p:cNvSpPr>
            <a:spLocks noGrp="1" noRot="1" noChangeAspect="1" noChangeArrowheads="1" noTextEdit="1"/>
          </p:cNvSpPr>
          <p:nvPr>
            <p:ph type="sldImg"/>
          </p:nvPr>
        </p:nvSpPr>
        <p:spPr>
          <a:xfrm>
            <a:off x="1150938" y="692150"/>
            <a:ext cx="4556125" cy="3416300"/>
          </a:xfrm>
          <a:ln cap="flat"/>
        </p:spPr>
      </p:sp>
      <p:sp>
        <p:nvSpPr>
          <p:cNvPr id="78851" name="Rectangle 3">
            <a:extLst>
              <a:ext uri="{FF2B5EF4-FFF2-40B4-BE49-F238E27FC236}">
                <a16:creationId xmlns:a16="http://schemas.microsoft.com/office/drawing/2014/main" id="{1D258143-29F0-4DA8-9BC9-13B32BD1686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6CD1A39C-7349-4453-B2F1-B50E8872B3AA}"/>
              </a:ext>
            </a:extLst>
          </p:cNvPr>
          <p:cNvSpPr>
            <a:spLocks noGrp="1" noRot="1" noChangeAspect="1" noChangeArrowheads="1" noTextEdit="1"/>
          </p:cNvSpPr>
          <p:nvPr>
            <p:ph type="sldImg"/>
          </p:nvPr>
        </p:nvSpPr>
        <p:spPr>
          <a:xfrm>
            <a:off x="1150938" y="692150"/>
            <a:ext cx="4556125" cy="3416300"/>
          </a:xfrm>
          <a:ln cap="flat"/>
        </p:spPr>
      </p:sp>
      <p:sp>
        <p:nvSpPr>
          <p:cNvPr id="80899" name="Rectangle 3">
            <a:extLst>
              <a:ext uri="{FF2B5EF4-FFF2-40B4-BE49-F238E27FC236}">
                <a16:creationId xmlns:a16="http://schemas.microsoft.com/office/drawing/2014/main" id="{013EAA3C-503B-410E-9698-3273071262C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631796E-A1D6-4225-9F59-5829BF1903E2}"/>
              </a:ext>
            </a:extLst>
          </p:cNvPr>
          <p:cNvSpPr>
            <a:spLocks noGrp="1" noRot="1" noChangeAspect="1" noChangeArrowheads="1" noTextEdit="1"/>
          </p:cNvSpPr>
          <p:nvPr>
            <p:ph type="sldImg"/>
          </p:nvPr>
        </p:nvSpPr>
        <p:spPr>
          <a:xfrm>
            <a:off x="1150938" y="692150"/>
            <a:ext cx="4556125" cy="3416300"/>
          </a:xfrm>
          <a:ln cap="flat"/>
        </p:spPr>
      </p:sp>
      <p:sp>
        <p:nvSpPr>
          <p:cNvPr id="82947" name="Rectangle 3">
            <a:extLst>
              <a:ext uri="{FF2B5EF4-FFF2-40B4-BE49-F238E27FC236}">
                <a16:creationId xmlns:a16="http://schemas.microsoft.com/office/drawing/2014/main" id="{FCEFF363-91D2-43B0-A6DF-4D5105C48A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Purchase Requisition is an internal document either created manually or automatically through MRP. It is just a notification of requirement of certain qty of material within a specified period of time.</a:t>
            </a:r>
          </a:p>
          <a:p>
            <a:r>
              <a:rPr lang="en-US" altLang="en-US"/>
              <a:t>Purchase Requisition can be converted to a RFQ, PO or an outline agreement. </a:t>
            </a:r>
          </a:p>
          <a:p>
            <a:r>
              <a:rPr lang="en-US" altLang="en-US"/>
              <a:t>PR can be for various procurement types like, standard, subcontracting, stock transfer, consignment, etc.</a:t>
            </a:r>
          </a:p>
          <a:p>
            <a:r>
              <a:rPr lang="en-US" altLang="en-US"/>
              <a:t>Vendors are assigned to PR before they are further processed.</a:t>
            </a:r>
          </a:p>
          <a:p>
            <a:endParaRPr lang="en-US" altLang="en-US"/>
          </a:p>
          <a:p>
            <a:r>
              <a:rPr lang="de-DE" altLang="en-US" sz="1400"/>
              <a:t>the Purchasing  - for Purchase requisition menu, do the following:</a:t>
            </a:r>
          </a:p>
          <a:p>
            <a:r>
              <a:rPr lang="de-DE" altLang="en-US" sz="1400"/>
              <a:t>...</a:t>
            </a:r>
            <a:endParaRPr lang="en-US" altLang="en-US" sz="1400"/>
          </a:p>
          <a:p>
            <a:r>
              <a:rPr lang="en-US" altLang="en-US" sz="1400"/>
              <a:t>Log on to the system. The SAP Menu appears.</a:t>
            </a:r>
            <a:endParaRPr lang="de-DE" altLang="en-US" sz="1400"/>
          </a:p>
          <a:p>
            <a:r>
              <a:rPr lang="de-DE" altLang="en-US" sz="1400"/>
              <a:t>Choose </a:t>
            </a:r>
            <a:r>
              <a:rPr lang="de-DE" altLang="en-US" sz="1400" i="1"/>
              <a:t>Logistics</a:t>
            </a:r>
            <a:r>
              <a:rPr lang="de-DE" altLang="en-US" sz="1400"/>
              <a:t> </a:t>
            </a:r>
            <a:r>
              <a:rPr lang="en-US" altLang="en-US" sz="1400"/>
              <a:t>-&gt; </a:t>
            </a:r>
            <a:r>
              <a:rPr lang="de-DE" altLang="en-US" sz="1400" i="1"/>
              <a:t>Materials management </a:t>
            </a:r>
            <a:r>
              <a:rPr lang="en-US" altLang="en-US" sz="1400"/>
              <a:t> - &gt;</a:t>
            </a:r>
            <a:r>
              <a:rPr lang="de-DE" altLang="en-US" sz="1400" i="1"/>
              <a:t>Purchasing -&gt; Purchase requisition , </a:t>
            </a:r>
            <a:r>
              <a:rPr lang="de-DE" altLang="en-US" sz="1400"/>
              <a:t>to access Purchase requisition.</a:t>
            </a:r>
            <a:endParaRPr lang="en-US" altLang="en-US"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404A93C2-B292-4FF0-909E-8DB851DE3AC6}"/>
              </a:ext>
            </a:extLst>
          </p:cNvPr>
          <p:cNvSpPr>
            <a:spLocks noGrp="1" noRot="1" noChangeAspect="1" noChangeArrowheads="1" noTextEdit="1"/>
          </p:cNvSpPr>
          <p:nvPr>
            <p:ph type="sldImg"/>
          </p:nvPr>
        </p:nvSpPr>
        <p:spPr>
          <a:xfrm>
            <a:off x="1150938" y="692150"/>
            <a:ext cx="4556125" cy="3416300"/>
          </a:xfrm>
          <a:ln cap="flat"/>
        </p:spPr>
      </p:sp>
      <p:sp>
        <p:nvSpPr>
          <p:cNvPr id="84995" name="Rectangle 3">
            <a:extLst>
              <a:ext uri="{FF2B5EF4-FFF2-40B4-BE49-F238E27FC236}">
                <a16:creationId xmlns:a16="http://schemas.microsoft.com/office/drawing/2014/main" id="{DF877492-6CC2-484C-A264-191880C21D2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Each purchasing document is subdivided into two main areas: the header and individual items. Each document will contain a header and can contain several items.</a:t>
            </a:r>
          </a:p>
          <a:p>
            <a:r>
              <a:rPr lang="en-US" altLang="en-US"/>
              <a:t>The header contains information relevant to the whole document . The items specify the materials or services to be procured. For example, information about the vendor and the document number is contained in the document header, and the material description and the order quantity are specified in each item.</a:t>
            </a:r>
          </a:p>
          <a:p>
            <a:r>
              <a:rPr lang="en-US" altLang="en-US"/>
              <a:t>The additional data provides extra information about the item, and has no direct connection with the item procurement data. Additional data includes, for example, account assignment data (such as cost center and G/L account).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1C6EA216-D9EF-4D4D-9193-59716FE2C458}"/>
              </a:ext>
            </a:extLst>
          </p:cNvPr>
          <p:cNvSpPr>
            <a:spLocks noGrp="1" noRot="1" noChangeAspect="1" noChangeArrowheads="1" noTextEdit="1"/>
          </p:cNvSpPr>
          <p:nvPr>
            <p:ph type="sldImg"/>
          </p:nvPr>
        </p:nvSpPr>
        <p:spPr>
          <a:xfrm>
            <a:off x="1150938" y="692150"/>
            <a:ext cx="4556125" cy="3416300"/>
          </a:xfrm>
          <a:ln cap="flat"/>
        </p:spPr>
      </p:sp>
      <p:sp>
        <p:nvSpPr>
          <p:cNvPr id="87043" name="Rectangle 3">
            <a:extLst>
              <a:ext uri="{FF2B5EF4-FFF2-40B4-BE49-F238E27FC236}">
                <a16:creationId xmlns:a16="http://schemas.microsoft.com/office/drawing/2014/main" id="{4047236D-0493-4DBD-9992-1E68A2867B1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requisitioner can enter internal header memos providing subsequent processors with information applicable to the entire requisition.</a:t>
            </a:r>
          </a:p>
          <a:p>
            <a:r>
              <a:rPr lang="en-US" altLang="en-US"/>
              <a:t>You have a choice between conventional word-processing and a new continuous-text editor which supports automatic line-breaks and searches for and replacement of text (among other functions).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C06CF07-E97C-409C-8AB7-A00CC679D82D}"/>
              </a:ext>
            </a:extLst>
          </p:cNvPr>
          <p:cNvSpPr>
            <a:spLocks noGrp="1" noRot="1" noChangeAspect="1" noChangeArrowheads="1" noTextEdit="1"/>
          </p:cNvSpPr>
          <p:nvPr>
            <p:ph type="sldImg"/>
          </p:nvPr>
        </p:nvSpPr>
        <p:spPr>
          <a:xfrm>
            <a:off x="1150938" y="692150"/>
            <a:ext cx="4556125" cy="3416300"/>
          </a:xfrm>
          <a:ln cap="flat"/>
        </p:spPr>
      </p:sp>
      <p:sp>
        <p:nvSpPr>
          <p:cNvPr id="89091" name="Rectangle 3">
            <a:extLst>
              <a:ext uri="{FF2B5EF4-FFF2-40B4-BE49-F238E27FC236}">
                <a16:creationId xmlns:a16="http://schemas.microsoft.com/office/drawing/2014/main" id="{3C7ADA3F-62F1-4087-8F86-6D9FCFC2D2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Enter the necessary data in the relevant screen areas. Item overview: E.g. material, quantity, delivery date, and plant If you accidentally entered the wrong material, you can change it without having to create a new item. You can also change the item category and plant without having to create a new item.</a:t>
            </a:r>
          </a:p>
          <a:p>
            <a:pPr>
              <a:lnSpc>
                <a:spcPct val="85000"/>
              </a:lnSpc>
              <a:spcBef>
                <a:spcPct val="15000"/>
              </a:spcBef>
            </a:pPr>
            <a:r>
              <a:rPr lang="en-US" altLang="en-US" b="1"/>
              <a:t>Item details: E.g. account assignment and source of supply</a:t>
            </a:r>
            <a:r>
              <a:rPr lang="en-US" altLang="en-US"/>
              <a:t>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4B1D000-A98C-4F95-8C45-F2882FE82D4D}"/>
              </a:ext>
            </a:extLst>
          </p:cNvPr>
          <p:cNvSpPr>
            <a:spLocks noGrp="1" noRot="1" noChangeAspect="1" noChangeArrowheads="1" noTextEdit="1"/>
          </p:cNvSpPr>
          <p:nvPr>
            <p:ph type="sldImg"/>
          </p:nvPr>
        </p:nvSpPr>
        <p:spPr>
          <a:xfrm>
            <a:off x="1150938" y="692150"/>
            <a:ext cx="4556125" cy="3416300"/>
          </a:xfrm>
          <a:ln cap="flat"/>
        </p:spPr>
      </p:sp>
      <p:sp>
        <p:nvSpPr>
          <p:cNvPr id="91139" name="Rectangle 3">
            <a:extLst>
              <a:ext uri="{FF2B5EF4-FFF2-40B4-BE49-F238E27FC236}">
                <a16:creationId xmlns:a16="http://schemas.microsoft.com/office/drawing/2014/main" id="{72A54BCD-AE2E-4540-B95D-B0368A6E633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C0B8CEA-F135-47A9-BDCF-F5DFAAF15210}"/>
              </a:ext>
            </a:extLst>
          </p:cNvPr>
          <p:cNvSpPr>
            <a:spLocks noGrp="1" noRot="1" noChangeAspect="1" noChangeArrowheads="1" noTextEdit="1"/>
          </p:cNvSpPr>
          <p:nvPr>
            <p:ph type="sldImg"/>
          </p:nvPr>
        </p:nvSpPr>
        <p:spPr>
          <a:xfrm>
            <a:off x="1150938" y="692150"/>
            <a:ext cx="4556125" cy="3416300"/>
          </a:xfrm>
          <a:ln cap="flat"/>
        </p:spPr>
      </p:sp>
      <p:sp>
        <p:nvSpPr>
          <p:cNvPr id="35843" name="Rectangle 3">
            <a:extLst>
              <a:ext uri="{FF2B5EF4-FFF2-40B4-BE49-F238E27FC236}">
                <a16:creationId xmlns:a16="http://schemas.microsoft.com/office/drawing/2014/main" id="{05951A37-114A-4826-A742-64DF31501F8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9129186-3352-4BA5-BF19-B6DBB0C43885}"/>
              </a:ext>
            </a:extLst>
          </p:cNvPr>
          <p:cNvSpPr>
            <a:spLocks noGrp="1" noRot="1" noChangeAspect="1" noChangeArrowheads="1" noTextEdit="1"/>
          </p:cNvSpPr>
          <p:nvPr>
            <p:ph type="sldImg"/>
          </p:nvPr>
        </p:nvSpPr>
        <p:spPr>
          <a:xfrm>
            <a:off x="1150938" y="692150"/>
            <a:ext cx="4556125" cy="3416300"/>
          </a:xfrm>
          <a:ln cap="flat"/>
        </p:spPr>
      </p:sp>
      <p:sp>
        <p:nvSpPr>
          <p:cNvPr id="93187" name="Rectangle 3">
            <a:extLst>
              <a:ext uri="{FF2B5EF4-FFF2-40B4-BE49-F238E27FC236}">
                <a16:creationId xmlns:a16="http://schemas.microsoft.com/office/drawing/2014/main" id="{AE2F70DB-0A5E-4933-B2CA-28B87A50389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1400"/>
              <a:t>the Purchasing  - for RFQ  menu, do the following:</a:t>
            </a:r>
          </a:p>
          <a:p>
            <a:r>
              <a:rPr lang="de-DE" altLang="en-US" sz="1400"/>
              <a:t>...</a:t>
            </a:r>
            <a:endParaRPr lang="en-US" altLang="en-US" sz="1400"/>
          </a:p>
          <a:p>
            <a:r>
              <a:rPr lang="en-US" altLang="en-US" sz="1400"/>
              <a:t>Log on to the system. The SAP Menu appears.</a:t>
            </a:r>
            <a:endParaRPr lang="de-DE" altLang="en-US" sz="1400"/>
          </a:p>
          <a:p>
            <a:r>
              <a:rPr lang="de-DE" altLang="en-US" sz="1400"/>
              <a:t>Choose </a:t>
            </a:r>
            <a:r>
              <a:rPr lang="de-DE" altLang="en-US" sz="1400" i="1"/>
              <a:t>Logistics</a:t>
            </a:r>
            <a:r>
              <a:rPr lang="de-DE" altLang="en-US" sz="1400"/>
              <a:t> </a:t>
            </a:r>
            <a:r>
              <a:rPr lang="en-US" altLang="en-US" sz="1400"/>
              <a:t>-&gt; </a:t>
            </a:r>
            <a:r>
              <a:rPr lang="de-DE" altLang="en-US" sz="1400" i="1"/>
              <a:t>Materials management </a:t>
            </a:r>
            <a:r>
              <a:rPr lang="en-US" altLang="en-US" sz="1400"/>
              <a:t> - &gt;</a:t>
            </a:r>
            <a:r>
              <a:rPr lang="de-DE" altLang="en-US" sz="1400" i="1"/>
              <a:t>Purchasing -&gt; RFQ/Quotation - &gt; Request for Quotation </a:t>
            </a:r>
            <a:r>
              <a:rPr lang="de-DE" altLang="en-US" sz="1400"/>
              <a:t>, to access Request for Quotation.</a:t>
            </a:r>
            <a:endParaRPr lang="en-US" altLang="en-US" sz="1400"/>
          </a:p>
          <a:p>
            <a:pPr>
              <a:lnSpc>
                <a:spcPct val="85000"/>
              </a:lnSpc>
              <a:spcBef>
                <a:spcPct val="15000"/>
              </a:spcBef>
            </a:pPr>
            <a:endParaRPr lang="en-US" altLang="en-US"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D364879-BEC9-45D1-BD14-02761E7114B8}"/>
              </a:ext>
            </a:extLst>
          </p:cNvPr>
          <p:cNvSpPr>
            <a:spLocks noGrp="1" noRot="1" noChangeAspect="1" noChangeArrowheads="1" noTextEdit="1"/>
          </p:cNvSpPr>
          <p:nvPr>
            <p:ph type="sldImg"/>
          </p:nvPr>
        </p:nvSpPr>
        <p:spPr>
          <a:xfrm>
            <a:off x="1150938" y="692150"/>
            <a:ext cx="4556125" cy="3416300"/>
          </a:xfrm>
          <a:ln cap="flat"/>
        </p:spPr>
      </p:sp>
      <p:sp>
        <p:nvSpPr>
          <p:cNvPr id="95235" name="Rectangle 3">
            <a:extLst>
              <a:ext uri="{FF2B5EF4-FFF2-40B4-BE49-F238E27FC236}">
                <a16:creationId xmlns:a16="http://schemas.microsoft.com/office/drawing/2014/main" id="{1A90A840-0BB5-486A-A4BE-679528253D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A request for quotation (RFQ) is an invitation extended to a vendor by a purchasing organization to submit a quotation (bid) for the supply of materials or performance of services </a:t>
            </a:r>
          </a:p>
          <a:p>
            <a:pPr>
              <a:lnSpc>
                <a:spcPct val="85000"/>
              </a:lnSpc>
              <a:spcBef>
                <a:spcPct val="15000"/>
              </a:spcBef>
            </a:pPr>
            <a:r>
              <a:rPr lang="en-US" altLang="en-US"/>
              <a:t>An RFQ consists of the RFQ header and the items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B7A9CA76-36EE-4C43-83CC-10DC91AF9E13}"/>
              </a:ext>
            </a:extLst>
          </p:cNvPr>
          <p:cNvSpPr>
            <a:spLocks noGrp="1" noRot="1" noChangeAspect="1" noChangeArrowheads="1" noTextEdit="1"/>
          </p:cNvSpPr>
          <p:nvPr>
            <p:ph type="sldImg"/>
          </p:nvPr>
        </p:nvSpPr>
        <p:spPr>
          <a:xfrm>
            <a:off x="1150938" y="692150"/>
            <a:ext cx="4556125" cy="3416300"/>
          </a:xfrm>
          <a:ln cap="flat"/>
        </p:spPr>
      </p:sp>
      <p:sp>
        <p:nvSpPr>
          <p:cNvPr id="97283" name="Rectangle 3">
            <a:extLst>
              <a:ext uri="{FF2B5EF4-FFF2-40B4-BE49-F238E27FC236}">
                <a16:creationId xmlns:a16="http://schemas.microsoft.com/office/drawing/2014/main" id="{3E5C30C9-0319-4425-8BFB-46D22605DA5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Items</a:t>
            </a:r>
          </a:p>
          <a:p>
            <a:r>
              <a:rPr lang="en-US" altLang="en-US"/>
              <a:t>Contain the total quantities and delivery dates for the materials or services specified in the RFQ.</a:t>
            </a:r>
          </a:p>
          <a:p>
            <a:r>
              <a:rPr lang="en-US" altLang="en-US"/>
              <a:t>An item of a quotation may contain a delivery schedule made up of a number of schedule lines in which the total quantity is broken down into smaller quantities to be delivered on the specified dates over a certain period.</a:t>
            </a:r>
          </a:p>
          <a:p>
            <a:r>
              <a:rPr lang="en-US" altLang="en-US"/>
              <a:t>An item of the procurement type "external service" contains a set of service specifications. The latter can be hierarchically structured. The summary view of such a hierarchical structure is referred to as an outline. The outline comprises a number of levels, each representing a level of the service hierarchy. The RFQ quantities are set out in service lines, representing individual jobs or activities.</a:t>
            </a:r>
          </a:p>
          <a:p>
            <a:r>
              <a:rPr lang="en-US" altLang="en-US"/>
              <a:t>In contrast to other purchasing documents, you cannot enter an account assignment in an RFQ.</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2CC1914-183A-43F2-9877-3AD23F268EF4}"/>
              </a:ext>
            </a:extLst>
          </p:cNvPr>
          <p:cNvSpPr>
            <a:spLocks noGrp="1" noRot="1" noChangeAspect="1" noChangeArrowheads="1" noTextEdit="1"/>
          </p:cNvSpPr>
          <p:nvPr>
            <p:ph type="sldImg"/>
          </p:nvPr>
        </p:nvSpPr>
        <p:spPr>
          <a:xfrm>
            <a:off x="1150938" y="692150"/>
            <a:ext cx="4556125" cy="3416300"/>
          </a:xfrm>
          <a:ln cap="flat"/>
        </p:spPr>
      </p:sp>
      <p:sp>
        <p:nvSpPr>
          <p:cNvPr id="99331" name="Rectangle 3">
            <a:extLst>
              <a:ext uri="{FF2B5EF4-FFF2-40B4-BE49-F238E27FC236}">
                <a16:creationId xmlns:a16="http://schemas.microsoft.com/office/drawing/2014/main" id="{D8A5E115-55D0-44A2-98CD-2D4102015D8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08CC42F7-A669-47E7-B6DF-8C8E1CCE6186}"/>
              </a:ext>
            </a:extLst>
          </p:cNvPr>
          <p:cNvSpPr>
            <a:spLocks noGrp="1" noRot="1" noChangeAspect="1" noChangeArrowheads="1" noTextEdit="1"/>
          </p:cNvSpPr>
          <p:nvPr>
            <p:ph type="sldImg"/>
          </p:nvPr>
        </p:nvSpPr>
        <p:spPr>
          <a:xfrm>
            <a:off x="1150938" y="692150"/>
            <a:ext cx="4556125" cy="3416300"/>
          </a:xfrm>
          <a:ln cap="flat"/>
        </p:spPr>
      </p:sp>
      <p:sp>
        <p:nvSpPr>
          <p:cNvPr id="101379" name="Rectangle 3">
            <a:extLst>
              <a:ext uri="{FF2B5EF4-FFF2-40B4-BE49-F238E27FC236}">
                <a16:creationId xmlns:a16="http://schemas.microsoft.com/office/drawing/2014/main" id="{2540C2E3-4C75-4AE7-A3D4-2EDE35231A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74FDD7D0-4C69-4B24-B614-65D3A33EABA2}"/>
              </a:ext>
            </a:extLst>
          </p:cNvPr>
          <p:cNvSpPr>
            <a:spLocks noGrp="1" noRot="1" noChangeAspect="1" noChangeArrowheads="1" noTextEdit="1"/>
          </p:cNvSpPr>
          <p:nvPr>
            <p:ph type="sldImg"/>
          </p:nvPr>
        </p:nvSpPr>
        <p:spPr>
          <a:xfrm>
            <a:off x="1150938" y="692150"/>
            <a:ext cx="4556125" cy="3416300"/>
          </a:xfrm>
          <a:ln cap="flat"/>
        </p:spPr>
      </p:sp>
      <p:sp>
        <p:nvSpPr>
          <p:cNvPr id="103427" name="Rectangle 3">
            <a:extLst>
              <a:ext uri="{FF2B5EF4-FFF2-40B4-BE49-F238E27FC236}">
                <a16:creationId xmlns:a16="http://schemas.microsoft.com/office/drawing/2014/main" id="{18184BAA-92A4-4354-9DE9-9E6C2339DA6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1400"/>
              <a:t>the Purchasing  - for Quotation menu, do the following:</a:t>
            </a:r>
          </a:p>
          <a:p>
            <a:r>
              <a:rPr lang="de-DE" altLang="en-US" sz="1400"/>
              <a:t>...</a:t>
            </a:r>
            <a:endParaRPr lang="en-US" altLang="en-US" sz="1400"/>
          </a:p>
          <a:p>
            <a:r>
              <a:rPr lang="en-US" altLang="en-US" sz="1400"/>
              <a:t>Log on to the system. The SAP Menu appears.</a:t>
            </a:r>
            <a:endParaRPr lang="de-DE" altLang="en-US" sz="1400"/>
          </a:p>
          <a:p>
            <a:r>
              <a:rPr lang="de-DE" altLang="en-US" sz="1400"/>
              <a:t>Choose </a:t>
            </a:r>
            <a:r>
              <a:rPr lang="de-DE" altLang="en-US" sz="1400" i="1"/>
              <a:t>Logistics</a:t>
            </a:r>
            <a:r>
              <a:rPr lang="de-DE" altLang="en-US" sz="1400"/>
              <a:t> </a:t>
            </a:r>
            <a:r>
              <a:rPr lang="en-US" altLang="en-US" sz="1400"/>
              <a:t>-&gt; </a:t>
            </a:r>
            <a:r>
              <a:rPr lang="de-DE" altLang="en-US" sz="1400" i="1"/>
              <a:t>Materials management </a:t>
            </a:r>
            <a:r>
              <a:rPr lang="en-US" altLang="en-US" sz="1400"/>
              <a:t> - &gt;</a:t>
            </a:r>
            <a:r>
              <a:rPr lang="de-DE" altLang="en-US" sz="1400" i="1"/>
              <a:t>Purchasing -&gt; RFQ/Quotation - &gt; Quotation -</a:t>
            </a:r>
            <a:r>
              <a:rPr lang="de-DE" altLang="en-US" sz="1400"/>
              <a:t>, to access Quotation.</a:t>
            </a:r>
            <a:endParaRPr lang="en-US" altLang="en-US" sz="1400"/>
          </a:p>
          <a:p>
            <a:pPr>
              <a:lnSpc>
                <a:spcPct val="85000"/>
              </a:lnSpc>
              <a:spcBef>
                <a:spcPct val="15000"/>
              </a:spcBef>
            </a:pPr>
            <a:endParaRPr lang="en-US" altLang="en-US"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5AC0F38-8056-4FAA-8742-9F7ABFEA5C90}"/>
              </a:ext>
            </a:extLst>
          </p:cNvPr>
          <p:cNvSpPr>
            <a:spLocks noGrp="1" noRot="1" noChangeAspect="1" noChangeArrowheads="1" noTextEdit="1"/>
          </p:cNvSpPr>
          <p:nvPr>
            <p:ph type="sldImg"/>
          </p:nvPr>
        </p:nvSpPr>
        <p:spPr>
          <a:xfrm>
            <a:off x="1150938" y="692150"/>
            <a:ext cx="4556125" cy="3416300"/>
          </a:xfrm>
          <a:ln cap="flat"/>
        </p:spPr>
      </p:sp>
      <p:sp>
        <p:nvSpPr>
          <p:cNvPr id="105475" name="Rectangle 3">
            <a:extLst>
              <a:ext uri="{FF2B5EF4-FFF2-40B4-BE49-F238E27FC236}">
                <a16:creationId xmlns:a16="http://schemas.microsoft.com/office/drawing/2014/main" id="{E372350D-7129-4559-85EC-75A7FE26CD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A quotation is an offer by a vendor to a purchasing organization regarding the supply of materials or performance of services subject to specified conditions.</a:t>
            </a:r>
          </a:p>
          <a:p>
            <a:r>
              <a:rPr lang="en-US" altLang="en-US"/>
              <a:t>A quotation is legally binding on the vendor for a certain period. The quotation is the vendor’s response to a request for quotation issued by a purchasing organization. </a:t>
            </a:r>
          </a:p>
          <a:p>
            <a:r>
              <a:rPr lang="en-US" altLang="en-US"/>
              <a:t>A quotation consists of items in which the total quantity and delivery date of an offered material or service are specified.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9265BE7-7FF7-4A45-A60B-BB8AF3AAF3F0}"/>
              </a:ext>
            </a:extLst>
          </p:cNvPr>
          <p:cNvSpPr>
            <a:spLocks noGrp="1" noRot="1" noChangeAspect="1" noChangeArrowheads="1" noTextEdit="1"/>
          </p:cNvSpPr>
          <p:nvPr>
            <p:ph type="sldImg"/>
          </p:nvPr>
        </p:nvSpPr>
        <p:spPr>
          <a:xfrm>
            <a:off x="1150938" y="692150"/>
            <a:ext cx="4556125" cy="3416300"/>
          </a:xfrm>
          <a:ln cap="flat"/>
        </p:spPr>
      </p:sp>
      <p:sp>
        <p:nvSpPr>
          <p:cNvPr id="107523" name="Rectangle 3">
            <a:extLst>
              <a:ext uri="{FF2B5EF4-FFF2-40B4-BE49-F238E27FC236}">
                <a16:creationId xmlns:a16="http://schemas.microsoft.com/office/drawing/2014/main" id="{4BA93933-65A7-41CB-9430-DBA92B0EBE4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Conditions can apply at various levels:</a:t>
            </a:r>
          </a:p>
          <a:p>
            <a:r>
              <a:rPr lang="en-US" altLang="en-US"/>
              <a:t>To the entire quotation</a:t>
            </a:r>
          </a:p>
          <a:p>
            <a:r>
              <a:rPr lang="en-US" altLang="en-US"/>
              <a:t>At item level, to the material to be supplied or to the planned procurement in the case of services</a:t>
            </a:r>
          </a:p>
          <a:p>
            <a:r>
              <a:rPr lang="en-US" altLang="en-US"/>
              <a:t>At service line level for individual services (tasks or activities)</a:t>
            </a:r>
          </a:p>
          <a:p>
            <a:r>
              <a:rPr lang="en-US" altLang="en-US"/>
              <a:t>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D9088F35-B818-43F6-8E2D-B78331ADDE53}"/>
              </a:ext>
            </a:extLst>
          </p:cNvPr>
          <p:cNvSpPr>
            <a:spLocks noGrp="1" noRot="1" noChangeAspect="1" noChangeArrowheads="1" noTextEdit="1"/>
          </p:cNvSpPr>
          <p:nvPr>
            <p:ph type="sldImg"/>
          </p:nvPr>
        </p:nvSpPr>
        <p:spPr>
          <a:xfrm>
            <a:off x="1150938" y="692150"/>
            <a:ext cx="4556125" cy="3416300"/>
          </a:xfrm>
          <a:ln cap="flat"/>
        </p:spPr>
      </p:sp>
      <p:sp>
        <p:nvSpPr>
          <p:cNvPr id="109571" name="Rectangle 3">
            <a:extLst>
              <a:ext uri="{FF2B5EF4-FFF2-40B4-BE49-F238E27FC236}">
                <a16:creationId xmlns:a16="http://schemas.microsoft.com/office/drawing/2014/main" id="{303FCDCC-6D22-4D66-997C-53508CBB201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sz="1400"/>
              <a:t>the Purchasing  - for Quotation price comparision menu, do the following:</a:t>
            </a:r>
          </a:p>
          <a:p>
            <a:r>
              <a:rPr lang="de-DE" altLang="en-US" sz="1400"/>
              <a:t>...</a:t>
            </a:r>
            <a:endParaRPr lang="en-US" altLang="en-US" sz="1400"/>
          </a:p>
          <a:p>
            <a:r>
              <a:rPr lang="en-US" altLang="en-US" sz="1400"/>
              <a:t>Log on to the system. The SAP Menu appears.</a:t>
            </a:r>
            <a:endParaRPr lang="de-DE" altLang="en-US" sz="1400"/>
          </a:p>
          <a:p>
            <a:r>
              <a:rPr lang="de-DE" altLang="en-US" sz="1400"/>
              <a:t>Choose </a:t>
            </a:r>
            <a:r>
              <a:rPr lang="de-DE" altLang="en-US" sz="1400" i="1"/>
              <a:t>Logistics</a:t>
            </a:r>
            <a:r>
              <a:rPr lang="de-DE" altLang="en-US" sz="1400"/>
              <a:t> </a:t>
            </a:r>
            <a:r>
              <a:rPr lang="en-US" altLang="en-US" sz="1400"/>
              <a:t>-&gt; </a:t>
            </a:r>
            <a:r>
              <a:rPr lang="de-DE" altLang="en-US" sz="1400" i="1"/>
              <a:t>Materials management </a:t>
            </a:r>
            <a:r>
              <a:rPr lang="en-US" altLang="en-US" sz="1400"/>
              <a:t> - &gt;</a:t>
            </a:r>
            <a:r>
              <a:rPr lang="de-DE" altLang="en-US" sz="1400" i="1"/>
              <a:t>Purchasing -&gt; RFQ/Quotation - &gt; Quotation - &gt; Price comparision</a:t>
            </a:r>
            <a:r>
              <a:rPr lang="de-DE" altLang="en-US" sz="1400"/>
              <a:t>, to access Price comparision.</a:t>
            </a:r>
            <a:endParaRPr lang="en-US" altLang="en-US" sz="1400"/>
          </a:p>
          <a:p>
            <a:pPr>
              <a:lnSpc>
                <a:spcPct val="85000"/>
              </a:lnSpc>
              <a:spcBef>
                <a:spcPct val="15000"/>
              </a:spcBef>
            </a:pPr>
            <a:endParaRPr lang="en-US" altLang="en-US"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4E3DEB2-6055-424D-A550-B15853A437D7}"/>
              </a:ext>
            </a:extLst>
          </p:cNvPr>
          <p:cNvSpPr>
            <a:spLocks noGrp="1" noRot="1" noChangeAspect="1" noChangeArrowheads="1" noTextEdit="1"/>
          </p:cNvSpPr>
          <p:nvPr>
            <p:ph type="sldImg"/>
          </p:nvPr>
        </p:nvSpPr>
        <p:spPr>
          <a:xfrm>
            <a:off x="1150938" y="692150"/>
            <a:ext cx="4556125" cy="3416300"/>
          </a:xfrm>
          <a:ln cap="flat"/>
        </p:spPr>
      </p:sp>
      <p:sp>
        <p:nvSpPr>
          <p:cNvPr id="111619" name="Rectangle 3">
            <a:extLst>
              <a:ext uri="{FF2B5EF4-FFF2-40B4-BE49-F238E27FC236}">
                <a16:creationId xmlns:a16="http://schemas.microsoft.com/office/drawing/2014/main" id="{77BD5491-7D19-4339-8737-800EEC3AAEA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You can compare the prices from all quotations received as a result of a competitive bidding process using the </a:t>
            </a:r>
            <a:r>
              <a:rPr lang="en-US" altLang="en-US" b="1"/>
              <a:t>price comparison list . The comparison list ranks the quotations by item from lowest to highest price.</a:t>
            </a:r>
            <a:r>
              <a:rPr lang="en-US" altLang="en-US"/>
              <a: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5620278-992B-4578-BB22-78E97EB38679}"/>
              </a:ext>
            </a:extLst>
          </p:cNvPr>
          <p:cNvSpPr>
            <a:spLocks noGrp="1" noRot="1" noChangeAspect="1" noChangeArrowheads="1" noTextEdit="1"/>
          </p:cNvSpPr>
          <p:nvPr>
            <p:ph type="sldImg"/>
          </p:nvPr>
        </p:nvSpPr>
        <p:spPr>
          <a:xfrm>
            <a:off x="1150938" y="692150"/>
            <a:ext cx="4556125" cy="3416300"/>
          </a:xfrm>
          <a:ln cap="flat"/>
        </p:spPr>
      </p:sp>
      <p:sp>
        <p:nvSpPr>
          <p:cNvPr id="38915" name="Rectangle 3">
            <a:extLst>
              <a:ext uri="{FF2B5EF4-FFF2-40B4-BE49-F238E27FC236}">
                <a16:creationId xmlns:a16="http://schemas.microsoft.com/office/drawing/2014/main" id="{7944B506-B2F2-4B97-A6A1-3F963721B07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3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36C17303-7B78-49FB-836C-1CAB2B7AA84F}"/>
              </a:ext>
            </a:extLst>
          </p:cNvPr>
          <p:cNvSpPr>
            <a:spLocks noGrp="1" noRot="1" noChangeAspect="1" noChangeArrowheads="1" noTextEdit="1"/>
          </p:cNvSpPr>
          <p:nvPr>
            <p:ph type="sldImg"/>
          </p:nvPr>
        </p:nvSpPr>
        <p:spPr>
          <a:xfrm>
            <a:off x="1150938" y="692150"/>
            <a:ext cx="4556125" cy="3416300"/>
          </a:xfrm>
          <a:ln cap="flat"/>
        </p:spPr>
      </p:sp>
      <p:sp>
        <p:nvSpPr>
          <p:cNvPr id="113667" name="Rectangle 3">
            <a:extLst>
              <a:ext uri="{FF2B5EF4-FFF2-40B4-BE49-F238E27FC236}">
                <a16:creationId xmlns:a16="http://schemas.microsoft.com/office/drawing/2014/main" id="{9068E370-A533-4F55-AFE2-D3C5B9E82CF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The price comparison list displays the price per item in the base unit stored in the material master record.</a:t>
            </a:r>
          </a:p>
          <a:p>
            <a:r>
              <a:rPr lang="en-US" altLang="en-US"/>
              <a:t>From the price comparison list, you can do the following:</a:t>
            </a:r>
          </a:p>
          <a:p>
            <a:r>
              <a:rPr lang="en-US" altLang="en-US"/>
              <a:t>· Display additional information about the material master record for a particular material</a:t>
            </a:r>
          </a:p>
          <a:p>
            <a:r>
              <a:rPr lang="en-US" altLang="en-US"/>
              <a:t>· Display additional information on the quotations in the price comparison</a:t>
            </a:r>
          </a:p>
          <a:p>
            <a:r>
              <a:rPr lang="en-US" altLang="en-US"/>
              <a:t>· Display a certain quotation</a:t>
            </a:r>
          </a:p>
          <a:p>
            <a:r>
              <a:rPr lang="en-US" altLang="en-US"/>
              <a:t>· Display a vendor master record</a:t>
            </a:r>
          </a:p>
          <a:p>
            <a:r>
              <a:rPr lang="en-US" altLang="en-US"/>
              <a:t>· Invoke vendor evaluation functions</a:t>
            </a:r>
          </a:p>
          <a:p>
            <a:r>
              <a:rPr lang="en-US" altLang="en-US"/>
              <a:t>If you position the cursor on</a:t>
            </a:r>
          </a:p>
          <a:p>
            <a:r>
              <a:rPr lang="en-US" altLang="en-US"/>
              <a:t>- A vendor, only the latter’s evaluation is displayed (in relation to the materials he is able to supply).</a:t>
            </a:r>
          </a:p>
          <a:p>
            <a:r>
              <a:rPr lang="en-US" altLang="en-US"/>
              <a:t>- A material, the system generates a ranking list of all vendors that have submitted a quotation.</a:t>
            </a:r>
          </a:p>
          <a:p>
            <a:r>
              <a:rPr lang="en-US" altLang="en-US"/>
              <a:t>- T he quotation data (e.g. price or rank), the system will carry out a comparison of evaluations.</a:t>
            </a:r>
          </a:p>
          <a:p>
            <a:pPr>
              <a:lnSpc>
                <a:spcPct val="85000"/>
              </a:lnSpc>
              <a:spcBef>
                <a:spcPct val="15000"/>
              </a:spcBef>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TextEdit="1"/>
          </p:cNvSpPr>
          <p:nvPr>
            <p:ph type="sldImg"/>
          </p:nvPr>
        </p:nvSpPr>
        <p:spPr bwMode="auto">
          <a:xfrm>
            <a:off x="1189038" y="690563"/>
            <a:ext cx="4606925" cy="3454400"/>
          </a:xfrm>
          <a:noFill/>
          <a:ln>
            <a:solidFill>
              <a:srgbClr val="000000"/>
            </a:solidFill>
            <a:miter lim="800000"/>
            <a:headEnd/>
            <a:tailEnd/>
          </a:ln>
        </p:spPr>
      </p:sp>
      <p:sp>
        <p:nvSpPr>
          <p:cNvPr id="222211" name="Rectangle 3"/>
          <p:cNvSpPr>
            <a:spLocks noGrp="1"/>
          </p:cNvSpPr>
          <p:nvPr>
            <p:ph type="body" idx="1"/>
          </p:nvPr>
        </p:nvSpPr>
        <p:spPr bwMode="auto">
          <a:xfrm>
            <a:off x="931334" y="4376364"/>
            <a:ext cx="5122333" cy="4225065"/>
          </a:xfrm>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84257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B893C60-1EBE-4371-945B-E60A057B6640}"/>
              </a:ext>
            </a:extLst>
          </p:cNvPr>
          <p:cNvSpPr>
            <a:spLocks noGrp="1" noRot="1" noChangeAspect="1" noChangeArrowheads="1" noTextEdit="1"/>
          </p:cNvSpPr>
          <p:nvPr>
            <p:ph type="sldImg"/>
          </p:nvPr>
        </p:nvSpPr>
        <p:spPr>
          <a:xfrm>
            <a:off x="1150938" y="692150"/>
            <a:ext cx="4556125" cy="3416300"/>
          </a:xfrm>
          <a:ln cap="flat"/>
        </p:spPr>
      </p:sp>
      <p:sp>
        <p:nvSpPr>
          <p:cNvPr id="115715" name="Rectangle 3">
            <a:extLst>
              <a:ext uri="{FF2B5EF4-FFF2-40B4-BE49-F238E27FC236}">
                <a16:creationId xmlns:a16="http://schemas.microsoft.com/office/drawing/2014/main" id="{7A0AA30B-6609-49FF-BB13-B5E50D101C9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en-US"/>
              <a:t>the Purchasing menu, do the following:</a:t>
            </a:r>
          </a:p>
          <a:p>
            <a:r>
              <a:rPr lang="de-DE" altLang="en-US"/>
              <a:t>...</a:t>
            </a:r>
            <a:endParaRPr lang="en-US" altLang="en-US"/>
          </a:p>
          <a:p>
            <a:r>
              <a:rPr lang="en-US" altLang="en-US"/>
              <a:t>Log on to the system. The SAP Menu appears.</a:t>
            </a:r>
            <a:endParaRPr lang="de-DE" altLang="en-US"/>
          </a:p>
          <a:p>
            <a:r>
              <a:rPr lang="de-DE" altLang="en-US"/>
              <a:t>Choose </a:t>
            </a:r>
            <a:r>
              <a:rPr lang="de-DE" altLang="en-US" i="1"/>
              <a:t>Logistics</a:t>
            </a:r>
            <a:r>
              <a:rPr lang="de-DE" altLang="en-US"/>
              <a:t> </a:t>
            </a:r>
            <a:r>
              <a:rPr lang="en-US" altLang="en-US"/>
              <a:t>-&gt; </a:t>
            </a:r>
            <a:r>
              <a:rPr lang="de-DE" altLang="en-US" i="1"/>
              <a:t>Materials management </a:t>
            </a:r>
            <a:r>
              <a:rPr lang="en-US" altLang="en-US"/>
              <a:t> - &gt;</a:t>
            </a:r>
            <a:r>
              <a:rPr lang="de-DE" altLang="en-US" i="1"/>
              <a:t>Purchasing</a:t>
            </a:r>
            <a:r>
              <a:rPr lang="de-DE" altLang="en-US"/>
              <a:t>, to access the Purchasing menu.</a:t>
            </a: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1C5F94CB-E0A0-4E22-90A9-67327F8FF058}"/>
              </a:ext>
            </a:extLst>
          </p:cNvPr>
          <p:cNvSpPr>
            <a:spLocks noGrp="1" noRot="1" noChangeAspect="1" noChangeArrowheads="1" noTextEdit="1"/>
          </p:cNvSpPr>
          <p:nvPr>
            <p:ph type="sldImg"/>
          </p:nvPr>
        </p:nvSpPr>
        <p:spPr>
          <a:xfrm>
            <a:off x="1150938" y="692150"/>
            <a:ext cx="4556125" cy="3416300"/>
          </a:xfrm>
          <a:ln cap="flat"/>
        </p:spPr>
      </p:sp>
      <p:sp>
        <p:nvSpPr>
          <p:cNvPr id="117763" name="Rectangle 3">
            <a:extLst>
              <a:ext uri="{FF2B5EF4-FFF2-40B4-BE49-F238E27FC236}">
                <a16:creationId xmlns:a16="http://schemas.microsoft.com/office/drawing/2014/main" id="{0ABCAF9E-72E1-4704-9231-4A7345A4896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Each purchasing document is subdivided into two main areas: the header and individual items. Each document will contain a header and can contain several items.</a:t>
            </a:r>
          </a:p>
          <a:p>
            <a:r>
              <a:rPr lang="en-US" altLang="en-US"/>
              <a:t>The header contains information relevant to the whole document . The items specify the materials or services to be procured. For example, information about the vendor and the document number is contained in the document header, and the material description and the order quantity are specified in each item.</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8785DAAA-FEBE-4E9A-A542-E4CCBB766875}"/>
              </a:ext>
            </a:extLst>
          </p:cNvPr>
          <p:cNvSpPr>
            <a:spLocks noGrp="1" noRot="1" noChangeAspect="1" noChangeArrowheads="1" noTextEdit="1"/>
          </p:cNvSpPr>
          <p:nvPr>
            <p:ph type="sldImg"/>
          </p:nvPr>
        </p:nvSpPr>
        <p:spPr>
          <a:xfrm>
            <a:off x="1150938" y="692150"/>
            <a:ext cx="4556125" cy="3416300"/>
          </a:xfrm>
          <a:ln cap="flat"/>
        </p:spPr>
      </p:sp>
      <p:sp>
        <p:nvSpPr>
          <p:cNvPr id="119811" name="Rectangle 3">
            <a:extLst>
              <a:ext uri="{FF2B5EF4-FFF2-40B4-BE49-F238E27FC236}">
                <a16:creationId xmlns:a16="http://schemas.microsoft.com/office/drawing/2014/main" id="{725019D2-973B-41E9-93EE-01CD0C0CCEB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In the document overview, you can display different purchasing documents that you need for your daily work (such as requisitions, POs, vendor scheduling agreements, etc.). At the same time, you can work on your requisitions or POs in the right-hand part of the screen.</a:t>
            </a:r>
          </a:p>
          <a:p>
            <a:r>
              <a:rPr lang="en-US" altLang="en-US"/>
              <a:t>You can choose which documents are displayed to you in the document overview.</a:t>
            </a:r>
          </a:p>
          <a:p>
            <a:r>
              <a:rPr lang="en-US" altLang="en-US"/>
              <a:t>You can display the following documents:</a:t>
            </a:r>
          </a:p>
          <a:p>
            <a:r>
              <a:rPr lang="en-US" altLang="en-US"/>
              <a:t>Purchase orders </a:t>
            </a:r>
          </a:p>
          <a:p>
            <a:r>
              <a:rPr lang="en-US" altLang="en-US"/>
              <a:t>Requests for quotation </a:t>
            </a:r>
          </a:p>
          <a:p>
            <a:r>
              <a:rPr lang="en-US" altLang="en-US"/>
              <a:t>Contracts </a:t>
            </a:r>
          </a:p>
          <a:p>
            <a:r>
              <a:rPr lang="en-US" altLang="en-US"/>
              <a:t>Scheduling agreements </a:t>
            </a:r>
          </a:p>
          <a:p>
            <a:r>
              <a:rPr lang="en-US" altLang="en-US"/>
              <a:t>Purchasing documents in general </a:t>
            </a:r>
          </a:p>
          <a:p>
            <a:r>
              <a:rPr lang="en-US" altLang="en-US"/>
              <a:t>Purchase requisitions </a:t>
            </a:r>
          </a:p>
          <a:p>
            <a:r>
              <a:rPr lang="en-US" altLang="en-US"/>
              <a:t>My purchase orders </a:t>
            </a:r>
          </a:p>
          <a:p>
            <a:r>
              <a:rPr lang="en-US" altLang="en-US">
                <a:hlinkClick r:id="rId3"/>
              </a:rPr>
              <a:t>Purchase Orders on Hold</a:t>
            </a:r>
            <a:r>
              <a:rPr lang="en-US" altLang="en-US"/>
              <a:t> </a:t>
            </a:r>
          </a:p>
          <a:p>
            <a:r>
              <a:rPr lang="en-US" altLang="en-US"/>
              <a:t>My purchase requisitions</a:t>
            </a:r>
          </a:p>
          <a:p>
            <a:pPr>
              <a:lnSpc>
                <a:spcPct val="85000"/>
              </a:lnSpc>
              <a:spcBef>
                <a:spcPct val="15000"/>
              </a:spcBef>
            </a:pPr>
            <a:endParaRPr lang="en-US" altLang="en-US"/>
          </a:p>
          <a:p>
            <a:pPr>
              <a:lnSpc>
                <a:spcPct val="85000"/>
              </a:lnSpc>
              <a:spcBef>
                <a:spcPct val="15000"/>
              </a:spcBef>
            </a:pPr>
            <a:r>
              <a:rPr lang="en-US" altLang="en-US"/>
              <a:t>There are various features in document over view screen which are as mentioned below</a:t>
            </a:r>
          </a:p>
          <a:p>
            <a:pPr>
              <a:lnSpc>
                <a:spcPct val="85000"/>
              </a:lnSpc>
              <a:spcBef>
                <a:spcPct val="15000"/>
              </a:spcBef>
            </a:pPr>
            <a:r>
              <a:rPr lang="en-US" altLang="en-US"/>
              <a:t>Change or Delete Selection Variant, Choose Documents for Processing, Find Documents, Refresh Document Overview, Hide Document Overview </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9EAC3893-C912-436B-963C-F9257109BD77}"/>
              </a:ext>
            </a:extLst>
          </p:cNvPr>
          <p:cNvSpPr>
            <a:spLocks noGrp="1" noRot="1" noChangeAspect="1" noChangeArrowheads="1" noTextEdit="1"/>
          </p:cNvSpPr>
          <p:nvPr>
            <p:ph type="sldImg"/>
          </p:nvPr>
        </p:nvSpPr>
        <p:spPr>
          <a:xfrm>
            <a:off x="1150938" y="692150"/>
            <a:ext cx="4556125" cy="3416300"/>
          </a:xfrm>
          <a:ln cap="flat"/>
        </p:spPr>
      </p:sp>
      <p:sp>
        <p:nvSpPr>
          <p:cNvPr id="121859" name="Rectangle 3">
            <a:extLst>
              <a:ext uri="{FF2B5EF4-FFF2-40B4-BE49-F238E27FC236}">
                <a16:creationId xmlns:a16="http://schemas.microsoft.com/office/drawing/2014/main" id="{C7449E49-EC6E-4D6E-A306-044EC4C2727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In the document overview, you can display different purchasing documents that you need for your daily work (such as requisitions, POs, vendor scheduling agreements, etc.). At the same time, you can work on your requisitions or POs in the right-hand part of the screen.</a:t>
            </a:r>
          </a:p>
          <a:p>
            <a:r>
              <a:rPr lang="en-US" altLang="en-US"/>
              <a:t>You can choose which documents are displayed to you in the document overview.</a:t>
            </a:r>
          </a:p>
          <a:p>
            <a:r>
              <a:rPr lang="en-US" altLang="en-US"/>
              <a:t>You can display the following documents:</a:t>
            </a:r>
          </a:p>
          <a:p>
            <a:r>
              <a:rPr lang="en-US" altLang="en-US"/>
              <a:t>Purchase orders </a:t>
            </a:r>
          </a:p>
          <a:p>
            <a:r>
              <a:rPr lang="en-US" altLang="en-US"/>
              <a:t>Requests for quotation </a:t>
            </a:r>
          </a:p>
          <a:p>
            <a:r>
              <a:rPr lang="en-US" altLang="en-US"/>
              <a:t>Contracts </a:t>
            </a:r>
          </a:p>
          <a:p>
            <a:r>
              <a:rPr lang="en-US" altLang="en-US"/>
              <a:t>Scheduling agreements </a:t>
            </a:r>
          </a:p>
          <a:p>
            <a:r>
              <a:rPr lang="en-US" altLang="en-US"/>
              <a:t>Purchasing documents in general </a:t>
            </a:r>
          </a:p>
          <a:p>
            <a:r>
              <a:rPr lang="en-US" altLang="en-US"/>
              <a:t>Purchase requisitions </a:t>
            </a:r>
          </a:p>
          <a:p>
            <a:r>
              <a:rPr lang="en-US" altLang="en-US"/>
              <a:t>My purchase orders </a:t>
            </a:r>
          </a:p>
          <a:p>
            <a:r>
              <a:rPr lang="en-US" altLang="en-US">
                <a:hlinkClick r:id="rId3"/>
              </a:rPr>
              <a:t>Purchase Orders on Hold</a:t>
            </a:r>
            <a:r>
              <a:rPr lang="en-US" altLang="en-US"/>
              <a:t> </a:t>
            </a:r>
          </a:p>
          <a:p>
            <a:r>
              <a:rPr lang="en-US" altLang="en-US"/>
              <a:t>My purchase requisitions</a:t>
            </a:r>
          </a:p>
          <a:p>
            <a:pPr>
              <a:lnSpc>
                <a:spcPct val="85000"/>
              </a:lnSpc>
              <a:spcBef>
                <a:spcPct val="15000"/>
              </a:spcBef>
            </a:pPr>
            <a:endParaRPr lang="en-US" altLang="en-US"/>
          </a:p>
          <a:p>
            <a:pPr>
              <a:lnSpc>
                <a:spcPct val="85000"/>
              </a:lnSpc>
              <a:spcBef>
                <a:spcPct val="15000"/>
              </a:spcBef>
            </a:pPr>
            <a:r>
              <a:rPr lang="en-US" altLang="en-US"/>
              <a:t>There are various features in document over view screen which are as mentioned below</a:t>
            </a:r>
          </a:p>
          <a:p>
            <a:pPr>
              <a:lnSpc>
                <a:spcPct val="85000"/>
              </a:lnSpc>
              <a:spcBef>
                <a:spcPct val="15000"/>
              </a:spcBef>
            </a:pPr>
            <a:r>
              <a:rPr lang="en-US" altLang="en-US"/>
              <a:t>Change or Delete Selection Variant, Choose Documents for Processing, Find Documents, Refresh Document Overview, Hide Document Overview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D459B7E8-3FD9-4236-B7F8-97EF62C190CD}"/>
              </a:ext>
            </a:extLst>
          </p:cNvPr>
          <p:cNvSpPr>
            <a:spLocks noGrp="1" noRot="1" noChangeAspect="1" noChangeArrowheads="1" noTextEdit="1"/>
          </p:cNvSpPr>
          <p:nvPr>
            <p:ph type="sldImg"/>
          </p:nvPr>
        </p:nvSpPr>
        <p:spPr>
          <a:xfrm>
            <a:off x="1150938" y="692150"/>
            <a:ext cx="4556125" cy="3416300"/>
          </a:xfrm>
          <a:ln cap="flat"/>
        </p:spPr>
      </p:sp>
      <p:sp>
        <p:nvSpPr>
          <p:cNvPr id="123907" name="Rectangle 3">
            <a:extLst>
              <a:ext uri="{FF2B5EF4-FFF2-40B4-BE49-F238E27FC236}">
                <a16:creationId xmlns:a16="http://schemas.microsoft.com/office/drawing/2014/main" id="{5CDDA16F-DBCB-4C04-8CF1-14E78441B44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Each purchasing document is subdivided into two main areas: the header and individual items. Each document will contain a header and can contain several items. </a:t>
            </a:r>
          </a:p>
          <a:p>
            <a:r>
              <a:rPr lang="en-US" altLang="en-US" b="1"/>
              <a:t>Item Overview</a:t>
            </a:r>
          </a:p>
          <a:p>
            <a:r>
              <a:rPr lang="en-US" altLang="en-US" b="1"/>
              <a:t>The item overview is a summary of the header and item data in a purchasing document. The top part of the item overview screen contains important header data. The center portion of the screen contains data on the items to be procured.</a:t>
            </a:r>
          </a:p>
          <a:p>
            <a:r>
              <a:rPr lang="en-US" altLang="en-US" b="1"/>
              <a:t>The items are numbered according to the item number increment defined for the document type. You can change the default item number if you wish. </a:t>
            </a:r>
          </a:p>
          <a:p>
            <a:r>
              <a:rPr lang="en-US" altLang="en-US" b="1"/>
              <a:t>In addition, you can switch between single and double-line display on the item overview screen. To do so, choose </a:t>
            </a:r>
            <a:r>
              <a:rPr lang="en-US" altLang="en-US" b="1" i="1"/>
              <a:t>Edit</a:t>
            </a:r>
            <a:r>
              <a:rPr lang="en-US" altLang="en-US" b="1"/>
              <a:t> -&gt; </a:t>
            </a:r>
            <a:r>
              <a:rPr lang="en-US" altLang="en-US" b="1" i="1"/>
              <a:t>Change display.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AF497004-69DA-4347-A2C9-1FB92A077BEB}"/>
              </a:ext>
            </a:extLst>
          </p:cNvPr>
          <p:cNvSpPr>
            <a:spLocks noGrp="1" noRot="1" noChangeAspect="1" noChangeArrowheads="1" noTextEdit="1"/>
          </p:cNvSpPr>
          <p:nvPr>
            <p:ph type="sldImg"/>
          </p:nvPr>
        </p:nvSpPr>
        <p:spPr>
          <a:xfrm>
            <a:off x="1150938" y="692150"/>
            <a:ext cx="4556125" cy="3416300"/>
          </a:xfrm>
          <a:ln cap="flat"/>
        </p:spPr>
      </p:sp>
      <p:sp>
        <p:nvSpPr>
          <p:cNvPr id="125955" name="Rectangle 3">
            <a:extLst>
              <a:ext uri="{FF2B5EF4-FFF2-40B4-BE49-F238E27FC236}">
                <a16:creationId xmlns:a16="http://schemas.microsoft.com/office/drawing/2014/main" id="{AA7D39EF-06BB-45FC-B51E-4233ABB29A4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Item Detail Screen</a:t>
            </a:r>
          </a:p>
          <a:p>
            <a:r>
              <a:rPr lang="en-US" altLang="en-US" b="1"/>
              <a:t>The item detail screen contains important data on the procurement of a material. For example, it shows data for monitoring compliance with due dates and data for controlling goods and invoice receipts. </a:t>
            </a:r>
          </a:p>
          <a:p>
            <a:r>
              <a:rPr lang="en-US" altLang="en-US" b="1"/>
              <a:t>To display the detailed information on an item, select the item on the overview screen. Then choose </a:t>
            </a:r>
            <a:r>
              <a:rPr lang="en-US" altLang="en-US" b="1" i="1"/>
              <a:t>Item </a:t>
            </a:r>
            <a:r>
              <a:rPr lang="en-US" altLang="en-US" b="1"/>
              <a:t> -&gt;</a:t>
            </a:r>
            <a:r>
              <a:rPr lang="en-US" altLang="en-US" b="1" i="1"/>
              <a:t>Details</a:t>
            </a:r>
          </a:p>
          <a:p>
            <a:endParaRPr lang="en-US" altLang="en-US" b="1" i="1"/>
          </a:p>
          <a:p>
            <a:r>
              <a:rPr lang="en-US" altLang="en-US" b="1" i="1"/>
              <a:t>Additional Data on Items</a:t>
            </a:r>
          </a:p>
          <a:p>
            <a:r>
              <a:rPr lang="en-US" altLang="en-US" b="1" i="1"/>
              <a:t>The additional data comprises further information on an item (e.g. prices and conditions, account assignment, texts, etc.). You can display the additional data by selecting the desired item on the item overview screen and choosing the data to be displayed from the Item menu.</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B24A3D0C-60F8-4E76-B8E8-199F213A6C80}"/>
              </a:ext>
            </a:extLst>
          </p:cNvPr>
          <p:cNvSpPr>
            <a:spLocks noGrp="1" noRot="1" noChangeAspect="1" noChangeArrowheads="1" noTextEdit="1"/>
          </p:cNvSpPr>
          <p:nvPr>
            <p:ph type="sldImg"/>
          </p:nvPr>
        </p:nvSpPr>
        <p:spPr>
          <a:xfrm>
            <a:off x="1150938" y="692150"/>
            <a:ext cx="4556125" cy="3416300"/>
          </a:xfrm>
          <a:ln cap="flat"/>
        </p:spPr>
      </p:sp>
      <p:sp>
        <p:nvSpPr>
          <p:cNvPr id="128003" name="Rectangle 3">
            <a:extLst>
              <a:ext uri="{FF2B5EF4-FFF2-40B4-BE49-F238E27FC236}">
                <a16:creationId xmlns:a16="http://schemas.microsoft.com/office/drawing/2014/main" id="{B238B09C-DE2C-4EDB-A55F-36E7F0B509C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sz="1100"/>
              <a:t>Check whether data entered is correct by clicking on the check button and save the document. System generates a document number.</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E5729F50-410A-4626-AAB7-2A2973EEE375}"/>
              </a:ext>
            </a:extLst>
          </p:cNvPr>
          <p:cNvSpPr>
            <a:spLocks noGrp="1" noRot="1" noChangeAspect="1" noChangeArrowheads="1" noTextEdit="1"/>
          </p:cNvSpPr>
          <p:nvPr>
            <p:ph type="sldImg"/>
          </p:nvPr>
        </p:nvSpPr>
        <p:spPr>
          <a:xfrm>
            <a:off x="1150938" y="692150"/>
            <a:ext cx="4556125" cy="3416300"/>
          </a:xfrm>
          <a:ln cap="flat"/>
        </p:spPr>
      </p:sp>
      <p:sp>
        <p:nvSpPr>
          <p:cNvPr id="130051" name="Rectangle 3">
            <a:extLst>
              <a:ext uri="{FF2B5EF4-FFF2-40B4-BE49-F238E27FC236}">
                <a16:creationId xmlns:a16="http://schemas.microsoft.com/office/drawing/2014/main" id="{F27F384B-BD4C-485B-8F59-0E2ABBB7689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r>
              <a:rPr lang="en-US" altLang="en-US"/>
              <a:t>In order that the purchasing documents you create in the SAP System can be transmitted to the vendor (e.g. via the regular postal service as a normal printed document, as a fax, or via electronic data interchange (EDI)), the system generates a </a:t>
            </a:r>
            <a:r>
              <a:rPr lang="en-US" altLang="en-US" i="1"/>
              <a:t>message</a:t>
            </a:r>
            <a:r>
              <a:rPr lang="en-US" altLang="en-US"/>
              <a:t> for each document. (In this context, a message is a document in output format for communication to vendors, and should not be confused with system messages for example. The term "external message" may occasionally be used synonymously in this sense.)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A9402330-6075-4E96-8CB3-CA10CA695270}"/>
              </a:ext>
            </a:extLst>
          </p:cNvPr>
          <p:cNvSpPr>
            <a:spLocks noGrp="1" noRot="1" noChangeAspect="1" noChangeArrowheads="1" noTextEdit="1"/>
          </p:cNvSpPr>
          <p:nvPr>
            <p:ph type="sldImg"/>
          </p:nvPr>
        </p:nvSpPr>
        <p:spPr>
          <a:xfrm>
            <a:off x="1150938" y="692150"/>
            <a:ext cx="4556125" cy="3416300"/>
          </a:xfrm>
          <a:ln cap="flat"/>
        </p:spPr>
      </p:sp>
      <p:sp>
        <p:nvSpPr>
          <p:cNvPr id="41987" name="Rectangle 3">
            <a:extLst>
              <a:ext uri="{FF2B5EF4-FFF2-40B4-BE49-F238E27FC236}">
                <a16:creationId xmlns:a16="http://schemas.microsoft.com/office/drawing/2014/main" id="{5AB44803-D530-455D-802D-F34A564D7D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8772FC0D-021A-45D2-8EE7-B54A8B3C01E1}"/>
              </a:ext>
            </a:extLst>
          </p:cNvPr>
          <p:cNvSpPr>
            <a:spLocks noGrp="1" noRot="1" noChangeAspect="1" noChangeArrowheads="1" noTextEdit="1"/>
          </p:cNvSpPr>
          <p:nvPr>
            <p:ph type="sldImg"/>
          </p:nvPr>
        </p:nvSpPr>
        <p:spPr>
          <a:xfrm>
            <a:off x="1150938" y="692150"/>
            <a:ext cx="4556125" cy="3416300"/>
          </a:xfrm>
          <a:ln cap="flat"/>
        </p:spPr>
      </p:sp>
      <p:sp>
        <p:nvSpPr>
          <p:cNvPr id="132099" name="Rectangle 3">
            <a:extLst>
              <a:ext uri="{FF2B5EF4-FFF2-40B4-BE49-F238E27FC236}">
                <a16:creationId xmlns:a16="http://schemas.microsoft.com/office/drawing/2014/main" id="{47C61FF5-343E-4708-8D2F-4D9FC6CFDDB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357FEE46-6C71-4A4F-9EB2-2E59BE4F08DC}"/>
              </a:ext>
            </a:extLst>
          </p:cNvPr>
          <p:cNvSpPr>
            <a:spLocks noGrp="1" noRot="1" noChangeAspect="1" noChangeArrowheads="1" noTextEdit="1"/>
          </p:cNvSpPr>
          <p:nvPr>
            <p:ph type="sldImg"/>
          </p:nvPr>
        </p:nvSpPr>
        <p:spPr>
          <a:xfrm>
            <a:off x="1150938" y="692150"/>
            <a:ext cx="4556125" cy="3416300"/>
          </a:xfrm>
          <a:ln cap="flat"/>
        </p:spPr>
      </p:sp>
      <p:sp>
        <p:nvSpPr>
          <p:cNvPr id="134147" name="Rectangle 3">
            <a:extLst>
              <a:ext uri="{FF2B5EF4-FFF2-40B4-BE49-F238E27FC236}">
                <a16:creationId xmlns:a16="http://schemas.microsoft.com/office/drawing/2014/main" id="{3269B668-5D14-444E-8A4C-1295B5A1AD9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EA86E56A-60FD-4299-A751-3868F36FA59B}"/>
              </a:ext>
            </a:extLst>
          </p:cNvPr>
          <p:cNvSpPr>
            <a:spLocks noGrp="1" noRot="1" noChangeAspect="1" noChangeArrowheads="1" noTextEdit="1"/>
          </p:cNvSpPr>
          <p:nvPr>
            <p:ph type="sldImg"/>
          </p:nvPr>
        </p:nvSpPr>
        <p:spPr>
          <a:xfrm>
            <a:off x="1150938" y="692150"/>
            <a:ext cx="4556125" cy="3416300"/>
          </a:xfrm>
          <a:ln cap="flat"/>
        </p:spPr>
      </p:sp>
      <p:sp>
        <p:nvSpPr>
          <p:cNvPr id="136195" name="Rectangle 3">
            <a:extLst>
              <a:ext uri="{FF2B5EF4-FFF2-40B4-BE49-F238E27FC236}">
                <a16:creationId xmlns:a16="http://schemas.microsoft.com/office/drawing/2014/main" id="{06D3EC14-F0D0-43AA-8163-78DBAE56742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0B703E03-8605-4738-9768-0C1741538735}"/>
              </a:ext>
            </a:extLst>
          </p:cNvPr>
          <p:cNvSpPr>
            <a:spLocks noGrp="1" noRot="1" noChangeAspect="1" noChangeArrowheads="1" noTextEdit="1"/>
          </p:cNvSpPr>
          <p:nvPr>
            <p:ph type="sldImg"/>
          </p:nvPr>
        </p:nvSpPr>
        <p:spPr>
          <a:xfrm>
            <a:off x="1150938" y="692150"/>
            <a:ext cx="4556125" cy="3416300"/>
          </a:xfrm>
          <a:ln cap="flat"/>
        </p:spPr>
      </p:sp>
      <p:sp>
        <p:nvSpPr>
          <p:cNvPr id="138243" name="Rectangle 3">
            <a:extLst>
              <a:ext uri="{FF2B5EF4-FFF2-40B4-BE49-F238E27FC236}">
                <a16:creationId xmlns:a16="http://schemas.microsoft.com/office/drawing/2014/main" id="{BC9929DD-E7ED-472E-A46D-296755A79DC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C3C0543A-A4C3-42D8-8588-D68D1AA622A8}"/>
              </a:ext>
            </a:extLst>
          </p:cNvPr>
          <p:cNvSpPr>
            <a:spLocks noGrp="1" noRot="1" noChangeAspect="1" noChangeArrowheads="1" noTextEdit="1"/>
          </p:cNvSpPr>
          <p:nvPr>
            <p:ph type="sldImg"/>
          </p:nvPr>
        </p:nvSpPr>
        <p:spPr>
          <a:xfrm>
            <a:off x="1150938" y="692150"/>
            <a:ext cx="4556125" cy="3416300"/>
          </a:xfrm>
          <a:ln cap="flat"/>
        </p:spPr>
      </p:sp>
      <p:sp>
        <p:nvSpPr>
          <p:cNvPr id="140291" name="Rectangle 3">
            <a:extLst>
              <a:ext uri="{FF2B5EF4-FFF2-40B4-BE49-F238E27FC236}">
                <a16:creationId xmlns:a16="http://schemas.microsoft.com/office/drawing/2014/main" id="{B071DC08-D51C-4A95-880C-42A0BAC5690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4BC288BD-DA89-49A1-A8B5-158A230D1B9F}"/>
              </a:ext>
            </a:extLst>
          </p:cNvPr>
          <p:cNvSpPr>
            <a:spLocks noGrp="1" noRot="1" noChangeAspect="1" noChangeArrowheads="1" noTextEdit="1"/>
          </p:cNvSpPr>
          <p:nvPr>
            <p:ph type="sldImg"/>
          </p:nvPr>
        </p:nvSpPr>
        <p:spPr>
          <a:xfrm>
            <a:off x="1150938" y="692150"/>
            <a:ext cx="4556125" cy="3416300"/>
          </a:xfrm>
          <a:ln cap="flat"/>
        </p:spPr>
      </p:sp>
      <p:sp>
        <p:nvSpPr>
          <p:cNvPr id="142339" name="Rectangle 3">
            <a:extLst>
              <a:ext uri="{FF2B5EF4-FFF2-40B4-BE49-F238E27FC236}">
                <a16:creationId xmlns:a16="http://schemas.microsoft.com/office/drawing/2014/main" id="{B0BA76A7-84E2-49BD-ADF4-97F0D412CD1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BA1685E4-4934-473D-96B1-75141AA7BED4}"/>
              </a:ext>
            </a:extLst>
          </p:cNvPr>
          <p:cNvSpPr>
            <a:spLocks noGrp="1" noRot="1" noChangeAspect="1" noChangeArrowheads="1" noTextEdit="1"/>
          </p:cNvSpPr>
          <p:nvPr>
            <p:ph type="sldImg"/>
          </p:nvPr>
        </p:nvSpPr>
        <p:spPr>
          <a:xfrm>
            <a:off x="1150938" y="692150"/>
            <a:ext cx="4556125" cy="3416300"/>
          </a:xfrm>
          <a:ln cap="flat"/>
        </p:spPr>
      </p:sp>
      <p:sp>
        <p:nvSpPr>
          <p:cNvPr id="144387" name="Rectangle 3">
            <a:extLst>
              <a:ext uri="{FF2B5EF4-FFF2-40B4-BE49-F238E27FC236}">
                <a16:creationId xmlns:a16="http://schemas.microsoft.com/office/drawing/2014/main" id="{A4720C5D-DDE4-4F04-BBFF-A389AC0F1B2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a:extLst>
              <a:ext uri="{FF2B5EF4-FFF2-40B4-BE49-F238E27FC236}">
                <a16:creationId xmlns:a16="http://schemas.microsoft.com/office/drawing/2014/main" id="{DAD92010-0ED5-4CD7-BC90-4D7D34DA6D3B}"/>
              </a:ext>
            </a:extLst>
          </p:cNvPr>
          <p:cNvSpPr>
            <a:spLocks noGrp="1" noRot="1" noChangeAspect="1" noChangeArrowheads="1" noTextEdit="1"/>
          </p:cNvSpPr>
          <p:nvPr>
            <p:ph type="sldImg"/>
          </p:nvPr>
        </p:nvSpPr>
        <p:spPr>
          <a:xfrm>
            <a:off x="1150938" y="692150"/>
            <a:ext cx="4556125" cy="3416300"/>
          </a:xfrm>
          <a:ln cap="flat"/>
        </p:spPr>
      </p:sp>
      <p:sp>
        <p:nvSpPr>
          <p:cNvPr id="146435" name="Rectangle 3">
            <a:extLst>
              <a:ext uri="{FF2B5EF4-FFF2-40B4-BE49-F238E27FC236}">
                <a16:creationId xmlns:a16="http://schemas.microsoft.com/office/drawing/2014/main" id="{EEA4717F-1490-426E-88BD-7325DCE1D1C9}"/>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a:extLst>
              <a:ext uri="{FF2B5EF4-FFF2-40B4-BE49-F238E27FC236}">
                <a16:creationId xmlns:a16="http://schemas.microsoft.com/office/drawing/2014/main" id="{2C6FD664-FB23-49AC-A910-E8961021D983}"/>
              </a:ext>
            </a:extLst>
          </p:cNvPr>
          <p:cNvSpPr>
            <a:spLocks noGrp="1" noRot="1" noChangeAspect="1" noChangeArrowheads="1" noTextEdit="1"/>
          </p:cNvSpPr>
          <p:nvPr>
            <p:ph type="sldImg"/>
          </p:nvPr>
        </p:nvSpPr>
        <p:spPr>
          <a:xfrm>
            <a:off x="1150938" y="692150"/>
            <a:ext cx="4556125" cy="3416300"/>
          </a:xfrm>
          <a:ln cap="flat"/>
        </p:spPr>
      </p:sp>
      <p:sp>
        <p:nvSpPr>
          <p:cNvPr id="148483" name="Rectangle 3">
            <a:extLst>
              <a:ext uri="{FF2B5EF4-FFF2-40B4-BE49-F238E27FC236}">
                <a16:creationId xmlns:a16="http://schemas.microsoft.com/office/drawing/2014/main" id="{6AE16952-C805-4CD0-BB06-F9A84774A2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5000"/>
              </a:lnSpc>
              <a:spcBef>
                <a:spcPct val="15000"/>
              </a:spcBef>
            </a:pPr>
            <a:endParaRPr lang="en-US" altLang="en-US"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4076952-1B1D-4491-BB18-9ED002A7E26F}"/>
              </a:ext>
            </a:extLst>
          </p:cNvPr>
          <p:cNvSpPr>
            <a:spLocks noGrp="1" noRot="1" noChangeAspect="1" noChangeArrowheads="1" noTextEdit="1"/>
          </p:cNvSpPr>
          <p:nvPr>
            <p:ph type="sldImg"/>
          </p:nvPr>
        </p:nvSpPr>
        <p:spPr>
          <a:xfrm>
            <a:off x="1150938" y="692150"/>
            <a:ext cx="4556125" cy="3416300"/>
          </a:xfrm>
          <a:ln cap="flat"/>
        </p:spPr>
      </p:sp>
      <p:sp>
        <p:nvSpPr>
          <p:cNvPr id="44035" name="Rectangle 3">
            <a:extLst>
              <a:ext uri="{FF2B5EF4-FFF2-40B4-BE49-F238E27FC236}">
                <a16:creationId xmlns:a16="http://schemas.microsoft.com/office/drawing/2014/main" id="{5D8BBC3E-F3DB-48D4-9BC9-9435275DA23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above structure deals with the concept of organizational levels in Purchasing necessary to replicate an</a:t>
            </a:r>
          </a:p>
          <a:p>
            <a:r>
              <a:rPr lang="en-US" altLang="en-US"/>
              <a:t>enterprise structure in the SAP system. It also introduces a simple procurement process with its elements like RFQ, purchase order etc  integrated with Master Data and the other cross-functional modules.</a:t>
            </a:r>
            <a:endParaRPr lang="en-US" altLang="en-US"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F2F8A89D-FF35-4607-8445-2840E16D26B3}"/>
              </a:ext>
            </a:extLst>
          </p:cNvPr>
          <p:cNvSpPr>
            <a:spLocks noGrp="1" noRot="1" noChangeAspect="1" noChangeArrowheads="1" noTextEdit="1"/>
          </p:cNvSpPr>
          <p:nvPr>
            <p:ph type="sldImg"/>
          </p:nvPr>
        </p:nvSpPr>
        <p:spPr>
          <a:xfrm>
            <a:off x="1150938" y="692150"/>
            <a:ext cx="4556125" cy="3416300"/>
          </a:xfrm>
          <a:ln cap="flat"/>
        </p:spPr>
      </p:sp>
      <p:sp>
        <p:nvSpPr>
          <p:cNvPr id="46083" name="Rectangle 3">
            <a:extLst>
              <a:ext uri="{FF2B5EF4-FFF2-40B4-BE49-F238E27FC236}">
                <a16:creationId xmlns:a16="http://schemas.microsoft.com/office/drawing/2014/main" id="{8211B228-B38A-44A4-B4EF-63D86ACC968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800" b="1">
                <a:latin typeface="Arial" panose="020B0604020202020204" pitchFamily="34" charset="0"/>
                <a:cs typeface="Arial" panose="020B0604020202020204" pitchFamily="34" charset="0"/>
              </a:rPr>
              <a:t>Determination of requirements: </a:t>
            </a:r>
            <a:r>
              <a:rPr lang="en-US" altLang="en-US" sz="800">
                <a:latin typeface="Arial" panose="020B0604020202020204" pitchFamily="34" charset="0"/>
                <a:cs typeface="Arial" panose="020B0604020202020204" pitchFamily="34" charset="0"/>
              </a:rPr>
              <a:t>The responsible user department can manually pass a requirement for materials to the Purchasing department via a purchase requisition. If you have set a MRP procedure for a material in the material master,the SAP system automatically generates a purchase requisition.</a:t>
            </a:r>
          </a:p>
          <a:p>
            <a:r>
              <a:rPr lang="en-US" altLang="en-US" sz="800" b="1">
                <a:latin typeface="Arial" panose="020B0604020202020204" pitchFamily="34" charset="0"/>
                <a:cs typeface="Arial" panose="020B0604020202020204" pitchFamily="34" charset="0"/>
              </a:rPr>
              <a:t>Determination of source of supply: </a:t>
            </a:r>
            <a:r>
              <a:rPr lang="en-US" altLang="en-US" sz="800">
                <a:latin typeface="Arial" panose="020B0604020202020204" pitchFamily="34" charset="0"/>
                <a:cs typeface="Arial" panose="020B0604020202020204" pitchFamily="34" charset="0"/>
              </a:rPr>
              <a:t>As a purchaser, you are supported during determination of possible sources of supply. You can use determination of the source of supply to create requests for quotation (RFQs) and then enter the quotations. In addition, you can refer to purchase orders, contracts and conditionsthat already exist in the system.</a:t>
            </a:r>
          </a:p>
          <a:p>
            <a:r>
              <a:rPr lang="en-US" altLang="en-US" sz="800" b="1">
                <a:latin typeface="Arial" panose="020B0604020202020204" pitchFamily="34" charset="0"/>
                <a:cs typeface="Arial" panose="020B0604020202020204" pitchFamily="34" charset="0"/>
              </a:rPr>
              <a:t>Vendor selection: </a:t>
            </a:r>
            <a:r>
              <a:rPr lang="en-US" altLang="en-US" sz="800">
                <a:latin typeface="Arial" panose="020B0604020202020204" pitchFamily="34" charset="0"/>
                <a:cs typeface="Arial" panose="020B0604020202020204" pitchFamily="34" charset="0"/>
              </a:rPr>
              <a:t>The system simplifies the selection of vendors by making price comparisons between the various quotations. It automatically sends rejection letters.</a:t>
            </a:r>
          </a:p>
          <a:p>
            <a:r>
              <a:rPr lang="en-US" altLang="en-US" sz="800" b="1">
                <a:latin typeface="Arial" panose="020B0604020202020204" pitchFamily="34" charset="0"/>
                <a:cs typeface="Arial" panose="020B0604020202020204" pitchFamily="34" charset="0"/>
              </a:rPr>
              <a:t>Purchase order handling: </a:t>
            </a:r>
            <a:r>
              <a:rPr lang="en-US" altLang="en-US" sz="800">
                <a:latin typeface="Arial" panose="020B0604020202020204" pitchFamily="34" charset="0"/>
                <a:cs typeface="Arial" panose="020B0604020202020204" pitchFamily="34" charset="0"/>
              </a:rPr>
              <a:t>Similar to purchase requisitions, you can create purchase orders manually or have them created automatically by the system.When you create purchase orders, you can copy data from other documents,such as purchase requisitions or quotations, to reduce the amount of entry work required. You also have the option of working with outline agreements.</a:t>
            </a:r>
          </a:p>
          <a:p>
            <a:r>
              <a:rPr lang="en-US" altLang="en-US" sz="800" b="1">
                <a:latin typeface="Arial" panose="020B0604020202020204" pitchFamily="34" charset="0"/>
                <a:cs typeface="Arial" panose="020B0604020202020204" pitchFamily="34" charset="0"/>
              </a:rPr>
              <a:t>Purchase order monitoring: </a:t>
            </a:r>
            <a:r>
              <a:rPr lang="en-US" altLang="en-US" sz="800">
                <a:latin typeface="Arial" panose="020B0604020202020204" pitchFamily="34" charset="0"/>
                <a:cs typeface="Arial" panose="020B0604020202020204" pitchFamily="34" charset="0"/>
              </a:rPr>
              <a:t>You can monitor the processing status of the purchase orders in the system. You can also determine, for example, whether a delivery or an invoice for a purchase order item has been entered. You can remind the vendors of outstanding deliveries.</a:t>
            </a:r>
          </a:p>
          <a:p>
            <a:r>
              <a:rPr lang="en-US" altLang="en-US" sz="800" b="1">
                <a:latin typeface="Arial" panose="020B0604020202020204" pitchFamily="34" charset="0"/>
                <a:cs typeface="Arial" panose="020B0604020202020204" pitchFamily="34" charset="0"/>
              </a:rPr>
              <a:t>Goods receipt:</a:t>
            </a:r>
            <a:r>
              <a:rPr lang="en-US" altLang="en-US" sz="800">
                <a:latin typeface="Arial" panose="020B0604020202020204" pitchFamily="34" charset="0"/>
                <a:cs typeface="Arial" panose="020B0604020202020204" pitchFamily="34" charset="0"/>
              </a:rPr>
              <a:t> When you enter incoming deliveries in the system, you refer tothe relevant purchase order. The amount of entry work is therefore minimized,and you can check whether the delivered goods and quantities match the purchase order. The system also updates the purchase order history of the purchase order.</a:t>
            </a:r>
          </a:p>
          <a:p>
            <a:r>
              <a:rPr lang="en-US" altLang="en-US" sz="800" b="1">
                <a:latin typeface="Arial" panose="020B0604020202020204" pitchFamily="34" charset="0"/>
                <a:cs typeface="Arial" panose="020B0604020202020204" pitchFamily="34" charset="0"/>
              </a:rPr>
              <a:t>Invoice verification: </a:t>
            </a:r>
            <a:r>
              <a:rPr lang="en-US" altLang="en-US" sz="800">
                <a:latin typeface="Arial" panose="020B0604020202020204" pitchFamily="34" charset="0"/>
                <a:cs typeface="Arial" panose="020B0604020202020204" pitchFamily="34" charset="0"/>
              </a:rPr>
              <a:t>When entering invoices, you refer to the previous purchase order or delivery so you can check the calculations and the general accuracy of the invoice. The availability of the purchase order and goods receipt data enables you to refer to the quantity and price variances.</a:t>
            </a:r>
          </a:p>
          <a:p>
            <a:r>
              <a:rPr lang="en-US" altLang="en-US" sz="800" b="1">
                <a:latin typeface="Arial" panose="020B0604020202020204" pitchFamily="34" charset="0"/>
                <a:cs typeface="Arial" panose="020B0604020202020204" pitchFamily="34" charset="0"/>
              </a:rPr>
              <a:t>Payment processing: </a:t>
            </a:r>
            <a:r>
              <a:rPr lang="en-US" altLang="en-US" sz="800">
                <a:latin typeface="Arial" panose="020B0604020202020204" pitchFamily="34" charset="0"/>
                <a:cs typeface="Arial" panose="020B0604020202020204" pitchFamily="34" charset="0"/>
              </a:rPr>
              <a:t>The payment program authorizes payment to the creditor liabilities. Financial Accounting executes this program regularly.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201D513-3918-4043-A3B2-5DC400F25143}"/>
              </a:ext>
            </a:extLst>
          </p:cNvPr>
          <p:cNvSpPr>
            <a:spLocks noGrp="1" noRot="1" noChangeAspect="1" noChangeArrowheads="1" noTextEdit="1"/>
          </p:cNvSpPr>
          <p:nvPr>
            <p:ph type="sldImg"/>
          </p:nvPr>
        </p:nvSpPr>
        <p:spPr>
          <a:xfrm>
            <a:off x="1150938" y="692150"/>
            <a:ext cx="4556125" cy="3416300"/>
          </a:xfrm>
          <a:ln cap="flat"/>
        </p:spPr>
      </p:sp>
      <p:sp>
        <p:nvSpPr>
          <p:cNvPr id="48131" name="Rectangle 3">
            <a:extLst>
              <a:ext uri="{FF2B5EF4-FFF2-40B4-BE49-F238E27FC236}">
                <a16:creationId xmlns:a16="http://schemas.microsoft.com/office/drawing/2014/main" id="{40E3BCCF-BF81-492F-A62A-894689DA52D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 the SAP system, organizational levels are structures that represent the legal or organizational views of a company. The determination of the organizational levels is an important work step in the project and an essential prerequisite for all subsequent activities.</a:t>
            </a:r>
            <a:endParaRPr lang="en-US" altLang="en-US"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8CED72C4-5201-465D-A3F5-7EAF239C86FD}"/>
              </a:ext>
            </a:extLst>
          </p:cNvPr>
          <p:cNvSpPr>
            <a:spLocks noGrp="1" noRot="1" noChangeAspect="1" noChangeArrowheads="1" noTextEdit="1"/>
          </p:cNvSpPr>
          <p:nvPr>
            <p:ph type="sldImg"/>
          </p:nvPr>
        </p:nvSpPr>
        <p:spPr>
          <a:xfrm>
            <a:off x="1150938" y="692150"/>
            <a:ext cx="4556125" cy="3416300"/>
          </a:xfrm>
          <a:ln cap="flat"/>
        </p:spPr>
      </p:sp>
      <p:sp>
        <p:nvSpPr>
          <p:cNvPr id="50179" name="Rectangle 3">
            <a:extLst>
              <a:ext uri="{FF2B5EF4-FFF2-40B4-BE49-F238E27FC236}">
                <a16:creationId xmlns:a16="http://schemas.microsoft.com/office/drawing/2014/main" id="{0C01B4B0-67C2-4A91-AAEE-2BB6E321B68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800">
                <a:latin typeface="Arial" panose="020B0604020202020204" pitchFamily="34" charset="0"/>
                <a:cs typeface="Arial" panose="020B0604020202020204" pitchFamily="34" charset="0"/>
              </a:rPr>
              <a:t>The </a:t>
            </a:r>
            <a:r>
              <a:rPr lang="en-US" altLang="en-US" sz="800" b="1">
                <a:latin typeface="Arial" panose="020B0604020202020204" pitchFamily="34" charset="0"/>
                <a:cs typeface="Arial" panose="020B0604020202020204" pitchFamily="34" charset="0"/>
              </a:rPr>
              <a:t>purchasing organization is an organizational unit within logistics that </a:t>
            </a:r>
            <a:r>
              <a:rPr lang="en-US" altLang="en-US" sz="800">
                <a:latin typeface="Arial" panose="020B0604020202020204" pitchFamily="34" charset="0"/>
                <a:cs typeface="Arial" panose="020B0604020202020204" pitchFamily="34" charset="0"/>
              </a:rPr>
              <a:t>subdivides the enterprise according to the purchasing requirements. A purchasing organization procures materials or services, negotiates conditions of purchase with vendors, and assumes responsibility for these transactions. You can incorporate purchasing into the company structure by assigning the purchasing organization to a company code and to plants.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B5811DF-3CE0-4DBD-8293-5412D4AC2384}"/>
              </a:ext>
            </a:extLst>
          </p:cNvPr>
          <p:cNvSpPr>
            <a:spLocks noGrp="1"/>
          </p:cNvSpPr>
          <p:nvPr>
            <p:ph type="dt" sz="half" idx="10"/>
          </p:nvPr>
        </p:nvSpPr>
        <p:spPr/>
        <p:txBody>
          <a:bodyPr/>
          <a:lstStyle>
            <a:lvl1pPr>
              <a:defRPr/>
            </a:lvl1pPr>
          </a:lstStyle>
          <a:p>
            <a:pPr>
              <a:defRPr/>
            </a:pPr>
            <a:fld id="{4AA47990-9D5A-450A-AAF6-3C0AF803E1A1}" type="datetime1">
              <a:rPr lang="en-US"/>
              <a:pPr>
                <a:defRPr/>
              </a:pPr>
              <a:t>1/30/2020</a:t>
            </a:fld>
            <a:endParaRPr lang="en-US"/>
          </a:p>
        </p:txBody>
      </p:sp>
      <p:sp>
        <p:nvSpPr>
          <p:cNvPr id="5" name="Footer Placeholder 4">
            <a:extLst>
              <a:ext uri="{FF2B5EF4-FFF2-40B4-BE49-F238E27FC236}">
                <a16:creationId xmlns:a16="http://schemas.microsoft.com/office/drawing/2014/main" id="{90922283-8318-4A45-9067-3D3770C6C222}"/>
              </a:ext>
            </a:extLst>
          </p:cNvPr>
          <p:cNvSpPr>
            <a:spLocks noGrp="1"/>
          </p:cNvSpPr>
          <p:nvPr>
            <p:ph type="ftr" sz="quarter" idx="11"/>
          </p:nvPr>
        </p:nvSpPr>
        <p:spPr/>
        <p:txBody>
          <a:bodyPr/>
          <a:lstStyle>
            <a:lvl1pPr>
              <a:defRPr/>
            </a:lvl1pPr>
          </a:lstStyle>
          <a:p>
            <a:pPr>
              <a:defRPr/>
            </a:pPr>
            <a:r>
              <a:rPr lang="en-US"/>
              <a:t>Capgemini Public</a:t>
            </a:r>
          </a:p>
        </p:txBody>
      </p:sp>
      <p:sp>
        <p:nvSpPr>
          <p:cNvPr id="6" name="Slide Number Placeholder 5">
            <a:extLst>
              <a:ext uri="{FF2B5EF4-FFF2-40B4-BE49-F238E27FC236}">
                <a16:creationId xmlns:a16="http://schemas.microsoft.com/office/drawing/2014/main" id="{95A721F1-BA23-47B6-8F82-39DDAECA260F}"/>
              </a:ext>
            </a:extLst>
          </p:cNvPr>
          <p:cNvSpPr>
            <a:spLocks noGrp="1"/>
          </p:cNvSpPr>
          <p:nvPr>
            <p:ph type="sldNum" sz="quarter" idx="12"/>
          </p:nvPr>
        </p:nvSpPr>
        <p:spPr/>
        <p:txBody>
          <a:bodyPr/>
          <a:lstStyle>
            <a:lvl1pPr>
              <a:defRPr/>
            </a:lvl1pPr>
          </a:lstStyle>
          <a:p>
            <a:pPr>
              <a:defRPr/>
            </a:pPr>
            <a:fld id="{0E0540EA-186F-4050-B14C-5E341290A8B4}" type="slidenum">
              <a:rPr lang="en-US"/>
              <a:pPr>
                <a:defRPr/>
              </a:pPr>
              <a:t>‹#›</a:t>
            </a:fld>
            <a:endParaRPr lang="en-US"/>
          </a:p>
        </p:txBody>
      </p:sp>
    </p:spTree>
    <p:extLst>
      <p:ext uri="{BB962C8B-B14F-4D97-AF65-F5344CB8AC3E}">
        <p14:creationId xmlns:p14="http://schemas.microsoft.com/office/powerpoint/2010/main" val="1647225515"/>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7E6B1A-F5E7-42FA-886B-71E3A1D682DD}"/>
              </a:ext>
            </a:extLst>
          </p:cNvPr>
          <p:cNvSpPr>
            <a:spLocks noGrp="1"/>
          </p:cNvSpPr>
          <p:nvPr>
            <p:ph type="dt" sz="half" idx="10"/>
          </p:nvPr>
        </p:nvSpPr>
        <p:spPr/>
        <p:txBody>
          <a:bodyPr/>
          <a:lstStyle>
            <a:lvl1pPr>
              <a:defRPr/>
            </a:lvl1pPr>
          </a:lstStyle>
          <a:p>
            <a:pPr>
              <a:defRPr/>
            </a:pPr>
            <a:fld id="{49A271DD-406D-40C2-BB72-C5452113429E}" type="datetime1">
              <a:rPr lang="en-US"/>
              <a:pPr>
                <a:defRPr/>
              </a:pPr>
              <a:t>1/30/2020</a:t>
            </a:fld>
            <a:endParaRPr lang="en-US"/>
          </a:p>
        </p:txBody>
      </p:sp>
      <p:sp>
        <p:nvSpPr>
          <p:cNvPr id="5" name="Footer Placeholder 4">
            <a:extLst>
              <a:ext uri="{FF2B5EF4-FFF2-40B4-BE49-F238E27FC236}">
                <a16:creationId xmlns:a16="http://schemas.microsoft.com/office/drawing/2014/main" id="{8E38F2DA-242B-4035-9C52-F3BF9ADEA5C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D71169-9CEE-44A2-84D4-006F4121206B}"/>
              </a:ext>
            </a:extLst>
          </p:cNvPr>
          <p:cNvSpPr>
            <a:spLocks noGrp="1"/>
          </p:cNvSpPr>
          <p:nvPr>
            <p:ph type="sldNum" sz="quarter" idx="12"/>
          </p:nvPr>
        </p:nvSpPr>
        <p:spPr/>
        <p:txBody>
          <a:bodyPr/>
          <a:lstStyle>
            <a:lvl1pPr>
              <a:defRPr/>
            </a:lvl1pPr>
          </a:lstStyle>
          <a:p>
            <a:pPr>
              <a:defRPr/>
            </a:pPr>
            <a:fld id="{DC0892CD-3344-4CC5-BF16-43D475BE257E}" type="slidenum">
              <a:rPr lang="en-US"/>
              <a:pPr>
                <a:defRPr/>
              </a:pPr>
              <a:t>‹#›</a:t>
            </a:fld>
            <a:endParaRPr lang="en-US"/>
          </a:p>
        </p:txBody>
      </p:sp>
    </p:spTree>
    <p:extLst>
      <p:ext uri="{BB962C8B-B14F-4D97-AF65-F5344CB8AC3E}">
        <p14:creationId xmlns:p14="http://schemas.microsoft.com/office/powerpoint/2010/main" val="312765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BA589-B283-4672-8803-D66331EA2DA3}"/>
              </a:ext>
            </a:extLst>
          </p:cNvPr>
          <p:cNvSpPr>
            <a:spLocks noGrp="1"/>
          </p:cNvSpPr>
          <p:nvPr>
            <p:ph type="dt" sz="half" idx="10"/>
          </p:nvPr>
        </p:nvSpPr>
        <p:spPr/>
        <p:txBody>
          <a:bodyPr/>
          <a:lstStyle>
            <a:lvl1pPr>
              <a:defRPr/>
            </a:lvl1pPr>
          </a:lstStyle>
          <a:p>
            <a:pPr>
              <a:defRPr/>
            </a:pPr>
            <a:fld id="{2135FA79-818F-44BD-A9CE-C41BAEDCACD8}" type="datetime1">
              <a:rPr lang="en-US"/>
              <a:pPr>
                <a:defRPr/>
              </a:pPr>
              <a:t>1/30/2020</a:t>
            </a:fld>
            <a:endParaRPr lang="en-US"/>
          </a:p>
        </p:txBody>
      </p:sp>
      <p:sp>
        <p:nvSpPr>
          <p:cNvPr id="5" name="Footer Placeholder 4">
            <a:extLst>
              <a:ext uri="{FF2B5EF4-FFF2-40B4-BE49-F238E27FC236}">
                <a16:creationId xmlns:a16="http://schemas.microsoft.com/office/drawing/2014/main" id="{A93C6EB9-93D6-48C3-9C27-DA456636A54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2B006FC-B903-482B-AB24-611F93D1627B}"/>
              </a:ext>
            </a:extLst>
          </p:cNvPr>
          <p:cNvSpPr>
            <a:spLocks noGrp="1"/>
          </p:cNvSpPr>
          <p:nvPr>
            <p:ph type="sldNum" sz="quarter" idx="12"/>
          </p:nvPr>
        </p:nvSpPr>
        <p:spPr/>
        <p:txBody>
          <a:bodyPr/>
          <a:lstStyle>
            <a:lvl1pPr>
              <a:defRPr/>
            </a:lvl1pPr>
          </a:lstStyle>
          <a:p>
            <a:pPr>
              <a:defRPr/>
            </a:pPr>
            <a:fld id="{C3856CDF-1D62-4845-8B01-B9374377DA0C}" type="slidenum">
              <a:rPr lang="en-US"/>
              <a:pPr>
                <a:defRPr/>
              </a:pPr>
              <a:t>‹#›</a:t>
            </a:fld>
            <a:endParaRPr lang="en-US"/>
          </a:p>
        </p:txBody>
      </p:sp>
    </p:spTree>
    <p:extLst>
      <p:ext uri="{BB962C8B-B14F-4D97-AF65-F5344CB8AC3E}">
        <p14:creationId xmlns:p14="http://schemas.microsoft.com/office/powerpoint/2010/main" val="35157677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3" name="Freeform 79">
            <a:extLst>
              <a:ext uri="{FF2B5EF4-FFF2-40B4-BE49-F238E27FC236}">
                <a16:creationId xmlns:a16="http://schemas.microsoft.com/office/drawing/2014/main" id="{00D19AC5-83D0-4441-AA88-250BCA329FEE}"/>
              </a:ext>
            </a:extLst>
          </p:cNvPr>
          <p:cNvSpPr>
            <a:spLocks/>
          </p:cNvSpPr>
          <p:nvPr/>
        </p:nvSpPr>
        <p:spPr bwMode="auto">
          <a:xfrm>
            <a:off x="0" y="0"/>
            <a:ext cx="9144000" cy="6858000"/>
          </a:xfrm>
          <a:custGeom>
            <a:avLst/>
            <a:gdLst>
              <a:gd name="T0" fmla="*/ 2147483646 w 5760"/>
              <a:gd name="T1" fmla="*/ 2147483646 h 4451"/>
              <a:gd name="T2" fmla="*/ 2147483646 w 5760"/>
              <a:gd name="T3" fmla="*/ 2147483646 h 4451"/>
              <a:gd name="T4" fmla="*/ 2147483646 w 5760"/>
              <a:gd name="T5" fmla="*/ 2147483646 h 4451"/>
              <a:gd name="T6" fmla="*/ 2147483646 w 5760"/>
              <a:gd name="T7" fmla="*/ 2147483646 h 4451"/>
              <a:gd name="T8" fmla="*/ 2147483646 w 5760"/>
              <a:gd name="T9" fmla="*/ 2147483646 h 4451"/>
              <a:gd name="T10" fmla="*/ 2147483646 w 5760"/>
              <a:gd name="T11" fmla="*/ 2147483646 h 4451"/>
              <a:gd name="T12" fmla="*/ 2147483646 w 5760"/>
              <a:gd name="T13" fmla="*/ 2147483646 h 4451"/>
              <a:gd name="T14" fmla="*/ 2147483646 w 5760"/>
              <a:gd name="T15" fmla="*/ 2147483646 h 4451"/>
              <a:gd name="T16" fmla="*/ 2147483646 w 5760"/>
              <a:gd name="T17" fmla="*/ 2147483646 h 4451"/>
              <a:gd name="T18" fmla="*/ 2147483646 w 5760"/>
              <a:gd name="T19" fmla="*/ 2147483646 h 4451"/>
              <a:gd name="T20" fmla="*/ 2147483646 w 5760"/>
              <a:gd name="T21" fmla="*/ 2147483646 h 4451"/>
              <a:gd name="T22" fmla="*/ 2147483646 w 5760"/>
              <a:gd name="T23" fmla="*/ 2147483646 h 4451"/>
              <a:gd name="T24" fmla="*/ 2147483646 w 5760"/>
              <a:gd name="T25" fmla="*/ 2147483646 h 4451"/>
              <a:gd name="T26" fmla="*/ 2147483646 w 5760"/>
              <a:gd name="T27" fmla="*/ 2147483646 h 4451"/>
              <a:gd name="T28" fmla="*/ 2147483646 w 5760"/>
              <a:gd name="T29" fmla="*/ 2147483646 h 4451"/>
              <a:gd name="T30" fmla="*/ 2147483646 w 5760"/>
              <a:gd name="T31" fmla="*/ 2147483646 h 4451"/>
              <a:gd name="T32" fmla="*/ 2147483646 w 5760"/>
              <a:gd name="T33" fmla="*/ 2147483646 h 4451"/>
              <a:gd name="T34" fmla="*/ 2147483646 w 5760"/>
              <a:gd name="T35" fmla="*/ 2147483646 h 4451"/>
              <a:gd name="T36" fmla="*/ 2147483646 w 5760"/>
              <a:gd name="T37" fmla="*/ 2147483646 h 4451"/>
              <a:gd name="T38" fmla="*/ 2147483646 w 5760"/>
              <a:gd name="T39" fmla="*/ 2147483646 h 4451"/>
              <a:gd name="T40" fmla="*/ 2147483646 w 5760"/>
              <a:gd name="T41" fmla="*/ 2147483646 h 4451"/>
              <a:gd name="T42" fmla="*/ 2147483646 w 5760"/>
              <a:gd name="T43" fmla="*/ 2147483646 h 4451"/>
              <a:gd name="T44" fmla="*/ 2147483646 w 5760"/>
              <a:gd name="T45" fmla="*/ 2147483646 h 4451"/>
              <a:gd name="T46" fmla="*/ 2147483646 w 5760"/>
              <a:gd name="T47" fmla="*/ 2147483646 h 4451"/>
              <a:gd name="T48" fmla="*/ 2147483646 w 5760"/>
              <a:gd name="T49" fmla="*/ 2147483646 h 4451"/>
              <a:gd name="T50" fmla="*/ 2147483646 w 5760"/>
              <a:gd name="T51" fmla="*/ 2147483646 h 4451"/>
              <a:gd name="T52" fmla="*/ 2147483646 w 5760"/>
              <a:gd name="T53" fmla="*/ 2147483646 h 4451"/>
              <a:gd name="T54" fmla="*/ 2147483646 w 5760"/>
              <a:gd name="T55" fmla="*/ 2147483646 h 4451"/>
              <a:gd name="T56" fmla="*/ 2147483646 w 5760"/>
              <a:gd name="T57" fmla="*/ 2147483646 h 4451"/>
              <a:gd name="T58" fmla="*/ 2147483646 w 5760"/>
              <a:gd name="T59" fmla="*/ 0 h 4451"/>
              <a:gd name="T60" fmla="*/ 0 w 5760"/>
              <a:gd name="T61" fmla="*/ 2147483646 h 4451"/>
              <a:gd name="T62" fmla="*/ 2147483646 w 5760"/>
              <a:gd name="T63" fmla="*/ 2147483646 h 4451"/>
              <a:gd name="T64" fmla="*/ 2147483646 w 5760"/>
              <a:gd name="T65" fmla="*/ 2147483646 h 4451"/>
              <a:gd name="T66" fmla="*/ 2147483646 w 5760"/>
              <a:gd name="T67" fmla="*/ 2147483646 h 4451"/>
              <a:gd name="T68" fmla="*/ 2147483646 w 5760"/>
              <a:gd name="T69" fmla="*/ 2147483646 h 4451"/>
              <a:gd name="T70" fmla="*/ 2147483646 w 5760"/>
              <a:gd name="T71" fmla="*/ 2147483646 h 4451"/>
              <a:gd name="T72" fmla="*/ 2147483646 w 5760"/>
              <a:gd name="T73" fmla="*/ 2147483646 h 4451"/>
              <a:gd name="T74" fmla="*/ 2147483646 w 5760"/>
              <a:gd name="T75" fmla="*/ 2147483646 h 4451"/>
              <a:gd name="T76" fmla="*/ 2147483646 w 5760"/>
              <a:gd name="T77" fmla="*/ 2147483646 h 4451"/>
              <a:gd name="T78" fmla="*/ 2147483646 w 5760"/>
              <a:gd name="T79" fmla="*/ 2147483646 h 4451"/>
              <a:gd name="T80" fmla="*/ 2147483646 w 5760"/>
              <a:gd name="T81" fmla="*/ 2147483646 h 4451"/>
              <a:gd name="T82" fmla="*/ 2147483646 w 5760"/>
              <a:gd name="T83" fmla="*/ 2147483646 h 4451"/>
              <a:gd name="T84" fmla="*/ 2147483646 w 5760"/>
              <a:gd name="T85" fmla="*/ 2147483646 h 445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760" h="4451">
                <a:moveTo>
                  <a:pt x="624" y="3322"/>
                </a:moveTo>
                <a:lnTo>
                  <a:pt x="624" y="3322"/>
                </a:lnTo>
                <a:lnTo>
                  <a:pt x="669" y="3284"/>
                </a:lnTo>
                <a:lnTo>
                  <a:pt x="715" y="3246"/>
                </a:lnTo>
                <a:lnTo>
                  <a:pt x="760" y="3209"/>
                </a:lnTo>
                <a:lnTo>
                  <a:pt x="805" y="3175"/>
                </a:lnTo>
                <a:lnTo>
                  <a:pt x="853" y="3142"/>
                </a:lnTo>
                <a:lnTo>
                  <a:pt x="898" y="3111"/>
                </a:lnTo>
                <a:lnTo>
                  <a:pt x="945" y="3080"/>
                </a:lnTo>
                <a:lnTo>
                  <a:pt x="993" y="3049"/>
                </a:lnTo>
                <a:lnTo>
                  <a:pt x="1042" y="3020"/>
                </a:lnTo>
                <a:lnTo>
                  <a:pt x="1089" y="2993"/>
                </a:lnTo>
                <a:lnTo>
                  <a:pt x="1185" y="2940"/>
                </a:lnTo>
                <a:lnTo>
                  <a:pt x="1285" y="2893"/>
                </a:lnTo>
                <a:lnTo>
                  <a:pt x="1385" y="2847"/>
                </a:lnTo>
                <a:lnTo>
                  <a:pt x="1485" y="2806"/>
                </a:lnTo>
                <a:lnTo>
                  <a:pt x="1589" y="2766"/>
                </a:lnTo>
                <a:lnTo>
                  <a:pt x="1693" y="2729"/>
                </a:lnTo>
                <a:lnTo>
                  <a:pt x="1798" y="2695"/>
                </a:lnTo>
                <a:lnTo>
                  <a:pt x="1904" y="2662"/>
                </a:lnTo>
                <a:lnTo>
                  <a:pt x="2011" y="2631"/>
                </a:lnTo>
                <a:lnTo>
                  <a:pt x="2118" y="2600"/>
                </a:lnTo>
                <a:lnTo>
                  <a:pt x="2229" y="2571"/>
                </a:lnTo>
                <a:lnTo>
                  <a:pt x="2351" y="2540"/>
                </a:lnTo>
                <a:lnTo>
                  <a:pt x="2475" y="2511"/>
                </a:lnTo>
                <a:lnTo>
                  <a:pt x="2596" y="2482"/>
                </a:lnTo>
                <a:lnTo>
                  <a:pt x="2720" y="2456"/>
                </a:lnTo>
                <a:lnTo>
                  <a:pt x="2964" y="2406"/>
                </a:lnTo>
                <a:lnTo>
                  <a:pt x="3205" y="2358"/>
                </a:lnTo>
                <a:lnTo>
                  <a:pt x="3198" y="2358"/>
                </a:lnTo>
                <a:lnTo>
                  <a:pt x="3705" y="2251"/>
                </a:lnTo>
                <a:lnTo>
                  <a:pt x="3929" y="2202"/>
                </a:lnTo>
                <a:lnTo>
                  <a:pt x="4133" y="2155"/>
                </a:lnTo>
                <a:lnTo>
                  <a:pt x="4229" y="2129"/>
                </a:lnTo>
                <a:lnTo>
                  <a:pt x="4320" y="2104"/>
                </a:lnTo>
                <a:lnTo>
                  <a:pt x="4409" y="2078"/>
                </a:lnTo>
                <a:lnTo>
                  <a:pt x="4493" y="2053"/>
                </a:lnTo>
                <a:lnTo>
                  <a:pt x="4573" y="2025"/>
                </a:lnTo>
                <a:lnTo>
                  <a:pt x="4651" y="1996"/>
                </a:lnTo>
                <a:lnTo>
                  <a:pt x="4725" y="1967"/>
                </a:lnTo>
                <a:lnTo>
                  <a:pt x="4798" y="1935"/>
                </a:lnTo>
                <a:lnTo>
                  <a:pt x="4867" y="1902"/>
                </a:lnTo>
                <a:lnTo>
                  <a:pt x="4935" y="1865"/>
                </a:lnTo>
                <a:lnTo>
                  <a:pt x="5000" y="1829"/>
                </a:lnTo>
                <a:lnTo>
                  <a:pt x="5064" y="1789"/>
                </a:lnTo>
                <a:lnTo>
                  <a:pt x="5125" y="1745"/>
                </a:lnTo>
                <a:lnTo>
                  <a:pt x="5187" y="1700"/>
                </a:lnTo>
                <a:lnTo>
                  <a:pt x="5245" y="1651"/>
                </a:lnTo>
                <a:lnTo>
                  <a:pt x="5304" y="1598"/>
                </a:lnTo>
                <a:lnTo>
                  <a:pt x="5362" y="1542"/>
                </a:lnTo>
                <a:lnTo>
                  <a:pt x="5418" y="1484"/>
                </a:lnTo>
                <a:lnTo>
                  <a:pt x="5475" y="1420"/>
                </a:lnTo>
                <a:lnTo>
                  <a:pt x="5531" y="1351"/>
                </a:lnTo>
                <a:lnTo>
                  <a:pt x="5587" y="1280"/>
                </a:lnTo>
                <a:lnTo>
                  <a:pt x="5644" y="1204"/>
                </a:lnTo>
                <a:lnTo>
                  <a:pt x="5702" y="1122"/>
                </a:lnTo>
                <a:lnTo>
                  <a:pt x="5760" y="1036"/>
                </a:lnTo>
                <a:lnTo>
                  <a:pt x="5760" y="0"/>
                </a:lnTo>
                <a:lnTo>
                  <a:pt x="0" y="0"/>
                </a:lnTo>
                <a:lnTo>
                  <a:pt x="0" y="4451"/>
                </a:lnTo>
                <a:lnTo>
                  <a:pt x="20" y="4451"/>
                </a:lnTo>
                <a:lnTo>
                  <a:pt x="35" y="4366"/>
                </a:lnTo>
                <a:lnTo>
                  <a:pt x="55" y="4278"/>
                </a:lnTo>
                <a:lnTo>
                  <a:pt x="76" y="4195"/>
                </a:lnTo>
                <a:lnTo>
                  <a:pt x="102" y="4111"/>
                </a:lnTo>
                <a:lnTo>
                  <a:pt x="124" y="4053"/>
                </a:lnTo>
                <a:lnTo>
                  <a:pt x="145" y="3998"/>
                </a:lnTo>
                <a:lnTo>
                  <a:pt x="169" y="3944"/>
                </a:lnTo>
                <a:lnTo>
                  <a:pt x="193" y="3889"/>
                </a:lnTo>
                <a:lnTo>
                  <a:pt x="220" y="3836"/>
                </a:lnTo>
                <a:lnTo>
                  <a:pt x="247" y="3786"/>
                </a:lnTo>
                <a:lnTo>
                  <a:pt x="278" y="3735"/>
                </a:lnTo>
                <a:lnTo>
                  <a:pt x="309" y="3684"/>
                </a:lnTo>
                <a:lnTo>
                  <a:pt x="342" y="3635"/>
                </a:lnTo>
                <a:lnTo>
                  <a:pt x="378" y="3587"/>
                </a:lnTo>
                <a:lnTo>
                  <a:pt x="415" y="3540"/>
                </a:lnTo>
                <a:lnTo>
                  <a:pt x="453" y="3495"/>
                </a:lnTo>
                <a:lnTo>
                  <a:pt x="493" y="3449"/>
                </a:lnTo>
                <a:lnTo>
                  <a:pt x="535" y="3406"/>
                </a:lnTo>
                <a:lnTo>
                  <a:pt x="578" y="3364"/>
                </a:lnTo>
                <a:lnTo>
                  <a:pt x="624" y="332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4" name="Picture 86" descr="Capgemini_cmyk">
            <a:extLst>
              <a:ext uri="{FF2B5EF4-FFF2-40B4-BE49-F238E27FC236}">
                <a16:creationId xmlns:a16="http://schemas.microsoft.com/office/drawing/2014/main" id="{6B201E22-AF90-4998-BDEC-013FB4436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77825" y="358775"/>
            <a:ext cx="1998663"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0">
            <a:extLst>
              <a:ext uri="{FF2B5EF4-FFF2-40B4-BE49-F238E27FC236}">
                <a16:creationId xmlns:a16="http://schemas.microsoft.com/office/drawing/2014/main" id="{9C8F25D9-8A63-496F-9B9B-B4D14398C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0919"/>
          <a:stretch>
            <a:fillRect/>
          </a:stretch>
        </p:blipFill>
        <p:spPr bwMode="auto">
          <a:xfrm>
            <a:off x="0" y="2667000"/>
            <a:ext cx="914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6" name="Freeform 92">
            <a:extLst>
              <a:ext uri="{FF2B5EF4-FFF2-40B4-BE49-F238E27FC236}">
                <a16:creationId xmlns:a16="http://schemas.microsoft.com/office/drawing/2014/main" id="{C9626615-BDAF-4E6E-90D7-E334A3DD3D1A}"/>
              </a:ext>
            </a:extLst>
          </p:cNvPr>
          <p:cNvSpPr>
            <a:spLocks/>
          </p:cNvSpPr>
          <p:nvPr>
            <p:custDataLst>
              <p:tags r:id="rId1"/>
            </p:custDataLst>
          </p:nvPr>
        </p:nvSpPr>
        <p:spPr bwMode="auto">
          <a:xfrm>
            <a:off x="-3175" y="1881188"/>
            <a:ext cx="9147175" cy="4976812"/>
          </a:xfrm>
          <a:custGeom>
            <a:avLst/>
            <a:gdLst>
              <a:gd name="T0" fmla="*/ 0 w 5762"/>
              <a:gd name="T1" fmla="*/ 2147483646 h 3638"/>
              <a:gd name="T2" fmla="*/ 2147483646 w 5762"/>
              <a:gd name="T3" fmla="*/ 2147483646 h 3638"/>
              <a:gd name="T4" fmla="*/ 2147483646 w 5762"/>
              <a:gd name="T5" fmla="*/ 2147483646 h 3638"/>
              <a:gd name="T6" fmla="*/ 2147483646 w 5762"/>
              <a:gd name="T7" fmla="*/ 2147483646 h 3638"/>
              <a:gd name="T8" fmla="*/ 2147483646 w 5762"/>
              <a:gd name="T9" fmla="*/ 2147483646 h 3638"/>
              <a:gd name="T10" fmla="*/ 2147483646 w 5762"/>
              <a:gd name="T11" fmla="*/ 2147483646 h 3638"/>
              <a:gd name="T12" fmla="*/ 2147483646 w 5762"/>
              <a:gd name="T13" fmla="*/ 2147483646 h 3638"/>
              <a:gd name="T14" fmla="*/ 2147483646 w 5762"/>
              <a:gd name="T15" fmla="*/ 2147483646 h 36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solidFill>
            <a:srgbClr val="27134C"/>
          </a:solidFill>
          <a:ln>
            <a:noFill/>
          </a:ln>
          <a:extLst>
            <a:ext uri="{91240B29-F687-4F45-9708-019B960494DF}">
              <a14:hiddenLine xmlns:a14="http://schemas.microsoft.com/office/drawing/2010/main" w="19050" cap="flat" cmpd="sng">
                <a:solidFill>
                  <a:srgbClr val="000000"/>
                </a:solidFill>
                <a:prstDash val="solid"/>
                <a:round/>
                <a:headEnd type="none" w="med" len="med"/>
                <a:tailEnd type="none" w="med" len="med"/>
              </a14:hiddenLine>
            </a:ext>
          </a:extLst>
        </p:spPr>
        <p:txBody>
          <a:bodyPr wrap="none" anchor="ctr"/>
          <a:lstStyle/>
          <a:p>
            <a:endParaRPr lang="en-US"/>
          </a:p>
        </p:txBody>
      </p:sp>
      <p:sp>
        <p:nvSpPr>
          <p:cNvPr id="46090" name="Rectangle 10"/>
          <p:cNvSpPr>
            <a:spLocks noGrp="1" noChangeArrowheads="1"/>
          </p:cNvSpPr>
          <p:nvPr>
            <p:ph type="ctrTitle" sz="quarter"/>
          </p:nvPr>
        </p:nvSpPr>
        <p:spPr>
          <a:xfrm>
            <a:off x="-3175" y="923925"/>
            <a:ext cx="9144000" cy="1162050"/>
          </a:xfrm>
        </p:spPr>
        <p:txBody>
          <a:bodyPr lIns="972000" tIns="360000" rIns="72000" bIns="72000" anchor="t">
            <a:spAutoFit/>
          </a:bodyPr>
          <a:lstStyle>
            <a:lvl1pPr fontAlgn="t">
              <a:lnSpc>
                <a:spcPct val="100000"/>
              </a:lnSpc>
              <a:defRPr>
                <a:latin typeface="Arial" charset="0"/>
              </a:defRPr>
            </a:lvl1pPr>
          </a:lstStyle>
          <a:p>
            <a:r>
              <a:rPr lang="en-US" altLang="en-US"/>
              <a:t>Click to edit Master title style</a:t>
            </a:r>
            <a:endParaRPr lang="fr-FR"/>
          </a:p>
        </p:txBody>
      </p:sp>
    </p:spTree>
    <p:extLst>
      <p:ext uri="{BB962C8B-B14F-4D97-AF65-F5344CB8AC3E}">
        <p14:creationId xmlns:p14="http://schemas.microsoft.com/office/powerpoint/2010/main" val="346904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endParaRPr lang="en-US" noProof="0"/>
          </a:p>
        </p:txBody>
      </p:sp>
    </p:spTree>
    <p:extLst>
      <p:ext uri="{BB962C8B-B14F-4D97-AF65-F5344CB8AC3E}">
        <p14:creationId xmlns:p14="http://schemas.microsoft.com/office/powerpoint/2010/main" val="28209675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52425" y="436563"/>
            <a:ext cx="8734425" cy="550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3215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blue space tech">
            <a:extLst>
              <a:ext uri="{FF2B5EF4-FFF2-40B4-BE49-F238E27FC236}">
                <a16:creationId xmlns:a16="http://schemas.microsoft.com/office/drawing/2014/main" id="{5148BC7B-D47B-41BE-8564-CC916BF40C58}"/>
              </a:ext>
            </a:extLst>
          </p:cNvPr>
          <p:cNvPicPr>
            <a:picLocks noChangeAspect="1" noChangeArrowheads="1"/>
          </p:cNvPicPr>
          <p:nvPr/>
        </p:nvPicPr>
        <p:blipFill>
          <a:blip r:embed="rId2">
            <a:lum bright="-12000"/>
            <a:extLst>
              <a:ext uri="{28A0092B-C50C-407E-A947-70E740481C1C}">
                <a14:useLocalDpi xmlns:a14="http://schemas.microsoft.com/office/drawing/2010/main" val="0"/>
              </a:ext>
            </a:extLst>
          </a:blip>
          <a:srcRect r="21249" b="21581"/>
          <a:stretch>
            <a:fillRect/>
          </a:stretch>
        </p:blipFill>
        <p:spPr bwMode="auto">
          <a:xfrm>
            <a:off x="-7938" y="1803400"/>
            <a:ext cx="9151938"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spade 1">
            <a:extLst>
              <a:ext uri="{FF2B5EF4-FFF2-40B4-BE49-F238E27FC236}">
                <a16:creationId xmlns:a16="http://schemas.microsoft.com/office/drawing/2014/main" id="{63956287-0B13-4F96-A5A6-188D4524EB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l="1099" b="8173"/>
          <a:stretch>
            <a:fillRect/>
          </a:stretch>
        </p:blipFill>
        <p:spPr bwMode="auto">
          <a:xfrm>
            <a:off x="0" y="333375"/>
            <a:ext cx="9144000" cy="652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Capgemini_cmyk">
            <a:extLst>
              <a:ext uri="{FF2B5EF4-FFF2-40B4-BE49-F238E27FC236}">
                <a16:creationId xmlns:a16="http://schemas.microsoft.com/office/drawing/2014/main" id="{66660C41-DCBE-4A9D-B625-8990AC08BBB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3400" y="404813"/>
            <a:ext cx="2427288"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3" name="Rectangle 5"/>
          <p:cNvSpPr>
            <a:spLocks noGrp="1" noChangeArrowheads="1"/>
          </p:cNvSpPr>
          <p:nvPr>
            <p:ph type="subTitle" sz="quarter" idx="1"/>
          </p:nvPr>
        </p:nvSpPr>
        <p:spPr>
          <a:xfrm>
            <a:off x="515938" y="2692400"/>
            <a:ext cx="4849812" cy="736600"/>
          </a:xfrm>
        </p:spPr>
        <p:txBody>
          <a:bodyPr tIns="108000" rIns="144000"/>
          <a:lstStyle>
            <a:lvl1pPr marL="352425" indent="-352425">
              <a:lnSpc>
                <a:spcPct val="100000"/>
              </a:lnSpc>
              <a:spcBef>
                <a:spcPct val="0"/>
              </a:spcBef>
              <a:buFont typeface="Wingdings 3" pitchFamily="18" charset="2"/>
              <a:buChar char="u"/>
              <a:defRPr>
                <a:solidFill>
                  <a:srgbClr val="333333"/>
                </a:solidFill>
              </a:defRPr>
            </a:lvl1pPr>
          </a:lstStyle>
          <a:p>
            <a:r>
              <a:rPr lang="en-US" altLang="en-US"/>
              <a:t>Click to edit Master subtitle style</a:t>
            </a:r>
            <a:endParaRPr lang="en-GB"/>
          </a:p>
        </p:txBody>
      </p:sp>
      <p:sp>
        <p:nvSpPr>
          <p:cNvPr id="206854" name="Rectangle 6"/>
          <p:cNvSpPr>
            <a:spLocks noGrp="1" noChangeArrowheads="1"/>
          </p:cNvSpPr>
          <p:nvPr>
            <p:ph type="ctrTitle" sz="quarter"/>
          </p:nvPr>
        </p:nvSpPr>
        <p:spPr>
          <a:xfrm>
            <a:off x="515938" y="1219200"/>
            <a:ext cx="7213600" cy="1003300"/>
          </a:xfrm>
        </p:spPr>
        <p:txBody>
          <a:bodyPr lIns="91440" tIns="82296" rIns="82296" bIns="82296" anchor="b"/>
          <a:lstStyle>
            <a:lvl1pPr fontAlgn="t">
              <a:lnSpc>
                <a:spcPct val="100000"/>
              </a:lnSpc>
              <a:defRPr sz="2600"/>
            </a:lvl1pPr>
          </a:lstStyle>
          <a:p>
            <a:r>
              <a:rPr lang="en-US" altLang="en-US"/>
              <a:t>Click to edit Master title style</a:t>
            </a:r>
            <a:endParaRPr lang="en-GB"/>
          </a:p>
        </p:txBody>
      </p:sp>
    </p:spTree>
    <p:extLst>
      <p:ext uri="{BB962C8B-B14F-4D97-AF65-F5344CB8AC3E}">
        <p14:creationId xmlns:p14="http://schemas.microsoft.com/office/powerpoint/2010/main" val="2908746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20720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3675523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9125" y="1152525"/>
            <a:ext cx="3919538"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91063" y="1152525"/>
            <a:ext cx="3919537" cy="4867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3716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315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695AE2-A4AC-4D23-B739-BFFAAD212B1F}"/>
              </a:ext>
            </a:extLst>
          </p:cNvPr>
          <p:cNvSpPr>
            <a:spLocks noGrp="1"/>
          </p:cNvSpPr>
          <p:nvPr>
            <p:ph type="dt" sz="half" idx="10"/>
          </p:nvPr>
        </p:nvSpPr>
        <p:spPr/>
        <p:txBody>
          <a:bodyPr/>
          <a:lstStyle>
            <a:lvl1pPr>
              <a:defRPr/>
            </a:lvl1pPr>
          </a:lstStyle>
          <a:p>
            <a:pPr>
              <a:defRPr/>
            </a:pPr>
            <a:fld id="{03D51027-BB89-4C54-AF8C-78E59FC88351}" type="datetime1">
              <a:rPr lang="en-US"/>
              <a:pPr>
                <a:defRPr/>
              </a:pPr>
              <a:t>1/30/2020</a:t>
            </a:fld>
            <a:endParaRPr lang="en-US"/>
          </a:p>
        </p:txBody>
      </p:sp>
      <p:sp>
        <p:nvSpPr>
          <p:cNvPr id="5" name="Footer Placeholder 4">
            <a:extLst>
              <a:ext uri="{FF2B5EF4-FFF2-40B4-BE49-F238E27FC236}">
                <a16:creationId xmlns:a16="http://schemas.microsoft.com/office/drawing/2014/main" id="{E186E7DB-38DA-4BA8-BA03-5C69ABB12B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1A32F9C-D2B6-4129-B461-E91AE5BDB110}"/>
              </a:ext>
            </a:extLst>
          </p:cNvPr>
          <p:cNvSpPr>
            <a:spLocks noGrp="1"/>
          </p:cNvSpPr>
          <p:nvPr>
            <p:ph type="sldNum" sz="quarter" idx="12"/>
          </p:nvPr>
        </p:nvSpPr>
        <p:spPr/>
        <p:txBody>
          <a:bodyPr/>
          <a:lstStyle>
            <a:lvl1pPr>
              <a:defRPr/>
            </a:lvl1pPr>
          </a:lstStyle>
          <a:p>
            <a:pPr>
              <a:defRPr/>
            </a:pPr>
            <a:fld id="{EE5DAB70-1697-4ADE-A1B3-CD3DF5334986}" type="slidenum">
              <a:rPr lang="en-US"/>
              <a:pPr>
                <a:defRPr/>
              </a:pPr>
              <a:t>‹#›</a:t>
            </a:fld>
            <a:endParaRPr lang="en-US"/>
          </a:p>
        </p:txBody>
      </p:sp>
    </p:spTree>
    <p:extLst>
      <p:ext uri="{BB962C8B-B14F-4D97-AF65-F5344CB8AC3E}">
        <p14:creationId xmlns:p14="http://schemas.microsoft.com/office/powerpoint/2010/main" val="34077986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258312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0607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28832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7952303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14514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08750" y="225425"/>
            <a:ext cx="2101850" cy="57943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8438" y="225425"/>
            <a:ext cx="6157912" cy="57943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63214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52425" y="436563"/>
            <a:ext cx="8734425" cy="671512"/>
          </a:xfrm>
        </p:spPr>
        <p:txBody>
          <a:bodyPr/>
          <a:lstStyle/>
          <a:p>
            <a:r>
              <a:rPr lang="en-US"/>
              <a:t>Click to edit Master title style</a:t>
            </a:r>
          </a:p>
        </p:txBody>
      </p:sp>
      <p:sp>
        <p:nvSpPr>
          <p:cNvPr id="3" name="Table Placeholder 2"/>
          <p:cNvSpPr>
            <a:spLocks noGrp="1"/>
          </p:cNvSpPr>
          <p:nvPr>
            <p:ph type="tbl" idx="1"/>
          </p:nvPr>
        </p:nvSpPr>
        <p:spPr>
          <a:xfrm>
            <a:off x="647700" y="1962150"/>
            <a:ext cx="7800975" cy="3981450"/>
          </a:xfrm>
        </p:spPr>
        <p:txBody>
          <a:bodyPr/>
          <a:lstStyle/>
          <a:p>
            <a:pPr lvl="0"/>
            <a:r>
              <a:rPr lang="en-US" noProof="0"/>
              <a:t>Click icon to add table</a:t>
            </a:r>
          </a:p>
        </p:txBody>
      </p:sp>
    </p:spTree>
    <p:extLst>
      <p:ext uri="{BB962C8B-B14F-4D97-AF65-F5344CB8AC3E}">
        <p14:creationId xmlns:p14="http://schemas.microsoft.com/office/powerpoint/2010/main" val="256275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80C2BCF-30C8-47AF-B55A-4CB13CF723C1}"/>
              </a:ext>
            </a:extLst>
          </p:cNvPr>
          <p:cNvSpPr>
            <a:spLocks noGrp="1"/>
          </p:cNvSpPr>
          <p:nvPr>
            <p:ph type="dt" sz="half" idx="10"/>
          </p:nvPr>
        </p:nvSpPr>
        <p:spPr/>
        <p:txBody>
          <a:bodyPr/>
          <a:lstStyle>
            <a:lvl1pPr>
              <a:defRPr/>
            </a:lvl1pPr>
          </a:lstStyle>
          <a:p>
            <a:pPr>
              <a:defRPr/>
            </a:pPr>
            <a:fld id="{F7CB2826-3199-4316-A8C9-7F2A6FD33F6B}" type="datetime1">
              <a:rPr lang="en-US"/>
              <a:pPr>
                <a:defRPr/>
              </a:pPr>
              <a:t>1/30/2020</a:t>
            </a:fld>
            <a:endParaRPr lang="en-US"/>
          </a:p>
        </p:txBody>
      </p:sp>
      <p:sp>
        <p:nvSpPr>
          <p:cNvPr id="5" name="Footer Placeholder 4">
            <a:extLst>
              <a:ext uri="{FF2B5EF4-FFF2-40B4-BE49-F238E27FC236}">
                <a16:creationId xmlns:a16="http://schemas.microsoft.com/office/drawing/2014/main" id="{65D6953B-3FBF-49B8-AB91-C7614915A5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46BAA36-3492-42FD-8CB0-006F977B8B64}"/>
              </a:ext>
            </a:extLst>
          </p:cNvPr>
          <p:cNvSpPr>
            <a:spLocks noGrp="1"/>
          </p:cNvSpPr>
          <p:nvPr>
            <p:ph type="sldNum" sz="quarter" idx="12"/>
          </p:nvPr>
        </p:nvSpPr>
        <p:spPr/>
        <p:txBody>
          <a:bodyPr/>
          <a:lstStyle>
            <a:lvl1pPr>
              <a:defRPr/>
            </a:lvl1pPr>
          </a:lstStyle>
          <a:p>
            <a:pPr>
              <a:defRPr/>
            </a:pPr>
            <a:fld id="{99CE6493-6BC9-4042-839B-E1EC243F19D4}" type="slidenum">
              <a:rPr lang="en-US"/>
              <a:pPr>
                <a:defRPr/>
              </a:pPr>
              <a:t>‹#›</a:t>
            </a:fld>
            <a:endParaRPr lang="en-US"/>
          </a:p>
        </p:txBody>
      </p:sp>
    </p:spTree>
    <p:extLst>
      <p:ext uri="{BB962C8B-B14F-4D97-AF65-F5344CB8AC3E}">
        <p14:creationId xmlns:p14="http://schemas.microsoft.com/office/powerpoint/2010/main" val="3433105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6820F44-7FB3-4B7C-82F2-DFD6C44F27DD}"/>
              </a:ext>
            </a:extLst>
          </p:cNvPr>
          <p:cNvSpPr>
            <a:spLocks noGrp="1"/>
          </p:cNvSpPr>
          <p:nvPr>
            <p:ph type="dt" sz="half" idx="10"/>
          </p:nvPr>
        </p:nvSpPr>
        <p:spPr/>
        <p:txBody>
          <a:bodyPr/>
          <a:lstStyle>
            <a:lvl1pPr>
              <a:defRPr/>
            </a:lvl1pPr>
          </a:lstStyle>
          <a:p>
            <a:pPr>
              <a:defRPr/>
            </a:pPr>
            <a:fld id="{DDC3DFBB-A9F0-4860-9F43-295E225E3D4F}" type="datetime1">
              <a:rPr lang="en-US"/>
              <a:pPr>
                <a:defRPr/>
              </a:pPr>
              <a:t>1/30/2020</a:t>
            </a:fld>
            <a:endParaRPr lang="en-US"/>
          </a:p>
        </p:txBody>
      </p:sp>
      <p:sp>
        <p:nvSpPr>
          <p:cNvPr id="6" name="Footer Placeholder 4">
            <a:extLst>
              <a:ext uri="{FF2B5EF4-FFF2-40B4-BE49-F238E27FC236}">
                <a16:creationId xmlns:a16="http://schemas.microsoft.com/office/drawing/2014/main" id="{66DEFD2D-9308-413A-8510-3A1581E36AA5}"/>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409AF3E-34D4-425E-8B3E-561DFA728983}"/>
              </a:ext>
            </a:extLst>
          </p:cNvPr>
          <p:cNvSpPr>
            <a:spLocks noGrp="1"/>
          </p:cNvSpPr>
          <p:nvPr>
            <p:ph type="sldNum" sz="quarter" idx="12"/>
          </p:nvPr>
        </p:nvSpPr>
        <p:spPr/>
        <p:txBody>
          <a:bodyPr/>
          <a:lstStyle>
            <a:lvl1pPr>
              <a:defRPr/>
            </a:lvl1pPr>
          </a:lstStyle>
          <a:p>
            <a:pPr>
              <a:defRPr/>
            </a:pPr>
            <a:fld id="{085DEE13-8F4E-495A-8D80-7030EFEA0096}" type="slidenum">
              <a:rPr lang="en-US"/>
              <a:pPr>
                <a:defRPr/>
              </a:pPr>
              <a:t>‹#›</a:t>
            </a:fld>
            <a:endParaRPr lang="en-US"/>
          </a:p>
        </p:txBody>
      </p:sp>
    </p:spTree>
    <p:extLst>
      <p:ext uri="{BB962C8B-B14F-4D97-AF65-F5344CB8AC3E}">
        <p14:creationId xmlns:p14="http://schemas.microsoft.com/office/powerpoint/2010/main" val="165771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6E3250F-7447-47A8-B774-F7D85DE7B41D}"/>
              </a:ext>
            </a:extLst>
          </p:cNvPr>
          <p:cNvSpPr>
            <a:spLocks noGrp="1"/>
          </p:cNvSpPr>
          <p:nvPr>
            <p:ph type="dt" sz="half" idx="10"/>
          </p:nvPr>
        </p:nvSpPr>
        <p:spPr/>
        <p:txBody>
          <a:bodyPr/>
          <a:lstStyle>
            <a:lvl1pPr>
              <a:defRPr/>
            </a:lvl1pPr>
          </a:lstStyle>
          <a:p>
            <a:pPr>
              <a:defRPr/>
            </a:pPr>
            <a:fld id="{7B31DAB1-5968-4CE5-A360-F69D572378CB}" type="datetime1">
              <a:rPr lang="en-US"/>
              <a:pPr>
                <a:defRPr/>
              </a:pPr>
              <a:t>1/30/2020</a:t>
            </a:fld>
            <a:endParaRPr lang="en-US"/>
          </a:p>
        </p:txBody>
      </p:sp>
      <p:sp>
        <p:nvSpPr>
          <p:cNvPr id="8" name="Footer Placeholder 4">
            <a:extLst>
              <a:ext uri="{FF2B5EF4-FFF2-40B4-BE49-F238E27FC236}">
                <a16:creationId xmlns:a16="http://schemas.microsoft.com/office/drawing/2014/main" id="{9D6A6E15-188B-4EEA-A6B4-B80AC01550F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FC8A239-20AD-4434-9B1F-55C315D4E471}"/>
              </a:ext>
            </a:extLst>
          </p:cNvPr>
          <p:cNvSpPr>
            <a:spLocks noGrp="1"/>
          </p:cNvSpPr>
          <p:nvPr>
            <p:ph type="sldNum" sz="quarter" idx="12"/>
          </p:nvPr>
        </p:nvSpPr>
        <p:spPr/>
        <p:txBody>
          <a:bodyPr/>
          <a:lstStyle>
            <a:lvl1pPr>
              <a:defRPr/>
            </a:lvl1pPr>
          </a:lstStyle>
          <a:p>
            <a:pPr>
              <a:defRPr/>
            </a:pPr>
            <a:fld id="{F166BEB3-64EE-4124-89AE-895C25FFA9A8}" type="slidenum">
              <a:rPr lang="en-US"/>
              <a:pPr>
                <a:defRPr/>
              </a:pPr>
              <a:t>‹#›</a:t>
            </a:fld>
            <a:endParaRPr lang="en-US"/>
          </a:p>
        </p:txBody>
      </p:sp>
    </p:spTree>
    <p:extLst>
      <p:ext uri="{BB962C8B-B14F-4D97-AF65-F5344CB8AC3E}">
        <p14:creationId xmlns:p14="http://schemas.microsoft.com/office/powerpoint/2010/main" val="125566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194F3A3-683E-49A9-8562-FA921DB0F121}"/>
              </a:ext>
            </a:extLst>
          </p:cNvPr>
          <p:cNvSpPr>
            <a:spLocks noGrp="1"/>
          </p:cNvSpPr>
          <p:nvPr>
            <p:ph type="dt" sz="half" idx="10"/>
          </p:nvPr>
        </p:nvSpPr>
        <p:spPr/>
        <p:txBody>
          <a:bodyPr/>
          <a:lstStyle>
            <a:lvl1pPr>
              <a:defRPr/>
            </a:lvl1pPr>
          </a:lstStyle>
          <a:p>
            <a:pPr>
              <a:defRPr/>
            </a:pPr>
            <a:fld id="{FA822287-4DCD-4C35-930F-D4B052C061CE}" type="datetime1">
              <a:rPr lang="en-US"/>
              <a:pPr>
                <a:defRPr/>
              </a:pPr>
              <a:t>1/30/2020</a:t>
            </a:fld>
            <a:endParaRPr lang="en-US"/>
          </a:p>
        </p:txBody>
      </p:sp>
      <p:sp>
        <p:nvSpPr>
          <p:cNvPr id="4" name="Footer Placeholder 4">
            <a:extLst>
              <a:ext uri="{FF2B5EF4-FFF2-40B4-BE49-F238E27FC236}">
                <a16:creationId xmlns:a16="http://schemas.microsoft.com/office/drawing/2014/main" id="{40E77945-0E38-45AC-AADD-F1FDE63DCB5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0D082668-F709-4B1E-AAC6-2579460064E7}"/>
              </a:ext>
            </a:extLst>
          </p:cNvPr>
          <p:cNvSpPr>
            <a:spLocks noGrp="1"/>
          </p:cNvSpPr>
          <p:nvPr>
            <p:ph type="sldNum" sz="quarter" idx="12"/>
          </p:nvPr>
        </p:nvSpPr>
        <p:spPr/>
        <p:txBody>
          <a:bodyPr/>
          <a:lstStyle>
            <a:lvl1pPr>
              <a:defRPr/>
            </a:lvl1pPr>
          </a:lstStyle>
          <a:p>
            <a:pPr>
              <a:defRPr/>
            </a:pPr>
            <a:fld id="{3A47F5B7-1918-4FDE-8ADE-6D89AA83BD38}" type="slidenum">
              <a:rPr lang="en-US"/>
              <a:pPr>
                <a:defRPr/>
              </a:pPr>
              <a:t>‹#›</a:t>
            </a:fld>
            <a:endParaRPr lang="en-US"/>
          </a:p>
        </p:txBody>
      </p:sp>
    </p:spTree>
    <p:extLst>
      <p:ext uri="{BB962C8B-B14F-4D97-AF65-F5344CB8AC3E}">
        <p14:creationId xmlns:p14="http://schemas.microsoft.com/office/powerpoint/2010/main" val="267843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B3BFA7B-02B3-425C-B245-853027ED74C2}"/>
              </a:ext>
            </a:extLst>
          </p:cNvPr>
          <p:cNvSpPr>
            <a:spLocks noGrp="1"/>
          </p:cNvSpPr>
          <p:nvPr>
            <p:ph type="dt" sz="half" idx="10"/>
          </p:nvPr>
        </p:nvSpPr>
        <p:spPr/>
        <p:txBody>
          <a:bodyPr/>
          <a:lstStyle>
            <a:lvl1pPr>
              <a:defRPr/>
            </a:lvl1pPr>
          </a:lstStyle>
          <a:p>
            <a:pPr>
              <a:defRPr/>
            </a:pPr>
            <a:fld id="{1CC8A62C-99D1-400C-96B9-F7AFD6410933}" type="datetime1">
              <a:rPr lang="en-US"/>
              <a:pPr>
                <a:defRPr/>
              </a:pPr>
              <a:t>1/30/2020</a:t>
            </a:fld>
            <a:endParaRPr lang="en-US"/>
          </a:p>
        </p:txBody>
      </p:sp>
      <p:sp>
        <p:nvSpPr>
          <p:cNvPr id="3" name="Footer Placeholder 4">
            <a:extLst>
              <a:ext uri="{FF2B5EF4-FFF2-40B4-BE49-F238E27FC236}">
                <a16:creationId xmlns:a16="http://schemas.microsoft.com/office/drawing/2014/main" id="{D79B3E57-E4E1-41B8-ADD5-488B32F4232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79D32E3-7FEB-4460-9415-C58917D48697}"/>
              </a:ext>
            </a:extLst>
          </p:cNvPr>
          <p:cNvSpPr>
            <a:spLocks noGrp="1"/>
          </p:cNvSpPr>
          <p:nvPr>
            <p:ph type="sldNum" sz="quarter" idx="12"/>
          </p:nvPr>
        </p:nvSpPr>
        <p:spPr/>
        <p:txBody>
          <a:bodyPr/>
          <a:lstStyle>
            <a:lvl1pPr>
              <a:defRPr/>
            </a:lvl1pPr>
          </a:lstStyle>
          <a:p>
            <a:pPr>
              <a:defRPr/>
            </a:pPr>
            <a:fld id="{BDE11CFA-7F21-4148-BEB7-2614344106BF}" type="slidenum">
              <a:rPr lang="en-US"/>
              <a:pPr>
                <a:defRPr/>
              </a:pPr>
              <a:t>‹#›</a:t>
            </a:fld>
            <a:endParaRPr lang="en-US"/>
          </a:p>
        </p:txBody>
      </p:sp>
    </p:spTree>
    <p:extLst>
      <p:ext uri="{BB962C8B-B14F-4D97-AF65-F5344CB8AC3E}">
        <p14:creationId xmlns:p14="http://schemas.microsoft.com/office/powerpoint/2010/main" val="2055913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F5EC121-0163-4E9F-B821-05A64139C788}"/>
              </a:ext>
            </a:extLst>
          </p:cNvPr>
          <p:cNvSpPr>
            <a:spLocks noGrp="1"/>
          </p:cNvSpPr>
          <p:nvPr>
            <p:ph type="dt" sz="half" idx="10"/>
          </p:nvPr>
        </p:nvSpPr>
        <p:spPr/>
        <p:txBody>
          <a:bodyPr/>
          <a:lstStyle>
            <a:lvl1pPr>
              <a:defRPr/>
            </a:lvl1pPr>
          </a:lstStyle>
          <a:p>
            <a:pPr>
              <a:defRPr/>
            </a:pPr>
            <a:fld id="{8E72CAC5-085D-4213-8582-85F6CAE67347}" type="datetime1">
              <a:rPr lang="en-US"/>
              <a:pPr>
                <a:defRPr/>
              </a:pPr>
              <a:t>1/30/2020</a:t>
            </a:fld>
            <a:endParaRPr lang="en-US"/>
          </a:p>
        </p:txBody>
      </p:sp>
      <p:sp>
        <p:nvSpPr>
          <p:cNvPr id="6" name="Footer Placeholder 4">
            <a:extLst>
              <a:ext uri="{FF2B5EF4-FFF2-40B4-BE49-F238E27FC236}">
                <a16:creationId xmlns:a16="http://schemas.microsoft.com/office/drawing/2014/main" id="{BAD630BA-90A6-4013-8438-89A38DBBDEC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E885DFC-2AC5-48F8-B195-C0786EDFC66E}"/>
              </a:ext>
            </a:extLst>
          </p:cNvPr>
          <p:cNvSpPr>
            <a:spLocks noGrp="1"/>
          </p:cNvSpPr>
          <p:nvPr>
            <p:ph type="sldNum" sz="quarter" idx="12"/>
          </p:nvPr>
        </p:nvSpPr>
        <p:spPr/>
        <p:txBody>
          <a:bodyPr/>
          <a:lstStyle>
            <a:lvl1pPr>
              <a:defRPr/>
            </a:lvl1pPr>
          </a:lstStyle>
          <a:p>
            <a:pPr>
              <a:defRPr/>
            </a:pPr>
            <a:fld id="{FD162D0F-280E-413C-AF00-A93033ECEB2A}" type="slidenum">
              <a:rPr lang="en-US"/>
              <a:pPr>
                <a:defRPr/>
              </a:pPr>
              <a:t>‹#›</a:t>
            </a:fld>
            <a:endParaRPr lang="en-US"/>
          </a:p>
        </p:txBody>
      </p:sp>
    </p:spTree>
    <p:extLst>
      <p:ext uri="{BB962C8B-B14F-4D97-AF65-F5344CB8AC3E}">
        <p14:creationId xmlns:p14="http://schemas.microsoft.com/office/powerpoint/2010/main" val="347830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1BDC7D04-74B5-417F-AD25-B3AF61FF9307}"/>
              </a:ext>
            </a:extLst>
          </p:cNvPr>
          <p:cNvSpPr>
            <a:spLocks noGrp="1"/>
          </p:cNvSpPr>
          <p:nvPr>
            <p:ph type="dt" sz="half" idx="10"/>
          </p:nvPr>
        </p:nvSpPr>
        <p:spPr/>
        <p:txBody>
          <a:bodyPr/>
          <a:lstStyle>
            <a:lvl1pPr>
              <a:defRPr/>
            </a:lvl1pPr>
          </a:lstStyle>
          <a:p>
            <a:pPr>
              <a:defRPr/>
            </a:pPr>
            <a:fld id="{30042F5C-985B-4058-BE01-EF2DC68D177D}" type="datetime1">
              <a:rPr lang="en-US"/>
              <a:pPr>
                <a:defRPr/>
              </a:pPr>
              <a:t>1/30/2020</a:t>
            </a:fld>
            <a:endParaRPr lang="en-US"/>
          </a:p>
        </p:txBody>
      </p:sp>
      <p:sp>
        <p:nvSpPr>
          <p:cNvPr id="6" name="Footer Placeholder 4">
            <a:extLst>
              <a:ext uri="{FF2B5EF4-FFF2-40B4-BE49-F238E27FC236}">
                <a16:creationId xmlns:a16="http://schemas.microsoft.com/office/drawing/2014/main" id="{4D791CAA-E410-4C91-9BCE-28B9C78D00A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C747330-B11F-4DC1-98C9-304FCE0A7DFE}"/>
              </a:ext>
            </a:extLst>
          </p:cNvPr>
          <p:cNvSpPr>
            <a:spLocks noGrp="1"/>
          </p:cNvSpPr>
          <p:nvPr>
            <p:ph type="sldNum" sz="quarter" idx="12"/>
          </p:nvPr>
        </p:nvSpPr>
        <p:spPr/>
        <p:txBody>
          <a:bodyPr/>
          <a:lstStyle>
            <a:lvl1pPr>
              <a:defRPr/>
            </a:lvl1pPr>
          </a:lstStyle>
          <a:p>
            <a:pPr>
              <a:defRPr/>
            </a:pPr>
            <a:fld id="{15958C1B-066C-4934-96BD-AFEA987F120B}" type="slidenum">
              <a:rPr lang="en-US"/>
              <a:pPr>
                <a:defRPr/>
              </a:pPr>
              <a:t>‹#›</a:t>
            </a:fld>
            <a:endParaRPr lang="en-US"/>
          </a:p>
        </p:txBody>
      </p:sp>
    </p:spTree>
    <p:extLst>
      <p:ext uri="{BB962C8B-B14F-4D97-AF65-F5344CB8AC3E}">
        <p14:creationId xmlns:p14="http://schemas.microsoft.com/office/powerpoint/2010/main" val="311047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image" Target="../media/image5.png"/><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1E931FB-C760-4B0C-BD41-5689C030E46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B444384-EDDB-4A3C-B244-EC41A6E36A8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7C16838-2B85-441E-A32B-17D8C35D022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4BEC81E-F4B0-46D7-B719-0D4E2D463314}" type="datetime1">
              <a:rPr lang="en-US"/>
              <a:pPr>
                <a:defRPr/>
              </a:pPr>
              <a:t>1/30/2020</a:t>
            </a:fld>
            <a:endParaRPr lang="en-US"/>
          </a:p>
        </p:txBody>
      </p:sp>
      <p:sp>
        <p:nvSpPr>
          <p:cNvPr id="5" name="Footer Placeholder 4">
            <a:extLst>
              <a:ext uri="{FF2B5EF4-FFF2-40B4-BE49-F238E27FC236}">
                <a16:creationId xmlns:a16="http://schemas.microsoft.com/office/drawing/2014/main" id="{373FDEAB-3756-4A30-9EDA-0A4471EAFFF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Capgemini Public</a:t>
            </a:r>
          </a:p>
        </p:txBody>
      </p:sp>
      <p:sp>
        <p:nvSpPr>
          <p:cNvPr id="6" name="Slide Number Placeholder 5">
            <a:extLst>
              <a:ext uri="{FF2B5EF4-FFF2-40B4-BE49-F238E27FC236}">
                <a16:creationId xmlns:a16="http://schemas.microsoft.com/office/drawing/2014/main" id="{229F15F2-E573-48C2-90B1-868854506757}"/>
              </a:ext>
            </a:extLst>
          </p:cNvPr>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cs typeface="+mn-cs"/>
              </a:defRPr>
            </a:lvl1pPr>
          </a:lstStyle>
          <a:p>
            <a:pPr>
              <a:defRPr/>
            </a:pPr>
            <a:fld id="{DB71A656-A2FC-47FC-81EE-AE530659466E}" type="slidenum">
              <a:rPr lang="en-US"/>
              <a:pPr>
                <a:defRPr/>
              </a:pPr>
              <a:t>‹#›</a:t>
            </a:fld>
            <a:endParaRPr lang="en-US"/>
          </a:p>
        </p:txBody>
      </p:sp>
      <p:sp>
        <p:nvSpPr>
          <p:cNvPr id="7" name="Rectangle 9">
            <a:extLst>
              <a:ext uri="{FF2B5EF4-FFF2-40B4-BE49-F238E27FC236}">
                <a16:creationId xmlns:a16="http://schemas.microsoft.com/office/drawing/2014/main" id="{6BF6BABC-A04F-4092-A73E-9A39EAAF78CE}"/>
              </a:ext>
            </a:extLst>
          </p:cNvPr>
          <p:cNvSpPr>
            <a:spLocks noChangeArrowheads="1"/>
          </p:cNvSpPr>
          <p:nvPr userDrawn="1"/>
        </p:nvSpPr>
        <p:spPr bwMode="auto">
          <a:xfrm>
            <a:off x="630238" y="6708775"/>
            <a:ext cx="4410075" cy="136525"/>
          </a:xfrm>
          <a:prstGeom prst="rect">
            <a:avLst/>
          </a:prstGeom>
          <a:noFill/>
          <a:ln w="12700">
            <a:noFill/>
            <a:miter lim="800000"/>
            <a:headEnd/>
            <a:tailEnd/>
          </a:ln>
        </p:spPr>
        <p:txBody>
          <a:bodyPr lIns="0" tIns="0" rIns="0" bIns="0" anchor="ctr">
            <a:spAutoFit/>
          </a:bodyPr>
          <a:lstStyle>
            <a:lvl1pPr marL="95250" indent="-95250" defTabSz="762000">
              <a:defRPr>
                <a:solidFill>
                  <a:schemeClr val="tx1"/>
                </a:solidFill>
                <a:latin typeface="Arial" panose="020B0604020202020204" pitchFamily="34" charset="0"/>
              </a:defRPr>
            </a:lvl1pPr>
            <a:lvl2pPr marL="742950" indent="-285750" defTabSz="762000">
              <a:defRPr>
                <a:solidFill>
                  <a:schemeClr val="tx1"/>
                </a:solidFill>
                <a:latin typeface="Arial" panose="020B0604020202020204" pitchFamily="34" charset="0"/>
              </a:defRPr>
            </a:lvl2pPr>
            <a:lvl3pPr marL="1143000" indent="-228600" defTabSz="762000">
              <a:defRPr>
                <a:solidFill>
                  <a:schemeClr val="tx1"/>
                </a:solidFill>
                <a:latin typeface="Arial" panose="020B0604020202020204" pitchFamily="34" charset="0"/>
              </a:defRPr>
            </a:lvl3pPr>
            <a:lvl4pPr marL="1600200" indent="-228600" defTabSz="762000">
              <a:defRPr>
                <a:solidFill>
                  <a:schemeClr val="tx1"/>
                </a:solidFill>
                <a:latin typeface="Arial" panose="020B0604020202020204" pitchFamily="34" charset="0"/>
              </a:defRPr>
            </a:lvl4pPr>
            <a:lvl5pPr marL="2057400" indent="-228600" defTabSz="762000">
              <a:defRPr>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90000"/>
              </a:lnSpc>
              <a:buSzPct val="120000"/>
              <a:buFont typeface="Symbol" panose="05050102010706020507" pitchFamily="18" charset="2"/>
              <a:buChar char="ã"/>
              <a:defRPr/>
            </a:pPr>
            <a:r>
              <a:rPr lang="en-US" altLang="en-US" sz="1000">
                <a:cs typeface="Arial" charset="0"/>
              </a:rPr>
              <a:t>India SAP CoE, Slide </a:t>
            </a:r>
            <a:fld id="{BD50A486-273E-456C-9B5B-733513BE4EEF}" type="slidenum">
              <a:rPr lang="en-US" altLang="en-US" sz="1000">
                <a:cs typeface="Arial" charset="0"/>
              </a:rPr>
              <a:pPr eaLnBrk="1" hangingPunct="1">
                <a:lnSpc>
                  <a:spcPct val="90000"/>
                </a:lnSpc>
                <a:buSzPct val="120000"/>
                <a:buFont typeface="Symbol" panose="05050102010706020507" pitchFamily="18" charset="2"/>
                <a:buChar char="ã"/>
                <a:defRPr/>
              </a:pPr>
              <a:t>‹#›</a:t>
            </a:fld>
            <a:endParaRPr lang="en-US" altLang="en-US" sz="1000">
              <a:cs typeface="Arial" charset="0"/>
            </a:endParaRPr>
          </a:p>
        </p:txBody>
      </p:sp>
      <p:pic>
        <p:nvPicPr>
          <p:cNvPr id="1032" name="Picture 21" descr="Capgemini">
            <a:extLst>
              <a:ext uri="{FF2B5EF4-FFF2-40B4-BE49-F238E27FC236}">
                <a16:creationId xmlns:a16="http://schemas.microsoft.com/office/drawing/2014/main" id="{F3298B32-E9F7-459D-BA97-DEDF7D1311D1}"/>
              </a:ext>
            </a:extLst>
          </p:cNvPr>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7162800" y="6324600"/>
            <a:ext cx="16970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44DBD6E-3162-4D11-A593-AA23769C98B4}"/>
              </a:ext>
            </a:extLst>
          </p:cNvPr>
          <p:cNvSpPr>
            <a:spLocks noGrp="1" noChangeArrowheads="1"/>
          </p:cNvSpPr>
          <p:nvPr>
            <p:ph type="title"/>
          </p:nvPr>
        </p:nvSpPr>
        <p:spPr bwMode="auto">
          <a:xfrm>
            <a:off x="198438" y="225425"/>
            <a:ext cx="8377237"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en-GB" altLang="en-US"/>
              <a:t>Cliquez Pour Modifier Le Style Du Titre Du Masque</a:t>
            </a:r>
          </a:p>
        </p:txBody>
      </p:sp>
      <p:sp>
        <p:nvSpPr>
          <p:cNvPr id="2051" name="Rectangle 3">
            <a:extLst>
              <a:ext uri="{FF2B5EF4-FFF2-40B4-BE49-F238E27FC236}">
                <a16:creationId xmlns:a16="http://schemas.microsoft.com/office/drawing/2014/main" id="{42189516-9A35-4E33-AD5B-B832B7E7D443}"/>
              </a:ext>
            </a:extLst>
          </p:cNvPr>
          <p:cNvSpPr>
            <a:spLocks noGrp="1" noChangeArrowheads="1"/>
          </p:cNvSpPr>
          <p:nvPr>
            <p:ph type="body" idx="1"/>
          </p:nvPr>
        </p:nvSpPr>
        <p:spPr bwMode="auto">
          <a:xfrm>
            <a:off x="619125" y="1152525"/>
            <a:ext cx="7991475" cy="486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Premier niveau</a:t>
            </a:r>
          </a:p>
          <a:p>
            <a:pPr lvl="1"/>
            <a:r>
              <a:rPr lang="en-GB" altLang="en-US"/>
              <a:t>Deuxième niveau</a:t>
            </a:r>
          </a:p>
          <a:p>
            <a:pPr lvl="2"/>
            <a:r>
              <a:rPr lang="en-GB" altLang="en-US"/>
              <a:t>Troisième niveau</a:t>
            </a:r>
          </a:p>
        </p:txBody>
      </p:sp>
      <p:sp>
        <p:nvSpPr>
          <p:cNvPr id="2052" name="Text Box 4">
            <a:extLst>
              <a:ext uri="{FF2B5EF4-FFF2-40B4-BE49-F238E27FC236}">
                <a16:creationId xmlns:a16="http://schemas.microsoft.com/office/drawing/2014/main" id="{AE697585-DC18-409D-90BB-CCDE718CD5E1}"/>
              </a:ext>
            </a:extLst>
          </p:cNvPr>
          <p:cNvSpPr txBox="1">
            <a:spLocks noChangeArrowheads="1"/>
          </p:cNvSpPr>
          <p:nvPr/>
        </p:nvSpPr>
        <p:spPr bwMode="auto">
          <a:xfrm>
            <a:off x="8535988" y="6403975"/>
            <a:ext cx="474662"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fld id="{B78C5073-1332-4068-8B9D-B099969806D4}" type="slidenum">
              <a:rPr lang="en-GB" altLang="en-US" sz="700" smtClean="0">
                <a:solidFill>
                  <a:schemeClr val="bg2"/>
                </a:solidFill>
                <a:latin typeface="Tahoma" panose="020B0604030504040204" pitchFamily="34" charset="0"/>
              </a:rPr>
              <a:pPr eaLnBrk="1" hangingPunct="1">
                <a:defRPr/>
              </a:pPr>
              <a:t>‹#›</a:t>
            </a:fld>
            <a:endParaRPr lang="en-GB" altLang="en-US" sz="700">
              <a:solidFill>
                <a:schemeClr val="bg2"/>
              </a:solidFill>
              <a:latin typeface="Tahoma" panose="020B0604030504040204" pitchFamily="34" charset="0"/>
            </a:endParaRPr>
          </a:p>
        </p:txBody>
      </p:sp>
      <p:sp>
        <p:nvSpPr>
          <p:cNvPr id="2053" name="Rectangle 5">
            <a:extLst>
              <a:ext uri="{FF2B5EF4-FFF2-40B4-BE49-F238E27FC236}">
                <a16:creationId xmlns:a16="http://schemas.microsoft.com/office/drawing/2014/main" id="{E9EF596C-97E1-492C-A662-B4AB3B3A29A4}"/>
              </a:ext>
            </a:extLst>
          </p:cNvPr>
          <p:cNvSpPr>
            <a:spLocks noChangeArrowheads="1"/>
          </p:cNvSpPr>
          <p:nvPr/>
        </p:nvSpPr>
        <p:spPr bwMode="white">
          <a:xfrm>
            <a:off x="652463" y="6677025"/>
            <a:ext cx="1614487" cy="142875"/>
          </a:xfrm>
          <a:prstGeom prst="rect">
            <a:avLst/>
          </a:prstGeom>
          <a:solidFill>
            <a:srgbClr val="FFFFFF"/>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endParaRPr lang="en-US" altLang="en-US">
              <a:latin typeface="Tahoma" panose="020B0604030504040204" pitchFamily="34" charset="0"/>
            </a:endParaRPr>
          </a:p>
        </p:txBody>
      </p:sp>
      <p:pic>
        <p:nvPicPr>
          <p:cNvPr id="2054" name="Picture 6" descr="Capgemini_cmyk">
            <a:extLst>
              <a:ext uri="{FF2B5EF4-FFF2-40B4-BE49-F238E27FC236}">
                <a16:creationId xmlns:a16="http://schemas.microsoft.com/office/drawing/2014/main" id="{082380B8-31DA-4026-A4FA-CA88BF310ADC}"/>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2263" y="6299200"/>
            <a:ext cx="151923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5" name="Line 7">
            <a:extLst>
              <a:ext uri="{FF2B5EF4-FFF2-40B4-BE49-F238E27FC236}">
                <a16:creationId xmlns:a16="http://schemas.microsoft.com/office/drawing/2014/main" id="{65F8B386-C279-49BA-B602-713C0D460CA4}"/>
              </a:ext>
            </a:extLst>
          </p:cNvPr>
          <p:cNvSpPr>
            <a:spLocks noChangeShapeType="1"/>
          </p:cNvSpPr>
          <p:nvPr/>
        </p:nvSpPr>
        <p:spPr bwMode="auto">
          <a:xfrm>
            <a:off x="407988" y="771525"/>
            <a:ext cx="82518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Lst>
  <p:hf sldNum="0" hdr="0" ftr="0"/>
  <p:txStyles>
    <p:titleStyle>
      <a:lvl1pPr algn="l" rtl="0" eaLnBrk="0" fontAlgn="base" hangingPunct="0">
        <a:lnSpc>
          <a:spcPct val="90000"/>
        </a:lnSpc>
        <a:spcBef>
          <a:spcPct val="0"/>
        </a:spcBef>
        <a:spcAft>
          <a:spcPct val="0"/>
        </a:spcAft>
        <a:defRPr sz="2400" b="1">
          <a:solidFill>
            <a:schemeClr val="hlink"/>
          </a:solidFill>
          <a:latin typeface="+mj-lt"/>
          <a:ea typeface="+mj-ea"/>
          <a:cs typeface="+mj-cs"/>
        </a:defRPr>
      </a:lvl1pPr>
      <a:lvl2pPr algn="l" rtl="0" eaLnBrk="0" fontAlgn="base" hangingPunct="0">
        <a:lnSpc>
          <a:spcPct val="90000"/>
        </a:lnSpc>
        <a:spcBef>
          <a:spcPct val="0"/>
        </a:spcBef>
        <a:spcAft>
          <a:spcPct val="0"/>
        </a:spcAft>
        <a:defRPr sz="2400" b="1">
          <a:solidFill>
            <a:schemeClr val="hlink"/>
          </a:solidFill>
          <a:latin typeface="Tahoma" pitchFamily="34" charset="0"/>
        </a:defRPr>
      </a:lvl2pPr>
      <a:lvl3pPr algn="l" rtl="0" eaLnBrk="0" fontAlgn="base" hangingPunct="0">
        <a:lnSpc>
          <a:spcPct val="90000"/>
        </a:lnSpc>
        <a:spcBef>
          <a:spcPct val="0"/>
        </a:spcBef>
        <a:spcAft>
          <a:spcPct val="0"/>
        </a:spcAft>
        <a:defRPr sz="2400" b="1">
          <a:solidFill>
            <a:schemeClr val="hlink"/>
          </a:solidFill>
          <a:latin typeface="Tahoma" pitchFamily="34" charset="0"/>
        </a:defRPr>
      </a:lvl3pPr>
      <a:lvl4pPr algn="l" rtl="0" eaLnBrk="0" fontAlgn="base" hangingPunct="0">
        <a:lnSpc>
          <a:spcPct val="90000"/>
        </a:lnSpc>
        <a:spcBef>
          <a:spcPct val="0"/>
        </a:spcBef>
        <a:spcAft>
          <a:spcPct val="0"/>
        </a:spcAft>
        <a:defRPr sz="2400" b="1">
          <a:solidFill>
            <a:schemeClr val="hlink"/>
          </a:solidFill>
          <a:latin typeface="Tahoma" pitchFamily="34" charset="0"/>
        </a:defRPr>
      </a:lvl4pPr>
      <a:lvl5pPr algn="l" rtl="0" eaLnBrk="0" fontAlgn="base" hangingPunct="0">
        <a:lnSpc>
          <a:spcPct val="90000"/>
        </a:lnSpc>
        <a:spcBef>
          <a:spcPct val="0"/>
        </a:spcBef>
        <a:spcAft>
          <a:spcPct val="0"/>
        </a:spcAft>
        <a:defRPr sz="2400" b="1">
          <a:solidFill>
            <a:schemeClr val="hlink"/>
          </a:solidFill>
          <a:latin typeface="Tahoma" pitchFamily="34" charset="0"/>
        </a:defRPr>
      </a:lvl5pPr>
      <a:lvl6pPr marL="457200" algn="l" rtl="0" eaLnBrk="1" fontAlgn="base" hangingPunct="1">
        <a:lnSpc>
          <a:spcPct val="90000"/>
        </a:lnSpc>
        <a:spcBef>
          <a:spcPct val="0"/>
        </a:spcBef>
        <a:spcAft>
          <a:spcPct val="0"/>
        </a:spcAft>
        <a:defRPr sz="2400" b="1">
          <a:solidFill>
            <a:schemeClr val="hlink"/>
          </a:solidFill>
          <a:latin typeface="Tahoma" pitchFamily="34" charset="0"/>
        </a:defRPr>
      </a:lvl6pPr>
      <a:lvl7pPr marL="914400" algn="l" rtl="0" eaLnBrk="1" fontAlgn="base" hangingPunct="1">
        <a:lnSpc>
          <a:spcPct val="90000"/>
        </a:lnSpc>
        <a:spcBef>
          <a:spcPct val="0"/>
        </a:spcBef>
        <a:spcAft>
          <a:spcPct val="0"/>
        </a:spcAft>
        <a:defRPr sz="2400" b="1">
          <a:solidFill>
            <a:schemeClr val="hlink"/>
          </a:solidFill>
          <a:latin typeface="Tahoma" pitchFamily="34" charset="0"/>
        </a:defRPr>
      </a:lvl7pPr>
      <a:lvl8pPr marL="1371600" algn="l" rtl="0" eaLnBrk="1" fontAlgn="base" hangingPunct="1">
        <a:lnSpc>
          <a:spcPct val="90000"/>
        </a:lnSpc>
        <a:spcBef>
          <a:spcPct val="0"/>
        </a:spcBef>
        <a:spcAft>
          <a:spcPct val="0"/>
        </a:spcAft>
        <a:defRPr sz="2400" b="1">
          <a:solidFill>
            <a:schemeClr val="hlink"/>
          </a:solidFill>
          <a:latin typeface="Tahoma" pitchFamily="34" charset="0"/>
        </a:defRPr>
      </a:lvl8pPr>
      <a:lvl9pPr marL="1828800" algn="l" rtl="0" eaLnBrk="1" fontAlgn="base" hangingPunct="1">
        <a:lnSpc>
          <a:spcPct val="90000"/>
        </a:lnSpc>
        <a:spcBef>
          <a:spcPct val="0"/>
        </a:spcBef>
        <a:spcAft>
          <a:spcPct val="0"/>
        </a:spcAft>
        <a:defRPr sz="2400" b="1">
          <a:solidFill>
            <a:schemeClr val="hlink"/>
          </a:solidFill>
          <a:latin typeface="Tahoma" pitchFamily="34" charset="0"/>
        </a:defRPr>
      </a:lvl9pPr>
    </p:titleStyle>
    <p:bodyStyle>
      <a:lvl1pPr marL="171450" indent="-171450" algn="l" rtl="0" eaLnBrk="0" fontAlgn="base" hangingPunct="0">
        <a:lnSpc>
          <a:spcPct val="85000"/>
        </a:lnSpc>
        <a:spcBef>
          <a:spcPct val="50000"/>
        </a:spcBef>
        <a:spcAft>
          <a:spcPct val="0"/>
        </a:spcAft>
        <a:buClr>
          <a:srgbClr val="07AFD7"/>
        </a:buClr>
        <a:buFont typeface="Webdings" panose="05030102010509060703" pitchFamily="18" charset="2"/>
        <a:buChar char="4"/>
        <a:defRPr sz="2000">
          <a:solidFill>
            <a:schemeClr val="tx1"/>
          </a:solidFill>
          <a:latin typeface="+mn-lt"/>
          <a:ea typeface="+mn-ea"/>
          <a:cs typeface="+mn-cs"/>
        </a:defRPr>
      </a:lvl1pPr>
      <a:lvl2pPr marL="514350" indent="-171450" algn="l" rtl="0" eaLnBrk="0" fontAlgn="base" hangingPunct="0">
        <a:lnSpc>
          <a:spcPct val="85000"/>
        </a:lnSpc>
        <a:spcBef>
          <a:spcPct val="35000"/>
        </a:spcBef>
        <a:spcAft>
          <a:spcPct val="0"/>
        </a:spcAft>
        <a:buClr>
          <a:srgbClr val="292929"/>
        </a:buClr>
        <a:buSzPct val="90000"/>
        <a:buFont typeface="Symbol" panose="05050102010706020507" pitchFamily="18" charset="2"/>
        <a:buChar char="-"/>
        <a:defRPr sz="2800">
          <a:solidFill>
            <a:schemeClr val="hlink"/>
          </a:solidFill>
          <a:latin typeface="+mn-lt"/>
        </a:defRPr>
      </a:lvl2pPr>
      <a:lvl3pPr marL="1031875" indent="-176213" algn="l" rtl="0" eaLnBrk="0" fontAlgn="base" hangingPunct="0">
        <a:lnSpc>
          <a:spcPct val="85000"/>
        </a:lnSpc>
        <a:spcBef>
          <a:spcPct val="50000"/>
        </a:spcBef>
        <a:spcAft>
          <a:spcPct val="0"/>
        </a:spcAft>
        <a:buClr>
          <a:schemeClr val="bg2"/>
        </a:buClr>
        <a:buSzPct val="90000"/>
        <a:buChar char="•"/>
        <a:defRPr sz="1600">
          <a:solidFill>
            <a:schemeClr val="tx1"/>
          </a:solidFill>
          <a:latin typeface="+mn-lt"/>
        </a:defRPr>
      </a:lvl3pPr>
      <a:lvl4pPr marL="1543050" indent="-228600" algn="l" rtl="0" eaLnBrk="0" fontAlgn="base" hangingPunct="0">
        <a:spcBef>
          <a:spcPct val="20000"/>
        </a:spcBef>
        <a:spcAft>
          <a:spcPct val="0"/>
        </a:spcAft>
        <a:buChar char="–"/>
        <a:defRPr sz="2200">
          <a:solidFill>
            <a:schemeClr val="tx1"/>
          </a:solidFill>
          <a:latin typeface="Arial" charset="0"/>
        </a:defRPr>
      </a:lvl4pPr>
      <a:lvl5pPr marL="1962150" indent="-228600" algn="l" rtl="0" eaLnBrk="0" fontAlgn="base" hangingPunct="0">
        <a:spcBef>
          <a:spcPct val="20000"/>
        </a:spcBef>
        <a:spcAft>
          <a:spcPct val="0"/>
        </a:spcAft>
        <a:buChar char="»"/>
        <a:defRPr sz="2200">
          <a:solidFill>
            <a:schemeClr val="tx1"/>
          </a:solidFill>
          <a:latin typeface="Arial" charset="0"/>
        </a:defRPr>
      </a:lvl5pPr>
      <a:lvl6pPr marL="2419350" indent="-228600" algn="l" rtl="0" eaLnBrk="1" fontAlgn="base" hangingPunct="1">
        <a:spcBef>
          <a:spcPct val="20000"/>
        </a:spcBef>
        <a:spcAft>
          <a:spcPct val="0"/>
        </a:spcAft>
        <a:buChar char="»"/>
        <a:defRPr sz="2200">
          <a:solidFill>
            <a:schemeClr val="tx1"/>
          </a:solidFill>
          <a:latin typeface="Arial" charset="0"/>
        </a:defRPr>
      </a:lvl6pPr>
      <a:lvl7pPr marL="2876550" indent="-228600" algn="l" rtl="0" eaLnBrk="1" fontAlgn="base" hangingPunct="1">
        <a:spcBef>
          <a:spcPct val="20000"/>
        </a:spcBef>
        <a:spcAft>
          <a:spcPct val="0"/>
        </a:spcAft>
        <a:buChar char="»"/>
        <a:defRPr sz="2200">
          <a:solidFill>
            <a:schemeClr val="tx1"/>
          </a:solidFill>
          <a:latin typeface="Arial" charset="0"/>
        </a:defRPr>
      </a:lvl7pPr>
      <a:lvl8pPr marL="3333750" indent="-228600" algn="l" rtl="0" eaLnBrk="1" fontAlgn="base" hangingPunct="1">
        <a:spcBef>
          <a:spcPct val="20000"/>
        </a:spcBef>
        <a:spcAft>
          <a:spcPct val="0"/>
        </a:spcAft>
        <a:buChar char="»"/>
        <a:defRPr sz="2200">
          <a:solidFill>
            <a:schemeClr val="tx1"/>
          </a:solidFill>
          <a:latin typeface="Arial" charset="0"/>
        </a:defRPr>
      </a:lvl8pPr>
      <a:lvl9pPr marL="3790950" indent="-228600" algn="l" rtl="0" eaLnBrk="1" fontAlgn="base" hangingPunct="1">
        <a:spcBef>
          <a:spcPct val="20000"/>
        </a:spcBef>
        <a:spcAft>
          <a:spcPct val="0"/>
        </a:spcAft>
        <a:buChar char="»"/>
        <a:defRPr sz="2200">
          <a:solidFill>
            <a:schemeClr val="tx1"/>
          </a:solidFill>
          <a:latin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4.xml"/><Relationship Id="rId7"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7.wmf"/><Relationship Id="rId4" Type="http://schemas.openxmlformats.org/officeDocument/2006/relationships/oleObject" Target="../embeddings/oleObject1.bin"/><Relationship Id="rId9"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8.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5.xml.rels><?xml version="1.0" encoding="UTF-8" standalone="yes"?>
<Relationships xmlns="http://schemas.openxmlformats.org/package/2006/relationships"><Relationship Id="rId3" Type="http://schemas.openxmlformats.org/officeDocument/2006/relationships/hyperlink" Target="http://www.fredrickgroup.com/s2/faqg0mst.htm#ToC_20#ToC_2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hyperlink" Target="http://yaskawa.com/products.nsf/Servos"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47.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6.png"/></Relationships>
</file>

<file path=ppt/slides/_rels/slide5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5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A66EAFE-C8A0-4687-8744-31321884E20F}"/>
              </a:ext>
            </a:extLst>
          </p:cNvPr>
          <p:cNvSpPr>
            <a:spLocks noGrp="1" noChangeArrowheads="1"/>
          </p:cNvSpPr>
          <p:nvPr>
            <p:ph type="title"/>
          </p:nvPr>
        </p:nvSpPr>
        <p:spPr/>
        <p:txBody>
          <a:bodyPr/>
          <a:lstStyle/>
          <a:p>
            <a:pPr eaLnBrk="1" hangingPunct="1">
              <a:defRPr/>
            </a:pPr>
            <a:r>
              <a:rPr lang="en-GB" altLang="en-US" sz="2800" dirty="0">
                <a:solidFill>
                  <a:schemeClr val="accent1"/>
                </a:solidFill>
              </a:rPr>
              <a:t>MM0004 – Purchasing</a:t>
            </a:r>
            <a:endParaRPr lang="en-US" altLang="en-US" sz="2800" dirty="0">
              <a:solidFill>
                <a:schemeClr val="accent1"/>
              </a:solidFill>
            </a:endParaRPr>
          </a:p>
        </p:txBody>
      </p:sp>
      <p:pic>
        <p:nvPicPr>
          <p:cNvPr id="30723" name="Picture 5">
            <a:extLst>
              <a:ext uri="{FF2B5EF4-FFF2-40B4-BE49-F238E27FC236}">
                <a16:creationId xmlns:a16="http://schemas.microsoft.com/office/drawing/2014/main" id="{61EBF7A5-D556-448A-9381-0056F9C299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600200"/>
            <a:ext cx="5965825" cy="3981450"/>
          </a:xfrm>
          <a:prstGeom prst="rect">
            <a:avLst/>
          </a:prstGeom>
          <a:noFill/>
          <a:ln w="12700">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27F189F4-5019-4CC8-A7ED-4A8D93CB344D}"/>
              </a:ext>
            </a:extLst>
          </p:cNvPr>
          <p:cNvSpPr>
            <a:spLocks noChangeArrowheads="1"/>
          </p:cNvSpPr>
          <p:nvPr/>
        </p:nvSpPr>
        <p:spPr bwMode="auto">
          <a:xfrm>
            <a:off x="609600" y="685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Organizational Elements</a:t>
            </a:r>
          </a:p>
        </p:txBody>
      </p:sp>
      <p:sp>
        <p:nvSpPr>
          <p:cNvPr id="3" name="Rectangle 2">
            <a:extLst>
              <a:ext uri="{FF2B5EF4-FFF2-40B4-BE49-F238E27FC236}">
                <a16:creationId xmlns:a16="http://schemas.microsoft.com/office/drawing/2014/main" id="{ED95DB6C-12C4-4D20-8A2C-0EF485E3FB30}"/>
              </a:ext>
            </a:extLst>
          </p:cNvPr>
          <p:cNvSpPr/>
          <p:nvPr/>
        </p:nvSpPr>
        <p:spPr>
          <a:xfrm>
            <a:off x="762000" y="2090738"/>
            <a:ext cx="6553200" cy="2031325"/>
          </a:xfrm>
          <a:prstGeom prst="rect">
            <a:avLst/>
          </a:prstGeom>
        </p:spPr>
        <p:txBody>
          <a:bodyPr>
            <a:spAutoFit/>
          </a:bodyPr>
          <a:lstStyle/>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Company Code</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Plant</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Purchasing Org</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Purchasing group</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Storage location</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Storage bin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1E5CBF9-F202-40D9-8600-D44C412CCADB}"/>
              </a:ext>
            </a:extLst>
          </p:cNvPr>
          <p:cNvSpPr>
            <a:spLocks noChangeArrowheads="1"/>
          </p:cNvSpPr>
          <p:nvPr/>
        </p:nvSpPr>
        <p:spPr bwMode="auto">
          <a:xfrm rot="10800000">
            <a:off x="1676400" y="4870450"/>
            <a:ext cx="5715000" cy="1206500"/>
          </a:xfrm>
          <a:prstGeom prst="rect">
            <a:avLst/>
          </a:prstGeom>
          <a:solidFill>
            <a:srgbClr val="E4C9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BA75FF"/>
            </a:extrusionClr>
            <a:contourClr>
              <a:srgbClr val="E4C9FF"/>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155" name="Rectangle 4">
            <a:extLst>
              <a:ext uri="{FF2B5EF4-FFF2-40B4-BE49-F238E27FC236}">
                <a16:creationId xmlns:a16="http://schemas.microsoft.com/office/drawing/2014/main" id="{DAE26BF8-FF55-45D3-B334-14225115AAE4}"/>
              </a:ext>
            </a:extLst>
          </p:cNvPr>
          <p:cNvSpPr>
            <a:spLocks noChangeArrowheads="1"/>
          </p:cNvSpPr>
          <p:nvPr/>
        </p:nvSpPr>
        <p:spPr bwMode="auto">
          <a:xfrm>
            <a:off x="5208588" y="1606550"/>
            <a:ext cx="1295400" cy="1371600"/>
          </a:xfrm>
          <a:prstGeom prst="rect">
            <a:avLst/>
          </a:prstGeom>
          <a:gradFill rotWithShape="1">
            <a:gsLst>
              <a:gs pos="0">
                <a:srgbClr val="9393B7"/>
              </a:gs>
              <a:gs pos="100000">
                <a:srgbClr val="48486C"/>
              </a:gs>
            </a:gsLst>
            <a:path path="shape">
              <a:fillToRect l="50000" t="50000" r="50000" b="50000"/>
            </a:path>
          </a:gra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156" name="AutoShape 5">
            <a:extLst>
              <a:ext uri="{FF2B5EF4-FFF2-40B4-BE49-F238E27FC236}">
                <a16:creationId xmlns:a16="http://schemas.microsoft.com/office/drawing/2014/main" id="{D7C95F36-20D0-47BD-9011-4AA3A175A34D}"/>
              </a:ext>
            </a:extLst>
          </p:cNvPr>
          <p:cNvSpPr>
            <a:spLocks noChangeArrowheads="1"/>
          </p:cNvSpPr>
          <p:nvPr/>
        </p:nvSpPr>
        <p:spPr bwMode="auto">
          <a:xfrm rot="5400000">
            <a:off x="5999163" y="3736975"/>
            <a:ext cx="1136650" cy="736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DBD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9157" name="Rectangle 6">
            <a:extLst>
              <a:ext uri="{FF2B5EF4-FFF2-40B4-BE49-F238E27FC236}">
                <a16:creationId xmlns:a16="http://schemas.microsoft.com/office/drawing/2014/main" id="{032D41EB-2541-44FB-9424-021F53524AE0}"/>
              </a:ext>
            </a:extLst>
          </p:cNvPr>
          <p:cNvSpPr>
            <a:spLocks noChangeArrowheads="1"/>
          </p:cNvSpPr>
          <p:nvPr/>
        </p:nvSpPr>
        <p:spPr bwMode="auto">
          <a:xfrm>
            <a:off x="3836988" y="1606550"/>
            <a:ext cx="1295400" cy="1371600"/>
          </a:xfrm>
          <a:prstGeom prst="rect">
            <a:avLst/>
          </a:prstGeom>
          <a:gradFill rotWithShape="1">
            <a:gsLst>
              <a:gs pos="0">
                <a:srgbClr val="AFAFFF"/>
              </a:gs>
              <a:gs pos="100000">
                <a:srgbClr val="000080"/>
              </a:gs>
            </a:gsLst>
            <a:path path="shape">
              <a:fillToRect l="50000" t="50000" r="50000" b="50000"/>
            </a:path>
          </a:gra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158" name="AutoShape 7">
            <a:extLst>
              <a:ext uri="{FF2B5EF4-FFF2-40B4-BE49-F238E27FC236}">
                <a16:creationId xmlns:a16="http://schemas.microsoft.com/office/drawing/2014/main" id="{AF5BB637-FA2C-41AB-A8AE-50FDBCECDCCE}"/>
              </a:ext>
            </a:extLst>
          </p:cNvPr>
          <p:cNvSpPr>
            <a:spLocks noChangeArrowheads="1"/>
          </p:cNvSpPr>
          <p:nvPr/>
        </p:nvSpPr>
        <p:spPr bwMode="auto">
          <a:xfrm rot="5400000">
            <a:off x="4614863" y="3736975"/>
            <a:ext cx="1136650" cy="736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DBD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9159" name="Rectangle 8">
            <a:extLst>
              <a:ext uri="{FF2B5EF4-FFF2-40B4-BE49-F238E27FC236}">
                <a16:creationId xmlns:a16="http://schemas.microsoft.com/office/drawing/2014/main" id="{047BDB28-2460-4008-A34F-AB2333222A04}"/>
              </a:ext>
            </a:extLst>
          </p:cNvPr>
          <p:cNvSpPr>
            <a:spLocks noChangeArrowheads="1"/>
          </p:cNvSpPr>
          <p:nvPr/>
        </p:nvSpPr>
        <p:spPr bwMode="auto">
          <a:xfrm>
            <a:off x="2452688" y="1606550"/>
            <a:ext cx="1295400" cy="1371600"/>
          </a:xfrm>
          <a:prstGeom prst="rect">
            <a:avLst/>
          </a:prstGeom>
          <a:gradFill rotWithShape="1">
            <a:gsLst>
              <a:gs pos="0">
                <a:srgbClr val="B2EDEC"/>
              </a:gs>
              <a:gs pos="100000">
                <a:srgbClr val="33CCCC"/>
              </a:gs>
            </a:gsLst>
            <a:path path="shape">
              <a:fillToRect l="50000" t="50000" r="50000" b="50000"/>
            </a:path>
          </a:gra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9160" name="AutoShape 9">
            <a:extLst>
              <a:ext uri="{FF2B5EF4-FFF2-40B4-BE49-F238E27FC236}">
                <a16:creationId xmlns:a16="http://schemas.microsoft.com/office/drawing/2014/main" id="{EBA80CE1-596E-4D4F-B5CC-E1371265E49C}"/>
              </a:ext>
            </a:extLst>
          </p:cNvPr>
          <p:cNvSpPr>
            <a:spLocks noChangeArrowheads="1"/>
          </p:cNvSpPr>
          <p:nvPr/>
        </p:nvSpPr>
        <p:spPr bwMode="auto">
          <a:xfrm rot="5400000">
            <a:off x="3217863" y="3736975"/>
            <a:ext cx="1136650" cy="736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DBD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sp>
        <p:nvSpPr>
          <p:cNvPr id="49161" name="AutoShape 11">
            <a:extLst>
              <a:ext uri="{FF2B5EF4-FFF2-40B4-BE49-F238E27FC236}">
                <a16:creationId xmlns:a16="http://schemas.microsoft.com/office/drawing/2014/main" id="{D685391B-3C69-49C8-8739-8C7003934E99}"/>
              </a:ext>
            </a:extLst>
          </p:cNvPr>
          <p:cNvSpPr>
            <a:spLocks noChangeArrowheads="1"/>
          </p:cNvSpPr>
          <p:nvPr/>
        </p:nvSpPr>
        <p:spPr bwMode="auto">
          <a:xfrm rot="5400000">
            <a:off x="1820863" y="3762375"/>
            <a:ext cx="1136650" cy="736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DBD60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p>
            <a:endParaRPr lang="en-US"/>
          </a:p>
        </p:txBody>
      </p:sp>
      <p:cxnSp>
        <p:nvCxnSpPr>
          <p:cNvPr id="49162" name="AutoShape 15">
            <a:extLst>
              <a:ext uri="{FF2B5EF4-FFF2-40B4-BE49-F238E27FC236}">
                <a16:creationId xmlns:a16="http://schemas.microsoft.com/office/drawing/2014/main" id="{973015B3-CE50-4994-8E53-AAE14FDE536A}"/>
              </a:ext>
            </a:extLst>
          </p:cNvPr>
          <p:cNvCxnSpPr>
            <a:cxnSpLocks noChangeShapeType="1"/>
            <a:stCxn id="49154" idx="3"/>
            <a:endCxn id="49154" idx="1"/>
          </p:cNvCxnSpPr>
          <p:nvPr/>
        </p:nvCxnSpPr>
        <p:spPr bwMode="auto">
          <a:xfrm flipV="1">
            <a:off x="1676400" y="5472113"/>
            <a:ext cx="5715000" cy="1587"/>
          </a:xfrm>
          <a:prstGeom prst="straightConnector1">
            <a:avLst/>
          </a:prstGeom>
          <a:noFill/>
          <a:ln w="31750">
            <a:solidFill>
              <a:schemeClr val="bg1"/>
            </a:solidFill>
            <a:round/>
            <a:headEnd/>
            <a:tailEnd/>
          </a:ln>
          <a:scene3d>
            <a:camera prst="legacyObliqueTopRight">
              <a:rot lat="19499990" lon="0" rev="0"/>
            </a:camera>
            <a:lightRig rig="legacyFlat3" dir="b"/>
          </a:scene3d>
          <a:sp3d extrusionH="36500" prstMaterial="legacyWireframe">
            <a:bevelT w="13500" h="13500" prst="angle"/>
            <a:bevelB w="13500" h="13500" prst="angle"/>
            <a:extrusionClr>
              <a:schemeClr val="bg1"/>
            </a:extrusionClr>
            <a:contourClr>
              <a:schemeClr val="bg1"/>
            </a:contourClr>
          </a:sp3d>
          <a:extLst>
            <a:ext uri="{909E8E84-426E-40DD-AFC4-6F175D3DCCD1}">
              <a14:hiddenFill xmlns:a14="http://schemas.microsoft.com/office/drawing/2010/main">
                <a:noFill/>
              </a14:hiddenFill>
            </a:ext>
          </a:extLst>
        </p:spPr>
      </p:cxnSp>
      <p:sp>
        <p:nvSpPr>
          <p:cNvPr id="49163" name="Text Box 16">
            <a:extLst>
              <a:ext uri="{FF2B5EF4-FFF2-40B4-BE49-F238E27FC236}">
                <a16:creationId xmlns:a16="http://schemas.microsoft.com/office/drawing/2014/main" id="{C0377229-AA9F-4543-A80E-ED79AFB9911C}"/>
              </a:ext>
            </a:extLst>
          </p:cNvPr>
          <p:cNvSpPr txBox="1">
            <a:spLocks noChangeArrowheads="1"/>
          </p:cNvSpPr>
          <p:nvPr/>
        </p:nvSpPr>
        <p:spPr bwMode="auto">
          <a:xfrm>
            <a:off x="341313" y="4560888"/>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200">
              <a:solidFill>
                <a:schemeClr val="tx2"/>
              </a:solidFill>
              <a:latin typeface="Arial" panose="020B0604020202020204" pitchFamily="34" charset="0"/>
            </a:endParaRPr>
          </a:p>
        </p:txBody>
      </p:sp>
      <p:sp>
        <p:nvSpPr>
          <p:cNvPr id="49164" name="Text Box 17">
            <a:extLst>
              <a:ext uri="{FF2B5EF4-FFF2-40B4-BE49-F238E27FC236}">
                <a16:creationId xmlns:a16="http://schemas.microsoft.com/office/drawing/2014/main" id="{BD6348EE-A307-4E52-AD9C-47ADF6E32F5D}"/>
              </a:ext>
            </a:extLst>
          </p:cNvPr>
          <p:cNvSpPr txBox="1">
            <a:spLocks noChangeArrowheads="1"/>
          </p:cNvSpPr>
          <p:nvPr/>
        </p:nvSpPr>
        <p:spPr bwMode="auto">
          <a:xfrm>
            <a:off x="3392488" y="4933950"/>
            <a:ext cx="1811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chemeClr val="tx2"/>
                </a:solidFill>
                <a:latin typeface="Arial" panose="020B0604020202020204" pitchFamily="34" charset="0"/>
              </a:rPr>
              <a:t>ENTERPRISE</a:t>
            </a:r>
          </a:p>
        </p:txBody>
      </p:sp>
      <p:sp>
        <p:nvSpPr>
          <p:cNvPr id="49165" name="Text Box 18">
            <a:extLst>
              <a:ext uri="{FF2B5EF4-FFF2-40B4-BE49-F238E27FC236}">
                <a16:creationId xmlns:a16="http://schemas.microsoft.com/office/drawing/2014/main" id="{1F0010CF-883F-4ABA-B364-97AD4DD760F4}"/>
              </a:ext>
            </a:extLst>
          </p:cNvPr>
          <p:cNvSpPr txBox="1">
            <a:spLocks noChangeArrowheads="1"/>
          </p:cNvSpPr>
          <p:nvPr/>
        </p:nvSpPr>
        <p:spPr bwMode="auto">
          <a:xfrm>
            <a:off x="3697288" y="5467350"/>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solidFill>
                  <a:schemeClr val="tx2"/>
                </a:solidFill>
                <a:latin typeface="Arial" panose="020B0604020202020204" pitchFamily="34" charset="0"/>
              </a:rPr>
              <a:t>Client</a:t>
            </a:r>
          </a:p>
        </p:txBody>
      </p:sp>
      <p:cxnSp>
        <p:nvCxnSpPr>
          <p:cNvPr id="49166" name="AutoShape 19">
            <a:extLst>
              <a:ext uri="{FF2B5EF4-FFF2-40B4-BE49-F238E27FC236}">
                <a16:creationId xmlns:a16="http://schemas.microsoft.com/office/drawing/2014/main" id="{318545F8-1723-4686-80C9-221A7A495665}"/>
              </a:ext>
            </a:extLst>
          </p:cNvPr>
          <p:cNvCxnSpPr>
            <a:cxnSpLocks noChangeShapeType="1"/>
          </p:cNvCxnSpPr>
          <p:nvPr/>
        </p:nvCxnSpPr>
        <p:spPr bwMode="auto">
          <a:xfrm>
            <a:off x="344488" y="2432050"/>
            <a:ext cx="1295400" cy="0"/>
          </a:xfrm>
          <a:prstGeom prst="straightConnector1">
            <a:avLst/>
          </a:prstGeom>
          <a:noFill/>
          <a:ln w="31750">
            <a:solidFill>
              <a:schemeClr val="bg1"/>
            </a:solidFill>
            <a:round/>
            <a:headEnd/>
            <a:tailEnd/>
          </a:ln>
          <a:scene3d>
            <a:camera prst="legacyObliqueTopRight">
              <a:rot lat="19499990" lon="0" rev="0"/>
            </a:camera>
            <a:lightRig rig="legacyFlat3" dir="b"/>
          </a:scene3d>
          <a:sp3d extrusionH="36500" prstMaterial="legacyWireframe">
            <a:bevelT w="13500" h="13500" prst="angle"/>
            <a:bevelB w="13500" h="13500" prst="angle"/>
            <a:extrusionClr>
              <a:schemeClr val="bg1"/>
            </a:extrusionClr>
            <a:contourClr>
              <a:schemeClr val="bg1"/>
            </a:contourClr>
          </a:sp3d>
          <a:extLst>
            <a:ext uri="{909E8E84-426E-40DD-AFC4-6F175D3DCCD1}">
              <a14:hiddenFill xmlns:a14="http://schemas.microsoft.com/office/drawing/2010/main">
                <a:noFill/>
              </a14:hiddenFill>
            </a:ext>
          </a:extLst>
        </p:spPr>
      </p:cxnSp>
      <p:cxnSp>
        <p:nvCxnSpPr>
          <p:cNvPr id="49167" name="AutoShape 24">
            <a:extLst>
              <a:ext uri="{FF2B5EF4-FFF2-40B4-BE49-F238E27FC236}">
                <a16:creationId xmlns:a16="http://schemas.microsoft.com/office/drawing/2014/main" id="{0F3824DD-4B36-46A9-BE1F-78CD7FDBD7CC}"/>
              </a:ext>
            </a:extLst>
          </p:cNvPr>
          <p:cNvCxnSpPr>
            <a:cxnSpLocks noChangeShapeType="1"/>
          </p:cNvCxnSpPr>
          <p:nvPr/>
        </p:nvCxnSpPr>
        <p:spPr bwMode="auto">
          <a:xfrm>
            <a:off x="5195888" y="2393950"/>
            <a:ext cx="1295400" cy="0"/>
          </a:xfrm>
          <a:prstGeom prst="straightConnector1">
            <a:avLst/>
          </a:prstGeom>
          <a:noFill/>
          <a:ln w="31750">
            <a:solidFill>
              <a:schemeClr val="bg1"/>
            </a:solidFill>
            <a:round/>
            <a:headEnd/>
            <a:tailEnd/>
          </a:ln>
          <a:scene3d>
            <a:camera prst="legacyObliqueTopRight">
              <a:rot lat="19499990" lon="0" rev="0"/>
            </a:camera>
            <a:lightRig rig="legacyFlat3" dir="b"/>
          </a:scene3d>
          <a:sp3d extrusionH="36500" prstMaterial="legacyWireframe">
            <a:bevelT w="13500" h="13500" prst="angle"/>
            <a:bevelB w="13500" h="13500" prst="angle"/>
            <a:extrusionClr>
              <a:schemeClr val="bg1"/>
            </a:extrusionClr>
            <a:contourClr>
              <a:schemeClr val="bg1"/>
            </a:contourClr>
          </a:sp3d>
          <a:extLst>
            <a:ext uri="{909E8E84-426E-40DD-AFC4-6F175D3DCCD1}">
              <a14:hiddenFill xmlns:a14="http://schemas.microsoft.com/office/drawing/2010/main">
                <a:noFill/>
              </a14:hiddenFill>
            </a:ext>
          </a:extLst>
        </p:spPr>
      </p:cxnSp>
      <p:cxnSp>
        <p:nvCxnSpPr>
          <p:cNvPr id="49168" name="AutoShape 25">
            <a:extLst>
              <a:ext uri="{FF2B5EF4-FFF2-40B4-BE49-F238E27FC236}">
                <a16:creationId xmlns:a16="http://schemas.microsoft.com/office/drawing/2014/main" id="{2D1FF15E-7261-4913-8372-853684E6781C}"/>
              </a:ext>
            </a:extLst>
          </p:cNvPr>
          <p:cNvCxnSpPr>
            <a:cxnSpLocks noChangeShapeType="1"/>
          </p:cNvCxnSpPr>
          <p:nvPr/>
        </p:nvCxnSpPr>
        <p:spPr bwMode="auto">
          <a:xfrm>
            <a:off x="5932488" y="2406650"/>
            <a:ext cx="1295400" cy="0"/>
          </a:xfrm>
          <a:prstGeom prst="straightConnector1">
            <a:avLst/>
          </a:prstGeom>
          <a:noFill/>
          <a:ln w="31750">
            <a:solidFill>
              <a:schemeClr val="bg1"/>
            </a:solidFill>
            <a:round/>
            <a:headEnd/>
            <a:tailEnd/>
          </a:ln>
          <a:scene3d>
            <a:camera prst="legacyObliqueTopRight">
              <a:rot lat="19499990" lon="0" rev="0"/>
            </a:camera>
            <a:lightRig rig="legacyFlat3" dir="b"/>
          </a:scene3d>
          <a:sp3d extrusionH="36500" prstMaterial="legacyWireframe">
            <a:bevelT w="13500" h="13500" prst="angle"/>
            <a:bevelB w="13500" h="13500" prst="angle"/>
            <a:extrusionClr>
              <a:schemeClr val="bg1"/>
            </a:extrusionClr>
            <a:contourClr>
              <a:schemeClr val="bg1"/>
            </a:contourClr>
          </a:sp3d>
          <a:extLst>
            <a:ext uri="{909E8E84-426E-40DD-AFC4-6F175D3DCCD1}">
              <a14:hiddenFill xmlns:a14="http://schemas.microsoft.com/office/drawing/2010/main">
                <a:noFill/>
              </a14:hiddenFill>
            </a:ext>
          </a:extLst>
        </p:spPr>
      </p:cxnSp>
      <p:sp>
        <p:nvSpPr>
          <p:cNvPr id="49169" name="Text Box 28">
            <a:extLst>
              <a:ext uri="{FF2B5EF4-FFF2-40B4-BE49-F238E27FC236}">
                <a16:creationId xmlns:a16="http://schemas.microsoft.com/office/drawing/2014/main" id="{B6FA6FBF-CBE7-4A45-9EA0-3E3E4D202C60}"/>
              </a:ext>
            </a:extLst>
          </p:cNvPr>
          <p:cNvSpPr txBox="1">
            <a:spLocks noChangeArrowheads="1"/>
          </p:cNvSpPr>
          <p:nvPr/>
        </p:nvSpPr>
        <p:spPr bwMode="auto">
          <a:xfrm>
            <a:off x="3849688" y="2536825"/>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solidFill>
                  <a:schemeClr val="bg1"/>
                </a:solidFill>
                <a:latin typeface="Arial" panose="020B0604020202020204" pitchFamily="34" charset="0"/>
              </a:rPr>
              <a:t>PURCHASING</a:t>
            </a:r>
          </a:p>
        </p:txBody>
      </p:sp>
      <p:sp>
        <p:nvSpPr>
          <p:cNvPr id="49170" name="Text Box 29">
            <a:extLst>
              <a:ext uri="{FF2B5EF4-FFF2-40B4-BE49-F238E27FC236}">
                <a16:creationId xmlns:a16="http://schemas.microsoft.com/office/drawing/2014/main" id="{CAC83963-0A2D-436A-89D2-F58D164317B8}"/>
              </a:ext>
            </a:extLst>
          </p:cNvPr>
          <p:cNvSpPr txBox="1">
            <a:spLocks noChangeArrowheads="1"/>
          </p:cNvSpPr>
          <p:nvPr/>
        </p:nvSpPr>
        <p:spPr bwMode="auto">
          <a:xfrm>
            <a:off x="5238750" y="2524125"/>
            <a:ext cx="1222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solidFill>
                  <a:schemeClr val="bg1"/>
                </a:solidFill>
                <a:latin typeface="Arial" panose="020B0604020202020204" pitchFamily="34" charset="0"/>
              </a:rPr>
              <a:t>INVENTORY</a:t>
            </a:r>
          </a:p>
        </p:txBody>
      </p:sp>
      <p:sp>
        <p:nvSpPr>
          <p:cNvPr id="49171" name="Text Box 31">
            <a:extLst>
              <a:ext uri="{FF2B5EF4-FFF2-40B4-BE49-F238E27FC236}">
                <a16:creationId xmlns:a16="http://schemas.microsoft.com/office/drawing/2014/main" id="{182AFFEE-2FB2-425B-BC9C-AA4C66E18138}"/>
              </a:ext>
            </a:extLst>
          </p:cNvPr>
          <p:cNvSpPr txBox="1">
            <a:spLocks noChangeArrowheads="1"/>
          </p:cNvSpPr>
          <p:nvPr/>
        </p:nvSpPr>
        <p:spPr bwMode="auto">
          <a:xfrm>
            <a:off x="4052888" y="1797050"/>
            <a:ext cx="911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1">
                <a:solidFill>
                  <a:schemeClr val="bg1"/>
                </a:solidFill>
                <a:latin typeface="Arial" panose="020B0604020202020204" pitchFamily="34" charset="0"/>
              </a:rPr>
              <a:t>Purchase </a:t>
            </a:r>
          </a:p>
          <a:p>
            <a:pPr algn="ctr" eaLnBrk="1" hangingPunct="1">
              <a:spcBef>
                <a:spcPct val="0"/>
              </a:spcBef>
              <a:buFontTx/>
              <a:buNone/>
            </a:pPr>
            <a:r>
              <a:rPr lang="en-US" altLang="en-US" sz="1200" b="1">
                <a:solidFill>
                  <a:schemeClr val="bg1"/>
                </a:solidFill>
                <a:latin typeface="Arial" panose="020B0604020202020204" pitchFamily="34" charset="0"/>
              </a:rPr>
              <a:t>Org</a:t>
            </a:r>
          </a:p>
        </p:txBody>
      </p:sp>
      <p:sp>
        <p:nvSpPr>
          <p:cNvPr id="49172" name="Text Box 32">
            <a:extLst>
              <a:ext uri="{FF2B5EF4-FFF2-40B4-BE49-F238E27FC236}">
                <a16:creationId xmlns:a16="http://schemas.microsoft.com/office/drawing/2014/main" id="{31D62DA8-240A-4504-8069-C614341F6E8E}"/>
              </a:ext>
            </a:extLst>
          </p:cNvPr>
          <p:cNvSpPr txBox="1">
            <a:spLocks noChangeArrowheads="1"/>
          </p:cNvSpPr>
          <p:nvPr/>
        </p:nvSpPr>
        <p:spPr bwMode="auto">
          <a:xfrm>
            <a:off x="2808288" y="1860550"/>
            <a:ext cx="557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chemeClr val="tx2"/>
                </a:solidFill>
                <a:latin typeface="Arial" panose="020B0604020202020204" pitchFamily="34" charset="0"/>
              </a:rPr>
              <a:t>Plant</a:t>
            </a:r>
          </a:p>
        </p:txBody>
      </p:sp>
      <p:sp>
        <p:nvSpPr>
          <p:cNvPr id="49173" name="Text Box 33">
            <a:extLst>
              <a:ext uri="{FF2B5EF4-FFF2-40B4-BE49-F238E27FC236}">
                <a16:creationId xmlns:a16="http://schemas.microsoft.com/office/drawing/2014/main" id="{D0CFD461-A97C-46C2-8ABF-80B91553789F}"/>
              </a:ext>
            </a:extLst>
          </p:cNvPr>
          <p:cNvSpPr txBox="1">
            <a:spLocks noChangeArrowheads="1"/>
          </p:cNvSpPr>
          <p:nvPr/>
        </p:nvSpPr>
        <p:spPr bwMode="auto">
          <a:xfrm>
            <a:off x="5424488" y="1860550"/>
            <a:ext cx="10652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chemeClr val="bg1"/>
                </a:solidFill>
                <a:latin typeface="Arial" panose="020B0604020202020204" pitchFamily="34" charset="0"/>
              </a:rPr>
              <a:t>Storage Loc</a:t>
            </a:r>
          </a:p>
        </p:txBody>
      </p:sp>
      <p:sp>
        <p:nvSpPr>
          <p:cNvPr id="49174" name="Rectangle 37">
            <a:extLst>
              <a:ext uri="{FF2B5EF4-FFF2-40B4-BE49-F238E27FC236}">
                <a16:creationId xmlns:a16="http://schemas.microsoft.com/office/drawing/2014/main" id="{38B36687-E8EA-4220-9C30-C42784850E2B}"/>
              </a:ext>
            </a:extLst>
          </p:cNvPr>
          <p:cNvSpPr>
            <a:spLocks noChangeArrowheads="1"/>
          </p:cNvSpPr>
          <p:nvPr/>
        </p:nvSpPr>
        <p:spPr bwMode="auto">
          <a:xfrm rot="-5400000">
            <a:off x="3646488" y="1936750"/>
            <a:ext cx="76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1">
                <a:solidFill>
                  <a:srgbClr val="191965"/>
                </a:solidFill>
                <a:latin typeface="Arial" panose="020B0604020202020204" pitchFamily="34" charset="0"/>
              </a:rPr>
              <a:t>SAP</a:t>
            </a:r>
          </a:p>
        </p:txBody>
      </p:sp>
      <p:sp>
        <p:nvSpPr>
          <p:cNvPr id="49175" name="Rectangle 38">
            <a:extLst>
              <a:ext uri="{FF2B5EF4-FFF2-40B4-BE49-F238E27FC236}">
                <a16:creationId xmlns:a16="http://schemas.microsoft.com/office/drawing/2014/main" id="{2975FDE2-5E18-45B3-8DC2-709C9273B676}"/>
              </a:ext>
            </a:extLst>
          </p:cNvPr>
          <p:cNvSpPr>
            <a:spLocks noChangeArrowheads="1"/>
          </p:cNvSpPr>
          <p:nvPr/>
        </p:nvSpPr>
        <p:spPr bwMode="auto">
          <a:xfrm rot="-5400000">
            <a:off x="5005388" y="1936750"/>
            <a:ext cx="76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1">
                <a:solidFill>
                  <a:srgbClr val="191965"/>
                </a:solidFill>
                <a:latin typeface="Arial" panose="020B0604020202020204" pitchFamily="34" charset="0"/>
              </a:rPr>
              <a:t>SAP</a:t>
            </a:r>
          </a:p>
        </p:txBody>
      </p:sp>
      <p:sp>
        <p:nvSpPr>
          <p:cNvPr id="49176" name="Rectangle 39">
            <a:extLst>
              <a:ext uri="{FF2B5EF4-FFF2-40B4-BE49-F238E27FC236}">
                <a16:creationId xmlns:a16="http://schemas.microsoft.com/office/drawing/2014/main" id="{FA8461E6-E080-4BBF-9EFE-024135F7D75E}"/>
              </a:ext>
            </a:extLst>
          </p:cNvPr>
          <p:cNvSpPr>
            <a:spLocks noChangeArrowheads="1"/>
          </p:cNvSpPr>
          <p:nvPr/>
        </p:nvSpPr>
        <p:spPr bwMode="auto">
          <a:xfrm rot="-5400000">
            <a:off x="2147888" y="1936750"/>
            <a:ext cx="762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1">
                <a:solidFill>
                  <a:srgbClr val="191965"/>
                </a:solidFill>
                <a:latin typeface="Arial" panose="020B0604020202020204" pitchFamily="34" charset="0"/>
              </a:rPr>
              <a:t>SAP</a:t>
            </a:r>
          </a:p>
        </p:txBody>
      </p:sp>
      <p:cxnSp>
        <p:nvCxnSpPr>
          <p:cNvPr id="49177" name="AutoShape 41">
            <a:extLst>
              <a:ext uri="{FF2B5EF4-FFF2-40B4-BE49-F238E27FC236}">
                <a16:creationId xmlns:a16="http://schemas.microsoft.com/office/drawing/2014/main" id="{7AD9A9D2-E684-4ACC-92E7-1CD69364AD41}"/>
              </a:ext>
            </a:extLst>
          </p:cNvPr>
          <p:cNvCxnSpPr>
            <a:cxnSpLocks noChangeShapeType="1"/>
          </p:cNvCxnSpPr>
          <p:nvPr/>
        </p:nvCxnSpPr>
        <p:spPr bwMode="auto">
          <a:xfrm>
            <a:off x="1754188" y="2419350"/>
            <a:ext cx="1295400" cy="0"/>
          </a:xfrm>
          <a:prstGeom prst="straightConnector1">
            <a:avLst/>
          </a:prstGeom>
          <a:noFill/>
          <a:ln w="31750">
            <a:solidFill>
              <a:schemeClr val="bg1"/>
            </a:solidFill>
            <a:round/>
            <a:headEnd/>
            <a:tailEnd/>
          </a:ln>
          <a:scene3d>
            <a:camera prst="legacyObliqueTopRight">
              <a:rot lat="19499990" lon="0" rev="0"/>
            </a:camera>
            <a:lightRig rig="legacyFlat3" dir="b"/>
          </a:scene3d>
          <a:sp3d extrusionH="36500" prstMaterial="legacyWireframe">
            <a:bevelT w="13500" h="13500" prst="angle"/>
            <a:bevelB w="13500" h="13500" prst="angle"/>
            <a:extrusionClr>
              <a:schemeClr val="bg1"/>
            </a:extrusionClr>
            <a:contourClr>
              <a:schemeClr val="bg1"/>
            </a:contourClr>
          </a:sp3d>
          <a:extLst>
            <a:ext uri="{909E8E84-426E-40DD-AFC4-6F175D3DCCD1}">
              <a14:hiddenFill xmlns:a14="http://schemas.microsoft.com/office/drawing/2010/main">
                <a:noFill/>
              </a14:hiddenFill>
            </a:ext>
          </a:extLst>
        </p:spPr>
      </p:cxnSp>
      <p:cxnSp>
        <p:nvCxnSpPr>
          <p:cNvPr id="49178" name="AutoShape 42">
            <a:extLst>
              <a:ext uri="{FF2B5EF4-FFF2-40B4-BE49-F238E27FC236}">
                <a16:creationId xmlns:a16="http://schemas.microsoft.com/office/drawing/2014/main" id="{1F48966B-AB6C-4973-A8BE-1F0A4E1F7A3B}"/>
              </a:ext>
            </a:extLst>
          </p:cNvPr>
          <p:cNvCxnSpPr>
            <a:cxnSpLocks noChangeShapeType="1"/>
          </p:cNvCxnSpPr>
          <p:nvPr/>
        </p:nvCxnSpPr>
        <p:spPr bwMode="auto">
          <a:xfrm>
            <a:off x="3163888" y="2406650"/>
            <a:ext cx="1295400" cy="0"/>
          </a:xfrm>
          <a:prstGeom prst="straightConnector1">
            <a:avLst/>
          </a:prstGeom>
          <a:noFill/>
          <a:ln w="31750">
            <a:solidFill>
              <a:schemeClr val="bg1"/>
            </a:solidFill>
            <a:round/>
            <a:headEnd/>
            <a:tailEnd/>
          </a:ln>
          <a:scene3d>
            <a:camera prst="legacyObliqueTopRight">
              <a:rot lat="19499990" lon="0" rev="0"/>
            </a:camera>
            <a:lightRig rig="legacyFlat3" dir="b"/>
          </a:scene3d>
          <a:sp3d extrusionH="36500" prstMaterial="legacyWireframe">
            <a:bevelT w="13500" h="13500" prst="angle"/>
            <a:bevelB w="13500" h="13500" prst="angle"/>
            <a:extrusionClr>
              <a:schemeClr val="bg1"/>
            </a:extrusionClr>
            <a:contourClr>
              <a:schemeClr val="bg1"/>
            </a:contourClr>
          </a:sp3d>
          <a:extLst>
            <a:ext uri="{909E8E84-426E-40DD-AFC4-6F175D3DCCD1}">
              <a14:hiddenFill xmlns:a14="http://schemas.microsoft.com/office/drawing/2010/main">
                <a:noFill/>
              </a14:hiddenFill>
            </a:ext>
          </a:extLst>
        </p:spPr>
      </p:cxnSp>
      <p:cxnSp>
        <p:nvCxnSpPr>
          <p:cNvPr id="49179" name="AutoShape 43">
            <a:extLst>
              <a:ext uri="{FF2B5EF4-FFF2-40B4-BE49-F238E27FC236}">
                <a16:creationId xmlns:a16="http://schemas.microsoft.com/office/drawing/2014/main" id="{88276F60-A040-40C9-9559-FA4762ED29FB}"/>
              </a:ext>
            </a:extLst>
          </p:cNvPr>
          <p:cNvCxnSpPr>
            <a:cxnSpLocks noChangeShapeType="1"/>
          </p:cNvCxnSpPr>
          <p:nvPr/>
        </p:nvCxnSpPr>
        <p:spPr bwMode="auto">
          <a:xfrm>
            <a:off x="4535488" y="2406650"/>
            <a:ext cx="1295400" cy="0"/>
          </a:xfrm>
          <a:prstGeom prst="straightConnector1">
            <a:avLst/>
          </a:prstGeom>
          <a:noFill/>
          <a:ln w="31750">
            <a:solidFill>
              <a:schemeClr val="bg1"/>
            </a:solidFill>
            <a:round/>
            <a:headEnd/>
            <a:tailEnd/>
          </a:ln>
          <a:scene3d>
            <a:camera prst="legacyObliqueTopRight">
              <a:rot lat="19499990" lon="0" rev="0"/>
            </a:camera>
            <a:lightRig rig="legacyFlat3" dir="b"/>
          </a:scene3d>
          <a:sp3d extrusionH="36500" prstMaterial="legacyWireframe">
            <a:bevelT w="13500" h="13500" prst="angle"/>
            <a:bevelB w="13500" h="13500" prst="angle"/>
            <a:extrusionClr>
              <a:schemeClr val="bg1"/>
            </a:extrusionClr>
            <a:contourClr>
              <a:schemeClr val="bg1"/>
            </a:contourClr>
          </a:sp3d>
          <a:extLst>
            <a:ext uri="{909E8E84-426E-40DD-AFC4-6F175D3DCCD1}">
              <a14:hiddenFill xmlns:a14="http://schemas.microsoft.com/office/drawing/2010/main">
                <a:noFill/>
              </a14:hiddenFill>
            </a:ext>
          </a:extLst>
        </p:spPr>
      </p:cxnSp>
      <p:sp>
        <p:nvSpPr>
          <p:cNvPr id="49180" name="Text Box 44">
            <a:extLst>
              <a:ext uri="{FF2B5EF4-FFF2-40B4-BE49-F238E27FC236}">
                <a16:creationId xmlns:a16="http://schemas.microsoft.com/office/drawing/2014/main" id="{9E10AF3D-494F-4052-8184-9C9E4646D700}"/>
              </a:ext>
            </a:extLst>
          </p:cNvPr>
          <p:cNvSpPr txBox="1">
            <a:spLocks noChangeArrowheads="1"/>
          </p:cNvSpPr>
          <p:nvPr/>
        </p:nvSpPr>
        <p:spPr bwMode="auto">
          <a:xfrm>
            <a:off x="115888" y="141982"/>
            <a:ext cx="7823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solidFill>
                  <a:schemeClr val="tx2"/>
                </a:solidFill>
                <a:latin typeface="Verdana" panose="020B0604030504040204" pitchFamily="34" charset="0"/>
                <a:ea typeface="Verdana" panose="020B0604030504040204" pitchFamily="34" charset="0"/>
                <a:cs typeface="Verdana" panose="020B0604030504040204" pitchFamily="34" charset="0"/>
              </a:rPr>
              <a:t>Purchasing – Org Structure</a:t>
            </a:r>
          </a:p>
        </p:txBody>
      </p:sp>
      <p:sp>
        <p:nvSpPr>
          <p:cNvPr id="49181" name="Rectangle 46">
            <a:extLst>
              <a:ext uri="{FF2B5EF4-FFF2-40B4-BE49-F238E27FC236}">
                <a16:creationId xmlns:a16="http://schemas.microsoft.com/office/drawing/2014/main" id="{F46729BC-943C-4CBA-98EF-44A80B9D800B}"/>
              </a:ext>
            </a:extLst>
          </p:cNvPr>
          <p:cNvSpPr>
            <a:spLocks noChangeArrowheads="1"/>
          </p:cNvSpPr>
          <p:nvPr/>
        </p:nvSpPr>
        <p:spPr bwMode="auto">
          <a:xfrm>
            <a:off x="1752600" y="3028950"/>
            <a:ext cx="5562600" cy="457200"/>
          </a:xfrm>
          <a:prstGeom prst="rect">
            <a:avLst/>
          </a:prstGeom>
          <a:solidFill>
            <a:srgbClr val="FFFFC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chemeClr val="tx2"/>
                </a:solidFill>
                <a:latin typeface="Arial" panose="020B0604020202020204" pitchFamily="34" charset="0"/>
              </a:rPr>
              <a:t>Business Functions</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EA6F87D3-819F-4FB7-94E7-52C11D240CFB}"/>
              </a:ext>
            </a:extLst>
          </p:cNvPr>
          <p:cNvSpPr>
            <a:spLocks noChangeArrowheads="1"/>
          </p:cNvSpPr>
          <p:nvPr/>
        </p:nvSpPr>
        <p:spPr bwMode="auto">
          <a:xfrm>
            <a:off x="6096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chemeClr val="tx2"/>
                </a:solidFill>
                <a:latin typeface="Verdana" panose="020B0604030504040204" pitchFamily="34" charset="0"/>
                <a:ea typeface="Verdana" panose="020B0604030504040204" pitchFamily="34" charset="0"/>
                <a:cs typeface="Verdana" panose="020B0604030504040204" pitchFamily="34" charset="0"/>
              </a:rPr>
              <a:t>Business Objects</a:t>
            </a:r>
          </a:p>
        </p:txBody>
      </p:sp>
      <p:sp>
        <p:nvSpPr>
          <p:cNvPr id="5" name="Rectangle 4">
            <a:extLst>
              <a:ext uri="{FF2B5EF4-FFF2-40B4-BE49-F238E27FC236}">
                <a16:creationId xmlns:a16="http://schemas.microsoft.com/office/drawing/2014/main" id="{6D0D66E5-C6C4-4A7A-A193-D79C8B4CA430}"/>
              </a:ext>
            </a:extLst>
          </p:cNvPr>
          <p:cNvSpPr/>
          <p:nvPr/>
        </p:nvSpPr>
        <p:spPr>
          <a:xfrm>
            <a:off x="685800" y="1828800"/>
            <a:ext cx="4572000" cy="1366528"/>
          </a:xfrm>
          <a:prstGeom prst="rect">
            <a:avLst/>
          </a:prstGeom>
        </p:spPr>
        <p:txBody>
          <a:bodyPr>
            <a:spAutoFit/>
          </a:bodyPr>
          <a:lstStyle/>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Purchase requisition</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RFQ</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Vendor quotation</a:t>
            </a:r>
          </a:p>
          <a:p>
            <a:pPr marL="742950" lvl="1" indent="-285750" eaLnBrk="1" hangingPunct="1">
              <a:spcBef>
                <a:spcPct val="20000"/>
              </a:spcBef>
              <a:buSzPct val="100000"/>
              <a:buFontTx/>
              <a:buChar char="–"/>
              <a:defRPr/>
            </a:pPr>
            <a:r>
              <a:rPr lang="en-US" dirty="0">
                <a:latin typeface="Verdana" panose="020B0604030504040204" pitchFamily="34" charset="0"/>
                <a:ea typeface="Verdana" panose="020B0604030504040204" pitchFamily="34" charset="0"/>
                <a:cs typeface="Verdana" panose="020B0604030504040204" pitchFamily="34" charset="0"/>
              </a:rPr>
              <a:t>Purchase order</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a:extLst>
              <a:ext uri="{FF2B5EF4-FFF2-40B4-BE49-F238E27FC236}">
                <a16:creationId xmlns:a16="http://schemas.microsoft.com/office/drawing/2014/main" id="{80091AAB-6C41-433D-B682-D42193E15DF2}"/>
              </a:ext>
            </a:extLst>
          </p:cNvPr>
          <p:cNvSpPr>
            <a:spLocks noGrp="1" noChangeArrowheads="1"/>
          </p:cNvSpPr>
          <p:nvPr>
            <p:ph type="title"/>
          </p:nvPr>
        </p:nvSpPr>
        <p:spPr>
          <a:xfrm>
            <a:off x="0" y="133349"/>
            <a:ext cx="9144000" cy="685801"/>
          </a:xfrm>
        </p:spPr>
        <p:txBody>
          <a:bodyPr lIns="92075" tIns="46038" rIns="92075" bIns="46038"/>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 Processing</a:t>
            </a:r>
          </a:p>
        </p:txBody>
      </p:sp>
      <p:sp>
        <p:nvSpPr>
          <p:cNvPr id="53251" name="AutoShape 57">
            <a:extLst>
              <a:ext uri="{FF2B5EF4-FFF2-40B4-BE49-F238E27FC236}">
                <a16:creationId xmlns:a16="http://schemas.microsoft.com/office/drawing/2014/main" id="{5F8A934A-682E-4129-9EF2-389D715B03C8}"/>
              </a:ext>
            </a:extLst>
          </p:cNvPr>
          <p:cNvSpPr>
            <a:spLocks noChangeArrowheads="1"/>
          </p:cNvSpPr>
          <p:nvPr/>
        </p:nvSpPr>
        <p:spPr bwMode="auto">
          <a:xfrm rot="5400000" flipH="1">
            <a:off x="901700" y="1968500"/>
            <a:ext cx="2882900" cy="660400"/>
          </a:xfrm>
          <a:prstGeom prst="triangle">
            <a:avLst>
              <a:gd name="adj" fmla="val 49995"/>
            </a:avLst>
          </a:prstGeom>
          <a:solidFill>
            <a:schemeClr val="folHlink"/>
          </a:solidFill>
          <a:ln w="3175">
            <a:solidFill>
              <a:srgbClr val="FF9900"/>
            </a:solidFill>
            <a:miter lim="800000"/>
            <a:headEnd/>
            <a:tailEnd/>
          </a:ln>
          <a:effectLst>
            <a:outerShdw dist="53882"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3252" name="Group 58">
            <a:extLst>
              <a:ext uri="{FF2B5EF4-FFF2-40B4-BE49-F238E27FC236}">
                <a16:creationId xmlns:a16="http://schemas.microsoft.com/office/drawing/2014/main" id="{716FB93F-9D6D-40B5-B2D4-A9EB3B57FFA3}"/>
              </a:ext>
            </a:extLst>
          </p:cNvPr>
          <p:cNvGrpSpPr>
            <a:grpSpLocks/>
          </p:cNvGrpSpPr>
          <p:nvPr/>
        </p:nvGrpSpPr>
        <p:grpSpPr bwMode="auto">
          <a:xfrm>
            <a:off x="439738" y="2519363"/>
            <a:ext cx="1079500" cy="1204912"/>
            <a:chOff x="341" y="2175"/>
            <a:chExt cx="680" cy="759"/>
          </a:xfrm>
        </p:grpSpPr>
        <p:grpSp>
          <p:nvGrpSpPr>
            <p:cNvPr id="53516" name="Group 59">
              <a:extLst>
                <a:ext uri="{FF2B5EF4-FFF2-40B4-BE49-F238E27FC236}">
                  <a16:creationId xmlns:a16="http://schemas.microsoft.com/office/drawing/2014/main" id="{A41C511A-A0D2-400A-9827-5BE432D0F229}"/>
                </a:ext>
              </a:extLst>
            </p:cNvPr>
            <p:cNvGrpSpPr>
              <a:grpSpLocks/>
            </p:cNvGrpSpPr>
            <p:nvPr/>
          </p:nvGrpSpPr>
          <p:grpSpPr bwMode="auto">
            <a:xfrm>
              <a:off x="375" y="2180"/>
              <a:ext cx="646" cy="743"/>
              <a:chOff x="375" y="2180"/>
              <a:chExt cx="646" cy="743"/>
            </a:xfrm>
          </p:grpSpPr>
          <p:sp>
            <p:nvSpPr>
              <p:cNvPr id="53522" name="Freeform 60">
                <a:extLst>
                  <a:ext uri="{FF2B5EF4-FFF2-40B4-BE49-F238E27FC236}">
                    <a16:creationId xmlns:a16="http://schemas.microsoft.com/office/drawing/2014/main" id="{BC3C80F3-E5C5-45A4-9C87-CA8F160B5647}"/>
                  </a:ext>
                </a:extLst>
              </p:cNvPr>
              <p:cNvSpPr>
                <a:spLocks/>
              </p:cNvSpPr>
              <p:nvPr/>
            </p:nvSpPr>
            <p:spPr bwMode="auto">
              <a:xfrm>
                <a:off x="375" y="2180"/>
                <a:ext cx="646" cy="743"/>
              </a:xfrm>
              <a:custGeom>
                <a:avLst/>
                <a:gdLst>
                  <a:gd name="T0" fmla="*/ 454 w 646"/>
                  <a:gd name="T1" fmla="*/ 0 h 743"/>
                  <a:gd name="T2" fmla="*/ 0 w 646"/>
                  <a:gd name="T3" fmla="*/ 0 h 743"/>
                  <a:gd name="T4" fmla="*/ 0 w 646"/>
                  <a:gd name="T5" fmla="*/ 742 h 743"/>
                  <a:gd name="T6" fmla="*/ 645 w 646"/>
                  <a:gd name="T7" fmla="*/ 742 h 743"/>
                  <a:gd name="T8" fmla="*/ 645 w 646"/>
                  <a:gd name="T9" fmla="*/ 124 h 743"/>
                  <a:gd name="T10" fmla="*/ 454 w 646"/>
                  <a:gd name="T11" fmla="*/ 0 h 7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743">
                    <a:moveTo>
                      <a:pt x="454" y="0"/>
                    </a:moveTo>
                    <a:lnTo>
                      <a:pt x="0" y="0"/>
                    </a:lnTo>
                    <a:lnTo>
                      <a:pt x="0" y="742"/>
                    </a:lnTo>
                    <a:lnTo>
                      <a:pt x="645" y="742"/>
                    </a:lnTo>
                    <a:lnTo>
                      <a:pt x="645" y="124"/>
                    </a:lnTo>
                    <a:lnTo>
                      <a:pt x="454" y="0"/>
                    </a:lnTo>
                  </a:path>
                </a:pathLst>
              </a:cu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nvGrpSpPr>
              <p:cNvPr id="53523" name="Group 61">
                <a:extLst>
                  <a:ext uri="{FF2B5EF4-FFF2-40B4-BE49-F238E27FC236}">
                    <a16:creationId xmlns:a16="http://schemas.microsoft.com/office/drawing/2014/main" id="{9AEA5C55-9A43-413D-A903-443285E25EA4}"/>
                  </a:ext>
                </a:extLst>
              </p:cNvPr>
              <p:cNvGrpSpPr>
                <a:grpSpLocks/>
              </p:cNvGrpSpPr>
              <p:nvPr/>
            </p:nvGrpSpPr>
            <p:grpSpPr bwMode="auto">
              <a:xfrm>
                <a:off x="815" y="2181"/>
                <a:ext cx="198" cy="198"/>
                <a:chOff x="815" y="2181"/>
                <a:chExt cx="198" cy="198"/>
              </a:xfrm>
            </p:grpSpPr>
            <p:sp>
              <p:nvSpPr>
                <p:cNvPr id="53524" name="Freeform 62">
                  <a:extLst>
                    <a:ext uri="{FF2B5EF4-FFF2-40B4-BE49-F238E27FC236}">
                      <a16:creationId xmlns:a16="http://schemas.microsoft.com/office/drawing/2014/main" id="{6E18B6CD-9D56-4970-AC69-DA5F9F2CA634}"/>
                    </a:ext>
                  </a:extLst>
                </p:cNvPr>
                <p:cNvSpPr>
                  <a:spLocks/>
                </p:cNvSpPr>
                <p:nvPr/>
              </p:nvSpPr>
              <p:spPr bwMode="auto">
                <a:xfrm>
                  <a:off x="828" y="2181"/>
                  <a:ext cx="184" cy="127"/>
                </a:xfrm>
                <a:custGeom>
                  <a:avLst/>
                  <a:gdLst>
                    <a:gd name="T0" fmla="*/ 1 w 184"/>
                    <a:gd name="T1" fmla="*/ 4 h 127"/>
                    <a:gd name="T2" fmla="*/ 0 w 184"/>
                    <a:gd name="T3" fmla="*/ 4 h 127"/>
                    <a:gd name="T4" fmla="*/ 181 w 184"/>
                    <a:gd name="T5" fmla="*/ 126 h 127"/>
                    <a:gd name="T6" fmla="*/ 183 w 184"/>
                    <a:gd name="T7" fmla="*/ 123 h 127"/>
                    <a:gd name="T8" fmla="*/ 2 w 184"/>
                    <a:gd name="T9" fmla="*/ 0 h 127"/>
                    <a:gd name="T10" fmla="*/ 1 w 184"/>
                    <a:gd name="T11" fmla="*/ 0 h 127"/>
                    <a:gd name="T12" fmla="*/ 2 w 184"/>
                    <a:gd name="T13" fmla="*/ 0 h 127"/>
                    <a:gd name="T14" fmla="*/ 1 w 184"/>
                    <a:gd name="T15" fmla="*/ 0 h 127"/>
                    <a:gd name="T16" fmla="*/ 1 w 184"/>
                    <a:gd name="T17" fmla="*/ 4 h 1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127"/>
                    <a:gd name="T29" fmla="*/ 184 w 184"/>
                    <a:gd name="T30" fmla="*/ 127 h 1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127">
                      <a:moveTo>
                        <a:pt x="1" y="4"/>
                      </a:moveTo>
                      <a:lnTo>
                        <a:pt x="0" y="4"/>
                      </a:lnTo>
                      <a:lnTo>
                        <a:pt x="181" y="126"/>
                      </a:lnTo>
                      <a:lnTo>
                        <a:pt x="183" y="123"/>
                      </a:lnTo>
                      <a:lnTo>
                        <a:pt x="2" y="0"/>
                      </a:lnTo>
                      <a:lnTo>
                        <a:pt x="1" y="0"/>
                      </a:lnTo>
                      <a:lnTo>
                        <a:pt x="2" y="0"/>
                      </a:lnTo>
                      <a:lnTo>
                        <a:pt x="1" y="0"/>
                      </a:lnTo>
                      <a:lnTo>
                        <a:pt x="1" y="4"/>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25" name="Freeform 63">
                  <a:extLst>
                    <a:ext uri="{FF2B5EF4-FFF2-40B4-BE49-F238E27FC236}">
                      <a16:creationId xmlns:a16="http://schemas.microsoft.com/office/drawing/2014/main" id="{9E7C3814-74F4-4EA4-A6CF-CEA867BFE971}"/>
                    </a:ext>
                  </a:extLst>
                </p:cNvPr>
                <p:cNvSpPr>
                  <a:spLocks/>
                </p:cNvSpPr>
                <p:nvPr/>
              </p:nvSpPr>
              <p:spPr bwMode="auto">
                <a:xfrm>
                  <a:off x="815" y="2186"/>
                  <a:ext cx="194" cy="193"/>
                </a:xfrm>
                <a:custGeom>
                  <a:avLst/>
                  <a:gdLst>
                    <a:gd name="T0" fmla="*/ 9 w 194"/>
                    <a:gd name="T1" fmla="*/ 192 h 193"/>
                    <a:gd name="T2" fmla="*/ 16 w 194"/>
                    <a:gd name="T3" fmla="*/ 158 h 193"/>
                    <a:gd name="T4" fmla="*/ 18 w 194"/>
                    <a:gd name="T5" fmla="*/ 131 h 193"/>
                    <a:gd name="T6" fmla="*/ 19 w 194"/>
                    <a:gd name="T7" fmla="*/ 108 h 193"/>
                    <a:gd name="T8" fmla="*/ 20 w 194"/>
                    <a:gd name="T9" fmla="*/ 79 h 193"/>
                    <a:gd name="T10" fmla="*/ 18 w 194"/>
                    <a:gd name="T11" fmla="*/ 70 h 193"/>
                    <a:gd name="T12" fmla="*/ 18 w 194"/>
                    <a:gd name="T13" fmla="*/ 61 h 193"/>
                    <a:gd name="T14" fmla="*/ 17 w 194"/>
                    <a:gd name="T15" fmla="*/ 50 h 193"/>
                    <a:gd name="T16" fmla="*/ 13 w 194"/>
                    <a:gd name="T17" fmla="*/ 41 h 193"/>
                    <a:gd name="T18" fmla="*/ 11 w 194"/>
                    <a:gd name="T19" fmla="*/ 32 h 193"/>
                    <a:gd name="T20" fmla="*/ 8 w 194"/>
                    <a:gd name="T21" fmla="*/ 23 h 193"/>
                    <a:gd name="T22" fmla="*/ 4 w 194"/>
                    <a:gd name="T23" fmla="*/ 12 h 193"/>
                    <a:gd name="T24" fmla="*/ 0 w 194"/>
                    <a:gd name="T25" fmla="*/ 1 h 193"/>
                    <a:gd name="T26" fmla="*/ 3 w 194"/>
                    <a:gd name="T27" fmla="*/ 0 h 193"/>
                    <a:gd name="T28" fmla="*/ 7 w 194"/>
                    <a:gd name="T29" fmla="*/ 0 h 193"/>
                    <a:gd name="T30" fmla="*/ 13 w 194"/>
                    <a:gd name="T31" fmla="*/ 0 h 193"/>
                    <a:gd name="T32" fmla="*/ 15 w 194"/>
                    <a:gd name="T33" fmla="*/ 0 h 193"/>
                    <a:gd name="T34" fmla="*/ 29 w 194"/>
                    <a:gd name="T35" fmla="*/ 11 h 193"/>
                    <a:gd name="T36" fmla="*/ 43 w 194"/>
                    <a:gd name="T37" fmla="*/ 22 h 193"/>
                    <a:gd name="T38" fmla="*/ 60 w 194"/>
                    <a:gd name="T39" fmla="*/ 31 h 193"/>
                    <a:gd name="T40" fmla="*/ 75 w 194"/>
                    <a:gd name="T41" fmla="*/ 42 h 193"/>
                    <a:gd name="T42" fmla="*/ 90 w 194"/>
                    <a:gd name="T43" fmla="*/ 52 h 193"/>
                    <a:gd name="T44" fmla="*/ 105 w 194"/>
                    <a:gd name="T45" fmla="*/ 62 h 193"/>
                    <a:gd name="T46" fmla="*/ 118 w 194"/>
                    <a:gd name="T47" fmla="*/ 71 h 193"/>
                    <a:gd name="T48" fmla="*/ 132 w 194"/>
                    <a:gd name="T49" fmla="*/ 80 h 193"/>
                    <a:gd name="T50" fmla="*/ 144 w 194"/>
                    <a:gd name="T51" fmla="*/ 88 h 193"/>
                    <a:gd name="T52" fmla="*/ 157 w 194"/>
                    <a:gd name="T53" fmla="*/ 96 h 193"/>
                    <a:gd name="T54" fmla="*/ 166 w 194"/>
                    <a:gd name="T55" fmla="*/ 103 h 193"/>
                    <a:gd name="T56" fmla="*/ 175 w 194"/>
                    <a:gd name="T57" fmla="*/ 109 h 193"/>
                    <a:gd name="T58" fmla="*/ 184 w 194"/>
                    <a:gd name="T59" fmla="*/ 115 h 193"/>
                    <a:gd name="T60" fmla="*/ 189 w 194"/>
                    <a:gd name="T61" fmla="*/ 118 h 193"/>
                    <a:gd name="T62" fmla="*/ 192 w 194"/>
                    <a:gd name="T63" fmla="*/ 120 h 193"/>
                    <a:gd name="T64" fmla="*/ 193 w 194"/>
                    <a:gd name="T65" fmla="*/ 121 h 193"/>
                    <a:gd name="T66" fmla="*/ 193 w 194"/>
                    <a:gd name="T67" fmla="*/ 125 h 193"/>
                    <a:gd name="T68" fmla="*/ 192 w 194"/>
                    <a:gd name="T69" fmla="*/ 128 h 193"/>
                    <a:gd name="T70" fmla="*/ 192 w 194"/>
                    <a:gd name="T71" fmla="*/ 131 h 193"/>
                    <a:gd name="T72" fmla="*/ 193 w 194"/>
                    <a:gd name="T73" fmla="*/ 135 h 193"/>
                    <a:gd name="T74" fmla="*/ 187 w 194"/>
                    <a:gd name="T75" fmla="*/ 135 h 193"/>
                    <a:gd name="T76" fmla="*/ 181 w 194"/>
                    <a:gd name="T77" fmla="*/ 135 h 193"/>
                    <a:gd name="T78" fmla="*/ 175 w 194"/>
                    <a:gd name="T79" fmla="*/ 135 h 193"/>
                    <a:gd name="T80" fmla="*/ 169 w 194"/>
                    <a:gd name="T81" fmla="*/ 135 h 193"/>
                    <a:gd name="T82" fmla="*/ 163 w 194"/>
                    <a:gd name="T83" fmla="*/ 135 h 193"/>
                    <a:gd name="T84" fmla="*/ 158 w 194"/>
                    <a:gd name="T85" fmla="*/ 136 h 193"/>
                    <a:gd name="T86" fmla="*/ 153 w 194"/>
                    <a:gd name="T87" fmla="*/ 136 h 193"/>
                    <a:gd name="T88" fmla="*/ 150 w 194"/>
                    <a:gd name="T89" fmla="*/ 138 h 193"/>
                    <a:gd name="T90" fmla="*/ 137 w 194"/>
                    <a:gd name="T91" fmla="*/ 139 h 193"/>
                    <a:gd name="T92" fmla="*/ 126 w 194"/>
                    <a:gd name="T93" fmla="*/ 141 h 193"/>
                    <a:gd name="T94" fmla="*/ 115 w 194"/>
                    <a:gd name="T95" fmla="*/ 142 h 193"/>
                    <a:gd name="T96" fmla="*/ 104 w 194"/>
                    <a:gd name="T97" fmla="*/ 145 h 193"/>
                    <a:gd name="T98" fmla="*/ 95 w 194"/>
                    <a:gd name="T99" fmla="*/ 148 h 193"/>
                    <a:gd name="T100" fmla="*/ 85 w 194"/>
                    <a:gd name="T101" fmla="*/ 151 h 193"/>
                    <a:gd name="T102" fmla="*/ 77 w 194"/>
                    <a:gd name="T103" fmla="*/ 155 h 193"/>
                    <a:gd name="T104" fmla="*/ 69 w 194"/>
                    <a:gd name="T105" fmla="*/ 157 h 193"/>
                    <a:gd name="T106" fmla="*/ 60 w 194"/>
                    <a:gd name="T107" fmla="*/ 162 h 193"/>
                    <a:gd name="T108" fmla="*/ 53 w 194"/>
                    <a:gd name="T109" fmla="*/ 165 h 193"/>
                    <a:gd name="T110" fmla="*/ 44 w 194"/>
                    <a:gd name="T111" fmla="*/ 169 h 193"/>
                    <a:gd name="T112" fmla="*/ 38 w 194"/>
                    <a:gd name="T113" fmla="*/ 174 h 193"/>
                    <a:gd name="T114" fmla="*/ 30 w 194"/>
                    <a:gd name="T115" fmla="*/ 179 h 193"/>
                    <a:gd name="T116" fmla="*/ 22 w 194"/>
                    <a:gd name="T117" fmla="*/ 184 h 193"/>
                    <a:gd name="T118" fmla="*/ 17 w 194"/>
                    <a:gd name="T119" fmla="*/ 188 h 193"/>
                    <a:gd name="T120" fmla="*/ 9 w 194"/>
                    <a:gd name="T121" fmla="*/ 192 h 1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4"/>
                    <a:gd name="T184" fmla="*/ 0 h 193"/>
                    <a:gd name="T185" fmla="*/ 194 w 194"/>
                    <a:gd name="T186" fmla="*/ 193 h 1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4" h="193">
                      <a:moveTo>
                        <a:pt x="9" y="192"/>
                      </a:moveTo>
                      <a:lnTo>
                        <a:pt x="16" y="158"/>
                      </a:lnTo>
                      <a:lnTo>
                        <a:pt x="18" y="131"/>
                      </a:lnTo>
                      <a:lnTo>
                        <a:pt x="19" y="108"/>
                      </a:lnTo>
                      <a:lnTo>
                        <a:pt x="20" y="79"/>
                      </a:lnTo>
                      <a:lnTo>
                        <a:pt x="18" y="70"/>
                      </a:lnTo>
                      <a:lnTo>
                        <a:pt x="18" y="61"/>
                      </a:lnTo>
                      <a:lnTo>
                        <a:pt x="17" y="50"/>
                      </a:lnTo>
                      <a:lnTo>
                        <a:pt x="13" y="41"/>
                      </a:lnTo>
                      <a:lnTo>
                        <a:pt x="11" y="32"/>
                      </a:lnTo>
                      <a:lnTo>
                        <a:pt x="8" y="23"/>
                      </a:lnTo>
                      <a:lnTo>
                        <a:pt x="4" y="12"/>
                      </a:lnTo>
                      <a:lnTo>
                        <a:pt x="0" y="1"/>
                      </a:lnTo>
                      <a:lnTo>
                        <a:pt x="3" y="0"/>
                      </a:lnTo>
                      <a:lnTo>
                        <a:pt x="7" y="0"/>
                      </a:lnTo>
                      <a:lnTo>
                        <a:pt x="13" y="0"/>
                      </a:lnTo>
                      <a:lnTo>
                        <a:pt x="15" y="0"/>
                      </a:lnTo>
                      <a:lnTo>
                        <a:pt x="29" y="11"/>
                      </a:lnTo>
                      <a:lnTo>
                        <a:pt x="43" y="22"/>
                      </a:lnTo>
                      <a:lnTo>
                        <a:pt x="60" y="31"/>
                      </a:lnTo>
                      <a:lnTo>
                        <a:pt x="75" y="42"/>
                      </a:lnTo>
                      <a:lnTo>
                        <a:pt x="90" y="52"/>
                      </a:lnTo>
                      <a:lnTo>
                        <a:pt x="105" y="62"/>
                      </a:lnTo>
                      <a:lnTo>
                        <a:pt x="118" y="71"/>
                      </a:lnTo>
                      <a:lnTo>
                        <a:pt x="132" y="80"/>
                      </a:lnTo>
                      <a:lnTo>
                        <a:pt x="144" y="88"/>
                      </a:lnTo>
                      <a:lnTo>
                        <a:pt x="157" y="96"/>
                      </a:lnTo>
                      <a:lnTo>
                        <a:pt x="166" y="103"/>
                      </a:lnTo>
                      <a:lnTo>
                        <a:pt x="175" y="109"/>
                      </a:lnTo>
                      <a:lnTo>
                        <a:pt x="184" y="115"/>
                      </a:lnTo>
                      <a:lnTo>
                        <a:pt x="189" y="118"/>
                      </a:lnTo>
                      <a:lnTo>
                        <a:pt x="192" y="120"/>
                      </a:lnTo>
                      <a:lnTo>
                        <a:pt x="193" y="121"/>
                      </a:lnTo>
                      <a:lnTo>
                        <a:pt x="193" y="125"/>
                      </a:lnTo>
                      <a:lnTo>
                        <a:pt x="192" y="128"/>
                      </a:lnTo>
                      <a:lnTo>
                        <a:pt x="192" y="131"/>
                      </a:lnTo>
                      <a:lnTo>
                        <a:pt x="193" y="135"/>
                      </a:lnTo>
                      <a:lnTo>
                        <a:pt x="187" y="135"/>
                      </a:lnTo>
                      <a:lnTo>
                        <a:pt x="181" y="135"/>
                      </a:lnTo>
                      <a:lnTo>
                        <a:pt x="175" y="135"/>
                      </a:lnTo>
                      <a:lnTo>
                        <a:pt x="169" y="135"/>
                      </a:lnTo>
                      <a:lnTo>
                        <a:pt x="163" y="135"/>
                      </a:lnTo>
                      <a:lnTo>
                        <a:pt x="158" y="136"/>
                      </a:lnTo>
                      <a:lnTo>
                        <a:pt x="153" y="136"/>
                      </a:lnTo>
                      <a:lnTo>
                        <a:pt x="150" y="138"/>
                      </a:lnTo>
                      <a:lnTo>
                        <a:pt x="137" y="139"/>
                      </a:lnTo>
                      <a:lnTo>
                        <a:pt x="126" y="141"/>
                      </a:lnTo>
                      <a:lnTo>
                        <a:pt x="115" y="142"/>
                      </a:lnTo>
                      <a:lnTo>
                        <a:pt x="104" y="145"/>
                      </a:lnTo>
                      <a:lnTo>
                        <a:pt x="95" y="148"/>
                      </a:lnTo>
                      <a:lnTo>
                        <a:pt x="85" y="151"/>
                      </a:lnTo>
                      <a:lnTo>
                        <a:pt x="77" y="155"/>
                      </a:lnTo>
                      <a:lnTo>
                        <a:pt x="69" y="157"/>
                      </a:lnTo>
                      <a:lnTo>
                        <a:pt x="60" y="162"/>
                      </a:lnTo>
                      <a:lnTo>
                        <a:pt x="53" y="165"/>
                      </a:lnTo>
                      <a:lnTo>
                        <a:pt x="44" y="169"/>
                      </a:lnTo>
                      <a:lnTo>
                        <a:pt x="38" y="174"/>
                      </a:lnTo>
                      <a:lnTo>
                        <a:pt x="30" y="179"/>
                      </a:lnTo>
                      <a:lnTo>
                        <a:pt x="22" y="184"/>
                      </a:lnTo>
                      <a:lnTo>
                        <a:pt x="17" y="188"/>
                      </a:lnTo>
                      <a:lnTo>
                        <a:pt x="9" y="192"/>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26" name="Freeform 64">
                  <a:extLst>
                    <a:ext uri="{FF2B5EF4-FFF2-40B4-BE49-F238E27FC236}">
                      <a16:creationId xmlns:a16="http://schemas.microsoft.com/office/drawing/2014/main" id="{8A4E1246-BD0B-439F-B49C-90DD6CE69AB1}"/>
                    </a:ext>
                  </a:extLst>
                </p:cNvPr>
                <p:cNvSpPr>
                  <a:spLocks/>
                </p:cNvSpPr>
                <p:nvPr/>
              </p:nvSpPr>
              <p:spPr bwMode="auto">
                <a:xfrm>
                  <a:off x="830" y="2186"/>
                  <a:ext cx="182" cy="156"/>
                </a:xfrm>
                <a:custGeom>
                  <a:avLst/>
                  <a:gdLst>
                    <a:gd name="T0" fmla="*/ 21 w 182"/>
                    <a:gd name="T1" fmla="*/ 155 h 156"/>
                    <a:gd name="T2" fmla="*/ 24 w 182"/>
                    <a:gd name="T3" fmla="*/ 127 h 156"/>
                    <a:gd name="T4" fmla="*/ 26 w 182"/>
                    <a:gd name="T5" fmla="*/ 111 h 156"/>
                    <a:gd name="T6" fmla="*/ 26 w 182"/>
                    <a:gd name="T7" fmla="*/ 95 h 156"/>
                    <a:gd name="T8" fmla="*/ 25 w 182"/>
                    <a:gd name="T9" fmla="*/ 73 h 156"/>
                    <a:gd name="T10" fmla="*/ 23 w 182"/>
                    <a:gd name="T11" fmla="*/ 58 h 156"/>
                    <a:gd name="T12" fmla="*/ 19 w 182"/>
                    <a:gd name="T13" fmla="*/ 44 h 156"/>
                    <a:gd name="T14" fmla="*/ 13 w 182"/>
                    <a:gd name="T15" fmla="*/ 32 h 156"/>
                    <a:gd name="T16" fmla="*/ 8 w 182"/>
                    <a:gd name="T17" fmla="*/ 21 h 156"/>
                    <a:gd name="T18" fmla="*/ 4 w 182"/>
                    <a:gd name="T19" fmla="*/ 12 h 156"/>
                    <a:gd name="T20" fmla="*/ 2 w 182"/>
                    <a:gd name="T21" fmla="*/ 5 h 156"/>
                    <a:gd name="T22" fmla="*/ 0 w 182"/>
                    <a:gd name="T23" fmla="*/ 1 h 156"/>
                    <a:gd name="T24" fmla="*/ 0 w 182"/>
                    <a:gd name="T25" fmla="*/ 0 h 156"/>
                    <a:gd name="T26" fmla="*/ 181 w 182"/>
                    <a:gd name="T27" fmla="*/ 120 h 156"/>
                    <a:gd name="T28" fmla="*/ 180 w 182"/>
                    <a:gd name="T29" fmla="*/ 120 h 156"/>
                    <a:gd name="T30" fmla="*/ 176 w 182"/>
                    <a:gd name="T31" fmla="*/ 120 h 156"/>
                    <a:gd name="T32" fmla="*/ 168 w 182"/>
                    <a:gd name="T33" fmla="*/ 120 h 156"/>
                    <a:gd name="T34" fmla="*/ 159 w 182"/>
                    <a:gd name="T35" fmla="*/ 119 h 156"/>
                    <a:gd name="T36" fmla="*/ 148 w 182"/>
                    <a:gd name="T37" fmla="*/ 119 h 156"/>
                    <a:gd name="T38" fmla="*/ 134 w 182"/>
                    <a:gd name="T39" fmla="*/ 120 h 156"/>
                    <a:gd name="T40" fmla="*/ 120 w 182"/>
                    <a:gd name="T41" fmla="*/ 120 h 156"/>
                    <a:gd name="T42" fmla="*/ 104 w 182"/>
                    <a:gd name="T43" fmla="*/ 121 h 156"/>
                    <a:gd name="T44" fmla="*/ 91 w 182"/>
                    <a:gd name="T45" fmla="*/ 124 h 156"/>
                    <a:gd name="T46" fmla="*/ 80 w 182"/>
                    <a:gd name="T47" fmla="*/ 126 h 156"/>
                    <a:gd name="T48" fmla="*/ 71 w 182"/>
                    <a:gd name="T49" fmla="*/ 129 h 156"/>
                    <a:gd name="T50" fmla="*/ 62 w 182"/>
                    <a:gd name="T51" fmla="*/ 134 h 156"/>
                    <a:gd name="T52" fmla="*/ 53 w 182"/>
                    <a:gd name="T53" fmla="*/ 136 h 156"/>
                    <a:gd name="T54" fmla="*/ 44 w 182"/>
                    <a:gd name="T55" fmla="*/ 141 h 156"/>
                    <a:gd name="T56" fmla="*/ 33 w 182"/>
                    <a:gd name="T57" fmla="*/ 147 h 156"/>
                    <a:gd name="T58" fmla="*/ 21 w 182"/>
                    <a:gd name="T59" fmla="*/ 155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2"/>
                    <a:gd name="T91" fmla="*/ 0 h 156"/>
                    <a:gd name="T92" fmla="*/ 182 w 182"/>
                    <a:gd name="T93" fmla="*/ 156 h 1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2" h="156">
                      <a:moveTo>
                        <a:pt x="21" y="155"/>
                      </a:moveTo>
                      <a:lnTo>
                        <a:pt x="24" y="127"/>
                      </a:lnTo>
                      <a:lnTo>
                        <a:pt x="26" y="111"/>
                      </a:lnTo>
                      <a:lnTo>
                        <a:pt x="26" y="95"/>
                      </a:lnTo>
                      <a:lnTo>
                        <a:pt x="25" y="73"/>
                      </a:lnTo>
                      <a:lnTo>
                        <a:pt x="23" y="58"/>
                      </a:lnTo>
                      <a:lnTo>
                        <a:pt x="19" y="44"/>
                      </a:lnTo>
                      <a:lnTo>
                        <a:pt x="13" y="32"/>
                      </a:lnTo>
                      <a:lnTo>
                        <a:pt x="8" y="21"/>
                      </a:lnTo>
                      <a:lnTo>
                        <a:pt x="4" y="12"/>
                      </a:lnTo>
                      <a:lnTo>
                        <a:pt x="2" y="5"/>
                      </a:lnTo>
                      <a:lnTo>
                        <a:pt x="0" y="1"/>
                      </a:lnTo>
                      <a:lnTo>
                        <a:pt x="0" y="0"/>
                      </a:lnTo>
                      <a:lnTo>
                        <a:pt x="181" y="120"/>
                      </a:lnTo>
                      <a:lnTo>
                        <a:pt x="180" y="120"/>
                      </a:lnTo>
                      <a:lnTo>
                        <a:pt x="176" y="120"/>
                      </a:lnTo>
                      <a:lnTo>
                        <a:pt x="168" y="120"/>
                      </a:lnTo>
                      <a:lnTo>
                        <a:pt x="159" y="119"/>
                      </a:lnTo>
                      <a:lnTo>
                        <a:pt x="148" y="119"/>
                      </a:lnTo>
                      <a:lnTo>
                        <a:pt x="134" y="120"/>
                      </a:lnTo>
                      <a:lnTo>
                        <a:pt x="120" y="120"/>
                      </a:lnTo>
                      <a:lnTo>
                        <a:pt x="104" y="121"/>
                      </a:lnTo>
                      <a:lnTo>
                        <a:pt x="91" y="124"/>
                      </a:lnTo>
                      <a:lnTo>
                        <a:pt x="80" y="126"/>
                      </a:lnTo>
                      <a:lnTo>
                        <a:pt x="71" y="129"/>
                      </a:lnTo>
                      <a:lnTo>
                        <a:pt x="62" y="134"/>
                      </a:lnTo>
                      <a:lnTo>
                        <a:pt x="53" y="136"/>
                      </a:lnTo>
                      <a:lnTo>
                        <a:pt x="44" y="141"/>
                      </a:lnTo>
                      <a:lnTo>
                        <a:pt x="33" y="147"/>
                      </a:lnTo>
                      <a:lnTo>
                        <a:pt x="21" y="155"/>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27" name="Freeform 65">
                  <a:extLst>
                    <a:ext uri="{FF2B5EF4-FFF2-40B4-BE49-F238E27FC236}">
                      <a16:creationId xmlns:a16="http://schemas.microsoft.com/office/drawing/2014/main" id="{E85A2B7F-296B-43EA-ABE2-41BEFACDB67E}"/>
                    </a:ext>
                  </a:extLst>
                </p:cNvPr>
                <p:cNvSpPr>
                  <a:spLocks/>
                </p:cNvSpPr>
                <p:nvPr/>
              </p:nvSpPr>
              <p:spPr bwMode="auto">
                <a:xfrm>
                  <a:off x="849" y="2264"/>
                  <a:ext cx="5" cy="78"/>
                </a:xfrm>
                <a:custGeom>
                  <a:avLst/>
                  <a:gdLst>
                    <a:gd name="T0" fmla="*/ 2 w 5"/>
                    <a:gd name="T1" fmla="*/ 0 h 78"/>
                    <a:gd name="T2" fmla="*/ 2 w 5"/>
                    <a:gd name="T3" fmla="*/ 0 h 78"/>
                    <a:gd name="T4" fmla="*/ 2 w 5"/>
                    <a:gd name="T5" fmla="*/ 19 h 78"/>
                    <a:gd name="T6" fmla="*/ 3 w 5"/>
                    <a:gd name="T7" fmla="*/ 35 h 78"/>
                    <a:gd name="T8" fmla="*/ 1 w 5"/>
                    <a:gd name="T9" fmla="*/ 52 h 78"/>
                    <a:gd name="T10" fmla="*/ 0 w 5"/>
                    <a:gd name="T11" fmla="*/ 77 h 78"/>
                    <a:gd name="T12" fmla="*/ 2 w 5"/>
                    <a:gd name="T13" fmla="*/ 77 h 78"/>
                    <a:gd name="T14" fmla="*/ 2 w 5"/>
                    <a:gd name="T15" fmla="*/ 52 h 78"/>
                    <a:gd name="T16" fmla="*/ 4 w 5"/>
                    <a:gd name="T17" fmla="*/ 35 h 78"/>
                    <a:gd name="T18" fmla="*/ 4 w 5"/>
                    <a:gd name="T19" fmla="*/ 19 h 78"/>
                    <a:gd name="T20" fmla="*/ 4 w 5"/>
                    <a:gd name="T21" fmla="*/ 0 h 78"/>
                    <a:gd name="T22" fmla="*/ 2 w 5"/>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
                    <a:gd name="T37" fmla="*/ 0 h 78"/>
                    <a:gd name="T38" fmla="*/ 5 w 5"/>
                    <a:gd name="T39" fmla="*/ 78 h 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 h="78">
                      <a:moveTo>
                        <a:pt x="2" y="0"/>
                      </a:moveTo>
                      <a:lnTo>
                        <a:pt x="2" y="0"/>
                      </a:lnTo>
                      <a:lnTo>
                        <a:pt x="2" y="19"/>
                      </a:lnTo>
                      <a:lnTo>
                        <a:pt x="3" y="35"/>
                      </a:lnTo>
                      <a:lnTo>
                        <a:pt x="1" y="52"/>
                      </a:lnTo>
                      <a:lnTo>
                        <a:pt x="0" y="77"/>
                      </a:lnTo>
                      <a:lnTo>
                        <a:pt x="2" y="77"/>
                      </a:lnTo>
                      <a:lnTo>
                        <a:pt x="2" y="52"/>
                      </a:lnTo>
                      <a:lnTo>
                        <a:pt x="4" y="35"/>
                      </a:lnTo>
                      <a:lnTo>
                        <a:pt x="4" y="19"/>
                      </a:lnTo>
                      <a:lnTo>
                        <a:pt x="4" y="0"/>
                      </a:lnTo>
                      <a:lnTo>
                        <a:pt x="2"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28" name="Freeform 66">
                  <a:extLst>
                    <a:ext uri="{FF2B5EF4-FFF2-40B4-BE49-F238E27FC236}">
                      <a16:creationId xmlns:a16="http://schemas.microsoft.com/office/drawing/2014/main" id="{C49940E6-F6E5-4956-BD0C-78430E8CD2E5}"/>
                    </a:ext>
                  </a:extLst>
                </p:cNvPr>
                <p:cNvSpPr>
                  <a:spLocks/>
                </p:cNvSpPr>
                <p:nvPr/>
              </p:nvSpPr>
              <p:spPr bwMode="auto">
                <a:xfrm>
                  <a:off x="828" y="2186"/>
                  <a:ext cx="25" cy="71"/>
                </a:xfrm>
                <a:custGeom>
                  <a:avLst/>
                  <a:gdLst>
                    <a:gd name="T0" fmla="*/ 3 w 25"/>
                    <a:gd name="T1" fmla="*/ 0 h 71"/>
                    <a:gd name="T2" fmla="*/ 3 w 25"/>
                    <a:gd name="T3" fmla="*/ 0 h 71"/>
                    <a:gd name="T4" fmla="*/ 0 w 25"/>
                    <a:gd name="T5" fmla="*/ 2 h 71"/>
                    <a:gd name="T6" fmla="*/ 2 w 25"/>
                    <a:gd name="T7" fmla="*/ 6 h 71"/>
                    <a:gd name="T8" fmla="*/ 4 w 25"/>
                    <a:gd name="T9" fmla="*/ 12 h 71"/>
                    <a:gd name="T10" fmla="*/ 6 w 25"/>
                    <a:gd name="T11" fmla="*/ 20 h 71"/>
                    <a:gd name="T12" fmla="*/ 12 w 25"/>
                    <a:gd name="T13" fmla="*/ 31 h 71"/>
                    <a:gd name="T14" fmla="*/ 15 w 25"/>
                    <a:gd name="T15" fmla="*/ 43 h 71"/>
                    <a:gd name="T16" fmla="*/ 19 w 25"/>
                    <a:gd name="T17" fmla="*/ 55 h 71"/>
                    <a:gd name="T18" fmla="*/ 20 w 25"/>
                    <a:gd name="T19" fmla="*/ 70 h 71"/>
                    <a:gd name="T20" fmla="*/ 24 w 25"/>
                    <a:gd name="T21" fmla="*/ 70 h 71"/>
                    <a:gd name="T22" fmla="*/ 21 w 25"/>
                    <a:gd name="T23" fmla="*/ 54 h 71"/>
                    <a:gd name="T24" fmla="*/ 18 w 25"/>
                    <a:gd name="T25" fmla="*/ 42 h 71"/>
                    <a:gd name="T26" fmla="*/ 14 w 25"/>
                    <a:gd name="T27" fmla="*/ 29 h 71"/>
                    <a:gd name="T28" fmla="*/ 10 w 25"/>
                    <a:gd name="T29" fmla="*/ 19 h 71"/>
                    <a:gd name="T30" fmla="*/ 6 w 25"/>
                    <a:gd name="T31" fmla="*/ 12 h 71"/>
                    <a:gd name="T32" fmla="*/ 5 w 25"/>
                    <a:gd name="T33" fmla="*/ 5 h 71"/>
                    <a:gd name="T34" fmla="*/ 4 w 25"/>
                    <a:gd name="T35" fmla="*/ 1 h 71"/>
                    <a:gd name="T36" fmla="*/ 1 w 25"/>
                    <a:gd name="T37" fmla="*/ 3 h 71"/>
                    <a:gd name="T38" fmla="*/ 3 w 25"/>
                    <a:gd name="T39" fmla="*/ 0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71"/>
                    <a:gd name="T62" fmla="*/ 25 w 25"/>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71">
                      <a:moveTo>
                        <a:pt x="3" y="0"/>
                      </a:moveTo>
                      <a:lnTo>
                        <a:pt x="3" y="0"/>
                      </a:lnTo>
                      <a:lnTo>
                        <a:pt x="0" y="2"/>
                      </a:lnTo>
                      <a:lnTo>
                        <a:pt x="2" y="6"/>
                      </a:lnTo>
                      <a:lnTo>
                        <a:pt x="4" y="12"/>
                      </a:lnTo>
                      <a:lnTo>
                        <a:pt x="6" y="20"/>
                      </a:lnTo>
                      <a:lnTo>
                        <a:pt x="12" y="31"/>
                      </a:lnTo>
                      <a:lnTo>
                        <a:pt x="15" y="43"/>
                      </a:lnTo>
                      <a:lnTo>
                        <a:pt x="19" y="55"/>
                      </a:lnTo>
                      <a:lnTo>
                        <a:pt x="20" y="70"/>
                      </a:lnTo>
                      <a:lnTo>
                        <a:pt x="24" y="70"/>
                      </a:lnTo>
                      <a:lnTo>
                        <a:pt x="21" y="54"/>
                      </a:lnTo>
                      <a:lnTo>
                        <a:pt x="18" y="42"/>
                      </a:lnTo>
                      <a:lnTo>
                        <a:pt x="14" y="29"/>
                      </a:lnTo>
                      <a:lnTo>
                        <a:pt x="10" y="19"/>
                      </a:lnTo>
                      <a:lnTo>
                        <a:pt x="6" y="12"/>
                      </a:lnTo>
                      <a:lnTo>
                        <a:pt x="5" y="5"/>
                      </a:lnTo>
                      <a:lnTo>
                        <a:pt x="4" y="1"/>
                      </a:lnTo>
                      <a:lnTo>
                        <a:pt x="1" y="3"/>
                      </a:lnTo>
                      <a:lnTo>
                        <a:pt x="3"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29" name="Freeform 67">
                  <a:extLst>
                    <a:ext uri="{FF2B5EF4-FFF2-40B4-BE49-F238E27FC236}">
                      <a16:creationId xmlns:a16="http://schemas.microsoft.com/office/drawing/2014/main" id="{8F96EFA2-1B60-45DF-AAFB-63C225EEE59E}"/>
                    </a:ext>
                  </a:extLst>
                </p:cNvPr>
                <p:cNvSpPr>
                  <a:spLocks/>
                </p:cNvSpPr>
                <p:nvPr/>
              </p:nvSpPr>
              <p:spPr bwMode="auto">
                <a:xfrm>
                  <a:off x="829" y="2186"/>
                  <a:ext cx="184" cy="122"/>
                </a:xfrm>
                <a:custGeom>
                  <a:avLst/>
                  <a:gdLst>
                    <a:gd name="T0" fmla="*/ 183 w 184"/>
                    <a:gd name="T1" fmla="*/ 119 h 122"/>
                    <a:gd name="T2" fmla="*/ 183 w 184"/>
                    <a:gd name="T3" fmla="*/ 118 h 122"/>
                    <a:gd name="T4" fmla="*/ 2 w 184"/>
                    <a:gd name="T5" fmla="*/ 0 h 122"/>
                    <a:gd name="T6" fmla="*/ 0 w 184"/>
                    <a:gd name="T7" fmla="*/ 3 h 122"/>
                    <a:gd name="T8" fmla="*/ 181 w 184"/>
                    <a:gd name="T9" fmla="*/ 121 h 122"/>
                    <a:gd name="T10" fmla="*/ 180 w 184"/>
                    <a:gd name="T11" fmla="*/ 121 h 122"/>
                    <a:gd name="T12" fmla="*/ 183 w 184"/>
                    <a:gd name="T13" fmla="*/ 119 h 122"/>
                    <a:gd name="T14" fmla="*/ 0 60000 65536"/>
                    <a:gd name="T15" fmla="*/ 0 60000 65536"/>
                    <a:gd name="T16" fmla="*/ 0 60000 65536"/>
                    <a:gd name="T17" fmla="*/ 0 60000 65536"/>
                    <a:gd name="T18" fmla="*/ 0 60000 65536"/>
                    <a:gd name="T19" fmla="*/ 0 60000 65536"/>
                    <a:gd name="T20" fmla="*/ 0 60000 65536"/>
                    <a:gd name="T21" fmla="*/ 0 w 184"/>
                    <a:gd name="T22" fmla="*/ 0 h 122"/>
                    <a:gd name="T23" fmla="*/ 184 w 184"/>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 h="122">
                      <a:moveTo>
                        <a:pt x="183" y="119"/>
                      </a:moveTo>
                      <a:lnTo>
                        <a:pt x="183" y="118"/>
                      </a:lnTo>
                      <a:lnTo>
                        <a:pt x="2" y="0"/>
                      </a:lnTo>
                      <a:lnTo>
                        <a:pt x="0" y="3"/>
                      </a:lnTo>
                      <a:lnTo>
                        <a:pt x="181" y="121"/>
                      </a:lnTo>
                      <a:lnTo>
                        <a:pt x="180" y="121"/>
                      </a:lnTo>
                      <a:lnTo>
                        <a:pt x="183" y="119"/>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30" name="Freeform 68">
                  <a:extLst>
                    <a:ext uri="{FF2B5EF4-FFF2-40B4-BE49-F238E27FC236}">
                      <a16:creationId xmlns:a16="http://schemas.microsoft.com/office/drawing/2014/main" id="{179E0A16-5E85-4DBE-A2C7-0CF19D963A83}"/>
                    </a:ext>
                  </a:extLst>
                </p:cNvPr>
                <p:cNvSpPr>
                  <a:spLocks/>
                </p:cNvSpPr>
                <p:nvPr/>
              </p:nvSpPr>
              <p:spPr bwMode="auto">
                <a:xfrm>
                  <a:off x="938" y="2309"/>
                  <a:ext cx="75" cy="2"/>
                </a:xfrm>
                <a:custGeom>
                  <a:avLst/>
                  <a:gdLst>
                    <a:gd name="T0" fmla="*/ 0 w 75"/>
                    <a:gd name="T1" fmla="*/ 1 h 2"/>
                    <a:gd name="T2" fmla="*/ 0 w 75"/>
                    <a:gd name="T3" fmla="*/ 1 h 2"/>
                    <a:gd name="T4" fmla="*/ 14 w 75"/>
                    <a:gd name="T5" fmla="*/ 1 h 2"/>
                    <a:gd name="T6" fmla="*/ 28 w 75"/>
                    <a:gd name="T7" fmla="*/ 1 h 2"/>
                    <a:gd name="T8" fmla="*/ 41 w 75"/>
                    <a:gd name="T9" fmla="*/ 1 h 2"/>
                    <a:gd name="T10" fmla="*/ 52 w 75"/>
                    <a:gd name="T11" fmla="*/ 1 h 2"/>
                    <a:gd name="T12" fmla="*/ 61 w 75"/>
                    <a:gd name="T13" fmla="*/ 1 h 2"/>
                    <a:gd name="T14" fmla="*/ 68 w 75"/>
                    <a:gd name="T15" fmla="*/ 1 h 2"/>
                    <a:gd name="T16" fmla="*/ 72 w 75"/>
                    <a:gd name="T17" fmla="*/ 1 h 2"/>
                    <a:gd name="T18" fmla="*/ 74 w 75"/>
                    <a:gd name="T19" fmla="*/ 1 h 2"/>
                    <a:gd name="T20" fmla="*/ 71 w 75"/>
                    <a:gd name="T21" fmla="*/ 1 h 2"/>
                    <a:gd name="T22" fmla="*/ 72 w 75"/>
                    <a:gd name="T23" fmla="*/ 1 h 2"/>
                    <a:gd name="T24" fmla="*/ 68 w 75"/>
                    <a:gd name="T25" fmla="*/ 1 h 2"/>
                    <a:gd name="T26" fmla="*/ 61 w 75"/>
                    <a:gd name="T27" fmla="*/ 1 h 2"/>
                    <a:gd name="T28" fmla="*/ 52 w 75"/>
                    <a:gd name="T29" fmla="*/ 0 h 2"/>
                    <a:gd name="T30" fmla="*/ 41 w 75"/>
                    <a:gd name="T31" fmla="*/ 0 h 2"/>
                    <a:gd name="T32" fmla="*/ 28 w 75"/>
                    <a:gd name="T33" fmla="*/ 0 h 2"/>
                    <a:gd name="T34" fmla="*/ 14 w 75"/>
                    <a:gd name="T35" fmla="*/ 0 h 2"/>
                    <a:gd name="T36" fmla="*/ 0 w 75"/>
                    <a:gd name="T37" fmla="*/ 0 h 2"/>
                    <a:gd name="T38" fmla="*/ 0 w 75"/>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
                    <a:gd name="T62" fmla="*/ 75 w 75"/>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
                      <a:moveTo>
                        <a:pt x="0" y="1"/>
                      </a:moveTo>
                      <a:lnTo>
                        <a:pt x="0" y="1"/>
                      </a:lnTo>
                      <a:lnTo>
                        <a:pt x="14" y="1"/>
                      </a:lnTo>
                      <a:lnTo>
                        <a:pt x="28" y="1"/>
                      </a:lnTo>
                      <a:lnTo>
                        <a:pt x="41" y="1"/>
                      </a:lnTo>
                      <a:lnTo>
                        <a:pt x="52" y="1"/>
                      </a:lnTo>
                      <a:lnTo>
                        <a:pt x="61" y="1"/>
                      </a:lnTo>
                      <a:lnTo>
                        <a:pt x="68" y="1"/>
                      </a:lnTo>
                      <a:lnTo>
                        <a:pt x="72" y="1"/>
                      </a:lnTo>
                      <a:lnTo>
                        <a:pt x="74" y="1"/>
                      </a:lnTo>
                      <a:lnTo>
                        <a:pt x="71" y="1"/>
                      </a:lnTo>
                      <a:lnTo>
                        <a:pt x="72" y="1"/>
                      </a:lnTo>
                      <a:lnTo>
                        <a:pt x="68" y="1"/>
                      </a:lnTo>
                      <a:lnTo>
                        <a:pt x="61" y="1"/>
                      </a:lnTo>
                      <a:lnTo>
                        <a:pt x="52" y="0"/>
                      </a:lnTo>
                      <a:lnTo>
                        <a:pt x="41" y="0"/>
                      </a:lnTo>
                      <a:lnTo>
                        <a:pt x="28" y="0"/>
                      </a:lnTo>
                      <a:lnTo>
                        <a:pt x="14" y="0"/>
                      </a:lnTo>
                      <a:lnTo>
                        <a:pt x="0" y="0"/>
                      </a:lnTo>
                      <a:lnTo>
                        <a:pt x="0" y="1"/>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31" name="Freeform 69">
                  <a:extLst>
                    <a:ext uri="{FF2B5EF4-FFF2-40B4-BE49-F238E27FC236}">
                      <a16:creationId xmlns:a16="http://schemas.microsoft.com/office/drawing/2014/main" id="{54BC5FBE-724C-4E4D-AE5B-6122BB4BCD3F}"/>
                    </a:ext>
                  </a:extLst>
                </p:cNvPr>
                <p:cNvSpPr>
                  <a:spLocks/>
                </p:cNvSpPr>
                <p:nvPr/>
              </p:nvSpPr>
              <p:spPr bwMode="auto">
                <a:xfrm>
                  <a:off x="849" y="2310"/>
                  <a:ext cx="85" cy="35"/>
                </a:xfrm>
                <a:custGeom>
                  <a:avLst/>
                  <a:gdLst>
                    <a:gd name="T0" fmla="*/ 0 w 85"/>
                    <a:gd name="T1" fmla="*/ 30 h 35"/>
                    <a:gd name="T2" fmla="*/ 3 w 85"/>
                    <a:gd name="T3" fmla="*/ 32 h 35"/>
                    <a:gd name="T4" fmla="*/ 15 w 85"/>
                    <a:gd name="T5" fmla="*/ 25 h 35"/>
                    <a:gd name="T6" fmla="*/ 26 w 85"/>
                    <a:gd name="T7" fmla="*/ 20 h 35"/>
                    <a:gd name="T8" fmla="*/ 34 w 85"/>
                    <a:gd name="T9" fmla="*/ 16 h 35"/>
                    <a:gd name="T10" fmla="*/ 43 w 85"/>
                    <a:gd name="T11" fmla="*/ 14 h 35"/>
                    <a:gd name="T12" fmla="*/ 53 w 85"/>
                    <a:gd name="T13" fmla="*/ 11 h 35"/>
                    <a:gd name="T14" fmla="*/ 62 w 85"/>
                    <a:gd name="T15" fmla="*/ 8 h 35"/>
                    <a:gd name="T16" fmla="*/ 72 w 85"/>
                    <a:gd name="T17" fmla="*/ 5 h 35"/>
                    <a:gd name="T18" fmla="*/ 84 w 85"/>
                    <a:gd name="T19" fmla="*/ 4 h 35"/>
                    <a:gd name="T20" fmla="*/ 84 w 85"/>
                    <a:gd name="T21" fmla="*/ 0 h 35"/>
                    <a:gd name="T22" fmla="*/ 72 w 85"/>
                    <a:gd name="T23" fmla="*/ 3 h 35"/>
                    <a:gd name="T24" fmla="*/ 61 w 85"/>
                    <a:gd name="T25" fmla="*/ 5 h 35"/>
                    <a:gd name="T26" fmla="*/ 51 w 85"/>
                    <a:gd name="T27" fmla="*/ 8 h 35"/>
                    <a:gd name="T28" fmla="*/ 41 w 85"/>
                    <a:gd name="T29" fmla="*/ 11 h 35"/>
                    <a:gd name="T30" fmla="*/ 32 w 85"/>
                    <a:gd name="T31" fmla="*/ 13 h 35"/>
                    <a:gd name="T32" fmla="*/ 23 w 85"/>
                    <a:gd name="T33" fmla="*/ 17 h 35"/>
                    <a:gd name="T34" fmla="*/ 13 w 85"/>
                    <a:gd name="T35" fmla="*/ 22 h 35"/>
                    <a:gd name="T36" fmla="*/ 1 w 85"/>
                    <a:gd name="T37" fmla="*/ 29 h 35"/>
                    <a:gd name="T38" fmla="*/ 4 w 85"/>
                    <a:gd name="T39" fmla="*/ 30 h 35"/>
                    <a:gd name="T40" fmla="*/ 0 w 85"/>
                    <a:gd name="T41" fmla="*/ 30 h 35"/>
                    <a:gd name="T42" fmla="*/ 0 w 85"/>
                    <a:gd name="T43" fmla="*/ 34 h 35"/>
                    <a:gd name="T44" fmla="*/ 3 w 85"/>
                    <a:gd name="T45" fmla="*/ 32 h 35"/>
                    <a:gd name="T46" fmla="*/ 0 w 85"/>
                    <a:gd name="T47" fmla="*/ 30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35"/>
                    <a:gd name="T74" fmla="*/ 85 w 85"/>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35">
                      <a:moveTo>
                        <a:pt x="0" y="30"/>
                      </a:moveTo>
                      <a:lnTo>
                        <a:pt x="3" y="32"/>
                      </a:lnTo>
                      <a:lnTo>
                        <a:pt x="15" y="25"/>
                      </a:lnTo>
                      <a:lnTo>
                        <a:pt x="26" y="20"/>
                      </a:lnTo>
                      <a:lnTo>
                        <a:pt x="34" y="16"/>
                      </a:lnTo>
                      <a:lnTo>
                        <a:pt x="43" y="14"/>
                      </a:lnTo>
                      <a:lnTo>
                        <a:pt x="53" y="11"/>
                      </a:lnTo>
                      <a:lnTo>
                        <a:pt x="62" y="8"/>
                      </a:lnTo>
                      <a:lnTo>
                        <a:pt x="72" y="5"/>
                      </a:lnTo>
                      <a:lnTo>
                        <a:pt x="84" y="4"/>
                      </a:lnTo>
                      <a:lnTo>
                        <a:pt x="84" y="0"/>
                      </a:lnTo>
                      <a:lnTo>
                        <a:pt x="72" y="3"/>
                      </a:lnTo>
                      <a:lnTo>
                        <a:pt x="61" y="5"/>
                      </a:lnTo>
                      <a:lnTo>
                        <a:pt x="51" y="8"/>
                      </a:lnTo>
                      <a:lnTo>
                        <a:pt x="41" y="11"/>
                      </a:lnTo>
                      <a:lnTo>
                        <a:pt x="32" y="13"/>
                      </a:lnTo>
                      <a:lnTo>
                        <a:pt x="23" y="17"/>
                      </a:lnTo>
                      <a:lnTo>
                        <a:pt x="13" y="22"/>
                      </a:lnTo>
                      <a:lnTo>
                        <a:pt x="1" y="29"/>
                      </a:lnTo>
                      <a:lnTo>
                        <a:pt x="4" y="30"/>
                      </a:lnTo>
                      <a:lnTo>
                        <a:pt x="0" y="30"/>
                      </a:lnTo>
                      <a:lnTo>
                        <a:pt x="0" y="34"/>
                      </a:lnTo>
                      <a:lnTo>
                        <a:pt x="3" y="32"/>
                      </a:lnTo>
                      <a:lnTo>
                        <a:pt x="0" y="3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grpSp>
        <p:sp>
          <p:nvSpPr>
            <p:cNvPr id="53517" name="Line 70">
              <a:extLst>
                <a:ext uri="{FF2B5EF4-FFF2-40B4-BE49-F238E27FC236}">
                  <a16:creationId xmlns:a16="http://schemas.microsoft.com/office/drawing/2014/main" id="{05BAB60B-DDC0-4E2B-BEC3-43B5D7D7818E}"/>
                </a:ext>
              </a:extLst>
            </p:cNvPr>
            <p:cNvSpPr>
              <a:spLocks noChangeShapeType="1"/>
            </p:cNvSpPr>
            <p:nvPr/>
          </p:nvSpPr>
          <p:spPr bwMode="auto">
            <a:xfrm>
              <a:off x="431" y="2429"/>
              <a:ext cx="552"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518" name="Line 71">
              <a:extLst>
                <a:ext uri="{FF2B5EF4-FFF2-40B4-BE49-F238E27FC236}">
                  <a16:creationId xmlns:a16="http://schemas.microsoft.com/office/drawing/2014/main" id="{B998F66A-B79C-4194-8298-4FDBB2F7CB68}"/>
                </a:ext>
              </a:extLst>
            </p:cNvPr>
            <p:cNvSpPr>
              <a:spLocks noChangeShapeType="1"/>
            </p:cNvSpPr>
            <p:nvPr/>
          </p:nvSpPr>
          <p:spPr bwMode="auto">
            <a:xfrm>
              <a:off x="536" y="2627"/>
              <a:ext cx="40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519" name="Line 72">
              <a:extLst>
                <a:ext uri="{FF2B5EF4-FFF2-40B4-BE49-F238E27FC236}">
                  <a16:creationId xmlns:a16="http://schemas.microsoft.com/office/drawing/2014/main" id="{0B863ADE-6DD2-431E-B329-372E4391D494}"/>
                </a:ext>
              </a:extLst>
            </p:cNvPr>
            <p:cNvSpPr>
              <a:spLocks noChangeShapeType="1"/>
            </p:cNvSpPr>
            <p:nvPr/>
          </p:nvSpPr>
          <p:spPr bwMode="auto">
            <a:xfrm>
              <a:off x="543" y="2746"/>
              <a:ext cx="40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520" name="Line 73">
              <a:extLst>
                <a:ext uri="{FF2B5EF4-FFF2-40B4-BE49-F238E27FC236}">
                  <a16:creationId xmlns:a16="http://schemas.microsoft.com/office/drawing/2014/main" id="{80694F2A-3C51-4CB8-AB8B-37270422CE38}"/>
                </a:ext>
              </a:extLst>
            </p:cNvPr>
            <p:cNvSpPr>
              <a:spLocks noChangeShapeType="1"/>
            </p:cNvSpPr>
            <p:nvPr/>
          </p:nvSpPr>
          <p:spPr bwMode="auto">
            <a:xfrm>
              <a:off x="542" y="2862"/>
              <a:ext cx="40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521" name="Rectangle 74">
              <a:extLst>
                <a:ext uri="{FF2B5EF4-FFF2-40B4-BE49-F238E27FC236}">
                  <a16:creationId xmlns:a16="http://schemas.microsoft.com/office/drawing/2014/main" id="{782F1105-53D4-4155-817F-F0C92F97F6A6}"/>
                </a:ext>
              </a:extLst>
            </p:cNvPr>
            <p:cNvSpPr>
              <a:spLocks noChangeArrowheads="1"/>
            </p:cNvSpPr>
            <p:nvPr/>
          </p:nvSpPr>
          <p:spPr bwMode="auto">
            <a:xfrm>
              <a:off x="341" y="2175"/>
              <a:ext cx="676" cy="759"/>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6873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73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73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spcAft>
                  <a:spcPct val="50000"/>
                </a:spcAft>
                <a:buFontTx/>
                <a:buNone/>
              </a:pPr>
              <a:r>
                <a:rPr lang="en-US" altLang="ko-KR" sz="1200" b="1">
                  <a:latin typeface="Arial" panose="020B0604020202020204" pitchFamily="34" charset="0"/>
                  <a:ea typeface="굴림" panose="020B0600000101010101" pitchFamily="34" charset="-127"/>
                </a:rPr>
                <a:t>Purchase Requisition</a:t>
              </a:r>
            </a:p>
            <a:p>
              <a:pPr eaLnBrk="1" hangingPunct="1">
                <a:lnSpc>
                  <a:spcPct val="90000"/>
                </a:lnSpc>
                <a:spcBef>
                  <a:spcPct val="0"/>
                </a:spcBef>
                <a:spcAft>
                  <a:spcPct val="50000"/>
                </a:spcAft>
                <a:buFontTx/>
                <a:buNone/>
              </a:pPr>
              <a:endParaRPr lang="en-US" altLang="ko-KR" sz="900" b="1">
                <a:latin typeface="Arial" panose="020B0604020202020204" pitchFamily="34" charset="0"/>
                <a:ea typeface="굴림" panose="020B0600000101010101" pitchFamily="34" charset="-127"/>
              </a:endParaRP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10</a:t>
              </a: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20</a:t>
              </a: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30</a:t>
              </a:r>
            </a:p>
          </p:txBody>
        </p:sp>
      </p:grpSp>
      <p:grpSp>
        <p:nvGrpSpPr>
          <p:cNvPr id="53253" name="Group 75">
            <a:extLst>
              <a:ext uri="{FF2B5EF4-FFF2-40B4-BE49-F238E27FC236}">
                <a16:creationId xmlns:a16="http://schemas.microsoft.com/office/drawing/2014/main" id="{12E36FEC-6D48-4037-9B3D-96550C30FFE5}"/>
              </a:ext>
            </a:extLst>
          </p:cNvPr>
          <p:cNvGrpSpPr>
            <a:grpSpLocks/>
          </p:cNvGrpSpPr>
          <p:nvPr/>
        </p:nvGrpSpPr>
        <p:grpSpPr bwMode="auto">
          <a:xfrm>
            <a:off x="4860925" y="2463800"/>
            <a:ext cx="1160463" cy="1179513"/>
            <a:chOff x="3126" y="2140"/>
            <a:chExt cx="731" cy="743"/>
          </a:xfrm>
        </p:grpSpPr>
        <p:grpSp>
          <p:nvGrpSpPr>
            <p:cNvPr id="53501" name="Group 76">
              <a:extLst>
                <a:ext uri="{FF2B5EF4-FFF2-40B4-BE49-F238E27FC236}">
                  <a16:creationId xmlns:a16="http://schemas.microsoft.com/office/drawing/2014/main" id="{F3D61A43-A4A7-4F77-89F9-EB44956F5310}"/>
                </a:ext>
              </a:extLst>
            </p:cNvPr>
            <p:cNvGrpSpPr>
              <a:grpSpLocks/>
            </p:cNvGrpSpPr>
            <p:nvPr/>
          </p:nvGrpSpPr>
          <p:grpSpPr bwMode="auto">
            <a:xfrm>
              <a:off x="3168" y="2140"/>
              <a:ext cx="689" cy="743"/>
              <a:chOff x="3168" y="2140"/>
              <a:chExt cx="689" cy="743"/>
            </a:xfrm>
          </p:grpSpPr>
          <p:sp>
            <p:nvSpPr>
              <p:cNvPr id="53506" name="Freeform 77">
                <a:extLst>
                  <a:ext uri="{FF2B5EF4-FFF2-40B4-BE49-F238E27FC236}">
                    <a16:creationId xmlns:a16="http://schemas.microsoft.com/office/drawing/2014/main" id="{6E984751-2E60-493A-BA56-F99BD9D38678}"/>
                  </a:ext>
                </a:extLst>
              </p:cNvPr>
              <p:cNvSpPr>
                <a:spLocks/>
              </p:cNvSpPr>
              <p:nvPr/>
            </p:nvSpPr>
            <p:spPr bwMode="auto">
              <a:xfrm>
                <a:off x="3168" y="2140"/>
                <a:ext cx="689" cy="743"/>
              </a:xfrm>
              <a:custGeom>
                <a:avLst/>
                <a:gdLst>
                  <a:gd name="T0" fmla="*/ 485 w 689"/>
                  <a:gd name="T1" fmla="*/ 0 h 743"/>
                  <a:gd name="T2" fmla="*/ 0 w 689"/>
                  <a:gd name="T3" fmla="*/ 0 h 743"/>
                  <a:gd name="T4" fmla="*/ 0 w 689"/>
                  <a:gd name="T5" fmla="*/ 742 h 743"/>
                  <a:gd name="T6" fmla="*/ 688 w 689"/>
                  <a:gd name="T7" fmla="*/ 742 h 743"/>
                  <a:gd name="T8" fmla="*/ 688 w 689"/>
                  <a:gd name="T9" fmla="*/ 124 h 743"/>
                  <a:gd name="T10" fmla="*/ 485 w 689"/>
                  <a:gd name="T11" fmla="*/ 0 h 7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9" h="743">
                    <a:moveTo>
                      <a:pt x="485" y="0"/>
                    </a:moveTo>
                    <a:lnTo>
                      <a:pt x="0" y="0"/>
                    </a:lnTo>
                    <a:lnTo>
                      <a:pt x="0" y="742"/>
                    </a:lnTo>
                    <a:lnTo>
                      <a:pt x="688" y="742"/>
                    </a:lnTo>
                    <a:lnTo>
                      <a:pt x="688" y="124"/>
                    </a:lnTo>
                    <a:lnTo>
                      <a:pt x="485" y="0"/>
                    </a:lnTo>
                  </a:path>
                </a:pathLst>
              </a:cu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nvGrpSpPr>
              <p:cNvPr id="53507" name="Group 78">
                <a:extLst>
                  <a:ext uri="{FF2B5EF4-FFF2-40B4-BE49-F238E27FC236}">
                    <a16:creationId xmlns:a16="http://schemas.microsoft.com/office/drawing/2014/main" id="{6829CEF2-E069-4955-A6F9-01B3642211C9}"/>
                  </a:ext>
                </a:extLst>
              </p:cNvPr>
              <p:cNvGrpSpPr>
                <a:grpSpLocks/>
              </p:cNvGrpSpPr>
              <p:nvPr/>
            </p:nvGrpSpPr>
            <p:grpSpPr bwMode="auto">
              <a:xfrm>
                <a:off x="3637" y="2141"/>
                <a:ext cx="211" cy="198"/>
                <a:chOff x="3637" y="2141"/>
                <a:chExt cx="211" cy="198"/>
              </a:xfrm>
            </p:grpSpPr>
            <p:sp>
              <p:nvSpPr>
                <p:cNvPr id="53508" name="Freeform 79">
                  <a:extLst>
                    <a:ext uri="{FF2B5EF4-FFF2-40B4-BE49-F238E27FC236}">
                      <a16:creationId xmlns:a16="http://schemas.microsoft.com/office/drawing/2014/main" id="{6CE75A8A-E2FA-4109-B3A4-DAC63F6221B6}"/>
                    </a:ext>
                  </a:extLst>
                </p:cNvPr>
                <p:cNvSpPr>
                  <a:spLocks/>
                </p:cNvSpPr>
                <p:nvPr/>
              </p:nvSpPr>
              <p:spPr bwMode="auto">
                <a:xfrm>
                  <a:off x="3651" y="2141"/>
                  <a:ext cx="196" cy="127"/>
                </a:xfrm>
                <a:custGeom>
                  <a:avLst/>
                  <a:gdLst>
                    <a:gd name="T0" fmla="*/ 1 w 196"/>
                    <a:gd name="T1" fmla="*/ 4 h 127"/>
                    <a:gd name="T2" fmla="*/ 0 w 196"/>
                    <a:gd name="T3" fmla="*/ 4 h 127"/>
                    <a:gd name="T4" fmla="*/ 193 w 196"/>
                    <a:gd name="T5" fmla="*/ 126 h 127"/>
                    <a:gd name="T6" fmla="*/ 195 w 196"/>
                    <a:gd name="T7" fmla="*/ 123 h 127"/>
                    <a:gd name="T8" fmla="*/ 2 w 196"/>
                    <a:gd name="T9" fmla="*/ 0 h 127"/>
                    <a:gd name="T10" fmla="*/ 1 w 196"/>
                    <a:gd name="T11" fmla="*/ 0 h 127"/>
                    <a:gd name="T12" fmla="*/ 2 w 196"/>
                    <a:gd name="T13" fmla="*/ 0 h 127"/>
                    <a:gd name="T14" fmla="*/ 1 w 196"/>
                    <a:gd name="T15" fmla="*/ 0 h 127"/>
                    <a:gd name="T16" fmla="*/ 1 w 196"/>
                    <a:gd name="T17" fmla="*/ 4 h 1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127"/>
                    <a:gd name="T29" fmla="*/ 196 w 196"/>
                    <a:gd name="T30" fmla="*/ 127 h 1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127">
                      <a:moveTo>
                        <a:pt x="1" y="4"/>
                      </a:moveTo>
                      <a:lnTo>
                        <a:pt x="0" y="4"/>
                      </a:lnTo>
                      <a:lnTo>
                        <a:pt x="193" y="126"/>
                      </a:lnTo>
                      <a:lnTo>
                        <a:pt x="195" y="123"/>
                      </a:lnTo>
                      <a:lnTo>
                        <a:pt x="2" y="0"/>
                      </a:lnTo>
                      <a:lnTo>
                        <a:pt x="1" y="0"/>
                      </a:lnTo>
                      <a:lnTo>
                        <a:pt x="2" y="0"/>
                      </a:lnTo>
                      <a:lnTo>
                        <a:pt x="1" y="0"/>
                      </a:lnTo>
                      <a:lnTo>
                        <a:pt x="1" y="4"/>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09" name="Freeform 80">
                  <a:extLst>
                    <a:ext uri="{FF2B5EF4-FFF2-40B4-BE49-F238E27FC236}">
                      <a16:creationId xmlns:a16="http://schemas.microsoft.com/office/drawing/2014/main" id="{41BC40D7-A689-4E82-8BBF-C9903CCD46EA}"/>
                    </a:ext>
                  </a:extLst>
                </p:cNvPr>
                <p:cNvSpPr>
                  <a:spLocks/>
                </p:cNvSpPr>
                <p:nvPr/>
              </p:nvSpPr>
              <p:spPr bwMode="auto">
                <a:xfrm>
                  <a:off x="3637" y="2146"/>
                  <a:ext cx="207" cy="193"/>
                </a:xfrm>
                <a:custGeom>
                  <a:avLst/>
                  <a:gdLst>
                    <a:gd name="T0" fmla="*/ 10 w 207"/>
                    <a:gd name="T1" fmla="*/ 192 h 193"/>
                    <a:gd name="T2" fmla="*/ 17 w 207"/>
                    <a:gd name="T3" fmla="*/ 158 h 193"/>
                    <a:gd name="T4" fmla="*/ 19 w 207"/>
                    <a:gd name="T5" fmla="*/ 131 h 193"/>
                    <a:gd name="T6" fmla="*/ 21 w 207"/>
                    <a:gd name="T7" fmla="*/ 108 h 193"/>
                    <a:gd name="T8" fmla="*/ 22 w 207"/>
                    <a:gd name="T9" fmla="*/ 79 h 193"/>
                    <a:gd name="T10" fmla="*/ 20 w 207"/>
                    <a:gd name="T11" fmla="*/ 70 h 193"/>
                    <a:gd name="T12" fmla="*/ 19 w 207"/>
                    <a:gd name="T13" fmla="*/ 61 h 193"/>
                    <a:gd name="T14" fmla="*/ 18 w 207"/>
                    <a:gd name="T15" fmla="*/ 50 h 193"/>
                    <a:gd name="T16" fmla="*/ 14 w 207"/>
                    <a:gd name="T17" fmla="*/ 41 h 193"/>
                    <a:gd name="T18" fmla="*/ 12 w 207"/>
                    <a:gd name="T19" fmla="*/ 32 h 193"/>
                    <a:gd name="T20" fmla="*/ 9 w 207"/>
                    <a:gd name="T21" fmla="*/ 23 h 193"/>
                    <a:gd name="T22" fmla="*/ 4 w 207"/>
                    <a:gd name="T23" fmla="*/ 12 h 193"/>
                    <a:gd name="T24" fmla="*/ 0 w 207"/>
                    <a:gd name="T25" fmla="*/ 1 h 193"/>
                    <a:gd name="T26" fmla="*/ 3 w 207"/>
                    <a:gd name="T27" fmla="*/ 0 h 193"/>
                    <a:gd name="T28" fmla="*/ 8 w 207"/>
                    <a:gd name="T29" fmla="*/ 0 h 193"/>
                    <a:gd name="T30" fmla="*/ 14 w 207"/>
                    <a:gd name="T31" fmla="*/ 0 h 193"/>
                    <a:gd name="T32" fmla="*/ 16 w 207"/>
                    <a:gd name="T33" fmla="*/ 0 h 193"/>
                    <a:gd name="T34" fmla="*/ 31 w 207"/>
                    <a:gd name="T35" fmla="*/ 11 h 193"/>
                    <a:gd name="T36" fmla="*/ 46 w 207"/>
                    <a:gd name="T37" fmla="*/ 22 h 193"/>
                    <a:gd name="T38" fmla="*/ 64 w 207"/>
                    <a:gd name="T39" fmla="*/ 31 h 193"/>
                    <a:gd name="T40" fmla="*/ 80 w 207"/>
                    <a:gd name="T41" fmla="*/ 42 h 193"/>
                    <a:gd name="T42" fmla="*/ 96 w 207"/>
                    <a:gd name="T43" fmla="*/ 52 h 193"/>
                    <a:gd name="T44" fmla="*/ 112 w 207"/>
                    <a:gd name="T45" fmla="*/ 62 h 193"/>
                    <a:gd name="T46" fmla="*/ 126 w 207"/>
                    <a:gd name="T47" fmla="*/ 71 h 193"/>
                    <a:gd name="T48" fmla="*/ 141 w 207"/>
                    <a:gd name="T49" fmla="*/ 80 h 193"/>
                    <a:gd name="T50" fmla="*/ 154 w 207"/>
                    <a:gd name="T51" fmla="*/ 88 h 193"/>
                    <a:gd name="T52" fmla="*/ 168 w 207"/>
                    <a:gd name="T53" fmla="*/ 96 h 193"/>
                    <a:gd name="T54" fmla="*/ 177 w 207"/>
                    <a:gd name="T55" fmla="*/ 103 h 193"/>
                    <a:gd name="T56" fmla="*/ 187 w 207"/>
                    <a:gd name="T57" fmla="*/ 109 h 193"/>
                    <a:gd name="T58" fmla="*/ 196 w 207"/>
                    <a:gd name="T59" fmla="*/ 115 h 193"/>
                    <a:gd name="T60" fmla="*/ 202 w 207"/>
                    <a:gd name="T61" fmla="*/ 118 h 193"/>
                    <a:gd name="T62" fmla="*/ 205 w 207"/>
                    <a:gd name="T63" fmla="*/ 120 h 193"/>
                    <a:gd name="T64" fmla="*/ 206 w 207"/>
                    <a:gd name="T65" fmla="*/ 121 h 193"/>
                    <a:gd name="T66" fmla="*/ 206 w 207"/>
                    <a:gd name="T67" fmla="*/ 125 h 193"/>
                    <a:gd name="T68" fmla="*/ 205 w 207"/>
                    <a:gd name="T69" fmla="*/ 128 h 193"/>
                    <a:gd name="T70" fmla="*/ 205 w 207"/>
                    <a:gd name="T71" fmla="*/ 131 h 193"/>
                    <a:gd name="T72" fmla="*/ 206 w 207"/>
                    <a:gd name="T73" fmla="*/ 135 h 193"/>
                    <a:gd name="T74" fmla="*/ 199 w 207"/>
                    <a:gd name="T75" fmla="*/ 135 h 193"/>
                    <a:gd name="T76" fmla="*/ 193 w 207"/>
                    <a:gd name="T77" fmla="*/ 135 h 193"/>
                    <a:gd name="T78" fmla="*/ 186 w 207"/>
                    <a:gd name="T79" fmla="*/ 135 h 193"/>
                    <a:gd name="T80" fmla="*/ 180 w 207"/>
                    <a:gd name="T81" fmla="*/ 135 h 193"/>
                    <a:gd name="T82" fmla="*/ 173 w 207"/>
                    <a:gd name="T83" fmla="*/ 135 h 193"/>
                    <a:gd name="T84" fmla="*/ 169 w 207"/>
                    <a:gd name="T85" fmla="*/ 136 h 193"/>
                    <a:gd name="T86" fmla="*/ 164 w 207"/>
                    <a:gd name="T87" fmla="*/ 136 h 193"/>
                    <a:gd name="T88" fmla="*/ 160 w 207"/>
                    <a:gd name="T89" fmla="*/ 138 h 193"/>
                    <a:gd name="T90" fmla="*/ 146 w 207"/>
                    <a:gd name="T91" fmla="*/ 139 h 193"/>
                    <a:gd name="T92" fmla="*/ 134 w 207"/>
                    <a:gd name="T93" fmla="*/ 141 h 193"/>
                    <a:gd name="T94" fmla="*/ 122 w 207"/>
                    <a:gd name="T95" fmla="*/ 142 h 193"/>
                    <a:gd name="T96" fmla="*/ 111 w 207"/>
                    <a:gd name="T97" fmla="*/ 145 h 193"/>
                    <a:gd name="T98" fmla="*/ 102 w 207"/>
                    <a:gd name="T99" fmla="*/ 148 h 193"/>
                    <a:gd name="T100" fmla="*/ 91 w 207"/>
                    <a:gd name="T101" fmla="*/ 151 h 193"/>
                    <a:gd name="T102" fmla="*/ 82 w 207"/>
                    <a:gd name="T103" fmla="*/ 155 h 193"/>
                    <a:gd name="T104" fmla="*/ 74 w 207"/>
                    <a:gd name="T105" fmla="*/ 157 h 193"/>
                    <a:gd name="T106" fmla="*/ 64 w 207"/>
                    <a:gd name="T107" fmla="*/ 162 h 193"/>
                    <a:gd name="T108" fmla="*/ 56 w 207"/>
                    <a:gd name="T109" fmla="*/ 165 h 193"/>
                    <a:gd name="T110" fmla="*/ 47 w 207"/>
                    <a:gd name="T111" fmla="*/ 169 h 193"/>
                    <a:gd name="T112" fmla="*/ 40 w 207"/>
                    <a:gd name="T113" fmla="*/ 174 h 193"/>
                    <a:gd name="T114" fmla="*/ 33 w 207"/>
                    <a:gd name="T115" fmla="*/ 179 h 193"/>
                    <a:gd name="T116" fmla="*/ 24 w 207"/>
                    <a:gd name="T117" fmla="*/ 184 h 193"/>
                    <a:gd name="T118" fmla="*/ 18 w 207"/>
                    <a:gd name="T119" fmla="*/ 188 h 193"/>
                    <a:gd name="T120" fmla="*/ 10 w 207"/>
                    <a:gd name="T121" fmla="*/ 192 h 1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207"/>
                    <a:gd name="T184" fmla="*/ 0 h 193"/>
                    <a:gd name="T185" fmla="*/ 207 w 207"/>
                    <a:gd name="T186" fmla="*/ 193 h 1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207" h="193">
                      <a:moveTo>
                        <a:pt x="10" y="192"/>
                      </a:moveTo>
                      <a:lnTo>
                        <a:pt x="17" y="158"/>
                      </a:lnTo>
                      <a:lnTo>
                        <a:pt x="19" y="131"/>
                      </a:lnTo>
                      <a:lnTo>
                        <a:pt x="21" y="108"/>
                      </a:lnTo>
                      <a:lnTo>
                        <a:pt x="22" y="79"/>
                      </a:lnTo>
                      <a:lnTo>
                        <a:pt x="20" y="70"/>
                      </a:lnTo>
                      <a:lnTo>
                        <a:pt x="19" y="61"/>
                      </a:lnTo>
                      <a:lnTo>
                        <a:pt x="18" y="50"/>
                      </a:lnTo>
                      <a:lnTo>
                        <a:pt x="14" y="41"/>
                      </a:lnTo>
                      <a:lnTo>
                        <a:pt x="12" y="32"/>
                      </a:lnTo>
                      <a:lnTo>
                        <a:pt x="9" y="23"/>
                      </a:lnTo>
                      <a:lnTo>
                        <a:pt x="4" y="12"/>
                      </a:lnTo>
                      <a:lnTo>
                        <a:pt x="0" y="1"/>
                      </a:lnTo>
                      <a:lnTo>
                        <a:pt x="3" y="0"/>
                      </a:lnTo>
                      <a:lnTo>
                        <a:pt x="8" y="0"/>
                      </a:lnTo>
                      <a:lnTo>
                        <a:pt x="14" y="0"/>
                      </a:lnTo>
                      <a:lnTo>
                        <a:pt x="16" y="0"/>
                      </a:lnTo>
                      <a:lnTo>
                        <a:pt x="31" y="11"/>
                      </a:lnTo>
                      <a:lnTo>
                        <a:pt x="46" y="22"/>
                      </a:lnTo>
                      <a:lnTo>
                        <a:pt x="64" y="31"/>
                      </a:lnTo>
                      <a:lnTo>
                        <a:pt x="80" y="42"/>
                      </a:lnTo>
                      <a:lnTo>
                        <a:pt x="96" y="52"/>
                      </a:lnTo>
                      <a:lnTo>
                        <a:pt x="112" y="62"/>
                      </a:lnTo>
                      <a:lnTo>
                        <a:pt x="126" y="71"/>
                      </a:lnTo>
                      <a:lnTo>
                        <a:pt x="141" y="80"/>
                      </a:lnTo>
                      <a:lnTo>
                        <a:pt x="154" y="88"/>
                      </a:lnTo>
                      <a:lnTo>
                        <a:pt x="168" y="96"/>
                      </a:lnTo>
                      <a:lnTo>
                        <a:pt x="177" y="103"/>
                      </a:lnTo>
                      <a:lnTo>
                        <a:pt x="187" y="109"/>
                      </a:lnTo>
                      <a:lnTo>
                        <a:pt x="196" y="115"/>
                      </a:lnTo>
                      <a:lnTo>
                        <a:pt x="202" y="118"/>
                      </a:lnTo>
                      <a:lnTo>
                        <a:pt x="205" y="120"/>
                      </a:lnTo>
                      <a:lnTo>
                        <a:pt x="206" y="121"/>
                      </a:lnTo>
                      <a:lnTo>
                        <a:pt x="206" y="125"/>
                      </a:lnTo>
                      <a:lnTo>
                        <a:pt x="205" y="128"/>
                      </a:lnTo>
                      <a:lnTo>
                        <a:pt x="205" y="131"/>
                      </a:lnTo>
                      <a:lnTo>
                        <a:pt x="206" y="135"/>
                      </a:lnTo>
                      <a:lnTo>
                        <a:pt x="199" y="135"/>
                      </a:lnTo>
                      <a:lnTo>
                        <a:pt x="193" y="135"/>
                      </a:lnTo>
                      <a:lnTo>
                        <a:pt x="186" y="135"/>
                      </a:lnTo>
                      <a:lnTo>
                        <a:pt x="180" y="135"/>
                      </a:lnTo>
                      <a:lnTo>
                        <a:pt x="173" y="135"/>
                      </a:lnTo>
                      <a:lnTo>
                        <a:pt x="169" y="136"/>
                      </a:lnTo>
                      <a:lnTo>
                        <a:pt x="164" y="136"/>
                      </a:lnTo>
                      <a:lnTo>
                        <a:pt x="160" y="138"/>
                      </a:lnTo>
                      <a:lnTo>
                        <a:pt x="146" y="139"/>
                      </a:lnTo>
                      <a:lnTo>
                        <a:pt x="134" y="141"/>
                      </a:lnTo>
                      <a:lnTo>
                        <a:pt x="122" y="142"/>
                      </a:lnTo>
                      <a:lnTo>
                        <a:pt x="111" y="145"/>
                      </a:lnTo>
                      <a:lnTo>
                        <a:pt x="102" y="148"/>
                      </a:lnTo>
                      <a:lnTo>
                        <a:pt x="91" y="151"/>
                      </a:lnTo>
                      <a:lnTo>
                        <a:pt x="82" y="155"/>
                      </a:lnTo>
                      <a:lnTo>
                        <a:pt x="74" y="157"/>
                      </a:lnTo>
                      <a:lnTo>
                        <a:pt x="64" y="162"/>
                      </a:lnTo>
                      <a:lnTo>
                        <a:pt x="56" y="165"/>
                      </a:lnTo>
                      <a:lnTo>
                        <a:pt x="47" y="169"/>
                      </a:lnTo>
                      <a:lnTo>
                        <a:pt x="40" y="174"/>
                      </a:lnTo>
                      <a:lnTo>
                        <a:pt x="33" y="179"/>
                      </a:lnTo>
                      <a:lnTo>
                        <a:pt x="24" y="184"/>
                      </a:lnTo>
                      <a:lnTo>
                        <a:pt x="18" y="188"/>
                      </a:lnTo>
                      <a:lnTo>
                        <a:pt x="10" y="192"/>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10" name="Freeform 81">
                  <a:extLst>
                    <a:ext uri="{FF2B5EF4-FFF2-40B4-BE49-F238E27FC236}">
                      <a16:creationId xmlns:a16="http://schemas.microsoft.com/office/drawing/2014/main" id="{F73E2646-D45A-453E-8457-8717E7B40B5A}"/>
                    </a:ext>
                  </a:extLst>
                </p:cNvPr>
                <p:cNvSpPr>
                  <a:spLocks/>
                </p:cNvSpPr>
                <p:nvPr/>
              </p:nvSpPr>
              <p:spPr bwMode="auto">
                <a:xfrm>
                  <a:off x="3653" y="2146"/>
                  <a:ext cx="194" cy="156"/>
                </a:xfrm>
                <a:custGeom>
                  <a:avLst/>
                  <a:gdLst>
                    <a:gd name="T0" fmla="*/ 23 w 194"/>
                    <a:gd name="T1" fmla="*/ 155 h 156"/>
                    <a:gd name="T2" fmla="*/ 26 w 194"/>
                    <a:gd name="T3" fmla="*/ 127 h 156"/>
                    <a:gd name="T4" fmla="*/ 28 w 194"/>
                    <a:gd name="T5" fmla="*/ 111 h 156"/>
                    <a:gd name="T6" fmla="*/ 28 w 194"/>
                    <a:gd name="T7" fmla="*/ 95 h 156"/>
                    <a:gd name="T8" fmla="*/ 27 w 194"/>
                    <a:gd name="T9" fmla="*/ 73 h 156"/>
                    <a:gd name="T10" fmla="*/ 25 w 194"/>
                    <a:gd name="T11" fmla="*/ 58 h 156"/>
                    <a:gd name="T12" fmla="*/ 20 w 194"/>
                    <a:gd name="T13" fmla="*/ 44 h 156"/>
                    <a:gd name="T14" fmla="*/ 14 w 194"/>
                    <a:gd name="T15" fmla="*/ 32 h 156"/>
                    <a:gd name="T16" fmla="*/ 9 w 194"/>
                    <a:gd name="T17" fmla="*/ 21 h 156"/>
                    <a:gd name="T18" fmla="*/ 4 w 194"/>
                    <a:gd name="T19" fmla="*/ 12 h 156"/>
                    <a:gd name="T20" fmla="*/ 2 w 194"/>
                    <a:gd name="T21" fmla="*/ 5 h 156"/>
                    <a:gd name="T22" fmla="*/ 0 w 194"/>
                    <a:gd name="T23" fmla="*/ 1 h 156"/>
                    <a:gd name="T24" fmla="*/ 0 w 194"/>
                    <a:gd name="T25" fmla="*/ 0 h 156"/>
                    <a:gd name="T26" fmla="*/ 193 w 194"/>
                    <a:gd name="T27" fmla="*/ 120 h 156"/>
                    <a:gd name="T28" fmla="*/ 192 w 194"/>
                    <a:gd name="T29" fmla="*/ 120 h 156"/>
                    <a:gd name="T30" fmla="*/ 188 w 194"/>
                    <a:gd name="T31" fmla="*/ 120 h 156"/>
                    <a:gd name="T32" fmla="*/ 179 w 194"/>
                    <a:gd name="T33" fmla="*/ 120 h 156"/>
                    <a:gd name="T34" fmla="*/ 169 w 194"/>
                    <a:gd name="T35" fmla="*/ 119 h 156"/>
                    <a:gd name="T36" fmla="*/ 157 w 194"/>
                    <a:gd name="T37" fmla="*/ 119 h 156"/>
                    <a:gd name="T38" fmla="*/ 143 w 194"/>
                    <a:gd name="T39" fmla="*/ 120 h 156"/>
                    <a:gd name="T40" fmla="*/ 128 w 194"/>
                    <a:gd name="T41" fmla="*/ 120 h 156"/>
                    <a:gd name="T42" fmla="*/ 111 w 194"/>
                    <a:gd name="T43" fmla="*/ 121 h 156"/>
                    <a:gd name="T44" fmla="*/ 97 w 194"/>
                    <a:gd name="T45" fmla="*/ 124 h 156"/>
                    <a:gd name="T46" fmla="*/ 85 w 194"/>
                    <a:gd name="T47" fmla="*/ 126 h 156"/>
                    <a:gd name="T48" fmla="*/ 75 w 194"/>
                    <a:gd name="T49" fmla="*/ 129 h 156"/>
                    <a:gd name="T50" fmla="*/ 66 w 194"/>
                    <a:gd name="T51" fmla="*/ 134 h 156"/>
                    <a:gd name="T52" fmla="*/ 56 w 194"/>
                    <a:gd name="T53" fmla="*/ 136 h 156"/>
                    <a:gd name="T54" fmla="*/ 47 w 194"/>
                    <a:gd name="T55" fmla="*/ 141 h 156"/>
                    <a:gd name="T56" fmla="*/ 36 w 194"/>
                    <a:gd name="T57" fmla="*/ 147 h 156"/>
                    <a:gd name="T58" fmla="*/ 23 w 194"/>
                    <a:gd name="T59" fmla="*/ 155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94"/>
                    <a:gd name="T91" fmla="*/ 0 h 156"/>
                    <a:gd name="T92" fmla="*/ 194 w 194"/>
                    <a:gd name="T93" fmla="*/ 156 h 1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94" h="156">
                      <a:moveTo>
                        <a:pt x="23" y="155"/>
                      </a:moveTo>
                      <a:lnTo>
                        <a:pt x="26" y="127"/>
                      </a:lnTo>
                      <a:lnTo>
                        <a:pt x="28" y="111"/>
                      </a:lnTo>
                      <a:lnTo>
                        <a:pt x="28" y="95"/>
                      </a:lnTo>
                      <a:lnTo>
                        <a:pt x="27" y="73"/>
                      </a:lnTo>
                      <a:lnTo>
                        <a:pt x="25" y="58"/>
                      </a:lnTo>
                      <a:lnTo>
                        <a:pt x="20" y="44"/>
                      </a:lnTo>
                      <a:lnTo>
                        <a:pt x="14" y="32"/>
                      </a:lnTo>
                      <a:lnTo>
                        <a:pt x="9" y="21"/>
                      </a:lnTo>
                      <a:lnTo>
                        <a:pt x="4" y="12"/>
                      </a:lnTo>
                      <a:lnTo>
                        <a:pt x="2" y="5"/>
                      </a:lnTo>
                      <a:lnTo>
                        <a:pt x="0" y="1"/>
                      </a:lnTo>
                      <a:lnTo>
                        <a:pt x="0" y="0"/>
                      </a:lnTo>
                      <a:lnTo>
                        <a:pt x="193" y="120"/>
                      </a:lnTo>
                      <a:lnTo>
                        <a:pt x="192" y="120"/>
                      </a:lnTo>
                      <a:lnTo>
                        <a:pt x="188" y="120"/>
                      </a:lnTo>
                      <a:lnTo>
                        <a:pt x="179" y="120"/>
                      </a:lnTo>
                      <a:lnTo>
                        <a:pt x="169" y="119"/>
                      </a:lnTo>
                      <a:lnTo>
                        <a:pt x="157" y="119"/>
                      </a:lnTo>
                      <a:lnTo>
                        <a:pt x="143" y="120"/>
                      </a:lnTo>
                      <a:lnTo>
                        <a:pt x="128" y="120"/>
                      </a:lnTo>
                      <a:lnTo>
                        <a:pt x="111" y="121"/>
                      </a:lnTo>
                      <a:lnTo>
                        <a:pt x="97" y="124"/>
                      </a:lnTo>
                      <a:lnTo>
                        <a:pt x="85" y="126"/>
                      </a:lnTo>
                      <a:lnTo>
                        <a:pt x="75" y="129"/>
                      </a:lnTo>
                      <a:lnTo>
                        <a:pt x="66" y="134"/>
                      </a:lnTo>
                      <a:lnTo>
                        <a:pt x="56" y="136"/>
                      </a:lnTo>
                      <a:lnTo>
                        <a:pt x="47" y="141"/>
                      </a:lnTo>
                      <a:lnTo>
                        <a:pt x="36" y="147"/>
                      </a:lnTo>
                      <a:lnTo>
                        <a:pt x="23" y="155"/>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11" name="Freeform 82">
                  <a:extLst>
                    <a:ext uri="{FF2B5EF4-FFF2-40B4-BE49-F238E27FC236}">
                      <a16:creationId xmlns:a16="http://schemas.microsoft.com/office/drawing/2014/main" id="{283C9553-AC45-4BAB-8E30-3EC8111F048D}"/>
                    </a:ext>
                  </a:extLst>
                </p:cNvPr>
                <p:cNvSpPr>
                  <a:spLocks/>
                </p:cNvSpPr>
                <p:nvPr/>
              </p:nvSpPr>
              <p:spPr bwMode="auto">
                <a:xfrm>
                  <a:off x="3674" y="2224"/>
                  <a:ext cx="5" cy="78"/>
                </a:xfrm>
                <a:custGeom>
                  <a:avLst/>
                  <a:gdLst>
                    <a:gd name="T0" fmla="*/ 2 w 5"/>
                    <a:gd name="T1" fmla="*/ 0 h 78"/>
                    <a:gd name="T2" fmla="*/ 2 w 5"/>
                    <a:gd name="T3" fmla="*/ 0 h 78"/>
                    <a:gd name="T4" fmla="*/ 2 w 5"/>
                    <a:gd name="T5" fmla="*/ 19 h 78"/>
                    <a:gd name="T6" fmla="*/ 3 w 5"/>
                    <a:gd name="T7" fmla="*/ 35 h 78"/>
                    <a:gd name="T8" fmla="*/ 1 w 5"/>
                    <a:gd name="T9" fmla="*/ 52 h 78"/>
                    <a:gd name="T10" fmla="*/ 0 w 5"/>
                    <a:gd name="T11" fmla="*/ 77 h 78"/>
                    <a:gd name="T12" fmla="*/ 2 w 5"/>
                    <a:gd name="T13" fmla="*/ 77 h 78"/>
                    <a:gd name="T14" fmla="*/ 2 w 5"/>
                    <a:gd name="T15" fmla="*/ 52 h 78"/>
                    <a:gd name="T16" fmla="*/ 4 w 5"/>
                    <a:gd name="T17" fmla="*/ 35 h 78"/>
                    <a:gd name="T18" fmla="*/ 4 w 5"/>
                    <a:gd name="T19" fmla="*/ 19 h 78"/>
                    <a:gd name="T20" fmla="*/ 4 w 5"/>
                    <a:gd name="T21" fmla="*/ 0 h 78"/>
                    <a:gd name="T22" fmla="*/ 2 w 5"/>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
                    <a:gd name="T37" fmla="*/ 0 h 78"/>
                    <a:gd name="T38" fmla="*/ 5 w 5"/>
                    <a:gd name="T39" fmla="*/ 78 h 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 h="78">
                      <a:moveTo>
                        <a:pt x="2" y="0"/>
                      </a:moveTo>
                      <a:lnTo>
                        <a:pt x="2" y="0"/>
                      </a:lnTo>
                      <a:lnTo>
                        <a:pt x="2" y="19"/>
                      </a:lnTo>
                      <a:lnTo>
                        <a:pt x="3" y="35"/>
                      </a:lnTo>
                      <a:lnTo>
                        <a:pt x="1" y="52"/>
                      </a:lnTo>
                      <a:lnTo>
                        <a:pt x="0" y="77"/>
                      </a:lnTo>
                      <a:lnTo>
                        <a:pt x="2" y="77"/>
                      </a:lnTo>
                      <a:lnTo>
                        <a:pt x="2" y="52"/>
                      </a:lnTo>
                      <a:lnTo>
                        <a:pt x="4" y="35"/>
                      </a:lnTo>
                      <a:lnTo>
                        <a:pt x="4" y="19"/>
                      </a:lnTo>
                      <a:lnTo>
                        <a:pt x="4" y="0"/>
                      </a:lnTo>
                      <a:lnTo>
                        <a:pt x="2"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12" name="Freeform 83">
                  <a:extLst>
                    <a:ext uri="{FF2B5EF4-FFF2-40B4-BE49-F238E27FC236}">
                      <a16:creationId xmlns:a16="http://schemas.microsoft.com/office/drawing/2014/main" id="{B1F3A948-B692-4D3F-B975-E88EC56288C3}"/>
                    </a:ext>
                  </a:extLst>
                </p:cNvPr>
                <p:cNvSpPr>
                  <a:spLocks/>
                </p:cNvSpPr>
                <p:nvPr/>
              </p:nvSpPr>
              <p:spPr bwMode="auto">
                <a:xfrm>
                  <a:off x="3651" y="2146"/>
                  <a:ext cx="27" cy="71"/>
                </a:xfrm>
                <a:custGeom>
                  <a:avLst/>
                  <a:gdLst>
                    <a:gd name="T0" fmla="*/ 3 w 27"/>
                    <a:gd name="T1" fmla="*/ 0 h 71"/>
                    <a:gd name="T2" fmla="*/ 3 w 27"/>
                    <a:gd name="T3" fmla="*/ 0 h 71"/>
                    <a:gd name="T4" fmla="*/ 0 w 27"/>
                    <a:gd name="T5" fmla="*/ 2 h 71"/>
                    <a:gd name="T6" fmla="*/ 2 w 27"/>
                    <a:gd name="T7" fmla="*/ 6 h 71"/>
                    <a:gd name="T8" fmla="*/ 4 w 27"/>
                    <a:gd name="T9" fmla="*/ 12 h 71"/>
                    <a:gd name="T10" fmla="*/ 7 w 27"/>
                    <a:gd name="T11" fmla="*/ 20 h 71"/>
                    <a:gd name="T12" fmla="*/ 13 w 27"/>
                    <a:gd name="T13" fmla="*/ 31 h 71"/>
                    <a:gd name="T14" fmla="*/ 16 w 27"/>
                    <a:gd name="T15" fmla="*/ 43 h 71"/>
                    <a:gd name="T16" fmla="*/ 21 w 27"/>
                    <a:gd name="T17" fmla="*/ 55 h 71"/>
                    <a:gd name="T18" fmla="*/ 22 w 27"/>
                    <a:gd name="T19" fmla="*/ 70 h 71"/>
                    <a:gd name="T20" fmla="*/ 26 w 27"/>
                    <a:gd name="T21" fmla="*/ 70 h 71"/>
                    <a:gd name="T22" fmla="*/ 23 w 27"/>
                    <a:gd name="T23" fmla="*/ 54 h 71"/>
                    <a:gd name="T24" fmla="*/ 20 w 27"/>
                    <a:gd name="T25" fmla="*/ 42 h 71"/>
                    <a:gd name="T26" fmla="*/ 15 w 27"/>
                    <a:gd name="T27" fmla="*/ 29 h 71"/>
                    <a:gd name="T28" fmla="*/ 11 w 27"/>
                    <a:gd name="T29" fmla="*/ 19 h 71"/>
                    <a:gd name="T30" fmla="*/ 7 w 27"/>
                    <a:gd name="T31" fmla="*/ 12 h 71"/>
                    <a:gd name="T32" fmla="*/ 5 w 27"/>
                    <a:gd name="T33" fmla="*/ 5 h 71"/>
                    <a:gd name="T34" fmla="*/ 4 w 27"/>
                    <a:gd name="T35" fmla="*/ 1 h 71"/>
                    <a:gd name="T36" fmla="*/ 1 w 27"/>
                    <a:gd name="T37" fmla="*/ 3 h 71"/>
                    <a:gd name="T38" fmla="*/ 3 w 27"/>
                    <a:gd name="T39" fmla="*/ 0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
                    <a:gd name="T61" fmla="*/ 0 h 71"/>
                    <a:gd name="T62" fmla="*/ 27 w 27"/>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 h="71">
                      <a:moveTo>
                        <a:pt x="3" y="0"/>
                      </a:moveTo>
                      <a:lnTo>
                        <a:pt x="3" y="0"/>
                      </a:lnTo>
                      <a:lnTo>
                        <a:pt x="0" y="2"/>
                      </a:lnTo>
                      <a:lnTo>
                        <a:pt x="2" y="6"/>
                      </a:lnTo>
                      <a:lnTo>
                        <a:pt x="4" y="12"/>
                      </a:lnTo>
                      <a:lnTo>
                        <a:pt x="7" y="20"/>
                      </a:lnTo>
                      <a:lnTo>
                        <a:pt x="13" y="31"/>
                      </a:lnTo>
                      <a:lnTo>
                        <a:pt x="16" y="43"/>
                      </a:lnTo>
                      <a:lnTo>
                        <a:pt x="21" y="55"/>
                      </a:lnTo>
                      <a:lnTo>
                        <a:pt x="22" y="70"/>
                      </a:lnTo>
                      <a:lnTo>
                        <a:pt x="26" y="70"/>
                      </a:lnTo>
                      <a:lnTo>
                        <a:pt x="23" y="54"/>
                      </a:lnTo>
                      <a:lnTo>
                        <a:pt x="20" y="42"/>
                      </a:lnTo>
                      <a:lnTo>
                        <a:pt x="15" y="29"/>
                      </a:lnTo>
                      <a:lnTo>
                        <a:pt x="11" y="19"/>
                      </a:lnTo>
                      <a:lnTo>
                        <a:pt x="7" y="12"/>
                      </a:lnTo>
                      <a:lnTo>
                        <a:pt x="5" y="5"/>
                      </a:lnTo>
                      <a:lnTo>
                        <a:pt x="4" y="1"/>
                      </a:lnTo>
                      <a:lnTo>
                        <a:pt x="1" y="3"/>
                      </a:lnTo>
                      <a:lnTo>
                        <a:pt x="3"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13" name="Freeform 84">
                  <a:extLst>
                    <a:ext uri="{FF2B5EF4-FFF2-40B4-BE49-F238E27FC236}">
                      <a16:creationId xmlns:a16="http://schemas.microsoft.com/office/drawing/2014/main" id="{867D19C1-350E-4F78-95BF-B1CD03D6D123}"/>
                    </a:ext>
                  </a:extLst>
                </p:cNvPr>
                <p:cNvSpPr>
                  <a:spLocks/>
                </p:cNvSpPr>
                <p:nvPr/>
              </p:nvSpPr>
              <p:spPr bwMode="auto">
                <a:xfrm>
                  <a:off x="3652" y="2146"/>
                  <a:ext cx="196" cy="122"/>
                </a:xfrm>
                <a:custGeom>
                  <a:avLst/>
                  <a:gdLst>
                    <a:gd name="T0" fmla="*/ 195 w 196"/>
                    <a:gd name="T1" fmla="*/ 119 h 122"/>
                    <a:gd name="T2" fmla="*/ 195 w 196"/>
                    <a:gd name="T3" fmla="*/ 118 h 122"/>
                    <a:gd name="T4" fmla="*/ 2 w 196"/>
                    <a:gd name="T5" fmla="*/ 0 h 122"/>
                    <a:gd name="T6" fmla="*/ 0 w 196"/>
                    <a:gd name="T7" fmla="*/ 3 h 122"/>
                    <a:gd name="T8" fmla="*/ 193 w 196"/>
                    <a:gd name="T9" fmla="*/ 121 h 122"/>
                    <a:gd name="T10" fmla="*/ 192 w 196"/>
                    <a:gd name="T11" fmla="*/ 121 h 122"/>
                    <a:gd name="T12" fmla="*/ 195 w 196"/>
                    <a:gd name="T13" fmla="*/ 119 h 122"/>
                    <a:gd name="T14" fmla="*/ 0 60000 65536"/>
                    <a:gd name="T15" fmla="*/ 0 60000 65536"/>
                    <a:gd name="T16" fmla="*/ 0 60000 65536"/>
                    <a:gd name="T17" fmla="*/ 0 60000 65536"/>
                    <a:gd name="T18" fmla="*/ 0 60000 65536"/>
                    <a:gd name="T19" fmla="*/ 0 60000 65536"/>
                    <a:gd name="T20" fmla="*/ 0 60000 65536"/>
                    <a:gd name="T21" fmla="*/ 0 w 196"/>
                    <a:gd name="T22" fmla="*/ 0 h 122"/>
                    <a:gd name="T23" fmla="*/ 196 w 196"/>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6" h="122">
                      <a:moveTo>
                        <a:pt x="195" y="119"/>
                      </a:moveTo>
                      <a:lnTo>
                        <a:pt x="195" y="118"/>
                      </a:lnTo>
                      <a:lnTo>
                        <a:pt x="2" y="0"/>
                      </a:lnTo>
                      <a:lnTo>
                        <a:pt x="0" y="3"/>
                      </a:lnTo>
                      <a:lnTo>
                        <a:pt x="193" y="121"/>
                      </a:lnTo>
                      <a:lnTo>
                        <a:pt x="192" y="121"/>
                      </a:lnTo>
                      <a:lnTo>
                        <a:pt x="195" y="119"/>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14" name="Freeform 85">
                  <a:extLst>
                    <a:ext uri="{FF2B5EF4-FFF2-40B4-BE49-F238E27FC236}">
                      <a16:creationId xmlns:a16="http://schemas.microsoft.com/office/drawing/2014/main" id="{3EB7BCFD-36C7-4D9B-8E42-49D44738FD6C}"/>
                    </a:ext>
                  </a:extLst>
                </p:cNvPr>
                <p:cNvSpPr>
                  <a:spLocks/>
                </p:cNvSpPr>
                <p:nvPr/>
              </p:nvSpPr>
              <p:spPr bwMode="auto">
                <a:xfrm>
                  <a:off x="3769" y="2269"/>
                  <a:ext cx="79" cy="2"/>
                </a:xfrm>
                <a:custGeom>
                  <a:avLst/>
                  <a:gdLst>
                    <a:gd name="T0" fmla="*/ 0 w 79"/>
                    <a:gd name="T1" fmla="*/ 1 h 2"/>
                    <a:gd name="T2" fmla="*/ 0 w 79"/>
                    <a:gd name="T3" fmla="*/ 1 h 2"/>
                    <a:gd name="T4" fmla="*/ 15 w 79"/>
                    <a:gd name="T5" fmla="*/ 1 h 2"/>
                    <a:gd name="T6" fmla="*/ 30 w 79"/>
                    <a:gd name="T7" fmla="*/ 1 h 2"/>
                    <a:gd name="T8" fmla="*/ 43 w 79"/>
                    <a:gd name="T9" fmla="*/ 1 h 2"/>
                    <a:gd name="T10" fmla="*/ 54 w 79"/>
                    <a:gd name="T11" fmla="*/ 1 h 2"/>
                    <a:gd name="T12" fmla="*/ 64 w 79"/>
                    <a:gd name="T13" fmla="*/ 1 h 2"/>
                    <a:gd name="T14" fmla="*/ 72 w 79"/>
                    <a:gd name="T15" fmla="*/ 1 h 2"/>
                    <a:gd name="T16" fmla="*/ 76 w 79"/>
                    <a:gd name="T17" fmla="*/ 1 h 2"/>
                    <a:gd name="T18" fmla="*/ 78 w 79"/>
                    <a:gd name="T19" fmla="*/ 1 h 2"/>
                    <a:gd name="T20" fmla="*/ 75 w 79"/>
                    <a:gd name="T21" fmla="*/ 1 h 2"/>
                    <a:gd name="T22" fmla="*/ 76 w 79"/>
                    <a:gd name="T23" fmla="*/ 1 h 2"/>
                    <a:gd name="T24" fmla="*/ 72 w 79"/>
                    <a:gd name="T25" fmla="*/ 1 h 2"/>
                    <a:gd name="T26" fmla="*/ 64 w 79"/>
                    <a:gd name="T27" fmla="*/ 1 h 2"/>
                    <a:gd name="T28" fmla="*/ 54 w 79"/>
                    <a:gd name="T29" fmla="*/ 0 h 2"/>
                    <a:gd name="T30" fmla="*/ 43 w 79"/>
                    <a:gd name="T31" fmla="*/ 0 h 2"/>
                    <a:gd name="T32" fmla="*/ 30 w 79"/>
                    <a:gd name="T33" fmla="*/ 0 h 2"/>
                    <a:gd name="T34" fmla="*/ 15 w 79"/>
                    <a:gd name="T35" fmla="*/ 0 h 2"/>
                    <a:gd name="T36" fmla="*/ 0 w 79"/>
                    <a:gd name="T37" fmla="*/ 0 h 2"/>
                    <a:gd name="T38" fmla="*/ 0 w 79"/>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9"/>
                    <a:gd name="T61" fmla="*/ 0 h 2"/>
                    <a:gd name="T62" fmla="*/ 79 w 79"/>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9" h="2">
                      <a:moveTo>
                        <a:pt x="0" y="1"/>
                      </a:moveTo>
                      <a:lnTo>
                        <a:pt x="0" y="1"/>
                      </a:lnTo>
                      <a:lnTo>
                        <a:pt x="15" y="1"/>
                      </a:lnTo>
                      <a:lnTo>
                        <a:pt x="30" y="1"/>
                      </a:lnTo>
                      <a:lnTo>
                        <a:pt x="43" y="1"/>
                      </a:lnTo>
                      <a:lnTo>
                        <a:pt x="54" y="1"/>
                      </a:lnTo>
                      <a:lnTo>
                        <a:pt x="64" y="1"/>
                      </a:lnTo>
                      <a:lnTo>
                        <a:pt x="72" y="1"/>
                      </a:lnTo>
                      <a:lnTo>
                        <a:pt x="76" y="1"/>
                      </a:lnTo>
                      <a:lnTo>
                        <a:pt x="78" y="1"/>
                      </a:lnTo>
                      <a:lnTo>
                        <a:pt x="75" y="1"/>
                      </a:lnTo>
                      <a:lnTo>
                        <a:pt x="76" y="1"/>
                      </a:lnTo>
                      <a:lnTo>
                        <a:pt x="72" y="1"/>
                      </a:lnTo>
                      <a:lnTo>
                        <a:pt x="64" y="1"/>
                      </a:lnTo>
                      <a:lnTo>
                        <a:pt x="54" y="0"/>
                      </a:lnTo>
                      <a:lnTo>
                        <a:pt x="43" y="0"/>
                      </a:lnTo>
                      <a:lnTo>
                        <a:pt x="30" y="0"/>
                      </a:lnTo>
                      <a:lnTo>
                        <a:pt x="15" y="0"/>
                      </a:lnTo>
                      <a:lnTo>
                        <a:pt x="0" y="0"/>
                      </a:lnTo>
                      <a:lnTo>
                        <a:pt x="0" y="1"/>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15" name="Freeform 86">
                  <a:extLst>
                    <a:ext uri="{FF2B5EF4-FFF2-40B4-BE49-F238E27FC236}">
                      <a16:creationId xmlns:a16="http://schemas.microsoft.com/office/drawing/2014/main" id="{5D4342DC-5C09-416B-833B-AF30B8FCDDEF}"/>
                    </a:ext>
                  </a:extLst>
                </p:cNvPr>
                <p:cNvSpPr>
                  <a:spLocks/>
                </p:cNvSpPr>
                <p:nvPr/>
              </p:nvSpPr>
              <p:spPr bwMode="auto">
                <a:xfrm>
                  <a:off x="3674" y="2270"/>
                  <a:ext cx="90" cy="35"/>
                </a:xfrm>
                <a:custGeom>
                  <a:avLst/>
                  <a:gdLst>
                    <a:gd name="T0" fmla="*/ 0 w 90"/>
                    <a:gd name="T1" fmla="*/ 30 h 35"/>
                    <a:gd name="T2" fmla="*/ 3 w 90"/>
                    <a:gd name="T3" fmla="*/ 32 h 35"/>
                    <a:gd name="T4" fmla="*/ 16 w 90"/>
                    <a:gd name="T5" fmla="*/ 25 h 35"/>
                    <a:gd name="T6" fmla="*/ 27 w 90"/>
                    <a:gd name="T7" fmla="*/ 20 h 35"/>
                    <a:gd name="T8" fmla="*/ 36 w 90"/>
                    <a:gd name="T9" fmla="*/ 16 h 35"/>
                    <a:gd name="T10" fmla="*/ 46 w 90"/>
                    <a:gd name="T11" fmla="*/ 14 h 35"/>
                    <a:gd name="T12" fmla="*/ 56 w 90"/>
                    <a:gd name="T13" fmla="*/ 11 h 35"/>
                    <a:gd name="T14" fmla="*/ 66 w 90"/>
                    <a:gd name="T15" fmla="*/ 8 h 35"/>
                    <a:gd name="T16" fmla="*/ 76 w 90"/>
                    <a:gd name="T17" fmla="*/ 5 h 35"/>
                    <a:gd name="T18" fmla="*/ 89 w 90"/>
                    <a:gd name="T19" fmla="*/ 4 h 35"/>
                    <a:gd name="T20" fmla="*/ 89 w 90"/>
                    <a:gd name="T21" fmla="*/ 0 h 35"/>
                    <a:gd name="T22" fmla="*/ 76 w 90"/>
                    <a:gd name="T23" fmla="*/ 3 h 35"/>
                    <a:gd name="T24" fmla="*/ 65 w 90"/>
                    <a:gd name="T25" fmla="*/ 5 h 35"/>
                    <a:gd name="T26" fmla="*/ 54 w 90"/>
                    <a:gd name="T27" fmla="*/ 8 h 35"/>
                    <a:gd name="T28" fmla="*/ 43 w 90"/>
                    <a:gd name="T29" fmla="*/ 11 h 35"/>
                    <a:gd name="T30" fmla="*/ 34 w 90"/>
                    <a:gd name="T31" fmla="*/ 13 h 35"/>
                    <a:gd name="T32" fmla="*/ 24 w 90"/>
                    <a:gd name="T33" fmla="*/ 17 h 35"/>
                    <a:gd name="T34" fmla="*/ 14 w 90"/>
                    <a:gd name="T35" fmla="*/ 22 h 35"/>
                    <a:gd name="T36" fmla="*/ 1 w 90"/>
                    <a:gd name="T37" fmla="*/ 29 h 35"/>
                    <a:gd name="T38" fmla="*/ 4 w 90"/>
                    <a:gd name="T39" fmla="*/ 30 h 35"/>
                    <a:gd name="T40" fmla="*/ 0 w 90"/>
                    <a:gd name="T41" fmla="*/ 30 h 35"/>
                    <a:gd name="T42" fmla="*/ 0 w 90"/>
                    <a:gd name="T43" fmla="*/ 34 h 35"/>
                    <a:gd name="T44" fmla="*/ 3 w 90"/>
                    <a:gd name="T45" fmla="*/ 32 h 35"/>
                    <a:gd name="T46" fmla="*/ 0 w 90"/>
                    <a:gd name="T47" fmla="*/ 30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0"/>
                    <a:gd name="T73" fmla="*/ 0 h 35"/>
                    <a:gd name="T74" fmla="*/ 90 w 90"/>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0" h="35">
                      <a:moveTo>
                        <a:pt x="0" y="30"/>
                      </a:moveTo>
                      <a:lnTo>
                        <a:pt x="3" y="32"/>
                      </a:lnTo>
                      <a:lnTo>
                        <a:pt x="16" y="25"/>
                      </a:lnTo>
                      <a:lnTo>
                        <a:pt x="27" y="20"/>
                      </a:lnTo>
                      <a:lnTo>
                        <a:pt x="36" y="16"/>
                      </a:lnTo>
                      <a:lnTo>
                        <a:pt x="46" y="14"/>
                      </a:lnTo>
                      <a:lnTo>
                        <a:pt x="56" y="11"/>
                      </a:lnTo>
                      <a:lnTo>
                        <a:pt x="66" y="8"/>
                      </a:lnTo>
                      <a:lnTo>
                        <a:pt x="76" y="5"/>
                      </a:lnTo>
                      <a:lnTo>
                        <a:pt x="89" y="4"/>
                      </a:lnTo>
                      <a:lnTo>
                        <a:pt x="89" y="0"/>
                      </a:lnTo>
                      <a:lnTo>
                        <a:pt x="76" y="3"/>
                      </a:lnTo>
                      <a:lnTo>
                        <a:pt x="65" y="5"/>
                      </a:lnTo>
                      <a:lnTo>
                        <a:pt x="54" y="8"/>
                      </a:lnTo>
                      <a:lnTo>
                        <a:pt x="43" y="11"/>
                      </a:lnTo>
                      <a:lnTo>
                        <a:pt x="34" y="13"/>
                      </a:lnTo>
                      <a:lnTo>
                        <a:pt x="24" y="17"/>
                      </a:lnTo>
                      <a:lnTo>
                        <a:pt x="14" y="22"/>
                      </a:lnTo>
                      <a:lnTo>
                        <a:pt x="1" y="29"/>
                      </a:lnTo>
                      <a:lnTo>
                        <a:pt x="4" y="30"/>
                      </a:lnTo>
                      <a:lnTo>
                        <a:pt x="0" y="30"/>
                      </a:lnTo>
                      <a:lnTo>
                        <a:pt x="0" y="34"/>
                      </a:lnTo>
                      <a:lnTo>
                        <a:pt x="3" y="32"/>
                      </a:lnTo>
                      <a:lnTo>
                        <a:pt x="0" y="3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grpSp>
        <p:sp>
          <p:nvSpPr>
            <p:cNvPr id="53502" name="Rectangle 87">
              <a:extLst>
                <a:ext uri="{FF2B5EF4-FFF2-40B4-BE49-F238E27FC236}">
                  <a16:creationId xmlns:a16="http://schemas.microsoft.com/office/drawing/2014/main" id="{87BEA20B-D781-4468-B876-799A6487FF06}"/>
                </a:ext>
              </a:extLst>
            </p:cNvPr>
            <p:cNvSpPr>
              <a:spLocks noChangeArrowheads="1"/>
            </p:cNvSpPr>
            <p:nvPr/>
          </p:nvSpPr>
          <p:spPr bwMode="auto">
            <a:xfrm>
              <a:off x="3126" y="2189"/>
              <a:ext cx="570" cy="16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77788" tIns="38100" rIns="77788" bIns="38100" anchor="ctr">
              <a:spAutoFit/>
            </a:bodyPr>
            <a:lstStyle>
              <a:lvl1pPr defTabSz="654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54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540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540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540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200">
                  <a:latin typeface="Arial" panose="020B0604020202020204" pitchFamily="34" charset="0"/>
                  <a:ea typeface="굴림" panose="020B0600000101010101" pitchFamily="34" charset="-127"/>
                </a:rPr>
                <a:t>Requisition</a:t>
              </a:r>
            </a:p>
          </p:txBody>
        </p:sp>
        <p:sp>
          <p:nvSpPr>
            <p:cNvPr id="53503" name="Rectangle 88">
              <a:extLst>
                <a:ext uri="{FF2B5EF4-FFF2-40B4-BE49-F238E27FC236}">
                  <a16:creationId xmlns:a16="http://schemas.microsoft.com/office/drawing/2014/main" id="{9C2B1865-D63B-4BD5-87FB-8FB3FBD0360C}"/>
                </a:ext>
              </a:extLst>
            </p:cNvPr>
            <p:cNvSpPr>
              <a:spLocks noChangeArrowheads="1"/>
            </p:cNvSpPr>
            <p:nvPr/>
          </p:nvSpPr>
          <p:spPr bwMode="auto">
            <a:xfrm>
              <a:off x="3206" y="2525"/>
              <a:ext cx="357" cy="223"/>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6838" tIns="47625" rIns="96838" bIns="47625" anchor="ctr">
              <a:spAutoFit/>
            </a:bodyPr>
            <a:lstStyle>
              <a:lvl1pPr defTabSz="10207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1020763">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1020763">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1020763">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1020763">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1020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1020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1020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102076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700" b="1">
                  <a:latin typeface="Arial" panose="020B0604020202020204" pitchFamily="34" charset="0"/>
                  <a:ea typeface="굴림" panose="020B0600000101010101" pitchFamily="34" charset="-127"/>
                </a:rPr>
                <a:t>o.k.</a:t>
              </a:r>
            </a:p>
          </p:txBody>
        </p:sp>
        <p:sp>
          <p:nvSpPr>
            <p:cNvPr id="53504" name="Freeform 89">
              <a:extLst>
                <a:ext uri="{FF2B5EF4-FFF2-40B4-BE49-F238E27FC236}">
                  <a16:creationId xmlns:a16="http://schemas.microsoft.com/office/drawing/2014/main" id="{E0BE8F7F-6E10-4253-88CD-947D34F90204}"/>
                </a:ext>
              </a:extLst>
            </p:cNvPr>
            <p:cNvSpPr>
              <a:spLocks/>
            </p:cNvSpPr>
            <p:nvPr/>
          </p:nvSpPr>
          <p:spPr bwMode="auto">
            <a:xfrm>
              <a:off x="3563" y="2622"/>
              <a:ext cx="281" cy="225"/>
            </a:xfrm>
            <a:custGeom>
              <a:avLst/>
              <a:gdLst>
                <a:gd name="T0" fmla="*/ 217 w 281"/>
                <a:gd name="T1" fmla="*/ 36 h 225"/>
                <a:gd name="T2" fmla="*/ 76 w 281"/>
                <a:gd name="T3" fmla="*/ 169 h 225"/>
                <a:gd name="T4" fmla="*/ 33 w 281"/>
                <a:gd name="T5" fmla="*/ 117 h 225"/>
                <a:gd name="T6" fmla="*/ 0 w 281"/>
                <a:gd name="T7" fmla="*/ 128 h 225"/>
                <a:gd name="T8" fmla="*/ 67 w 281"/>
                <a:gd name="T9" fmla="*/ 224 h 225"/>
                <a:gd name="T10" fmla="*/ 85 w 281"/>
                <a:gd name="T11" fmla="*/ 220 h 225"/>
                <a:gd name="T12" fmla="*/ 280 w 281"/>
                <a:gd name="T13" fmla="*/ 0 h 225"/>
                <a:gd name="T14" fmla="*/ 217 w 281"/>
                <a:gd name="T15" fmla="*/ 36 h 225"/>
                <a:gd name="T16" fmla="*/ 0 60000 65536"/>
                <a:gd name="T17" fmla="*/ 0 60000 65536"/>
                <a:gd name="T18" fmla="*/ 0 60000 65536"/>
                <a:gd name="T19" fmla="*/ 0 60000 65536"/>
                <a:gd name="T20" fmla="*/ 0 60000 65536"/>
                <a:gd name="T21" fmla="*/ 0 60000 65536"/>
                <a:gd name="T22" fmla="*/ 0 60000 65536"/>
                <a:gd name="T23" fmla="*/ 0 60000 65536"/>
                <a:gd name="T24" fmla="*/ 0 w 281"/>
                <a:gd name="T25" fmla="*/ 0 h 225"/>
                <a:gd name="T26" fmla="*/ 281 w 281"/>
                <a:gd name="T27" fmla="*/ 225 h 22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1" h="225">
                  <a:moveTo>
                    <a:pt x="217" y="36"/>
                  </a:moveTo>
                  <a:lnTo>
                    <a:pt x="76" y="169"/>
                  </a:lnTo>
                  <a:lnTo>
                    <a:pt x="33" y="117"/>
                  </a:lnTo>
                  <a:lnTo>
                    <a:pt x="0" y="128"/>
                  </a:lnTo>
                  <a:lnTo>
                    <a:pt x="67" y="224"/>
                  </a:lnTo>
                  <a:lnTo>
                    <a:pt x="85" y="220"/>
                  </a:lnTo>
                  <a:lnTo>
                    <a:pt x="280" y="0"/>
                  </a:lnTo>
                  <a:lnTo>
                    <a:pt x="217" y="36"/>
                  </a:lnTo>
                </a:path>
              </a:pathLst>
            </a:custGeom>
            <a:solidFill>
              <a:srgbClr val="FFFFCC"/>
            </a:solidFill>
            <a:ln w="12700" cap="rnd" cmpd="sng">
              <a:solidFill>
                <a:schemeClr val="bg2"/>
              </a:solidFill>
              <a:prstDash val="solid"/>
              <a:round/>
              <a:headEnd type="none" w="med" len="med"/>
              <a:tailEnd type="none" w="med" len="med"/>
            </a:ln>
          </p:spPr>
          <p:txBody>
            <a:bodyPr/>
            <a:lstStyle/>
            <a:p>
              <a:endParaRPr lang="en-US"/>
            </a:p>
          </p:txBody>
        </p:sp>
        <p:sp>
          <p:nvSpPr>
            <p:cNvPr id="53505" name="Line 90">
              <a:extLst>
                <a:ext uri="{FF2B5EF4-FFF2-40B4-BE49-F238E27FC236}">
                  <a16:creationId xmlns:a16="http://schemas.microsoft.com/office/drawing/2014/main" id="{048DA3FF-514D-424D-9E2D-D49E7193C7D6}"/>
                </a:ext>
              </a:extLst>
            </p:cNvPr>
            <p:cNvSpPr>
              <a:spLocks noChangeShapeType="1"/>
            </p:cNvSpPr>
            <p:nvPr/>
          </p:nvSpPr>
          <p:spPr bwMode="auto">
            <a:xfrm>
              <a:off x="3225" y="2366"/>
              <a:ext cx="34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3254" name="Group 91">
            <a:extLst>
              <a:ext uri="{FF2B5EF4-FFF2-40B4-BE49-F238E27FC236}">
                <a16:creationId xmlns:a16="http://schemas.microsoft.com/office/drawing/2014/main" id="{97C3FDE4-81BA-4828-9196-93DEFD205758}"/>
              </a:ext>
            </a:extLst>
          </p:cNvPr>
          <p:cNvGrpSpPr>
            <a:grpSpLocks/>
          </p:cNvGrpSpPr>
          <p:nvPr/>
        </p:nvGrpSpPr>
        <p:grpSpPr bwMode="auto">
          <a:xfrm>
            <a:off x="2922588" y="2476500"/>
            <a:ext cx="1035050" cy="1179513"/>
            <a:chOff x="1905" y="2148"/>
            <a:chExt cx="652" cy="743"/>
          </a:xfrm>
        </p:grpSpPr>
        <p:grpSp>
          <p:nvGrpSpPr>
            <p:cNvPr id="53480" name="Group 92">
              <a:extLst>
                <a:ext uri="{FF2B5EF4-FFF2-40B4-BE49-F238E27FC236}">
                  <a16:creationId xmlns:a16="http://schemas.microsoft.com/office/drawing/2014/main" id="{0619CBFF-F4D6-4BA8-A2B5-E19F20281D1E}"/>
                </a:ext>
              </a:extLst>
            </p:cNvPr>
            <p:cNvGrpSpPr>
              <a:grpSpLocks/>
            </p:cNvGrpSpPr>
            <p:nvPr/>
          </p:nvGrpSpPr>
          <p:grpSpPr bwMode="auto">
            <a:xfrm>
              <a:off x="1915" y="2148"/>
              <a:ext cx="642" cy="743"/>
              <a:chOff x="1915" y="2148"/>
              <a:chExt cx="642" cy="743"/>
            </a:xfrm>
          </p:grpSpPr>
          <p:sp>
            <p:nvSpPr>
              <p:cNvPr id="53491" name="Freeform 93">
                <a:extLst>
                  <a:ext uri="{FF2B5EF4-FFF2-40B4-BE49-F238E27FC236}">
                    <a16:creationId xmlns:a16="http://schemas.microsoft.com/office/drawing/2014/main" id="{C79D8779-2189-489C-B555-51495299887C}"/>
                  </a:ext>
                </a:extLst>
              </p:cNvPr>
              <p:cNvSpPr>
                <a:spLocks/>
              </p:cNvSpPr>
              <p:nvPr/>
            </p:nvSpPr>
            <p:spPr bwMode="auto">
              <a:xfrm>
                <a:off x="1915" y="2148"/>
                <a:ext cx="642" cy="743"/>
              </a:xfrm>
              <a:custGeom>
                <a:avLst/>
                <a:gdLst>
                  <a:gd name="T0" fmla="*/ 451 w 642"/>
                  <a:gd name="T1" fmla="*/ 0 h 743"/>
                  <a:gd name="T2" fmla="*/ 0 w 642"/>
                  <a:gd name="T3" fmla="*/ 0 h 743"/>
                  <a:gd name="T4" fmla="*/ 0 w 642"/>
                  <a:gd name="T5" fmla="*/ 742 h 743"/>
                  <a:gd name="T6" fmla="*/ 641 w 642"/>
                  <a:gd name="T7" fmla="*/ 742 h 743"/>
                  <a:gd name="T8" fmla="*/ 641 w 642"/>
                  <a:gd name="T9" fmla="*/ 124 h 743"/>
                  <a:gd name="T10" fmla="*/ 451 w 642"/>
                  <a:gd name="T11" fmla="*/ 0 h 7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2" h="743">
                    <a:moveTo>
                      <a:pt x="451" y="0"/>
                    </a:moveTo>
                    <a:lnTo>
                      <a:pt x="0" y="0"/>
                    </a:lnTo>
                    <a:lnTo>
                      <a:pt x="0" y="742"/>
                    </a:lnTo>
                    <a:lnTo>
                      <a:pt x="641" y="742"/>
                    </a:lnTo>
                    <a:lnTo>
                      <a:pt x="641" y="124"/>
                    </a:lnTo>
                    <a:lnTo>
                      <a:pt x="451" y="0"/>
                    </a:lnTo>
                  </a:path>
                </a:pathLst>
              </a:cu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nvGrpSpPr>
              <p:cNvPr id="53492" name="Group 94">
                <a:extLst>
                  <a:ext uri="{FF2B5EF4-FFF2-40B4-BE49-F238E27FC236}">
                    <a16:creationId xmlns:a16="http://schemas.microsoft.com/office/drawing/2014/main" id="{ECF34B45-FB8A-49B9-B4BD-67A8E942280E}"/>
                  </a:ext>
                </a:extLst>
              </p:cNvPr>
              <p:cNvGrpSpPr>
                <a:grpSpLocks/>
              </p:cNvGrpSpPr>
              <p:nvPr/>
            </p:nvGrpSpPr>
            <p:grpSpPr bwMode="auto">
              <a:xfrm>
                <a:off x="2352" y="2149"/>
                <a:ext cx="197" cy="198"/>
                <a:chOff x="2352" y="2149"/>
                <a:chExt cx="197" cy="198"/>
              </a:xfrm>
            </p:grpSpPr>
            <p:sp>
              <p:nvSpPr>
                <p:cNvPr id="53493" name="Freeform 95">
                  <a:extLst>
                    <a:ext uri="{FF2B5EF4-FFF2-40B4-BE49-F238E27FC236}">
                      <a16:creationId xmlns:a16="http://schemas.microsoft.com/office/drawing/2014/main" id="{123F452D-71AD-49FE-9803-908CF111557D}"/>
                    </a:ext>
                  </a:extLst>
                </p:cNvPr>
                <p:cNvSpPr>
                  <a:spLocks/>
                </p:cNvSpPr>
                <p:nvPr/>
              </p:nvSpPr>
              <p:spPr bwMode="auto">
                <a:xfrm>
                  <a:off x="2365" y="2149"/>
                  <a:ext cx="183" cy="127"/>
                </a:xfrm>
                <a:custGeom>
                  <a:avLst/>
                  <a:gdLst>
                    <a:gd name="T0" fmla="*/ 1 w 183"/>
                    <a:gd name="T1" fmla="*/ 4 h 127"/>
                    <a:gd name="T2" fmla="*/ 0 w 183"/>
                    <a:gd name="T3" fmla="*/ 4 h 127"/>
                    <a:gd name="T4" fmla="*/ 180 w 183"/>
                    <a:gd name="T5" fmla="*/ 126 h 127"/>
                    <a:gd name="T6" fmla="*/ 182 w 183"/>
                    <a:gd name="T7" fmla="*/ 123 h 127"/>
                    <a:gd name="T8" fmla="*/ 2 w 183"/>
                    <a:gd name="T9" fmla="*/ 0 h 127"/>
                    <a:gd name="T10" fmla="*/ 1 w 183"/>
                    <a:gd name="T11" fmla="*/ 0 h 127"/>
                    <a:gd name="T12" fmla="*/ 2 w 183"/>
                    <a:gd name="T13" fmla="*/ 0 h 127"/>
                    <a:gd name="T14" fmla="*/ 1 w 183"/>
                    <a:gd name="T15" fmla="*/ 0 h 127"/>
                    <a:gd name="T16" fmla="*/ 1 w 183"/>
                    <a:gd name="T17" fmla="*/ 4 h 1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3"/>
                    <a:gd name="T28" fmla="*/ 0 h 127"/>
                    <a:gd name="T29" fmla="*/ 183 w 183"/>
                    <a:gd name="T30" fmla="*/ 127 h 1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3" h="127">
                      <a:moveTo>
                        <a:pt x="1" y="4"/>
                      </a:moveTo>
                      <a:lnTo>
                        <a:pt x="0" y="4"/>
                      </a:lnTo>
                      <a:lnTo>
                        <a:pt x="180" y="126"/>
                      </a:lnTo>
                      <a:lnTo>
                        <a:pt x="182" y="123"/>
                      </a:lnTo>
                      <a:lnTo>
                        <a:pt x="2" y="0"/>
                      </a:lnTo>
                      <a:lnTo>
                        <a:pt x="1" y="0"/>
                      </a:lnTo>
                      <a:lnTo>
                        <a:pt x="2" y="0"/>
                      </a:lnTo>
                      <a:lnTo>
                        <a:pt x="1" y="0"/>
                      </a:lnTo>
                      <a:lnTo>
                        <a:pt x="1" y="4"/>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494" name="Freeform 96">
                  <a:extLst>
                    <a:ext uri="{FF2B5EF4-FFF2-40B4-BE49-F238E27FC236}">
                      <a16:creationId xmlns:a16="http://schemas.microsoft.com/office/drawing/2014/main" id="{268B6A83-C845-4507-9F96-80E2F1A1F95A}"/>
                    </a:ext>
                  </a:extLst>
                </p:cNvPr>
                <p:cNvSpPr>
                  <a:spLocks/>
                </p:cNvSpPr>
                <p:nvPr/>
              </p:nvSpPr>
              <p:spPr bwMode="auto">
                <a:xfrm>
                  <a:off x="2352" y="2154"/>
                  <a:ext cx="193" cy="193"/>
                </a:xfrm>
                <a:custGeom>
                  <a:avLst/>
                  <a:gdLst>
                    <a:gd name="T0" fmla="*/ 9 w 193"/>
                    <a:gd name="T1" fmla="*/ 192 h 193"/>
                    <a:gd name="T2" fmla="*/ 16 w 193"/>
                    <a:gd name="T3" fmla="*/ 158 h 193"/>
                    <a:gd name="T4" fmla="*/ 17 w 193"/>
                    <a:gd name="T5" fmla="*/ 131 h 193"/>
                    <a:gd name="T6" fmla="*/ 19 w 193"/>
                    <a:gd name="T7" fmla="*/ 108 h 193"/>
                    <a:gd name="T8" fmla="*/ 20 w 193"/>
                    <a:gd name="T9" fmla="*/ 79 h 193"/>
                    <a:gd name="T10" fmla="*/ 18 w 193"/>
                    <a:gd name="T11" fmla="*/ 70 h 193"/>
                    <a:gd name="T12" fmla="*/ 17 w 193"/>
                    <a:gd name="T13" fmla="*/ 61 h 193"/>
                    <a:gd name="T14" fmla="*/ 17 w 193"/>
                    <a:gd name="T15" fmla="*/ 50 h 193"/>
                    <a:gd name="T16" fmla="*/ 13 w 193"/>
                    <a:gd name="T17" fmla="*/ 41 h 193"/>
                    <a:gd name="T18" fmla="*/ 11 w 193"/>
                    <a:gd name="T19" fmla="*/ 32 h 193"/>
                    <a:gd name="T20" fmla="*/ 8 w 193"/>
                    <a:gd name="T21" fmla="*/ 23 h 193"/>
                    <a:gd name="T22" fmla="*/ 4 w 193"/>
                    <a:gd name="T23" fmla="*/ 12 h 193"/>
                    <a:gd name="T24" fmla="*/ 0 w 193"/>
                    <a:gd name="T25" fmla="*/ 1 h 193"/>
                    <a:gd name="T26" fmla="*/ 3 w 193"/>
                    <a:gd name="T27" fmla="*/ 0 h 193"/>
                    <a:gd name="T28" fmla="*/ 7 w 193"/>
                    <a:gd name="T29" fmla="*/ 0 h 193"/>
                    <a:gd name="T30" fmla="*/ 13 w 193"/>
                    <a:gd name="T31" fmla="*/ 0 h 193"/>
                    <a:gd name="T32" fmla="*/ 15 w 193"/>
                    <a:gd name="T33" fmla="*/ 0 h 193"/>
                    <a:gd name="T34" fmla="*/ 28 w 193"/>
                    <a:gd name="T35" fmla="*/ 11 h 193"/>
                    <a:gd name="T36" fmla="*/ 43 w 193"/>
                    <a:gd name="T37" fmla="*/ 22 h 193"/>
                    <a:gd name="T38" fmla="*/ 60 w 193"/>
                    <a:gd name="T39" fmla="*/ 31 h 193"/>
                    <a:gd name="T40" fmla="*/ 74 w 193"/>
                    <a:gd name="T41" fmla="*/ 42 h 193"/>
                    <a:gd name="T42" fmla="*/ 89 w 193"/>
                    <a:gd name="T43" fmla="*/ 52 h 193"/>
                    <a:gd name="T44" fmla="*/ 105 w 193"/>
                    <a:gd name="T45" fmla="*/ 62 h 193"/>
                    <a:gd name="T46" fmla="*/ 118 w 193"/>
                    <a:gd name="T47" fmla="*/ 71 h 193"/>
                    <a:gd name="T48" fmla="*/ 131 w 193"/>
                    <a:gd name="T49" fmla="*/ 80 h 193"/>
                    <a:gd name="T50" fmla="*/ 143 w 193"/>
                    <a:gd name="T51" fmla="*/ 88 h 193"/>
                    <a:gd name="T52" fmla="*/ 156 w 193"/>
                    <a:gd name="T53" fmla="*/ 96 h 193"/>
                    <a:gd name="T54" fmla="*/ 165 w 193"/>
                    <a:gd name="T55" fmla="*/ 103 h 193"/>
                    <a:gd name="T56" fmla="*/ 175 w 193"/>
                    <a:gd name="T57" fmla="*/ 109 h 193"/>
                    <a:gd name="T58" fmla="*/ 183 w 193"/>
                    <a:gd name="T59" fmla="*/ 115 h 193"/>
                    <a:gd name="T60" fmla="*/ 188 w 193"/>
                    <a:gd name="T61" fmla="*/ 118 h 193"/>
                    <a:gd name="T62" fmla="*/ 191 w 193"/>
                    <a:gd name="T63" fmla="*/ 120 h 193"/>
                    <a:gd name="T64" fmla="*/ 192 w 193"/>
                    <a:gd name="T65" fmla="*/ 121 h 193"/>
                    <a:gd name="T66" fmla="*/ 192 w 193"/>
                    <a:gd name="T67" fmla="*/ 125 h 193"/>
                    <a:gd name="T68" fmla="*/ 191 w 193"/>
                    <a:gd name="T69" fmla="*/ 128 h 193"/>
                    <a:gd name="T70" fmla="*/ 191 w 193"/>
                    <a:gd name="T71" fmla="*/ 131 h 193"/>
                    <a:gd name="T72" fmla="*/ 192 w 193"/>
                    <a:gd name="T73" fmla="*/ 135 h 193"/>
                    <a:gd name="T74" fmla="*/ 186 w 193"/>
                    <a:gd name="T75" fmla="*/ 135 h 193"/>
                    <a:gd name="T76" fmla="*/ 180 w 193"/>
                    <a:gd name="T77" fmla="*/ 135 h 193"/>
                    <a:gd name="T78" fmla="*/ 174 w 193"/>
                    <a:gd name="T79" fmla="*/ 135 h 193"/>
                    <a:gd name="T80" fmla="*/ 168 w 193"/>
                    <a:gd name="T81" fmla="*/ 135 h 193"/>
                    <a:gd name="T82" fmla="*/ 162 w 193"/>
                    <a:gd name="T83" fmla="*/ 135 h 193"/>
                    <a:gd name="T84" fmla="*/ 157 w 193"/>
                    <a:gd name="T85" fmla="*/ 136 h 193"/>
                    <a:gd name="T86" fmla="*/ 152 w 193"/>
                    <a:gd name="T87" fmla="*/ 136 h 193"/>
                    <a:gd name="T88" fmla="*/ 149 w 193"/>
                    <a:gd name="T89" fmla="*/ 138 h 193"/>
                    <a:gd name="T90" fmla="*/ 136 w 193"/>
                    <a:gd name="T91" fmla="*/ 139 h 193"/>
                    <a:gd name="T92" fmla="*/ 125 w 193"/>
                    <a:gd name="T93" fmla="*/ 141 h 193"/>
                    <a:gd name="T94" fmla="*/ 114 w 193"/>
                    <a:gd name="T95" fmla="*/ 142 h 193"/>
                    <a:gd name="T96" fmla="*/ 104 w 193"/>
                    <a:gd name="T97" fmla="*/ 145 h 193"/>
                    <a:gd name="T98" fmla="*/ 95 w 193"/>
                    <a:gd name="T99" fmla="*/ 148 h 193"/>
                    <a:gd name="T100" fmla="*/ 85 w 193"/>
                    <a:gd name="T101" fmla="*/ 151 h 193"/>
                    <a:gd name="T102" fmla="*/ 76 w 193"/>
                    <a:gd name="T103" fmla="*/ 155 h 193"/>
                    <a:gd name="T104" fmla="*/ 69 w 193"/>
                    <a:gd name="T105" fmla="*/ 157 h 193"/>
                    <a:gd name="T106" fmla="*/ 60 w 193"/>
                    <a:gd name="T107" fmla="*/ 162 h 193"/>
                    <a:gd name="T108" fmla="*/ 52 w 193"/>
                    <a:gd name="T109" fmla="*/ 165 h 193"/>
                    <a:gd name="T110" fmla="*/ 44 w 193"/>
                    <a:gd name="T111" fmla="*/ 169 h 193"/>
                    <a:gd name="T112" fmla="*/ 38 w 193"/>
                    <a:gd name="T113" fmla="*/ 174 h 193"/>
                    <a:gd name="T114" fmla="*/ 30 w 193"/>
                    <a:gd name="T115" fmla="*/ 179 h 193"/>
                    <a:gd name="T116" fmla="*/ 22 w 193"/>
                    <a:gd name="T117" fmla="*/ 184 h 193"/>
                    <a:gd name="T118" fmla="*/ 17 w 193"/>
                    <a:gd name="T119" fmla="*/ 188 h 193"/>
                    <a:gd name="T120" fmla="*/ 9 w 193"/>
                    <a:gd name="T121" fmla="*/ 192 h 1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
                    <a:gd name="T184" fmla="*/ 0 h 193"/>
                    <a:gd name="T185" fmla="*/ 193 w 193"/>
                    <a:gd name="T186" fmla="*/ 193 h 1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 h="193">
                      <a:moveTo>
                        <a:pt x="9" y="192"/>
                      </a:moveTo>
                      <a:lnTo>
                        <a:pt x="16" y="158"/>
                      </a:lnTo>
                      <a:lnTo>
                        <a:pt x="17" y="131"/>
                      </a:lnTo>
                      <a:lnTo>
                        <a:pt x="19" y="108"/>
                      </a:lnTo>
                      <a:lnTo>
                        <a:pt x="20" y="79"/>
                      </a:lnTo>
                      <a:lnTo>
                        <a:pt x="18" y="70"/>
                      </a:lnTo>
                      <a:lnTo>
                        <a:pt x="17" y="61"/>
                      </a:lnTo>
                      <a:lnTo>
                        <a:pt x="17" y="50"/>
                      </a:lnTo>
                      <a:lnTo>
                        <a:pt x="13" y="41"/>
                      </a:lnTo>
                      <a:lnTo>
                        <a:pt x="11" y="32"/>
                      </a:lnTo>
                      <a:lnTo>
                        <a:pt x="8" y="23"/>
                      </a:lnTo>
                      <a:lnTo>
                        <a:pt x="4" y="12"/>
                      </a:lnTo>
                      <a:lnTo>
                        <a:pt x="0" y="1"/>
                      </a:lnTo>
                      <a:lnTo>
                        <a:pt x="3" y="0"/>
                      </a:lnTo>
                      <a:lnTo>
                        <a:pt x="7" y="0"/>
                      </a:lnTo>
                      <a:lnTo>
                        <a:pt x="13" y="0"/>
                      </a:lnTo>
                      <a:lnTo>
                        <a:pt x="15" y="0"/>
                      </a:lnTo>
                      <a:lnTo>
                        <a:pt x="28" y="11"/>
                      </a:lnTo>
                      <a:lnTo>
                        <a:pt x="43" y="22"/>
                      </a:lnTo>
                      <a:lnTo>
                        <a:pt x="60" y="31"/>
                      </a:lnTo>
                      <a:lnTo>
                        <a:pt x="74" y="42"/>
                      </a:lnTo>
                      <a:lnTo>
                        <a:pt x="89" y="52"/>
                      </a:lnTo>
                      <a:lnTo>
                        <a:pt x="105" y="62"/>
                      </a:lnTo>
                      <a:lnTo>
                        <a:pt x="118" y="71"/>
                      </a:lnTo>
                      <a:lnTo>
                        <a:pt x="131" y="80"/>
                      </a:lnTo>
                      <a:lnTo>
                        <a:pt x="143" y="88"/>
                      </a:lnTo>
                      <a:lnTo>
                        <a:pt x="156" y="96"/>
                      </a:lnTo>
                      <a:lnTo>
                        <a:pt x="165" y="103"/>
                      </a:lnTo>
                      <a:lnTo>
                        <a:pt x="175" y="109"/>
                      </a:lnTo>
                      <a:lnTo>
                        <a:pt x="183" y="115"/>
                      </a:lnTo>
                      <a:lnTo>
                        <a:pt x="188" y="118"/>
                      </a:lnTo>
                      <a:lnTo>
                        <a:pt x="191" y="120"/>
                      </a:lnTo>
                      <a:lnTo>
                        <a:pt x="192" y="121"/>
                      </a:lnTo>
                      <a:lnTo>
                        <a:pt x="192" y="125"/>
                      </a:lnTo>
                      <a:lnTo>
                        <a:pt x="191" y="128"/>
                      </a:lnTo>
                      <a:lnTo>
                        <a:pt x="191" y="131"/>
                      </a:lnTo>
                      <a:lnTo>
                        <a:pt x="192" y="135"/>
                      </a:lnTo>
                      <a:lnTo>
                        <a:pt x="186" y="135"/>
                      </a:lnTo>
                      <a:lnTo>
                        <a:pt x="180" y="135"/>
                      </a:lnTo>
                      <a:lnTo>
                        <a:pt x="174" y="135"/>
                      </a:lnTo>
                      <a:lnTo>
                        <a:pt x="168" y="135"/>
                      </a:lnTo>
                      <a:lnTo>
                        <a:pt x="162" y="135"/>
                      </a:lnTo>
                      <a:lnTo>
                        <a:pt x="157" y="136"/>
                      </a:lnTo>
                      <a:lnTo>
                        <a:pt x="152" y="136"/>
                      </a:lnTo>
                      <a:lnTo>
                        <a:pt x="149" y="138"/>
                      </a:lnTo>
                      <a:lnTo>
                        <a:pt x="136" y="139"/>
                      </a:lnTo>
                      <a:lnTo>
                        <a:pt x="125" y="141"/>
                      </a:lnTo>
                      <a:lnTo>
                        <a:pt x="114" y="142"/>
                      </a:lnTo>
                      <a:lnTo>
                        <a:pt x="104" y="145"/>
                      </a:lnTo>
                      <a:lnTo>
                        <a:pt x="95" y="148"/>
                      </a:lnTo>
                      <a:lnTo>
                        <a:pt x="85" y="151"/>
                      </a:lnTo>
                      <a:lnTo>
                        <a:pt x="76" y="155"/>
                      </a:lnTo>
                      <a:lnTo>
                        <a:pt x="69" y="157"/>
                      </a:lnTo>
                      <a:lnTo>
                        <a:pt x="60" y="162"/>
                      </a:lnTo>
                      <a:lnTo>
                        <a:pt x="52" y="165"/>
                      </a:lnTo>
                      <a:lnTo>
                        <a:pt x="44" y="169"/>
                      </a:lnTo>
                      <a:lnTo>
                        <a:pt x="38" y="174"/>
                      </a:lnTo>
                      <a:lnTo>
                        <a:pt x="30" y="179"/>
                      </a:lnTo>
                      <a:lnTo>
                        <a:pt x="22" y="184"/>
                      </a:lnTo>
                      <a:lnTo>
                        <a:pt x="17" y="188"/>
                      </a:lnTo>
                      <a:lnTo>
                        <a:pt x="9" y="192"/>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495" name="Freeform 97">
                  <a:extLst>
                    <a:ext uri="{FF2B5EF4-FFF2-40B4-BE49-F238E27FC236}">
                      <a16:creationId xmlns:a16="http://schemas.microsoft.com/office/drawing/2014/main" id="{CD0F8DD0-F984-4094-A006-1AB10D5AD26C}"/>
                    </a:ext>
                  </a:extLst>
                </p:cNvPr>
                <p:cNvSpPr>
                  <a:spLocks/>
                </p:cNvSpPr>
                <p:nvPr/>
              </p:nvSpPr>
              <p:spPr bwMode="auto">
                <a:xfrm>
                  <a:off x="2367" y="2154"/>
                  <a:ext cx="181" cy="156"/>
                </a:xfrm>
                <a:custGeom>
                  <a:avLst/>
                  <a:gdLst>
                    <a:gd name="T0" fmla="*/ 21 w 181"/>
                    <a:gd name="T1" fmla="*/ 155 h 156"/>
                    <a:gd name="T2" fmla="*/ 24 w 181"/>
                    <a:gd name="T3" fmla="*/ 127 h 156"/>
                    <a:gd name="T4" fmla="*/ 26 w 181"/>
                    <a:gd name="T5" fmla="*/ 111 h 156"/>
                    <a:gd name="T6" fmla="*/ 26 w 181"/>
                    <a:gd name="T7" fmla="*/ 95 h 156"/>
                    <a:gd name="T8" fmla="*/ 25 w 181"/>
                    <a:gd name="T9" fmla="*/ 73 h 156"/>
                    <a:gd name="T10" fmla="*/ 23 w 181"/>
                    <a:gd name="T11" fmla="*/ 58 h 156"/>
                    <a:gd name="T12" fmla="*/ 18 w 181"/>
                    <a:gd name="T13" fmla="*/ 44 h 156"/>
                    <a:gd name="T14" fmla="*/ 13 w 181"/>
                    <a:gd name="T15" fmla="*/ 32 h 156"/>
                    <a:gd name="T16" fmla="*/ 8 w 181"/>
                    <a:gd name="T17" fmla="*/ 21 h 156"/>
                    <a:gd name="T18" fmla="*/ 4 w 181"/>
                    <a:gd name="T19" fmla="*/ 12 h 156"/>
                    <a:gd name="T20" fmla="*/ 2 w 181"/>
                    <a:gd name="T21" fmla="*/ 5 h 156"/>
                    <a:gd name="T22" fmla="*/ 0 w 181"/>
                    <a:gd name="T23" fmla="*/ 1 h 156"/>
                    <a:gd name="T24" fmla="*/ 0 w 181"/>
                    <a:gd name="T25" fmla="*/ 0 h 156"/>
                    <a:gd name="T26" fmla="*/ 180 w 181"/>
                    <a:gd name="T27" fmla="*/ 120 h 156"/>
                    <a:gd name="T28" fmla="*/ 179 w 181"/>
                    <a:gd name="T29" fmla="*/ 120 h 156"/>
                    <a:gd name="T30" fmla="*/ 175 w 181"/>
                    <a:gd name="T31" fmla="*/ 120 h 156"/>
                    <a:gd name="T32" fmla="*/ 167 w 181"/>
                    <a:gd name="T33" fmla="*/ 120 h 156"/>
                    <a:gd name="T34" fmla="*/ 158 w 181"/>
                    <a:gd name="T35" fmla="*/ 119 h 156"/>
                    <a:gd name="T36" fmla="*/ 147 w 181"/>
                    <a:gd name="T37" fmla="*/ 119 h 156"/>
                    <a:gd name="T38" fmla="*/ 133 w 181"/>
                    <a:gd name="T39" fmla="*/ 120 h 156"/>
                    <a:gd name="T40" fmla="*/ 119 w 181"/>
                    <a:gd name="T41" fmla="*/ 120 h 156"/>
                    <a:gd name="T42" fmla="*/ 103 w 181"/>
                    <a:gd name="T43" fmla="*/ 121 h 156"/>
                    <a:gd name="T44" fmla="*/ 90 w 181"/>
                    <a:gd name="T45" fmla="*/ 124 h 156"/>
                    <a:gd name="T46" fmla="*/ 79 w 181"/>
                    <a:gd name="T47" fmla="*/ 126 h 156"/>
                    <a:gd name="T48" fmla="*/ 70 w 181"/>
                    <a:gd name="T49" fmla="*/ 129 h 156"/>
                    <a:gd name="T50" fmla="*/ 62 w 181"/>
                    <a:gd name="T51" fmla="*/ 134 h 156"/>
                    <a:gd name="T52" fmla="*/ 53 w 181"/>
                    <a:gd name="T53" fmla="*/ 136 h 156"/>
                    <a:gd name="T54" fmla="*/ 43 w 181"/>
                    <a:gd name="T55" fmla="*/ 141 h 156"/>
                    <a:gd name="T56" fmla="*/ 33 w 181"/>
                    <a:gd name="T57" fmla="*/ 147 h 156"/>
                    <a:gd name="T58" fmla="*/ 21 w 181"/>
                    <a:gd name="T59" fmla="*/ 155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1"/>
                    <a:gd name="T91" fmla="*/ 0 h 156"/>
                    <a:gd name="T92" fmla="*/ 181 w 181"/>
                    <a:gd name="T93" fmla="*/ 156 h 1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1" h="156">
                      <a:moveTo>
                        <a:pt x="21" y="155"/>
                      </a:moveTo>
                      <a:lnTo>
                        <a:pt x="24" y="127"/>
                      </a:lnTo>
                      <a:lnTo>
                        <a:pt x="26" y="111"/>
                      </a:lnTo>
                      <a:lnTo>
                        <a:pt x="26" y="95"/>
                      </a:lnTo>
                      <a:lnTo>
                        <a:pt x="25" y="73"/>
                      </a:lnTo>
                      <a:lnTo>
                        <a:pt x="23" y="58"/>
                      </a:lnTo>
                      <a:lnTo>
                        <a:pt x="18" y="44"/>
                      </a:lnTo>
                      <a:lnTo>
                        <a:pt x="13" y="32"/>
                      </a:lnTo>
                      <a:lnTo>
                        <a:pt x="8" y="21"/>
                      </a:lnTo>
                      <a:lnTo>
                        <a:pt x="4" y="12"/>
                      </a:lnTo>
                      <a:lnTo>
                        <a:pt x="2" y="5"/>
                      </a:lnTo>
                      <a:lnTo>
                        <a:pt x="0" y="1"/>
                      </a:lnTo>
                      <a:lnTo>
                        <a:pt x="0" y="0"/>
                      </a:lnTo>
                      <a:lnTo>
                        <a:pt x="180" y="120"/>
                      </a:lnTo>
                      <a:lnTo>
                        <a:pt x="179" y="120"/>
                      </a:lnTo>
                      <a:lnTo>
                        <a:pt x="175" y="120"/>
                      </a:lnTo>
                      <a:lnTo>
                        <a:pt x="167" y="120"/>
                      </a:lnTo>
                      <a:lnTo>
                        <a:pt x="158" y="119"/>
                      </a:lnTo>
                      <a:lnTo>
                        <a:pt x="147" y="119"/>
                      </a:lnTo>
                      <a:lnTo>
                        <a:pt x="133" y="120"/>
                      </a:lnTo>
                      <a:lnTo>
                        <a:pt x="119" y="120"/>
                      </a:lnTo>
                      <a:lnTo>
                        <a:pt x="103" y="121"/>
                      </a:lnTo>
                      <a:lnTo>
                        <a:pt x="90" y="124"/>
                      </a:lnTo>
                      <a:lnTo>
                        <a:pt x="79" y="126"/>
                      </a:lnTo>
                      <a:lnTo>
                        <a:pt x="70" y="129"/>
                      </a:lnTo>
                      <a:lnTo>
                        <a:pt x="62" y="134"/>
                      </a:lnTo>
                      <a:lnTo>
                        <a:pt x="53" y="136"/>
                      </a:lnTo>
                      <a:lnTo>
                        <a:pt x="43" y="141"/>
                      </a:lnTo>
                      <a:lnTo>
                        <a:pt x="33" y="147"/>
                      </a:lnTo>
                      <a:lnTo>
                        <a:pt x="21" y="155"/>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496" name="Freeform 98">
                  <a:extLst>
                    <a:ext uri="{FF2B5EF4-FFF2-40B4-BE49-F238E27FC236}">
                      <a16:creationId xmlns:a16="http://schemas.microsoft.com/office/drawing/2014/main" id="{E5AA7CF3-B538-44A2-A87D-1C3285B84E29}"/>
                    </a:ext>
                  </a:extLst>
                </p:cNvPr>
                <p:cNvSpPr>
                  <a:spLocks/>
                </p:cNvSpPr>
                <p:nvPr/>
              </p:nvSpPr>
              <p:spPr bwMode="auto">
                <a:xfrm>
                  <a:off x="2386" y="2232"/>
                  <a:ext cx="5" cy="78"/>
                </a:xfrm>
                <a:custGeom>
                  <a:avLst/>
                  <a:gdLst>
                    <a:gd name="T0" fmla="*/ 2 w 5"/>
                    <a:gd name="T1" fmla="*/ 0 h 78"/>
                    <a:gd name="T2" fmla="*/ 2 w 5"/>
                    <a:gd name="T3" fmla="*/ 0 h 78"/>
                    <a:gd name="T4" fmla="*/ 2 w 5"/>
                    <a:gd name="T5" fmla="*/ 19 h 78"/>
                    <a:gd name="T6" fmla="*/ 3 w 5"/>
                    <a:gd name="T7" fmla="*/ 35 h 78"/>
                    <a:gd name="T8" fmla="*/ 1 w 5"/>
                    <a:gd name="T9" fmla="*/ 52 h 78"/>
                    <a:gd name="T10" fmla="*/ 0 w 5"/>
                    <a:gd name="T11" fmla="*/ 77 h 78"/>
                    <a:gd name="T12" fmla="*/ 2 w 5"/>
                    <a:gd name="T13" fmla="*/ 77 h 78"/>
                    <a:gd name="T14" fmla="*/ 2 w 5"/>
                    <a:gd name="T15" fmla="*/ 52 h 78"/>
                    <a:gd name="T16" fmla="*/ 4 w 5"/>
                    <a:gd name="T17" fmla="*/ 35 h 78"/>
                    <a:gd name="T18" fmla="*/ 4 w 5"/>
                    <a:gd name="T19" fmla="*/ 19 h 78"/>
                    <a:gd name="T20" fmla="*/ 4 w 5"/>
                    <a:gd name="T21" fmla="*/ 0 h 78"/>
                    <a:gd name="T22" fmla="*/ 2 w 5"/>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
                    <a:gd name="T37" fmla="*/ 0 h 78"/>
                    <a:gd name="T38" fmla="*/ 5 w 5"/>
                    <a:gd name="T39" fmla="*/ 78 h 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 h="78">
                      <a:moveTo>
                        <a:pt x="2" y="0"/>
                      </a:moveTo>
                      <a:lnTo>
                        <a:pt x="2" y="0"/>
                      </a:lnTo>
                      <a:lnTo>
                        <a:pt x="2" y="19"/>
                      </a:lnTo>
                      <a:lnTo>
                        <a:pt x="3" y="35"/>
                      </a:lnTo>
                      <a:lnTo>
                        <a:pt x="1" y="52"/>
                      </a:lnTo>
                      <a:lnTo>
                        <a:pt x="0" y="77"/>
                      </a:lnTo>
                      <a:lnTo>
                        <a:pt x="2" y="77"/>
                      </a:lnTo>
                      <a:lnTo>
                        <a:pt x="2" y="52"/>
                      </a:lnTo>
                      <a:lnTo>
                        <a:pt x="4" y="35"/>
                      </a:lnTo>
                      <a:lnTo>
                        <a:pt x="4" y="19"/>
                      </a:lnTo>
                      <a:lnTo>
                        <a:pt x="4" y="0"/>
                      </a:lnTo>
                      <a:lnTo>
                        <a:pt x="2"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497" name="Freeform 99">
                  <a:extLst>
                    <a:ext uri="{FF2B5EF4-FFF2-40B4-BE49-F238E27FC236}">
                      <a16:creationId xmlns:a16="http://schemas.microsoft.com/office/drawing/2014/main" id="{E31C2AAF-488D-4E53-A93F-EF7884367F05}"/>
                    </a:ext>
                  </a:extLst>
                </p:cNvPr>
                <p:cNvSpPr>
                  <a:spLocks/>
                </p:cNvSpPr>
                <p:nvPr/>
              </p:nvSpPr>
              <p:spPr bwMode="auto">
                <a:xfrm>
                  <a:off x="2365" y="2154"/>
                  <a:ext cx="25" cy="71"/>
                </a:xfrm>
                <a:custGeom>
                  <a:avLst/>
                  <a:gdLst>
                    <a:gd name="T0" fmla="*/ 3 w 25"/>
                    <a:gd name="T1" fmla="*/ 0 h 71"/>
                    <a:gd name="T2" fmla="*/ 3 w 25"/>
                    <a:gd name="T3" fmla="*/ 0 h 71"/>
                    <a:gd name="T4" fmla="*/ 0 w 25"/>
                    <a:gd name="T5" fmla="*/ 2 h 71"/>
                    <a:gd name="T6" fmla="*/ 2 w 25"/>
                    <a:gd name="T7" fmla="*/ 6 h 71"/>
                    <a:gd name="T8" fmla="*/ 4 w 25"/>
                    <a:gd name="T9" fmla="*/ 12 h 71"/>
                    <a:gd name="T10" fmla="*/ 6 w 25"/>
                    <a:gd name="T11" fmla="*/ 20 h 71"/>
                    <a:gd name="T12" fmla="*/ 12 w 25"/>
                    <a:gd name="T13" fmla="*/ 31 h 71"/>
                    <a:gd name="T14" fmla="*/ 15 w 25"/>
                    <a:gd name="T15" fmla="*/ 43 h 71"/>
                    <a:gd name="T16" fmla="*/ 19 w 25"/>
                    <a:gd name="T17" fmla="*/ 55 h 71"/>
                    <a:gd name="T18" fmla="*/ 20 w 25"/>
                    <a:gd name="T19" fmla="*/ 70 h 71"/>
                    <a:gd name="T20" fmla="*/ 24 w 25"/>
                    <a:gd name="T21" fmla="*/ 70 h 71"/>
                    <a:gd name="T22" fmla="*/ 21 w 25"/>
                    <a:gd name="T23" fmla="*/ 54 h 71"/>
                    <a:gd name="T24" fmla="*/ 18 w 25"/>
                    <a:gd name="T25" fmla="*/ 42 h 71"/>
                    <a:gd name="T26" fmla="*/ 14 w 25"/>
                    <a:gd name="T27" fmla="*/ 29 h 71"/>
                    <a:gd name="T28" fmla="*/ 10 w 25"/>
                    <a:gd name="T29" fmla="*/ 19 h 71"/>
                    <a:gd name="T30" fmla="*/ 6 w 25"/>
                    <a:gd name="T31" fmla="*/ 12 h 71"/>
                    <a:gd name="T32" fmla="*/ 5 w 25"/>
                    <a:gd name="T33" fmla="*/ 5 h 71"/>
                    <a:gd name="T34" fmla="*/ 4 w 25"/>
                    <a:gd name="T35" fmla="*/ 1 h 71"/>
                    <a:gd name="T36" fmla="*/ 1 w 25"/>
                    <a:gd name="T37" fmla="*/ 3 h 71"/>
                    <a:gd name="T38" fmla="*/ 3 w 25"/>
                    <a:gd name="T39" fmla="*/ 0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71"/>
                    <a:gd name="T62" fmla="*/ 25 w 25"/>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71">
                      <a:moveTo>
                        <a:pt x="3" y="0"/>
                      </a:moveTo>
                      <a:lnTo>
                        <a:pt x="3" y="0"/>
                      </a:lnTo>
                      <a:lnTo>
                        <a:pt x="0" y="2"/>
                      </a:lnTo>
                      <a:lnTo>
                        <a:pt x="2" y="6"/>
                      </a:lnTo>
                      <a:lnTo>
                        <a:pt x="4" y="12"/>
                      </a:lnTo>
                      <a:lnTo>
                        <a:pt x="6" y="20"/>
                      </a:lnTo>
                      <a:lnTo>
                        <a:pt x="12" y="31"/>
                      </a:lnTo>
                      <a:lnTo>
                        <a:pt x="15" y="43"/>
                      </a:lnTo>
                      <a:lnTo>
                        <a:pt x="19" y="55"/>
                      </a:lnTo>
                      <a:lnTo>
                        <a:pt x="20" y="70"/>
                      </a:lnTo>
                      <a:lnTo>
                        <a:pt x="24" y="70"/>
                      </a:lnTo>
                      <a:lnTo>
                        <a:pt x="21" y="54"/>
                      </a:lnTo>
                      <a:lnTo>
                        <a:pt x="18" y="42"/>
                      </a:lnTo>
                      <a:lnTo>
                        <a:pt x="14" y="29"/>
                      </a:lnTo>
                      <a:lnTo>
                        <a:pt x="10" y="19"/>
                      </a:lnTo>
                      <a:lnTo>
                        <a:pt x="6" y="12"/>
                      </a:lnTo>
                      <a:lnTo>
                        <a:pt x="5" y="5"/>
                      </a:lnTo>
                      <a:lnTo>
                        <a:pt x="4" y="1"/>
                      </a:lnTo>
                      <a:lnTo>
                        <a:pt x="1" y="3"/>
                      </a:lnTo>
                      <a:lnTo>
                        <a:pt x="3"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498" name="Freeform 100">
                  <a:extLst>
                    <a:ext uri="{FF2B5EF4-FFF2-40B4-BE49-F238E27FC236}">
                      <a16:creationId xmlns:a16="http://schemas.microsoft.com/office/drawing/2014/main" id="{AC84283B-92B8-4D46-A1BA-0976F22D4BD9}"/>
                    </a:ext>
                  </a:extLst>
                </p:cNvPr>
                <p:cNvSpPr>
                  <a:spLocks/>
                </p:cNvSpPr>
                <p:nvPr/>
              </p:nvSpPr>
              <p:spPr bwMode="auto">
                <a:xfrm>
                  <a:off x="2366" y="2154"/>
                  <a:ext cx="183" cy="122"/>
                </a:xfrm>
                <a:custGeom>
                  <a:avLst/>
                  <a:gdLst>
                    <a:gd name="T0" fmla="*/ 182 w 183"/>
                    <a:gd name="T1" fmla="*/ 119 h 122"/>
                    <a:gd name="T2" fmla="*/ 182 w 183"/>
                    <a:gd name="T3" fmla="*/ 118 h 122"/>
                    <a:gd name="T4" fmla="*/ 2 w 183"/>
                    <a:gd name="T5" fmla="*/ 0 h 122"/>
                    <a:gd name="T6" fmla="*/ 0 w 183"/>
                    <a:gd name="T7" fmla="*/ 3 h 122"/>
                    <a:gd name="T8" fmla="*/ 180 w 183"/>
                    <a:gd name="T9" fmla="*/ 121 h 122"/>
                    <a:gd name="T10" fmla="*/ 179 w 183"/>
                    <a:gd name="T11" fmla="*/ 121 h 122"/>
                    <a:gd name="T12" fmla="*/ 182 w 183"/>
                    <a:gd name="T13" fmla="*/ 119 h 122"/>
                    <a:gd name="T14" fmla="*/ 0 60000 65536"/>
                    <a:gd name="T15" fmla="*/ 0 60000 65536"/>
                    <a:gd name="T16" fmla="*/ 0 60000 65536"/>
                    <a:gd name="T17" fmla="*/ 0 60000 65536"/>
                    <a:gd name="T18" fmla="*/ 0 60000 65536"/>
                    <a:gd name="T19" fmla="*/ 0 60000 65536"/>
                    <a:gd name="T20" fmla="*/ 0 60000 65536"/>
                    <a:gd name="T21" fmla="*/ 0 w 183"/>
                    <a:gd name="T22" fmla="*/ 0 h 122"/>
                    <a:gd name="T23" fmla="*/ 183 w 18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122">
                      <a:moveTo>
                        <a:pt x="182" y="119"/>
                      </a:moveTo>
                      <a:lnTo>
                        <a:pt x="182" y="118"/>
                      </a:lnTo>
                      <a:lnTo>
                        <a:pt x="2" y="0"/>
                      </a:lnTo>
                      <a:lnTo>
                        <a:pt x="0" y="3"/>
                      </a:lnTo>
                      <a:lnTo>
                        <a:pt x="180" y="121"/>
                      </a:lnTo>
                      <a:lnTo>
                        <a:pt x="179" y="121"/>
                      </a:lnTo>
                      <a:lnTo>
                        <a:pt x="182" y="119"/>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499" name="Freeform 101">
                  <a:extLst>
                    <a:ext uri="{FF2B5EF4-FFF2-40B4-BE49-F238E27FC236}">
                      <a16:creationId xmlns:a16="http://schemas.microsoft.com/office/drawing/2014/main" id="{710C988F-4069-48CD-95E0-5B6AE7F338B7}"/>
                    </a:ext>
                  </a:extLst>
                </p:cNvPr>
                <p:cNvSpPr>
                  <a:spLocks/>
                </p:cNvSpPr>
                <p:nvPr/>
              </p:nvSpPr>
              <p:spPr bwMode="auto">
                <a:xfrm>
                  <a:off x="2475" y="2277"/>
                  <a:ext cx="74" cy="2"/>
                </a:xfrm>
                <a:custGeom>
                  <a:avLst/>
                  <a:gdLst>
                    <a:gd name="T0" fmla="*/ 0 w 74"/>
                    <a:gd name="T1" fmla="*/ 1 h 2"/>
                    <a:gd name="T2" fmla="*/ 0 w 74"/>
                    <a:gd name="T3" fmla="*/ 1 h 2"/>
                    <a:gd name="T4" fmla="*/ 14 w 74"/>
                    <a:gd name="T5" fmla="*/ 1 h 2"/>
                    <a:gd name="T6" fmla="*/ 28 w 74"/>
                    <a:gd name="T7" fmla="*/ 1 h 2"/>
                    <a:gd name="T8" fmla="*/ 41 w 74"/>
                    <a:gd name="T9" fmla="*/ 1 h 2"/>
                    <a:gd name="T10" fmla="*/ 51 w 74"/>
                    <a:gd name="T11" fmla="*/ 1 h 2"/>
                    <a:gd name="T12" fmla="*/ 60 w 74"/>
                    <a:gd name="T13" fmla="*/ 1 h 2"/>
                    <a:gd name="T14" fmla="*/ 67 w 74"/>
                    <a:gd name="T15" fmla="*/ 1 h 2"/>
                    <a:gd name="T16" fmla="*/ 71 w 74"/>
                    <a:gd name="T17" fmla="*/ 1 h 2"/>
                    <a:gd name="T18" fmla="*/ 73 w 74"/>
                    <a:gd name="T19" fmla="*/ 1 h 2"/>
                    <a:gd name="T20" fmla="*/ 70 w 74"/>
                    <a:gd name="T21" fmla="*/ 1 h 2"/>
                    <a:gd name="T22" fmla="*/ 71 w 74"/>
                    <a:gd name="T23" fmla="*/ 1 h 2"/>
                    <a:gd name="T24" fmla="*/ 67 w 74"/>
                    <a:gd name="T25" fmla="*/ 1 h 2"/>
                    <a:gd name="T26" fmla="*/ 60 w 74"/>
                    <a:gd name="T27" fmla="*/ 1 h 2"/>
                    <a:gd name="T28" fmla="*/ 51 w 74"/>
                    <a:gd name="T29" fmla="*/ 0 h 2"/>
                    <a:gd name="T30" fmla="*/ 41 w 74"/>
                    <a:gd name="T31" fmla="*/ 0 h 2"/>
                    <a:gd name="T32" fmla="*/ 28 w 74"/>
                    <a:gd name="T33" fmla="*/ 0 h 2"/>
                    <a:gd name="T34" fmla="*/ 14 w 74"/>
                    <a:gd name="T35" fmla="*/ 0 h 2"/>
                    <a:gd name="T36" fmla="*/ 0 w 74"/>
                    <a:gd name="T37" fmla="*/ 0 h 2"/>
                    <a:gd name="T38" fmla="*/ 0 w 74"/>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4"/>
                    <a:gd name="T61" fmla="*/ 0 h 2"/>
                    <a:gd name="T62" fmla="*/ 74 w 74"/>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4" h="2">
                      <a:moveTo>
                        <a:pt x="0" y="1"/>
                      </a:moveTo>
                      <a:lnTo>
                        <a:pt x="0" y="1"/>
                      </a:lnTo>
                      <a:lnTo>
                        <a:pt x="14" y="1"/>
                      </a:lnTo>
                      <a:lnTo>
                        <a:pt x="28" y="1"/>
                      </a:lnTo>
                      <a:lnTo>
                        <a:pt x="41" y="1"/>
                      </a:lnTo>
                      <a:lnTo>
                        <a:pt x="51" y="1"/>
                      </a:lnTo>
                      <a:lnTo>
                        <a:pt x="60" y="1"/>
                      </a:lnTo>
                      <a:lnTo>
                        <a:pt x="67" y="1"/>
                      </a:lnTo>
                      <a:lnTo>
                        <a:pt x="71" y="1"/>
                      </a:lnTo>
                      <a:lnTo>
                        <a:pt x="73" y="1"/>
                      </a:lnTo>
                      <a:lnTo>
                        <a:pt x="70" y="1"/>
                      </a:lnTo>
                      <a:lnTo>
                        <a:pt x="71" y="1"/>
                      </a:lnTo>
                      <a:lnTo>
                        <a:pt x="67" y="1"/>
                      </a:lnTo>
                      <a:lnTo>
                        <a:pt x="60" y="1"/>
                      </a:lnTo>
                      <a:lnTo>
                        <a:pt x="51" y="0"/>
                      </a:lnTo>
                      <a:lnTo>
                        <a:pt x="41" y="0"/>
                      </a:lnTo>
                      <a:lnTo>
                        <a:pt x="28" y="0"/>
                      </a:lnTo>
                      <a:lnTo>
                        <a:pt x="14" y="0"/>
                      </a:lnTo>
                      <a:lnTo>
                        <a:pt x="0" y="0"/>
                      </a:lnTo>
                      <a:lnTo>
                        <a:pt x="0" y="1"/>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3500" name="Freeform 102">
                  <a:extLst>
                    <a:ext uri="{FF2B5EF4-FFF2-40B4-BE49-F238E27FC236}">
                      <a16:creationId xmlns:a16="http://schemas.microsoft.com/office/drawing/2014/main" id="{FE25FEE5-7EC1-4B57-B01D-D46EEE2A2061}"/>
                    </a:ext>
                  </a:extLst>
                </p:cNvPr>
                <p:cNvSpPr>
                  <a:spLocks/>
                </p:cNvSpPr>
                <p:nvPr/>
              </p:nvSpPr>
              <p:spPr bwMode="auto">
                <a:xfrm>
                  <a:off x="2386" y="2278"/>
                  <a:ext cx="84" cy="35"/>
                </a:xfrm>
                <a:custGeom>
                  <a:avLst/>
                  <a:gdLst>
                    <a:gd name="T0" fmla="*/ 0 w 84"/>
                    <a:gd name="T1" fmla="*/ 30 h 35"/>
                    <a:gd name="T2" fmla="*/ 3 w 84"/>
                    <a:gd name="T3" fmla="*/ 32 h 35"/>
                    <a:gd name="T4" fmla="*/ 15 w 84"/>
                    <a:gd name="T5" fmla="*/ 25 h 35"/>
                    <a:gd name="T6" fmla="*/ 25 w 84"/>
                    <a:gd name="T7" fmla="*/ 20 h 35"/>
                    <a:gd name="T8" fmla="*/ 34 w 84"/>
                    <a:gd name="T9" fmla="*/ 16 h 35"/>
                    <a:gd name="T10" fmla="*/ 42 w 84"/>
                    <a:gd name="T11" fmla="*/ 14 h 35"/>
                    <a:gd name="T12" fmla="*/ 52 w 84"/>
                    <a:gd name="T13" fmla="*/ 11 h 35"/>
                    <a:gd name="T14" fmla="*/ 61 w 84"/>
                    <a:gd name="T15" fmla="*/ 8 h 35"/>
                    <a:gd name="T16" fmla="*/ 71 w 84"/>
                    <a:gd name="T17" fmla="*/ 5 h 35"/>
                    <a:gd name="T18" fmla="*/ 83 w 84"/>
                    <a:gd name="T19" fmla="*/ 4 h 35"/>
                    <a:gd name="T20" fmla="*/ 83 w 84"/>
                    <a:gd name="T21" fmla="*/ 0 h 35"/>
                    <a:gd name="T22" fmla="*/ 71 w 84"/>
                    <a:gd name="T23" fmla="*/ 3 h 35"/>
                    <a:gd name="T24" fmla="*/ 60 w 84"/>
                    <a:gd name="T25" fmla="*/ 5 h 35"/>
                    <a:gd name="T26" fmla="*/ 50 w 84"/>
                    <a:gd name="T27" fmla="*/ 8 h 35"/>
                    <a:gd name="T28" fmla="*/ 41 w 84"/>
                    <a:gd name="T29" fmla="*/ 11 h 35"/>
                    <a:gd name="T30" fmla="*/ 32 w 84"/>
                    <a:gd name="T31" fmla="*/ 13 h 35"/>
                    <a:gd name="T32" fmla="*/ 23 w 84"/>
                    <a:gd name="T33" fmla="*/ 17 h 35"/>
                    <a:gd name="T34" fmla="*/ 13 w 84"/>
                    <a:gd name="T35" fmla="*/ 22 h 35"/>
                    <a:gd name="T36" fmla="*/ 1 w 84"/>
                    <a:gd name="T37" fmla="*/ 29 h 35"/>
                    <a:gd name="T38" fmla="*/ 4 w 84"/>
                    <a:gd name="T39" fmla="*/ 30 h 35"/>
                    <a:gd name="T40" fmla="*/ 0 w 84"/>
                    <a:gd name="T41" fmla="*/ 30 h 35"/>
                    <a:gd name="T42" fmla="*/ 0 w 84"/>
                    <a:gd name="T43" fmla="*/ 34 h 35"/>
                    <a:gd name="T44" fmla="*/ 3 w 84"/>
                    <a:gd name="T45" fmla="*/ 32 h 35"/>
                    <a:gd name="T46" fmla="*/ 0 w 84"/>
                    <a:gd name="T47" fmla="*/ 30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4"/>
                    <a:gd name="T73" fmla="*/ 0 h 35"/>
                    <a:gd name="T74" fmla="*/ 84 w 84"/>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4" h="35">
                      <a:moveTo>
                        <a:pt x="0" y="30"/>
                      </a:moveTo>
                      <a:lnTo>
                        <a:pt x="3" y="32"/>
                      </a:lnTo>
                      <a:lnTo>
                        <a:pt x="15" y="25"/>
                      </a:lnTo>
                      <a:lnTo>
                        <a:pt x="25" y="20"/>
                      </a:lnTo>
                      <a:lnTo>
                        <a:pt x="34" y="16"/>
                      </a:lnTo>
                      <a:lnTo>
                        <a:pt x="42" y="14"/>
                      </a:lnTo>
                      <a:lnTo>
                        <a:pt x="52" y="11"/>
                      </a:lnTo>
                      <a:lnTo>
                        <a:pt x="61" y="8"/>
                      </a:lnTo>
                      <a:lnTo>
                        <a:pt x="71" y="5"/>
                      </a:lnTo>
                      <a:lnTo>
                        <a:pt x="83" y="4"/>
                      </a:lnTo>
                      <a:lnTo>
                        <a:pt x="83" y="0"/>
                      </a:lnTo>
                      <a:lnTo>
                        <a:pt x="71" y="3"/>
                      </a:lnTo>
                      <a:lnTo>
                        <a:pt x="60" y="5"/>
                      </a:lnTo>
                      <a:lnTo>
                        <a:pt x="50" y="8"/>
                      </a:lnTo>
                      <a:lnTo>
                        <a:pt x="41" y="11"/>
                      </a:lnTo>
                      <a:lnTo>
                        <a:pt x="32" y="13"/>
                      </a:lnTo>
                      <a:lnTo>
                        <a:pt x="23" y="17"/>
                      </a:lnTo>
                      <a:lnTo>
                        <a:pt x="13" y="22"/>
                      </a:lnTo>
                      <a:lnTo>
                        <a:pt x="1" y="29"/>
                      </a:lnTo>
                      <a:lnTo>
                        <a:pt x="4" y="30"/>
                      </a:lnTo>
                      <a:lnTo>
                        <a:pt x="0" y="30"/>
                      </a:lnTo>
                      <a:lnTo>
                        <a:pt x="0" y="34"/>
                      </a:lnTo>
                      <a:lnTo>
                        <a:pt x="3" y="32"/>
                      </a:lnTo>
                      <a:lnTo>
                        <a:pt x="0" y="3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grpSp>
        <p:sp>
          <p:nvSpPr>
            <p:cNvPr id="53481" name="Line 103">
              <a:extLst>
                <a:ext uri="{FF2B5EF4-FFF2-40B4-BE49-F238E27FC236}">
                  <a16:creationId xmlns:a16="http://schemas.microsoft.com/office/drawing/2014/main" id="{72FC4C13-99AD-4234-88DF-C909D3B28ED7}"/>
                </a:ext>
              </a:extLst>
            </p:cNvPr>
            <p:cNvSpPr>
              <a:spLocks noChangeShapeType="1"/>
            </p:cNvSpPr>
            <p:nvPr/>
          </p:nvSpPr>
          <p:spPr bwMode="auto">
            <a:xfrm>
              <a:off x="1999" y="2544"/>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2" name="Line 104">
              <a:extLst>
                <a:ext uri="{FF2B5EF4-FFF2-40B4-BE49-F238E27FC236}">
                  <a16:creationId xmlns:a16="http://schemas.microsoft.com/office/drawing/2014/main" id="{EBD2CDD8-249E-4D73-B325-13868391F7F1}"/>
                </a:ext>
              </a:extLst>
            </p:cNvPr>
            <p:cNvSpPr>
              <a:spLocks noChangeShapeType="1"/>
            </p:cNvSpPr>
            <p:nvPr/>
          </p:nvSpPr>
          <p:spPr bwMode="auto">
            <a:xfrm>
              <a:off x="1999" y="2575"/>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3" name="Line 105">
              <a:extLst>
                <a:ext uri="{FF2B5EF4-FFF2-40B4-BE49-F238E27FC236}">
                  <a16:creationId xmlns:a16="http://schemas.microsoft.com/office/drawing/2014/main" id="{78EF68F3-2496-49C6-A62B-CD64BEA2A6BF}"/>
                </a:ext>
              </a:extLst>
            </p:cNvPr>
            <p:cNvSpPr>
              <a:spLocks noChangeShapeType="1"/>
            </p:cNvSpPr>
            <p:nvPr/>
          </p:nvSpPr>
          <p:spPr bwMode="auto">
            <a:xfrm>
              <a:off x="1999" y="2606"/>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4" name="Line 106">
              <a:extLst>
                <a:ext uri="{FF2B5EF4-FFF2-40B4-BE49-F238E27FC236}">
                  <a16:creationId xmlns:a16="http://schemas.microsoft.com/office/drawing/2014/main" id="{D9D43BB3-51BC-46BD-86E2-12236482DF10}"/>
                </a:ext>
              </a:extLst>
            </p:cNvPr>
            <p:cNvSpPr>
              <a:spLocks noChangeShapeType="1"/>
            </p:cNvSpPr>
            <p:nvPr/>
          </p:nvSpPr>
          <p:spPr bwMode="auto">
            <a:xfrm>
              <a:off x="1999" y="2637"/>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5" name="Line 107">
              <a:extLst>
                <a:ext uri="{FF2B5EF4-FFF2-40B4-BE49-F238E27FC236}">
                  <a16:creationId xmlns:a16="http://schemas.microsoft.com/office/drawing/2014/main" id="{391DF429-99A0-4AEF-9277-70E589E774F7}"/>
                </a:ext>
              </a:extLst>
            </p:cNvPr>
            <p:cNvSpPr>
              <a:spLocks noChangeShapeType="1"/>
            </p:cNvSpPr>
            <p:nvPr/>
          </p:nvSpPr>
          <p:spPr bwMode="auto">
            <a:xfrm>
              <a:off x="1999" y="2667"/>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6" name="Line 108">
              <a:extLst>
                <a:ext uri="{FF2B5EF4-FFF2-40B4-BE49-F238E27FC236}">
                  <a16:creationId xmlns:a16="http://schemas.microsoft.com/office/drawing/2014/main" id="{994EFF1B-60CF-4EC1-BCBC-0C27725E73E5}"/>
                </a:ext>
              </a:extLst>
            </p:cNvPr>
            <p:cNvSpPr>
              <a:spLocks noChangeShapeType="1"/>
            </p:cNvSpPr>
            <p:nvPr/>
          </p:nvSpPr>
          <p:spPr bwMode="auto">
            <a:xfrm>
              <a:off x="1999" y="2698"/>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7" name="Line 109">
              <a:extLst>
                <a:ext uri="{FF2B5EF4-FFF2-40B4-BE49-F238E27FC236}">
                  <a16:creationId xmlns:a16="http://schemas.microsoft.com/office/drawing/2014/main" id="{BDC4B1B5-7BAF-408F-A39A-B2629A26DEF6}"/>
                </a:ext>
              </a:extLst>
            </p:cNvPr>
            <p:cNvSpPr>
              <a:spLocks noChangeShapeType="1"/>
            </p:cNvSpPr>
            <p:nvPr/>
          </p:nvSpPr>
          <p:spPr bwMode="auto">
            <a:xfrm>
              <a:off x="1999" y="2729"/>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8" name="Line 110">
              <a:extLst>
                <a:ext uri="{FF2B5EF4-FFF2-40B4-BE49-F238E27FC236}">
                  <a16:creationId xmlns:a16="http://schemas.microsoft.com/office/drawing/2014/main" id="{25BFC96D-73F2-4BAB-9836-3A9E3E351E1C}"/>
                </a:ext>
              </a:extLst>
            </p:cNvPr>
            <p:cNvSpPr>
              <a:spLocks noChangeShapeType="1"/>
            </p:cNvSpPr>
            <p:nvPr/>
          </p:nvSpPr>
          <p:spPr bwMode="auto">
            <a:xfrm>
              <a:off x="1999" y="2760"/>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89" name="Line 111">
              <a:extLst>
                <a:ext uri="{FF2B5EF4-FFF2-40B4-BE49-F238E27FC236}">
                  <a16:creationId xmlns:a16="http://schemas.microsoft.com/office/drawing/2014/main" id="{87E5E292-ED83-45B2-BA5E-6C0FD3056139}"/>
                </a:ext>
              </a:extLst>
            </p:cNvPr>
            <p:cNvSpPr>
              <a:spLocks noChangeShapeType="1"/>
            </p:cNvSpPr>
            <p:nvPr/>
          </p:nvSpPr>
          <p:spPr bwMode="auto">
            <a:xfrm>
              <a:off x="1999" y="2791"/>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90" name="Rectangle 112">
              <a:extLst>
                <a:ext uri="{FF2B5EF4-FFF2-40B4-BE49-F238E27FC236}">
                  <a16:creationId xmlns:a16="http://schemas.microsoft.com/office/drawing/2014/main" id="{66222D20-0E2F-43B9-9324-584772C933B6}"/>
                </a:ext>
              </a:extLst>
            </p:cNvPr>
            <p:cNvSpPr>
              <a:spLocks noChangeArrowheads="1"/>
            </p:cNvSpPr>
            <p:nvPr/>
          </p:nvSpPr>
          <p:spPr bwMode="auto">
            <a:xfrm>
              <a:off x="1905" y="2170"/>
              <a:ext cx="508" cy="160"/>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385763" indent="-385763" defTabSz="6873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73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73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spcAft>
                  <a:spcPct val="50000"/>
                </a:spcAft>
                <a:buFontTx/>
                <a:buNone/>
              </a:pPr>
              <a:r>
                <a:rPr lang="en-US" altLang="ko-KR" sz="1200" b="1">
                  <a:latin typeface="Arial" panose="020B0604020202020204" pitchFamily="34" charset="0"/>
                  <a:ea typeface="굴림" panose="020B0600000101010101" pitchFamily="34" charset="-127"/>
                </a:rPr>
                <a:t>Contract</a:t>
              </a:r>
            </a:p>
          </p:txBody>
        </p:sp>
      </p:grpSp>
      <p:grpSp>
        <p:nvGrpSpPr>
          <p:cNvPr id="53255" name="Group 113">
            <a:extLst>
              <a:ext uri="{FF2B5EF4-FFF2-40B4-BE49-F238E27FC236}">
                <a16:creationId xmlns:a16="http://schemas.microsoft.com/office/drawing/2014/main" id="{CB0FE0EB-E255-49AA-8D16-E44366E9BCDE}"/>
              </a:ext>
            </a:extLst>
          </p:cNvPr>
          <p:cNvGrpSpPr>
            <a:grpSpLocks/>
          </p:cNvGrpSpPr>
          <p:nvPr/>
        </p:nvGrpSpPr>
        <p:grpSpPr bwMode="auto">
          <a:xfrm>
            <a:off x="2093913" y="3903663"/>
            <a:ext cx="1403350" cy="679450"/>
            <a:chOff x="1578" y="2553"/>
            <a:chExt cx="884" cy="428"/>
          </a:xfrm>
        </p:grpSpPr>
        <p:sp>
          <p:nvSpPr>
            <p:cNvPr id="53301" name="Arc 114">
              <a:extLst>
                <a:ext uri="{FF2B5EF4-FFF2-40B4-BE49-F238E27FC236}">
                  <a16:creationId xmlns:a16="http://schemas.microsoft.com/office/drawing/2014/main" id="{FCD2110E-AB96-48D3-BBEA-761193512EAC}"/>
                </a:ext>
              </a:extLst>
            </p:cNvPr>
            <p:cNvSpPr>
              <a:spLocks/>
            </p:cNvSpPr>
            <p:nvPr/>
          </p:nvSpPr>
          <p:spPr bwMode="auto">
            <a:xfrm rot="7140000">
              <a:off x="2357" y="2927"/>
              <a:ext cx="50" cy="57"/>
            </a:xfrm>
            <a:custGeom>
              <a:avLst/>
              <a:gdLst>
                <a:gd name="T0" fmla="*/ 0 w 21597"/>
                <a:gd name="T1" fmla="*/ 0 h 21600"/>
                <a:gd name="T2" fmla="*/ 0 w 21597"/>
                <a:gd name="T3" fmla="*/ 0 h 21600"/>
                <a:gd name="T4" fmla="*/ 0 w 21597"/>
                <a:gd name="T5" fmla="*/ 0 h 21600"/>
                <a:gd name="T6" fmla="*/ 0 60000 65536"/>
                <a:gd name="T7" fmla="*/ 0 60000 65536"/>
                <a:gd name="T8" fmla="*/ 0 60000 65536"/>
                <a:gd name="T9" fmla="*/ 0 w 21597"/>
                <a:gd name="T10" fmla="*/ 0 h 21600"/>
                <a:gd name="T11" fmla="*/ 21597 w 21597"/>
                <a:gd name="T12" fmla="*/ 21600 h 21600"/>
              </a:gdLst>
              <a:ahLst/>
              <a:cxnLst>
                <a:cxn ang="T6">
                  <a:pos x="T0" y="T1"/>
                </a:cxn>
                <a:cxn ang="T7">
                  <a:pos x="T2" y="T3"/>
                </a:cxn>
                <a:cxn ang="T8">
                  <a:pos x="T4" y="T5"/>
                </a:cxn>
              </a:cxnLst>
              <a:rect l="T9" t="T10" r="T11" b="T12"/>
              <a:pathLst>
                <a:path w="21597" h="21600" fill="none" extrusionOk="0">
                  <a:moveTo>
                    <a:pt x="-1" y="0"/>
                  </a:moveTo>
                  <a:cubicBezTo>
                    <a:pt x="11780" y="0"/>
                    <a:pt x="21388" y="9439"/>
                    <a:pt x="21596" y="21218"/>
                  </a:cubicBezTo>
                </a:path>
                <a:path w="21597" h="21600" stroke="0" extrusionOk="0">
                  <a:moveTo>
                    <a:pt x="-1" y="0"/>
                  </a:moveTo>
                  <a:cubicBezTo>
                    <a:pt x="11780" y="0"/>
                    <a:pt x="21388" y="9439"/>
                    <a:pt x="21596" y="21218"/>
                  </a:cubicBezTo>
                  <a:lnTo>
                    <a:pt x="0" y="21600"/>
                  </a:lnTo>
                  <a:lnTo>
                    <a:pt x="-1" y="0"/>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02" name="Freeform 115">
              <a:extLst>
                <a:ext uri="{FF2B5EF4-FFF2-40B4-BE49-F238E27FC236}">
                  <a16:creationId xmlns:a16="http://schemas.microsoft.com/office/drawing/2014/main" id="{7C86ED2A-E4BF-49A9-B245-CA2406F8E2F5}"/>
                </a:ext>
              </a:extLst>
            </p:cNvPr>
            <p:cNvSpPr>
              <a:spLocks/>
            </p:cNvSpPr>
            <p:nvPr/>
          </p:nvSpPr>
          <p:spPr bwMode="auto">
            <a:xfrm>
              <a:off x="2275" y="2903"/>
              <a:ext cx="169" cy="63"/>
            </a:xfrm>
            <a:custGeom>
              <a:avLst/>
              <a:gdLst>
                <a:gd name="T0" fmla="*/ 0 w 169"/>
                <a:gd name="T1" fmla="*/ 9 h 63"/>
                <a:gd name="T2" fmla="*/ 3 w 169"/>
                <a:gd name="T3" fmla="*/ 62 h 63"/>
                <a:gd name="T4" fmla="*/ 168 w 169"/>
                <a:gd name="T5" fmla="*/ 45 h 63"/>
                <a:gd name="T6" fmla="*/ 162 w 169"/>
                <a:gd name="T7" fmla="*/ 0 h 63"/>
                <a:gd name="T8" fmla="*/ 0 w 169"/>
                <a:gd name="T9" fmla="*/ 9 h 63"/>
                <a:gd name="T10" fmla="*/ 0 60000 65536"/>
                <a:gd name="T11" fmla="*/ 0 60000 65536"/>
                <a:gd name="T12" fmla="*/ 0 60000 65536"/>
                <a:gd name="T13" fmla="*/ 0 60000 65536"/>
                <a:gd name="T14" fmla="*/ 0 60000 65536"/>
                <a:gd name="T15" fmla="*/ 0 w 169"/>
                <a:gd name="T16" fmla="*/ 0 h 63"/>
                <a:gd name="T17" fmla="*/ 169 w 169"/>
                <a:gd name="T18" fmla="*/ 63 h 63"/>
              </a:gdLst>
              <a:ahLst/>
              <a:cxnLst>
                <a:cxn ang="T10">
                  <a:pos x="T0" y="T1"/>
                </a:cxn>
                <a:cxn ang="T11">
                  <a:pos x="T2" y="T3"/>
                </a:cxn>
                <a:cxn ang="T12">
                  <a:pos x="T4" y="T5"/>
                </a:cxn>
                <a:cxn ang="T13">
                  <a:pos x="T6" y="T7"/>
                </a:cxn>
                <a:cxn ang="T14">
                  <a:pos x="T8" y="T9"/>
                </a:cxn>
              </a:cxnLst>
              <a:rect l="T15" t="T16" r="T17" b="T18"/>
              <a:pathLst>
                <a:path w="169" h="63">
                  <a:moveTo>
                    <a:pt x="0" y="9"/>
                  </a:moveTo>
                  <a:lnTo>
                    <a:pt x="3" y="62"/>
                  </a:lnTo>
                  <a:lnTo>
                    <a:pt x="168" y="45"/>
                  </a:lnTo>
                  <a:lnTo>
                    <a:pt x="162" y="0"/>
                  </a:lnTo>
                  <a:lnTo>
                    <a:pt x="0" y="9"/>
                  </a:lnTo>
                </a:path>
              </a:pathLst>
            </a:custGeom>
            <a:solidFill>
              <a:srgbClr val="676767"/>
            </a:solidFill>
            <a:ln w="12700" cap="rnd" cmpd="sng">
              <a:solidFill>
                <a:schemeClr val="bg2"/>
              </a:solidFill>
              <a:prstDash val="solid"/>
              <a:round/>
              <a:headEnd type="none" w="med" len="med"/>
              <a:tailEnd type="none" w="med" len="med"/>
            </a:ln>
          </p:spPr>
          <p:txBody>
            <a:bodyPr/>
            <a:lstStyle/>
            <a:p>
              <a:endParaRPr lang="en-US"/>
            </a:p>
          </p:txBody>
        </p:sp>
        <p:sp>
          <p:nvSpPr>
            <p:cNvPr id="53303" name="Arc 116">
              <a:extLst>
                <a:ext uri="{FF2B5EF4-FFF2-40B4-BE49-F238E27FC236}">
                  <a16:creationId xmlns:a16="http://schemas.microsoft.com/office/drawing/2014/main" id="{7F84D9C1-E7B8-41B6-8E13-7B7D56507031}"/>
                </a:ext>
              </a:extLst>
            </p:cNvPr>
            <p:cNvSpPr>
              <a:spLocks/>
            </p:cNvSpPr>
            <p:nvPr/>
          </p:nvSpPr>
          <p:spPr bwMode="auto">
            <a:xfrm>
              <a:off x="1710" y="2846"/>
              <a:ext cx="17" cy="48"/>
            </a:xfrm>
            <a:custGeom>
              <a:avLst/>
              <a:gdLst>
                <a:gd name="T0" fmla="*/ 0 w 21600"/>
                <a:gd name="T1" fmla="*/ 0 h 42989"/>
                <a:gd name="T2" fmla="*/ 0 w 21600"/>
                <a:gd name="T3" fmla="*/ 0 h 42989"/>
                <a:gd name="T4" fmla="*/ 0 w 21600"/>
                <a:gd name="T5" fmla="*/ 0 h 42989"/>
                <a:gd name="T6" fmla="*/ 0 60000 65536"/>
                <a:gd name="T7" fmla="*/ 0 60000 65536"/>
                <a:gd name="T8" fmla="*/ 0 60000 65536"/>
                <a:gd name="T9" fmla="*/ 0 w 21600"/>
                <a:gd name="T10" fmla="*/ 0 h 42989"/>
                <a:gd name="T11" fmla="*/ 21600 w 21600"/>
                <a:gd name="T12" fmla="*/ 42989 h 42989"/>
              </a:gdLst>
              <a:ahLst/>
              <a:cxnLst>
                <a:cxn ang="T6">
                  <a:pos x="T0" y="T1"/>
                </a:cxn>
                <a:cxn ang="T7">
                  <a:pos x="T2" y="T3"/>
                </a:cxn>
                <a:cxn ang="T8">
                  <a:pos x="T4" y="T5"/>
                </a:cxn>
              </a:cxnLst>
              <a:rect l="T9" t="T10" r="T11" b="T12"/>
              <a:pathLst>
                <a:path w="21600" h="42989" fill="none" extrusionOk="0">
                  <a:moveTo>
                    <a:pt x="18889" y="42989"/>
                  </a:moveTo>
                  <a:cubicBezTo>
                    <a:pt x="8094" y="41624"/>
                    <a:pt x="0" y="32441"/>
                    <a:pt x="0" y="21560"/>
                  </a:cubicBezTo>
                  <a:cubicBezTo>
                    <a:pt x="-1" y="10138"/>
                    <a:pt x="8892" y="690"/>
                    <a:pt x="20292" y="-1"/>
                  </a:cubicBezTo>
                </a:path>
                <a:path w="21600" h="42989" stroke="0" extrusionOk="0">
                  <a:moveTo>
                    <a:pt x="18889" y="42989"/>
                  </a:moveTo>
                  <a:cubicBezTo>
                    <a:pt x="8094" y="41624"/>
                    <a:pt x="0" y="32441"/>
                    <a:pt x="0" y="21560"/>
                  </a:cubicBezTo>
                  <a:cubicBezTo>
                    <a:pt x="-1" y="10138"/>
                    <a:pt x="8892" y="690"/>
                    <a:pt x="20292" y="-1"/>
                  </a:cubicBezTo>
                  <a:lnTo>
                    <a:pt x="21600" y="21560"/>
                  </a:lnTo>
                  <a:lnTo>
                    <a:pt x="18889" y="42989"/>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04" name="Arc 117">
              <a:extLst>
                <a:ext uri="{FF2B5EF4-FFF2-40B4-BE49-F238E27FC236}">
                  <a16:creationId xmlns:a16="http://schemas.microsoft.com/office/drawing/2014/main" id="{301EA4D2-838B-4018-8C68-4FA149EAB273}"/>
                </a:ext>
              </a:extLst>
            </p:cNvPr>
            <p:cNvSpPr>
              <a:spLocks/>
            </p:cNvSpPr>
            <p:nvPr/>
          </p:nvSpPr>
          <p:spPr bwMode="auto">
            <a:xfrm>
              <a:off x="1742" y="2847"/>
              <a:ext cx="18" cy="48"/>
            </a:xfrm>
            <a:custGeom>
              <a:avLst/>
              <a:gdLst>
                <a:gd name="T0" fmla="*/ 0 w 22832"/>
                <a:gd name="T1" fmla="*/ 0 h 43200"/>
                <a:gd name="T2" fmla="*/ 0 w 22832"/>
                <a:gd name="T3" fmla="*/ 0 h 43200"/>
                <a:gd name="T4" fmla="*/ 0 w 22832"/>
                <a:gd name="T5" fmla="*/ 0 h 43200"/>
                <a:gd name="T6" fmla="*/ 0 60000 65536"/>
                <a:gd name="T7" fmla="*/ 0 60000 65536"/>
                <a:gd name="T8" fmla="*/ 0 60000 65536"/>
                <a:gd name="T9" fmla="*/ 0 w 22832"/>
                <a:gd name="T10" fmla="*/ 0 h 43200"/>
                <a:gd name="T11" fmla="*/ 22832 w 22832"/>
                <a:gd name="T12" fmla="*/ 43200 h 43200"/>
              </a:gdLst>
              <a:ahLst/>
              <a:cxnLst>
                <a:cxn ang="T6">
                  <a:pos x="T0" y="T1"/>
                </a:cxn>
                <a:cxn ang="T7">
                  <a:pos x="T2" y="T3"/>
                </a:cxn>
                <a:cxn ang="T8">
                  <a:pos x="T4" y="T5"/>
                </a:cxn>
              </a:cxnLst>
              <a:rect l="T9" t="T10" r="T11" b="T12"/>
              <a:pathLst>
                <a:path w="22832" h="43200" fill="none" extrusionOk="0">
                  <a:moveTo>
                    <a:pt x="0" y="35"/>
                  </a:moveTo>
                  <a:cubicBezTo>
                    <a:pt x="410" y="11"/>
                    <a:pt x="821" y="-1"/>
                    <a:pt x="1232" y="0"/>
                  </a:cubicBezTo>
                  <a:cubicBezTo>
                    <a:pt x="13161" y="0"/>
                    <a:pt x="22832" y="9670"/>
                    <a:pt x="22832" y="21600"/>
                  </a:cubicBezTo>
                  <a:cubicBezTo>
                    <a:pt x="22832" y="33529"/>
                    <a:pt x="13161" y="43199"/>
                    <a:pt x="1232" y="43200"/>
                  </a:cubicBezTo>
                </a:path>
                <a:path w="22832" h="43200" stroke="0" extrusionOk="0">
                  <a:moveTo>
                    <a:pt x="0" y="35"/>
                  </a:moveTo>
                  <a:cubicBezTo>
                    <a:pt x="410" y="11"/>
                    <a:pt x="821" y="-1"/>
                    <a:pt x="1232" y="0"/>
                  </a:cubicBezTo>
                  <a:cubicBezTo>
                    <a:pt x="13161" y="0"/>
                    <a:pt x="22832" y="9670"/>
                    <a:pt x="22832" y="21600"/>
                  </a:cubicBezTo>
                  <a:cubicBezTo>
                    <a:pt x="22832" y="33529"/>
                    <a:pt x="13161" y="43199"/>
                    <a:pt x="1232" y="43200"/>
                  </a:cubicBezTo>
                  <a:lnTo>
                    <a:pt x="1232" y="21600"/>
                  </a:lnTo>
                  <a:lnTo>
                    <a:pt x="0" y="35"/>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05" name="Arc 118">
              <a:extLst>
                <a:ext uri="{FF2B5EF4-FFF2-40B4-BE49-F238E27FC236}">
                  <a16:creationId xmlns:a16="http://schemas.microsoft.com/office/drawing/2014/main" id="{FBE519B5-1A1C-4005-AD98-C18753610003}"/>
                </a:ext>
              </a:extLst>
            </p:cNvPr>
            <p:cNvSpPr>
              <a:spLocks/>
            </p:cNvSpPr>
            <p:nvPr/>
          </p:nvSpPr>
          <p:spPr bwMode="auto">
            <a:xfrm>
              <a:off x="1748" y="2850"/>
              <a:ext cx="16" cy="46"/>
            </a:xfrm>
            <a:custGeom>
              <a:avLst/>
              <a:gdLst>
                <a:gd name="T0" fmla="*/ 0 w 21600"/>
                <a:gd name="T1" fmla="*/ 0 h 43106"/>
                <a:gd name="T2" fmla="*/ 0 w 21600"/>
                <a:gd name="T3" fmla="*/ 0 h 43106"/>
                <a:gd name="T4" fmla="*/ 0 w 21600"/>
                <a:gd name="T5" fmla="*/ 0 h 43106"/>
                <a:gd name="T6" fmla="*/ 0 60000 65536"/>
                <a:gd name="T7" fmla="*/ 0 60000 65536"/>
                <a:gd name="T8" fmla="*/ 0 60000 65536"/>
                <a:gd name="T9" fmla="*/ 0 w 21600"/>
                <a:gd name="T10" fmla="*/ 0 h 43106"/>
                <a:gd name="T11" fmla="*/ 21600 w 21600"/>
                <a:gd name="T12" fmla="*/ 43106 h 43106"/>
              </a:gdLst>
              <a:ahLst/>
              <a:cxnLst>
                <a:cxn ang="T6">
                  <a:pos x="T0" y="T1"/>
                </a:cxn>
                <a:cxn ang="T7">
                  <a:pos x="T2" y="T3"/>
                </a:cxn>
                <a:cxn ang="T8">
                  <a:pos x="T4" y="T5"/>
                </a:cxn>
              </a:cxnLst>
              <a:rect l="T9" t="T10" r="T11" b="T12"/>
              <a:pathLst>
                <a:path w="21600" h="43106" fill="none" extrusionOk="0">
                  <a:moveTo>
                    <a:pt x="20145" y="43106"/>
                  </a:moveTo>
                  <a:cubicBezTo>
                    <a:pt x="8806" y="42340"/>
                    <a:pt x="0" y="32919"/>
                    <a:pt x="0" y="21555"/>
                  </a:cubicBezTo>
                  <a:cubicBezTo>
                    <a:pt x="-1" y="10165"/>
                    <a:pt x="8843" y="733"/>
                    <a:pt x="20208" y="-1"/>
                  </a:cubicBezTo>
                </a:path>
                <a:path w="21600" h="43106" stroke="0" extrusionOk="0">
                  <a:moveTo>
                    <a:pt x="20145" y="43106"/>
                  </a:moveTo>
                  <a:cubicBezTo>
                    <a:pt x="8806" y="42340"/>
                    <a:pt x="0" y="32919"/>
                    <a:pt x="0" y="21555"/>
                  </a:cubicBezTo>
                  <a:cubicBezTo>
                    <a:pt x="-1" y="10165"/>
                    <a:pt x="8843" y="733"/>
                    <a:pt x="20208" y="-1"/>
                  </a:cubicBezTo>
                  <a:lnTo>
                    <a:pt x="21600" y="21555"/>
                  </a:lnTo>
                  <a:lnTo>
                    <a:pt x="20145" y="43106"/>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06" name="Arc 119">
              <a:extLst>
                <a:ext uri="{FF2B5EF4-FFF2-40B4-BE49-F238E27FC236}">
                  <a16:creationId xmlns:a16="http://schemas.microsoft.com/office/drawing/2014/main" id="{D93B5DC7-4512-4570-A510-79655011AE7B}"/>
                </a:ext>
              </a:extLst>
            </p:cNvPr>
            <p:cNvSpPr>
              <a:spLocks/>
            </p:cNvSpPr>
            <p:nvPr/>
          </p:nvSpPr>
          <p:spPr bwMode="auto">
            <a:xfrm>
              <a:off x="1782" y="2852"/>
              <a:ext cx="17" cy="47"/>
            </a:xfrm>
            <a:custGeom>
              <a:avLst/>
              <a:gdLst>
                <a:gd name="T0" fmla="*/ 0 w 22880"/>
                <a:gd name="T1" fmla="*/ 0 h 43200"/>
                <a:gd name="T2" fmla="*/ 0 w 22880"/>
                <a:gd name="T3" fmla="*/ 0 h 43200"/>
                <a:gd name="T4" fmla="*/ 0 w 22880"/>
                <a:gd name="T5" fmla="*/ 0 h 43200"/>
                <a:gd name="T6" fmla="*/ 0 60000 65536"/>
                <a:gd name="T7" fmla="*/ 0 60000 65536"/>
                <a:gd name="T8" fmla="*/ 0 60000 65536"/>
                <a:gd name="T9" fmla="*/ 0 w 22880"/>
                <a:gd name="T10" fmla="*/ 0 h 43200"/>
                <a:gd name="T11" fmla="*/ 22880 w 22880"/>
                <a:gd name="T12" fmla="*/ 43200 h 43200"/>
              </a:gdLst>
              <a:ahLst/>
              <a:cxnLst>
                <a:cxn ang="T6">
                  <a:pos x="T0" y="T1"/>
                </a:cxn>
                <a:cxn ang="T7">
                  <a:pos x="T2" y="T3"/>
                </a:cxn>
                <a:cxn ang="T8">
                  <a:pos x="T4" y="T5"/>
                </a:cxn>
              </a:cxnLst>
              <a:rect l="T9" t="T10" r="T11" b="T12"/>
              <a:pathLst>
                <a:path w="22880" h="43200" fill="none" extrusionOk="0">
                  <a:moveTo>
                    <a:pt x="-1" y="37"/>
                  </a:moveTo>
                  <a:cubicBezTo>
                    <a:pt x="426" y="12"/>
                    <a:pt x="853" y="-1"/>
                    <a:pt x="1280" y="0"/>
                  </a:cubicBezTo>
                  <a:cubicBezTo>
                    <a:pt x="13209" y="0"/>
                    <a:pt x="22880" y="9670"/>
                    <a:pt x="22880" y="21600"/>
                  </a:cubicBezTo>
                  <a:cubicBezTo>
                    <a:pt x="22880" y="33529"/>
                    <a:pt x="13209" y="43199"/>
                    <a:pt x="1280" y="43200"/>
                  </a:cubicBezTo>
                </a:path>
                <a:path w="22880" h="43200" stroke="0" extrusionOk="0">
                  <a:moveTo>
                    <a:pt x="-1" y="37"/>
                  </a:moveTo>
                  <a:cubicBezTo>
                    <a:pt x="426" y="12"/>
                    <a:pt x="853" y="-1"/>
                    <a:pt x="1280" y="0"/>
                  </a:cubicBezTo>
                  <a:cubicBezTo>
                    <a:pt x="13209" y="0"/>
                    <a:pt x="22880" y="9670"/>
                    <a:pt x="22880" y="21600"/>
                  </a:cubicBezTo>
                  <a:cubicBezTo>
                    <a:pt x="22880" y="33529"/>
                    <a:pt x="13209" y="43199"/>
                    <a:pt x="1280" y="43200"/>
                  </a:cubicBezTo>
                  <a:lnTo>
                    <a:pt x="1280" y="21600"/>
                  </a:lnTo>
                  <a:lnTo>
                    <a:pt x="-1" y="37"/>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07" name="Rectangle 120">
              <a:extLst>
                <a:ext uri="{FF2B5EF4-FFF2-40B4-BE49-F238E27FC236}">
                  <a16:creationId xmlns:a16="http://schemas.microsoft.com/office/drawing/2014/main" id="{3DB9E9BC-E3F4-47B6-9990-0CA180FED5F5}"/>
                </a:ext>
              </a:extLst>
            </p:cNvPr>
            <p:cNvSpPr>
              <a:spLocks noChangeArrowheads="1"/>
            </p:cNvSpPr>
            <p:nvPr/>
          </p:nvSpPr>
          <p:spPr bwMode="auto">
            <a:xfrm>
              <a:off x="1730" y="2846"/>
              <a:ext cx="8" cy="48"/>
            </a:xfrm>
            <a:prstGeom prst="rect">
              <a:avLst/>
            </a:prstGeom>
            <a:solidFill>
              <a:schemeClr val="bg2"/>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08" name="Rectangle 121">
              <a:extLst>
                <a:ext uri="{FF2B5EF4-FFF2-40B4-BE49-F238E27FC236}">
                  <a16:creationId xmlns:a16="http://schemas.microsoft.com/office/drawing/2014/main" id="{84F5FAA9-7892-4C74-AAA2-10305AD891DD}"/>
                </a:ext>
              </a:extLst>
            </p:cNvPr>
            <p:cNvSpPr>
              <a:spLocks noChangeArrowheads="1"/>
            </p:cNvSpPr>
            <p:nvPr/>
          </p:nvSpPr>
          <p:spPr bwMode="auto">
            <a:xfrm>
              <a:off x="1765" y="2851"/>
              <a:ext cx="14" cy="47"/>
            </a:xfrm>
            <a:prstGeom prst="rect">
              <a:avLst/>
            </a:prstGeom>
            <a:solidFill>
              <a:schemeClr val="bg2"/>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09" name="Arc 122">
              <a:extLst>
                <a:ext uri="{FF2B5EF4-FFF2-40B4-BE49-F238E27FC236}">
                  <a16:creationId xmlns:a16="http://schemas.microsoft.com/office/drawing/2014/main" id="{BF89E09B-5F55-4037-9316-B1E4D1C6E813}"/>
                </a:ext>
              </a:extLst>
            </p:cNvPr>
            <p:cNvSpPr>
              <a:spLocks/>
            </p:cNvSpPr>
            <p:nvPr/>
          </p:nvSpPr>
          <p:spPr bwMode="auto">
            <a:xfrm>
              <a:off x="1585" y="2863"/>
              <a:ext cx="17" cy="47"/>
            </a:xfrm>
            <a:custGeom>
              <a:avLst/>
              <a:gdLst>
                <a:gd name="T0" fmla="*/ 0 w 21600"/>
                <a:gd name="T1" fmla="*/ 0 h 43121"/>
                <a:gd name="T2" fmla="*/ 0 w 21600"/>
                <a:gd name="T3" fmla="*/ 0 h 43121"/>
                <a:gd name="T4" fmla="*/ 0 w 21600"/>
                <a:gd name="T5" fmla="*/ 0 h 43121"/>
                <a:gd name="T6" fmla="*/ 0 60000 65536"/>
                <a:gd name="T7" fmla="*/ 0 60000 65536"/>
                <a:gd name="T8" fmla="*/ 0 60000 65536"/>
                <a:gd name="T9" fmla="*/ 0 w 21600"/>
                <a:gd name="T10" fmla="*/ 0 h 43121"/>
                <a:gd name="T11" fmla="*/ 21600 w 21600"/>
                <a:gd name="T12" fmla="*/ 43121 h 43121"/>
              </a:gdLst>
              <a:ahLst/>
              <a:cxnLst>
                <a:cxn ang="T6">
                  <a:pos x="T0" y="T1"/>
                </a:cxn>
                <a:cxn ang="T7">
                  <a:pos x="T2" y="T3"/>
                </a:cxn>
                <a:cxn ang="T8">
                  <a:pos x="T4" y="T5"/>
                </a:cxn>
              </a:cxnLst>
              <a:rect l="T9" t="T10" r="T11" b="T12"/>
              <a:pathLst>
                <a:path w="21600" h="43121" fill="none" extrusionOk="0">
                  <a:moveTo>
                    <a:pt x="20244" y="43121"/>
                  </a:moveTo>
                  <a:cubicBezTo>
                    <a:pt x="8864" y="42406"/>
                    <a:pt x="0" y="32967"/>
                    <a:pt x="0" y="21564"/>
                  </a:cubicBezTo>
                  <a:cubicBezTo>
                    <a:pt x="-1" y="10117"/>
                    <a:pt x="8930" y="657"/>
                    <a:pt x="20357" y="-1"/>
                  </a:cubicBezTo>
                </a:path>
                <a:path w="21600" h="43121" stroke="0" extrusionOk="0">
                  <a:moveTo>
                    <a:pt x="20244" y="43121"/>
                  </a:moveTo>
                  <a:cubicBezTo>
                    <a:pt x="8864" y="42406"/>
                    <a:pt x="0" y="32967"/>
                    <a:pt x="0" y="21564"/>
                  </a:cubicBezTo>
                  <a:cubicBezTo>
                    <a:pt x="-1" y="10117"/>
                    <a:pt x="8930" y="657"/>
                    <a:pt x="20357" y="-1"/>
                  </a:cubicBezTo>
                  <a:lnTo>
                    <a:pt x="21600" y="21564"/>
                  </a:lnTo>
                  <a:lnTo>
                    <a:pt x="20244" y="43121"/>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10" name="Arc 123">
              <a:extLst>
                <a:ext uri="{FF2B5EF4-FFF2-40B4-BE49-F238E27FC236}">
                  <a16:creationId xmlns:a16="http://schemas.microsoft.com/office/drawing/2014/main" id="{36B70D55-2BD9-4557-8CBF-AAA421044B92}"/>
                </a:ext>
              </a:extLst>
            </p:cNvPr>
            <p:cNvSpPr>
              <a:spLocks/>
            </p:cNvSpPr>
            <p:nvPr/>
          </p:nvSpPr>
          <p:spPr bwMode="auto">
            <a:xfrm>
              <a:off x="1615" y="2861"/>
              <a:ext cx="17" cy="48"/>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11" name="Arc 124">
              <a:extLst>
                <a:ext uri="{FF2B5EF4-FFF2-40B4-BE49-F238E27FC236}">
                  <a16:creationId xmlns:a16="http://schemas.microsoft.com/office/drawing/2014/main" id="{2940D887-4738-40DC-8961-ABFFE5736DC3}"/>
                </a:ext>
              </a:extLst>
            </p:cNvPr>
            <p:cNvSpPr>
              <a:spLocks/>
            </p:cNvSpPr>
            <p:nvPr/>
          </p:nvSpPr>
          <p:spPr bwMode="auto">
            <a:xfrm>
              <a:off x="1620" y="2865"/>
              <a:ext cx="16" cy="47"/>
            </a:xfrm>
            <a:custGeom>
              <a:avLst/>
              <a:gdLst>
                <a:gd name="T0" fmla="*/ 0 w 21600"/>
                <a:gd name="T1" fmla="*/ 0 h 43112"/>
                <a:gd name="T2" fmla="*/ 0 w 21600"/>
                <a:gd name="T3" fmla="*/ 0 h 43112"/>
                <a:gd name="T4" fmla="*/ 0 w 21600"/>
                <a:gd name="T5" fmla="*/ 0 h 43112"/>
                <a:gd name="T6" fmla="*/ 0 60000 65536"/>
                <a:gd name="T7" fmla="*/ 0 60000 65536"/>
                <a:gd name="T8" fmla="*/ 0 60000 65536"/>
                <a:gd name="T9" fmla="*/ 0 w 21600"/>
                <a:gd name="T10" fmla="*/ 0 h 43112"/>
                <a:gd name="T11" fmla="*/ 21600 w 21600"/>
                <a:gd name="T12" fmla="*/ 43112 h 43112"/>
              </a:gdLst>
              <a:ahLst/>
              <a:cxnLst>
                <a:cxn ang="T6">
                  <a:pos x="T0" y="T1"/>
                </a:cxn>
                <a:cxn ang="T7">
                  <a:pos x="T2" y="T3"/>
                </a:cxn>
                <a:cxn ang="T8">
                  <a:pos x="T4" y="T5"/>
                </a:cxn>
              </a:cxnLst>
              <a:rect l="T9" t="T10" r="T11" b="T12"/>
              <a:pathLst>
                <a:path w="21600" h="43112" fill="none" extrusionOk="0">
                  <a:moveTo>
                    <a:pt x="20160" y="43112"/>
                  </a:moveTo>
                  <a:cubicBezTo>
                    <a:pt x="8815" y="42354"/>
                    <a:pt x="0" y="32930"/>
                    <a:pt x="0" y="21560"/>
                  </a:cubicBezTo>
                  <a:cubicBezTo>
                    <a:pt x="-1" y="10142"/>
                    <a:pt x="8885" y="697"/>
                    <a:pt x="20281" y="0"/>
                  </a:cubicBezTo>
                </a:path>
                <a:path w="21600" h="43112" stroke="0" extrusionOk="0">
                  <a:moveTo>
                    <a:pt x="20160" y="43112"/>
                  </a:moveTo>
                  <a:cubicBezTo>
                    <a:pt x="8815" y="42354"/>
                    <a:pt x="0" y="32930"/>
                    <a:pt x="0" y="21560"/>
                  </a:cubicBezTo>
                  <a:cubicBezTo>
                    <a:pt x="-1" y="10142"/>
                    <a:pt x="8885" y="697"/>
                    <a:pt x="20281" y="0"/>
                  </a:cubicBezTo>
                  <a:lnTo>
                    <a:pt x="21600" y="21560"/>
                  </a:lnTo>
                  <a:lnTo>
                    <a:pt x="20160" y="43112"/>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12" name="Arc 125">
              <a:extLst>
                <a:ext uri="{FF2B5EF4-FFF2-40B4-BE49-F238E27FC236}">
                  <a16:creationId xmlns:a16="http://schemas.microsoft.com/office/drawing/2014/main" id="{381AF680-B059-4434-AE95-606D63D2FC0A}"/>
                </a:ext>
              </a:extLst>
            </p:cNvPr>
            <p:cNvSpPr>
              <a:spLocks/>
            </p:cNvSpPr>
            <p:nvPr/>
          </p:nvSpPr>
          <p:spPr bwMode="auto">
            <a:xfrm>
              <a:off x="1654" y="2865"/>
              <a:ext cx="17" cy="47"/>
            </a:xfrm>
            <a:custGeom>
              <a:avLst/>
              <a:gdLst>
                <a:gd name="T0" fmla="*/ 0 w 21600"/>
                <a:gd name="T1" fmla="*/ 0 h 43200"/>
                <a:gd name="T2" fmla="*/ 0 w 21600"/>
                <a:gd name="T3" fmla="*/ 0 h 43200"/>
                <a:gd name="T4" fmla="*/ 0 w 21600"/>
                <a:gd name="T5" fmla="*/ 0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lnTo>
                    <a:pt x="-1" y="0"/>
                  </a:lnTo>
                  <a:close/>
                </a:path>
              </a:pathLst>
            </a:custGeom>
            <a:solidFill>
              <a:schemeClr val="bg2"/>
            </a:solidFill>
            <a:ln w="12700" cap="rnd">
              <a:solidFill>
                <a:schemeClr val="bg2"/>
              </a:solidFill>
              <a:round/>
              <a:headEnd/>
              <a:tailEnd/>
            </a:ln>
          </p:spPr>
          <p:txBody>
            <a:bodyPr wrap="none" anchor="ctr"/>
            <a:lstStyle/>
            <a:p>
              <a:endParaRPr lang="en-US"/>
            </a:p>
          </p:txBody>
        </p:sp>
        <p:sp>
          <p:nvSpPr>
            <p:cNvPr id="53313" name="Rectangle 126">
              <a:extLst>
                <a:ext uri="{FF2B5EF4-FFF2-40B4-BE49-F238E27FC236}">
                  <a16:creationId xmlns:a16="http://schemas.microsoft.com/office/drawing/2014/main" id="{B28291E9-3772-4553-B15A-812F3A904B27}"/>
                </a:ext>
              </a:extLst>
            </p:cNvPr>
            <p:cNvSpPr>
              <a:spLocks noChangeArrowheads="1"/>
            </p:cNvSpPr>
            <p:nvPr/>
          </p:nvSpPr>
          <p:spPr bwMode="auto">
            <a:xfrm>
              <a:off x="1603" y="2861"/>
              <a:ext cx="10" cy="47"/>
            </a:xfrm>
            <a:prstGeom prst="rect">
              <a:avLst/>
            </a:prstGeom>
            <a:solidFill>
              <a:schemeClr val="bg2"/>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14" name="Rectangle 127">
              <a:extLst>
                <a:ext uri="{FF2B5EF4-FFF2-40B4-BE49-F238E27FC236}">
                  <a16:creationId xmlns:a16="http://schemas.microsoft.com/office/drawing/2014/main" id="{39446753-D2AF-46CD-A0D1-D0C4561C4196}"/>
                </a:ext>
              </a:extLst>
            </p:cNvPr>
            <p:cNvSpPr>
              <a:spLocks noChangeArrowheads="1"/>
            </p:cNvSpPr>
            <p:nvPr/>
          </p:nvSpPr>
          <p:spPr bwMode="auto">
            <a:xfrm>
              <a:off x="1638" y="2863"/>
              <a:ext cx="13" cy="47"/>
            </a:xfrm>
            <a:prstGeom prst="rect">
              <a:avLst/>
            </a:prstGeom>
            <a:solidFill>
              <a:schemeClr val="bg2"/>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15" name="Oval 128">
              <a:extLst>
                <a:ext uri="{FF2B5EF4-FFF2-40B4-BE49-F238E27FC236}">
                  <a16:creationId xmlns:a16="http://schemas.microsoft.com/office/drawing/2014/main" id="{8A3B52E8-B672-4821-BC6C-45F958EA091C}"/>
                </a:ext>
              </a:extLst>
            </p:cNvPr>
            <p:cNvSpPr>
              <a:spLocks noChangeArrowheads="1"/>
            </p:cNvSpPr>
            <p:nvPr/>
          </p:nvSpPr>
          <p:spPr bwMode="auto">
            <a:xfrm>
              <a:off x="2396" y="2611"/>
              <a:ext cx="12" cy="17"/>
            </a:xfrm>
            <a:prstGeom prst="ellipse">
              <a:avLst/>
            </a:prstGeom>
            <a:solidFill>
              <a:srgbClr val="FAD003"/>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16" name="Oval 129">
              <a:extLst>
                <a:ext uri="{FF2B5EF4-FFF2-40B4-BE49-F238E27FC236}">
                  <a16:creationId xmlns:a16="http://schemas.microsoft.com/office/drawing/2014/main" id="{3380669F-97A9-4496-A0FD-AA5EC9175BF9}"/>
                </a:ext>
              </a:extLst>
            </p:cNvPr>
            <p:cNvSpPr>
              <a:spLocks noChangeArrowheads="1"/>
            </p:cNvSpPr>
            <p:nvPr/>
          </p:nvSpPr>
          <p:spPr bwMode="auto">
            <a:xfrm>
              <a:off x="2397" y="2623"/>
              <a:ext cx="4" cy="3"/>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17" name="Freeform 130">
              <a:extLst>
                <a:ext uri="{FF2B5EF4-FFF2-40B4-BE49-F238E27FC236}">
                  <a16:creationId xmlns:a16="http://schemas.microsoft.com/office/drawing/2014/main" id="{17262707-BE23-4DA1-A8A5-D75CC4359804}"/>
                </a:ext>
              </a:extLst>
            </p:cNvPr>
            <p:cNvSpPr>
              <a:spLocks/>
            </p:cNvSpPr>
            <p:nvPr/>
          </p:nvSpPr>
          <p:spPr bwMode="auto">
            <a:xfrm>
              <a:off x="2365" y="2621"/>
              <a:ext cx="35" cy="11"/>
            </a:xfrm>
            <a:custGeom>
              <a:avLst/>
              <a:gdLst>
                <a:gd name="T0" fmla="*/ 0 w 35"/>
                <a:gd name="T1" fmla="*/ 10 h 11"/>
                <a:gd name="T2" fmla="*/ 18 w 35"/>
                <a:gd name="T3" fmla="*/ 6 h 11"/>
                <a:gd name="T4" fmla="*/ 22 w 35"/>
                <a:gd name="T5" fmla="*/ 3 h 11"/>
                <a:gd name="T6" fmla="*/ 29 w 35"/>
                <a:gd name="T7" fmla="*/ 0 h 11"/>
                <a:gd name="T8" fmla="*/ 34 w 35"/>
                <a:gd name="T9" fmla="*/ 9 h 11"/>
                <a:gd name="T10" fmla="*/ 23 w 35"/>
                <a:gd name="T11" fmla="*/ 8 h 11"/>
                <a:gd name="T12" fmla="*/ 18 w 35"/>
                <a:gd name="T13" fmla="*/ 8 h 11"/>
                <a:gd name="T14" fmla="*/ 0 w 35"/>
                <a:gd name="T15" fmla="*/ 10 h 11"/>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11"/>
                <a:gd name="T26" fmla="*/ 35 w 35"/>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11">
                  <a:moveTo>
                    <a:pt x="0" y="10"/>
                  </a:moveTo>
                  <a:lnTo>
                    <a:pt x="18" y="6"/>
                  </a:lnTo>
                  <a:lnTo>
                    <a:pt x="22" y="3"/>
                  </a:lnTo>
                  <a:lnTo>
                    <a:pt x="29" y="0"/>
                  </a:lnTo>
                  <a:lnTo>
                    <a:pt x="34" y="9"/>
                  </a:lnTo>
                  <a:lnTo>
                    <a:pt x="23" y="8"/>
                  </a:lnTo>
                  <a:lnTo>
                    <a:pt x="18" y="8"/>
                  </a:lnTo>
                  <a:lnTo>
                    <a:pt x="0" y="10"/>
                  </a:lnTo>
                </a:path>
              </a:pathLst>
            </a:custGeom>
            <a:solidFill>
              <a:srgbClr val="FAD003"/>
            </a:solidFill>
            <a:ln w="12700" cap="rnd" cmpd="sng">
              <a:solidFill>
                <a:schemeClr val="bg2"/>
              </a:solidFill>
              <a:prstDash val="solid"/>
              <a:round/>
              <a:headEnd type="none" w="med" len="med"/>
              <a:tailEnd type="none" w="med" len="med"/>
            </a:ln>
          </p:spPr>
          <p:txBody>
            <a:bodyPr/>
            <a:lstStyle/>
            <a:p>
              <a:endParaRPr lang="en-US"/>
            </a:p>
          </p:txBody>
        </p:sp>
        <p:sp>
          <p:nvSpPr>
            <p:cNvPr id="53318" name="Freeform 131">
              <a:extLst>
                <a:ext uri="{FF2B5EF4-FFF2-40B4-BE49-F238E27FC236}">
                  <a16:creationId xmlns:a16="http://schemas.microsoft.com/office/drawing/2014/main" id="{EC42322B-17CA-4C95-95FD-BD2440AFE567}"/>
                </a:ext>
              </a:extLst>
            </p:cNvPr>
            <p:cNvSpPr>
              <a:spLocks/>
            </p:cNvSpPr>
            <p:nvPr/>
          </p:nvSpPr>
          <p:spPr bwMode="auto">
            <a:xfrm>
              <a:off x="2271" y="2582"/>
              <a:ext cx="71" cy="31"/>
            </a:xfrm>
            <a:custGeom>
              <a:avLst/>
              <a:gdLst>
                <a:gd name="T0" fmla="*/ 0 w 71"/>
                <a:gd name="T1" fmla="*/ 30 h 31"/>
                <a:gd name="T2" fmla="*/ 0 w 71"/>
                <a:gd name="T3" fmla="*/ 0 h 31"/>
                <a:gd name="T4" fmla="*/ 69 w 71"/>
                <a:gd name="T5" fmla="*/ 11 h 31"/>
                <a:gd name="T6" fmla="*/ 70 w 71"/>
                <a:gd name="T7" fmla="*/ 30 h 31"/>
                <a:gd name="T8" fmla="*/ 0 60000 65536"/>
                <a:gd name="T9" fmla="*/ 0 60000 65536"/>
                <a:gd name="T10" fmla="*/ 0 60000 65536"/>
                <a:gd name="T11" fmla="*/ 0 60000 65536"/>
                <a:gd name="T12" fmla="*/ 0 w 71"/>
                <a:gd name="T13" fmla="*/ 0 h 31"/>
                <a:gd name="T14" fmla="*/ 71 w 71"/>
                <a:gd name="T15" fmla="*/ 31 h 31"/>
              </a:gdLst>
              <a:ahLst/>
              <a:cxnLst>
                <a:cxn ang="T8">
                  <a:pos x="T0" y="T1"/>
                </a:cxn>
                <a:cxn ang="T9">
                  <a:pos x="T2" y="T3"/>
                </a:cxn>
                <a:cxn ang="T10">
                  <a:pos x="T4" y="T5"/>
                </a:cxn>
                <a:cxn ang="T11">
                  <a:pos x="T6" y="T7"/>
                </a:cxn>
              </a:cxnLst>
              <a:rect l="T12" t="T13" r="T14" b="T15"/>
              <a:pathLst>
                <a:path w="71" h="31">
                  <a:moveTo>
                    <a:pt x="0" y="30"/>
                  </a:moveTo>
                  <a:lnTo>
                    <a:pt x="0" y="0"/>
                  </a:lnTo>
                  <a:lnTo>
                    <a:pt x="69" y="11"/>
                  </a:lnTo>
                  <a:lnTo>
                    <a:pt x="70" y="30"/>
                  </a:lnTo>
                </a:path>
              </a:pathLst>
            </a:custGeom>
            <a:solidFill>
              <a:schemeClr val="bg2"/>
            </a:solidFill>
            <a:ln w="12700" cap="rnd" cmpd="sng">
              <a:solidFill>
                <a:schemeClr val="bg2"/>
              </a:solidFill>
              <a:prstDash val="solid"/>
              <a:round/>
              <a:headEnd type="none" w="med" len="med"/>
              <a:tailEnd type="none" w="med" len="med"/>
            </a:ln>
          </p:spPr>
          <p:txBody>
            <a:bodyPr/>
            <a:lstStyle/>
            <a:p>
              <a:endParaRPr lang="en-US"/>
            </a:p>
          </p:txBody>
        </p:sp>
        <p:sp>
          <p:nvSpPr>
            <p:cNvPr id="53319" name="Freeform 132">
              <a:extLst>
                <a:ext uri="{FF2B5EF4-FFF2-40B4-BE49-F238E27FC236}">
                  <a16:creationId xmlns:a16="http://schemas.microsoft.com/office/drawing/2014/main" id="{7F1705DB-895E-45E7-9704-EDF1894E1014}"/>
                </a:ext>
              </a:extLst>
            </p:cNvPr>
            <p:cNvSpPr>
              <a:spLocks/>
            </p:cNvSpPr>
            <p:nvPr/>
          </p:nvSpPr>
          <p:spPr bwMode="auto">
            <a:xfrm>
              <a:off x="2278" y="2595"/>
              <a:ext cx="57" cy="16"/>
            </a:xfrm>
            <a:custGeom>
              <a:avLst/>
              <a:gdLst>
                <a:gd name="T0" fmla="*/ 1 w 57"/>
                <a:gd name="T1" fmla="*/ 15 h 16"/>
                <a:gd name="T2" fmla="*/ 0 w 57"/>
                <a:gd name="T3" fmla="*/ 0 h 16"/>
                <a:gd name="T4" fmla="*/ 56 w 57"/>
                <a:gd name="T5" fmla="*/ 3 h 16"/>
                <a:gd name="T6" fmla="*/ 54 w 57"/>
                <a:gd name="T7" fmla="*/ 15 h 16"/>
                <a:gd name="T8" fmla="*/ 0 60000 65536"/>
                <a:gd name="T9" fmla="*/ 0 60000 65536"/>
                <a:gd name="T10" fmla="*/ 0 60000 65536"/>
                <a:gd name="T11" fmla="*/ 0 60000 65536"/>
                <a:gd name="T12" fmla="*/ 0 w 57"/>
                <a:gd name="T13" fmla="*/ 0 h 16"/>
                <a:gd name="T14" fmla="*/ 57 w 57"/>
                <a:gd name="T15" fmla="*/ 16 h 16"/>
              </a:gdLst>
              <a:ahLst/>
              <a:cxnLst>
                <a:cxn ang="T8">
                  <a:pos x="T0" y="T1"/>
                </a:cxn>
                <a:cxn ang="T9">
                  <a:pos x="T2" y="T3"/>
                </a:cxn>
                <a:cxn ang="T10">
                  <a:pos x="T4" y="T5"/>
                </a:cxn>
                <a:cxn ang="T11">
                  <a:pos x="T6" y="T7"/>
                </a:cxn>
              </a:cxnLst>
              <a:rect l="T12" t="T13" r="T14" b="T15"/>
              <a:pathLst>
                <a:path w="57" h="16">
                  <a:moveTo>
                    <a:pt x="1" y="15"/>
                  </a:moveTo>
                  <a:lnTo>
                    <a:pt x="0" y="0"/>
                  </a:lnTo>
                  <a:lnTo>
                    <a:pt x="56" y="3"/>
                  </a:lnTo>
                  <a:lnTo>
                    <a:pt x="54" y="15"/>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320" name="Freeform 133">
              <a:extLst>
                <a:ext uri="{FF2B5EF4-FFF2-40B4-BE49-F238E27FC236}">
                  <a16:creationId xmlns:a16="http://schemas.microsoft.com/office/drawing/2014/main" id="{16E8FB62-156E-4FCF-AF64-9B06E35B4DA4}"/>
                </a:ext>
              </a:extLst>
            </p:cNvPr>
            <p:cNvSpPr>
              <a:spLocks/>
            </p:cNvSpPr>
            <p:nvPr/>
          </p:nvSpPr>
          <p:spPr bwMode="auto">
            <a:xfrm>
              <a:off x="2203" y="2581"/>
              <a:ext cx="68" cy="32"/>
            </a:xfrm>
            <a:custGeom>
              <a:avLst/>
              <a:gdLst>
                <a:gd name="T0" fmla="*/ 0 w 68"/>
                <a:gd name="T1" fmla="*/ 29 h 32"/>
                <a:gd name="T2" fmla="*/ 67 w 68"/>
                <a:gd name="T3" fmla="*/ 0 h 32"/>
                <a:gd name="T4" fmla="*/ 67 w 68"/>
                <a:gd name="T5" fmla="*/ 31 h 32"/>
                <a:gd name="T6" fmla="*/ 0 60000 65536"/>
                <a:gd name="T7" fmla="*/ 0 60000 65536"/>
                <a:gd name="T8" fmla="*/ 0 60000 65536"/>
                <a:gd name="T9" fmla="*/ 0 w 68"/>
                <a:gd name="T10" fmla="*/ 0 h 32"/>
                <a:gd name="T11" fmla="*/ 68 w 68"/>
                <a:gd name="T12" fmla="*/ 32 h 32"/>
              </a:gdLst>
              <a:ahLst/>
              <a:cxnLst>
                <a:cxn ang="T6">
                  <a:pos x="T0" y="T1"/>
                </a:cxn>
                <a:cxn ang="T7">
                  <a:pos x="T2" y="T3"/>
                </a:cxn>
                <a:cxn ang="T8">
                  <a:pos x="T4" y="T5"/>
                </a:cxn>
              </a:cxnLst>
              <a:rect l="T9" t="T10" r="T11" b="T12"/>
              <a:pathLst>
                <a:path w="68" h="32">
                  <a:moveTo>
                    <a:pt x="0" y="29"/>
                  </a:moveTo>
                  <a:lnTo>
                    <a:pt x="67" y="0"/>
                  </a:lnTo>
                  <a:lnTo>
                    <a:pt x="67" y="31"/>
                  </a:lnTo>
                </a:path>
              </a:pathLst>
            </a:custGeom>
            <a:solidFill>
              <a:srgbClr val="FFFFFF"/>
            </a:solidFill>
            <a:ln w="12700" cap="rnd" cmpd="sng">
              <a:solidFill>
                <a:schemeClr val="bg2"/>
              </a:solidFill>
              <a:prstDash val="solid"/>
              <a:round/>
              <a:headEnd type="none" w="med" len="med"/>
              <a:tailEnd type="none" w="med" len="med"/>
            </a:ln>
          </p:spPr>
          <p:txBody>
            <a:bodyPr/>
            <a:lstStyle/>
            <a:p>
              <a:endParaRPr lang="en-US"/>
            </a:p>
          </p:txBody>
        </p:sp>
        <p:sp>
          <p:nvSpPr>
            <p:cNvPr id="53321" name="Freeform 134">
              <a:extLst>
                <a:ext uri="{FF2B5EF4-FFF2-40B4-BE49-F238E27FC236}">
                  <a16:creationId xmlns:a16="http://schemas.microsoft.com/office/drawing/2014/main" id="{9F9386BA-26E4-40F9-B027-CB5D4784EB4C}"/>
                </a:ext>
              </a:extLst>
            </p:cNvPr>
            <p:cNvSpPr>
              <a:spLocks/>
            </p:cNvSpPr>
            <p:nvPr/>
          </p:nvSpPr>
          <p:spPr bwMode="auto">
            <a:xfrm>
              <a:off x="1578" y="2553"/>
              <a:ext cx="613" cy="323"/>
            </a:xfrm>
            <a:custGeom>
              <a:avLst/>
              <a:gdLst>
                <a:gd name="T0" fmla="*/ 1 w 613"/>
                <a:gd name="T1" fmla="*/ 123 h 323"/>
                <a:gd name="T2" fmla="*/ 419 w 613"/>
                <a:gd name="T3" fmla="*/ 0 h 323"/>
                <a:gd name="T4" fmla="*/ 603 w 613"/>
                <a:gd name="T5" fmla="*/ 33 h 323"/>
                <a:gd name="T6" fmla="*/ 611 w 613"/>
                <a:gd name="T7" fmla="*/ 45 h 323"/>
                <a:gd name="T8" fmla="*/ 612 w 613"/>
                <a:gd name="T9" fmla="*/ 59 h 323"/>
                <a:gd name="T10" fmla="*/ 495 w 613"/>
                <a:gd name="T11" fmla="*/ 85 h 323"/>
                <a:gd name="T12" fmla="*/ 487 w 613"/>
                <a:gd name="T13" fmla="*/ 102 h 323"/>
                <a:gd name="T14" fmla="*/ 487 w 613"/>
                <a:gd name="T15" fmla="*/ 277 h 323"/>
                <a:gd name="T16" fmla="*/ 273 w 613"/>
                <a:gd name="T17" fmla="*/ 277 h 323"/>
                <a:gd name="T18" fmla="*/ 273 w 613"/>
                <a:gd name="T19" fmla="*/ 308 h 323"/>
                <a:gd name="T20" fmla="*/ 248 w 613"/>
                <a:gd name="T21" fmla="*/ 322 h 323"/>
                <a:gd name="T22" fmla="*/ 74 w 613"/>
                <a:gd name="T23" fmla="*/ 310 h 323"/>
                <a:gd name="T24" fmla="*/ 66 w 613"/>
                <a:gd name="T25" fmla="*/ 297 h 323"/>
                <a:gd name="T26" fmla="*/ 0 w 613"/>
                <a:gd name="T27" fmla="*/ 296 h 323"/>
                <a:gd name="T28" fmla="*/ 1 w 613"/>
                <a:gd name="T29" fmla="*/ 123 h 3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613"/>
                <a:gd name="T46" fmla="*/ 0 h 323"/>
                <a:gd name="T47" fmla="*/ 613 w 613"/>
                <a:gd name="T48" fmla="*/ 323 h 3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613" h="323">
                  <a:moveTo>
                    <a:pt x="1" y="123"/>
                  </a:moveTo>
                  <a:lnTo>
                    <a:pt x="419" y="0"/>
                  </a:lnTo>
                  <a:lnTo>
                    <a:pt x="603" y="33"/>
                  </a:lnTo>
                  <a:lnTo>
                    <a:pt x="611" y="45"/>
                  </a:lnTo>
                  <a:lnTo>
                    <a:pt x="612" y="59"/>
                  </a:lnTo>
                  <a:lnTo>
                    <a:pt x="495" y="85"/>
                  </a:lnTo>
                  <a:lnTo>
                    <a:pt x="487" y="102"/>
                  </a:lnTo>
                  <a:lnTo>
                    <a:pt x="487" y="277"/>
                  </a:lnTo>
                  <a:lnTo>
                    <a:pt x="273" y="277"/>
                  </a:lnTo>
                  <a:lnTo>
                    <a:pt x="273" y="308"/>
                  </a:lnTo>
                  <a:lnTo>
                    <a:pt x="248" y="322"/>
                  </a:lnTo>
                  <a:lnTo>
                    <a:pt x="74" y="310"/>
                  </a:lnTo>
                  <a:lnTo>
                    <a:pt x="66" y="297"/>
                  </a:lnTo>
                  <a:lnTo>
                    <a:pt x="0" y="296"/>
                  </a:lnTo>
                  <a:lnTo>
                    <a:pt x="1" y="123"/>
                  </a:lnTo>
                </a:path>
              </a:pathLst>
            </a:custGeom>
            <a:solidFill>
              <a:srgbClr val="EDFFFE"/>
            </a:solidFill>
            <a:ln w="12700" cap="rnd" cmpd="sng">
              <a:solidFill>
                <a:schemeClr val="bg2"/>
              </a:solidFill>
              <a:prstDash val="solid"/>
              <a:round/>
              <a:headEnd type="none" w="med" len="med"/>
              <a:tailEnd type="none" w="med" len="med"/>
            </a:ln>
          </p:spPr>
          <p:txBody>
            <a:bodyPr/>
            <a:lstStyle/>
            <a:p>
              <a:endParaRPr lang="en-US"/>
            </a:p>
          </p:txBody>
        </p:sp>
        <p:sp>
          <p:nvSpPr>
            <p:cNvPr id="53322" name="Rectangle 135">
              <a:extLst>
                <a:ext uri="{FF2B5EF4-FFF2-40B4-BE49-F238E27FC236}">
                  <a16:creationId xmlns:a16="http://schemas.microsoft.com/office/drawing/2014/main" id="{9D1437A6-4E66-4D89-BC96-8BAC38FE9457}"/>
                </a:ext>
              </a:extLst>
            </p:cNvPr>
            <p:cNvSpPr>
              <a:spLocks noChangeArrowheads="1"/>
            </p:cNvSpPr>
            <p:nvPr/>
          </p:nvSpPr>
          <p:spPr bwMode="auto">
            <a:xfrm>
              <a:off x="2019" y="2751"/>
              <a:ext cx="41" cy="37"/>
            </a:xfrm>
            <a:prstGeom prst="rect">
              <a:avLst/>
            </a:prstGeom>
            <a:solidFill>
              <a:schemeClr val="folHlink"/>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23" name="Freeform 136">
              <a:extLst>
                <a:ext uri="{FF2B5EF4-FFF2-40B4-BE49-F238E27FC236}">
                  <a16:creationId xmlns:a16="http://schemas.microsoft.com/office/drawing/2014/main" id="{B53CDBDE-E935-43EF-A8E4-D245B8F9157B}"/>
                </a:ext>
              </a:extLst>
            </p:cNvPr>
            <p:cNvSpPr>
              <a:spLocks/>
            </p:cNvSpPr>
            <p:nvPr/>
          </p:nvSpPr>
          <p:spPr bwMode="auto">
            <a:xfrm>
              <a:off x="1584" y="2564"/>
              <a:ext cx="408" cy="287"/>
            </a:xfrm>
            <a:custGeom>
              <a:avLst/>
              <a:gdLst>
                <a:gd name="T0" fmla="*/ 0 w 408"/>
                <a:gd name="T1" fmla="*/ 119 h 287"/>
                <a:gd name="T2" fmla="*/ 406 w 408"/>
                <a:gd name="T3" fmla="*/ 0 h 287"/>
                <a:gd name="T4" fmla="*/ 407 w 408"/>
                <a:gd name="T5" fmla="*/ 254 h 287"/>
                <a:gd name="T6" fmla="*/ 259 w 408"/>
                <a:gd name="T7" fmla="*/ 255 h 287"/>
                <a:gd name="T8" fmla="*/ 260 w 408"/>
                <a:gd name="T9" fmla="*/ 286 h 287"/>
                <a:gd name="T10" fmla="*/ 1 w 408"/>
                <a:gd name="T11" fmla="*/ 282 h 287"/>
                <a:gd name="T12" fmla="*/ 0 w 408"/>
                <a:gd name="T13" fmla="*/ 119 h 287"/>
                <a:gd name="T14" fmla="*/ 0 60000 65536"/>
                <a:gd name="T15" fmla="*/ 0 60000 65536"/>
                <a:gd name="T16" fmla="*/ 0 60000 65536"/>
                <a:gd name="T17" fmla="*/ 0 60000 65536"/>
                <a:gd name="T18" fmla="*/ 0 60000 65536"/>
                <a:gd name="T19" fmla="*/ 0 60000 65536"/>
                <a:gd name="T20" fmla="*/ 0 60000 65536"/>
                <a:gd name="T21" fmla="*/ 0 w 408"/>
                <a:gd name="T22" fmla="*/ 0 h 287"/>
                <a:gd name="T23" fmla="*/ 408 w 408"/>
                <a:gd name="T24" fmla="*/ 287 h 28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08" h="287">
                  <a:moveTo>
                    <a:pt x="0" y="119"/>
                  </a:moveTo>
                  <a:lnTo>
                    <a:pt x="406" y="0"/>
                  </a:lnTo>
                  <a:lnTo>
                    <a:pt x="407" y="254"/>
                  </a:lnTo>
                  <a:lnTo>
                    <a:pt x="259" y="255"/>
                  </a:lnTo>
                  <a:lnTo>
                    <a:pt x="260" y="286"/>
                  </a:lnTo>
                  <a:lnTo>
                    <a:pt x="1" y="282"/>
                  </a:lnTo>
                  <a:lnTo>
                    <a:pt x="0" y="119"/>
                  </a:lnTo>
                </a:path>
              </a:pathLst>
            </a:custGeom>
            <a:solidFill>
              <a:srgbClr val="EDFFFE"/>
            </a:solidFill>
            <a:ln w="12700" cap="rnd" cmpd="sng">
              <a:solidFill>
                <a:schemeClr val="bg2"/>
              </a:solidFill>
              <a:prstDash val="solid"/>
              <a:round/>
              <a:headEnd type="none" w="med" len="med"/>
              <a:tailEnd type="none" w="med" len="med"/>
            </a:ln>
          </p:spPr>
          <p:txBody>
            <a:bodyPr/>
            <a:lstStyle/>
            <a:p>
              <a:endParaRPr lang="en-US"/>
            </a:p>
          </p:txBody>
        </p:sp>
        <p:sp>
          <p:nvSpPr>
            <p:cNvPr id="53324" name="Line 137">
              <a:extLst>
                <a:ext uri="{FF2B5EF4-FFF2-40B4-BE49-F238E27FC236}">
                  <a16:creationId xmlns:a16="http://schemas.microsoft.com/office/drawing/2014/main" id="{4C4AD309-6D54-4C3F-9DE8-B03A48D700C1}"/>
                </a:ext>
              </a:extLst>
            </p:cNvPr>
            <p:cNvSpPr>
              <a:spLocks noChangeShapeType="1"/>
            </p:cNvSpPr>
            <p:nvPr/>
          </p:nvSpPr>
          <p:spPr bwMode="auto">
            <a:xfrm flipV="1">
              <a:off x="1587" y="2588"/>
              <a:ext cx="396" cy="11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25" name="Freeform 138">
              <a:extLst>
                <a:ext uri="{FF2B5EF4-FFF2-40B4-BE49-F238E27FC236}">
                  <a16:creationId xmlns:a16="http://schemas.microsoft.com/office/drawing/2014/main" id="{4451DEFE-8AEC-4864-8C1F-33E29AF8E2F4}"/>
                </a:ext>
              </a:extLst>
            </p:cNvPr>
            <p:cNvSpPr>
              <a:spLocks/>
            </p:cNvSpPr>
            <p:nvPr/>
          </p:nvSpPr>
          <p:spPr bwMode="auto">
            <a:xfrm>
              <a:off x="1592" y="2717"/>
              <a:ext cx="394" cy="67"/>
            </a:xfrm>
            <a:custGeom>
              <a:avLst/>
              <a:gdLst>
                <a:gd name="T0" fmla="*/ 0 w 394"/>
                <a:gd name="T1" fmla="*/ 55 h 67"/>
                <a:gd name="T2" fmla="*/ 393 w 394"/>
                <a:gd name="T3" fmla="*/ 0 h 67"/>
                <a:gd name="T4" fmla="*/ 393 w 394"/>
                <a:gd name="T5" fmla="*/ 22 h 67"/>
                <a:gd name="T6" fmla="*/ 2 w 394"/>
                <a:gd name="T7" fmla="*/ 66 h 67"/>
                <a:gd name="T8" fmla="*/ 0 w 394"/>
                <a:gd name="T9" fmla="*/ 55 h 67"/>
                <a:gd name="T10" fmla="*/ 0 60000 65536"/>
                <a:gd name="T11" fmla="*/ 0 60000 65536"/>
                <a:gd name="T12" fmla="*/ 0 60000 65536"/>
                <a:gd name="T13" fmla="*/ 0 60000 65536"/>
                <a:gd name="T14" fmla="*/ 0 60000 65536"/>
                <a:gd name="T15" fmla="*/ 0 w 394"/>
                <a:gd name="T16" fmla="*/ 0 h 67"/>
                <a:gd name="T17" fmla="*/ 394 w 394"/>
                <a:gd name="T18" fmla="*/ 67 h 67"/>
              </a:gdLst>
              <a:ahLst/>
              <a:cxnLst>
                <a:cxn ang="T10">
                  <a:pos x="T0" y="T1"/>
                </a:cxn>
                <a:cxn ang="T11">
                  <a:pos x="T2" y="T3"/>
                </a:cxn>
                <a:cxn ang="T12">
                  <a:pos x="T4" y="T5"/>
                </a:cxn>
                <a:cxn ang="T13">
                  <a:pos x="T6" y="T7"/>
                </a:cxn>
                <a:cxn ang="T14">
                  <a:pos x="T8" y="T9"/>
                </a:cxn>
              </a:cxnLst>
              <a:rect l="T15" t="T16" r="T17" b="T18"/>
              <a:pathLst>
                <a:path w="394" h="67">
                  <a:moveTo>
                    <a:pt x="0" y="55"/>
                  </a:moveTo>
                  <a:lnTo>
                    <a:pt x="393" y="0"/>
                  </a:lnTo>
                  <a:lnTo>
                    <a:pt x="393" y="22"/>
                  </a:lnTo>
                  <a:lnTo>
                    <a:pt x="2" y="66"/>
                  </a:lnTo>
                  <a:lnTo>
                    <a:pt x="0" y="55"/>
                  </a:lnTo>
                </a:path>
              </a:pathLst>
            </a:custGeom>
            <a:solidFill>
              <a:srgbClr val="A2C1FE"/>
            </a:solidFill>
            <a:ln w="12700" cap="rnd" cmpd="sng">
              <a:solidFill>
                <a:schemeClr val="bg2"/>
              </a:solidFill>
              <a:prstDash val="solid"/>
              <a:round/>
              <a:headEnd type="none" w="med" len="med"/>
              <a:tailEnd type="none" w="med" len="med"/>
            </a:ln>
          </p:spPr>
          <p:txBody>
            <a:bodyPr/>
            <a:lstStyle/>
            <a:p>
              <a:endParaRPr lang="en-US"/>
            </a:p>
          </p:txBody>
        </p:sp>
        <p:sp>
          <p:nvSpPr>
            <p:cNvPr id="53326" name="Rectangle 139">
              <a:extLst>
                <a:ext uri="{FF2B5EF4-FFF2-40B4-BE49-F238E27FC236}">
                  <a16:creationId xmlns:a16="http://schemas.microsoft.com/office/drawing/2014/main" id="{0D83966B-031A-4764-8327-4B002C10F581}"/>
                </a:ext>
              </a:extLst>
            </p:cNvPr>
            <p:cNvSpPr>
              <a:spLocks noChangeArrowheads="1"/>
            </p:cNvSpPr>
            <p:nvPr/>
          </p:nvSpPr>
          <p:spPr bwMode="auto">
            <a:xfrm>
              <a:off x="2019" y="2721"/>
              <a:ext cx="41" cy="12"/>
            </a:xfrm>
            <a:prstGeom prst="rect">
              <a:avLst/>
            </a:prstGeom>
            <a:solidFill>
              <a:srgbClr val="A2C1FE"/>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27" name="Freeform 140">
              <a:extLst>
                <a:ext uri="{FF2B5EF4-FFF2-40B4-BE49-F238E27FC236}">
                  <a16:creationId xmlns:a16="http://schemas.microsoft.com/office/drawing/2014/main" id="{18F3D3E0-E011-415F-A6FF-8FDE2D18A4AC}"/>
                </a:ext>
              </a:extLst>
            </p:cNvPr>
            <p:cNvSpPr>
              <a:spLocks/>
            </p:cNvSpPr>
            <p:nvPr/>
          </p:nvSpPr>
          <p:spPr bwMode="auto">
            <a:xfrm>
              <a:off x="1591" y="2749"/>
              <a:ext cx="395" cy="61"/>
            </a:xfrm>
            <a:custGeom>
              <a:avLst/>
              <a:gdLst>
                <a:gd name="T0" fmla="*/ 0 w 395"/>
                <a:gd name="T1" fmla="*/ 38 h 61"/>
                <a:gd name="T2" fmla="*/ 394 w 395"/>
                <a:gd name="T3" fmla="*/ 0 h 61"/>
                <a:gd name="T4" fmla="*/ 394 w 395"/>
                <a:gd name="T5" fmla="*/ 47 h 61"/>
                <a:gd name="T6" fmla="*/ 1 w 395"/>
                <a:gd name="T7" fmla="*/ 60 h 61"/>
                <a:gd name="T8" fmla="*/ 0 w 395"/>
                <a:gd name="T9" fmla="*/ 38 h 61"/>
                <a:gd name="T10" fmla="*/ 0 60000 65536"/>
                <a:gd name="T11" fmla="*/ 0 60000 65536"/>
                <a:gd name="T12" fmla="*/ 0 60000 65536"/>
                <a:gd name="T13" fmla="*/ 0 60000 65536"/>
                <a:gd name="T14" fmla="*/ 0 60000 65536"/>
                <a:gd name="T15" fmla="*/ 0 w 395"/>
                <a:gd name="T16" fmla="*/ 0 h 61"/>
                <a:gd name="T17" fmla="*/ 395 w 395"/>
                <a:gd name="T18" fmla="*/ 61 h 61"/>
              </a:gdLst>
              <a:ahLst/>
              <a:cxnLst>
                <a:cxn ang="T10">
                  <a:pos x="T0" y="T1"/>
                </a:cxn>
                <a:cxn ang="T11">
                  <a:pos x="T2" y="T3"/>
                </a:cxn>
                <a:cxn ang="T12">
                  <a:pos x="T4" y="T5"/>
                </a:cxn>
                <a:cxn ang="T13">
                  <a:pos x="T6" y="T7"/>
                </a:cxn>
                <a:cxn ang="T14">
                  <a:pos x="T8" y="T9"/>
                </a:cxn>
              </a:cxnLst>
              <a:rect l="T15" t="T16" r="T17" b="T18"/>
              <a:pathLst>
                <a:path w="395" h="61">
                  <a:moveTo>
                    <a:pt x="0" y="38"/>
                  </a:moveTo>
                  <a:lnTo>
                    <a:pt x="394" y="0"/>
                  </a:lnTo>
                  <a:lnTo>
                    <a:pt x="394" y="47"/>
                  </a:lnTo>
                  <a:lnTo>
                    <a:pt x="1" y="60"/>
                  </a:lnTo>
                  <a:lnTo>
                    <a:pt x="0" y="38"/>
                  </a:lnTo>
                </a:path>
              </a:pathLst>
            </a:custGeom>
            <a:solidFill>
              <a:srgbClr val="F95AB7"/>
            </a:solidFill>
            <a:ln w="12700" cap="rnd" cmpd="sng">
              <a:solidFill>
                <a:schemeClr val="bg2"/>
              </a:solidFill>
              <a:prstDash val="solid"/>
              <a:round/>
              <a:headEnd type="none" w="med" len="med"/>
              <a:tailEnd type="none" w="med" len="med"/>
            </a:ln>
          </p:spPr>
          <p:txBody>
            <a:bodyPr/>
            <a:lstStyle/>
            <a:p>
              <a:endParaRPr lang="en-US"/>
            </a:p>
          </p:txBody>
        </p:sp>
        <p:sp>
          <p:nvSpPr>
            <p:cNvPr id="53328" name="Oval 141">
              <a:extLst>
                <a:ext uri="{FF2B5EF4-FFF2-40B4-BE49-F238E27FC236}">
                  <a16:creationId xmlns:a16="http://schemas.microsoft.com/office/drawing/2014/main" id="{90FFBF81-C2E2-4545-99CF-143871A72D72}"/>
                </a:ext>
              </a:extLst>
            </p:cNvPr>
            <p:cNvSpPr>
              <a:spLocks noChangeArrowheads="1"/>
            </p:cNvSpPr>
            <p:nvPr/>
          </p:nvSpPr>
          <p:spPr bwMode="auto">
            <a:xfrm>
              <a:off x="2134" y="2847"/>
              <a:ext cx="127" cy="133"/>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29" name="Freeform 142">
              <a:extLst>
                <a:ext uri="{FF2B5EF4-FFF2-40B4-BE49-F238E27FC236}">
                  <a16:creationId xmlns:a16="http://schemas.microsoft.com/office/drawing/2014/main" id="{51C3B67B-6117-4761-92C2-E6C5194CB5FA}"/>
                </a:ext>
              </a:extLst>
            </p:cNvPr>
            <p:cNvSpPr>
              <a:spLocks/>
            </p:cNvSpPr>
            <p:nvPr/>
          </p:nvSpPr>
          <p:spPr bwMode="auto">
            <a:xfrm>
              <a:off x="2011" y="2577"/>
              <a:ext cx="177" cy="254"/>
            </a:xfrm>
            <a:custGeom>
              <a:avLst/>
              <a:gdLst>
                <a:gd name="T0" fmla="*/ 0 w 177"/>
                <a:gd name="T1" fmla="*/ 253 h 254"/>
                <a:gd name="T2" fmla="*/ 0 w 177"/>
                <a:gd name="T3" fmla="*/ 0 h 254"/>
                <a:gd name="T4" fmla="*/ 176 w 177"/>
                <a:gd name="T5" fmla="*/ 22 h 254"/>
                <a:gd name="T6" fmla="*/ 0 60000 65536"/>
                <a:gd name="T7" fmla="*/ 0 60000 65536"/>
                <a:gd name="T8" fmla="*/ 0 60000 65536"/>
                <a:gd name="T9" fmla="*/ 0 w 177"/>
                <a:gd name="T10" fmla="*/ 0 h 254"/>
                <a:gd name="T11" fmla="*/ 177 w 177"/>
                <a:gd name="T12" fmla="*/ 254 h 254"/>
              </a:gdLst>
              <a:ahLst/>
              <a:cxnLst>
                <a:cxn ang="T6">
                  <a:pos x="T0" y="T1"/>
                </a:cxn>
                <a:cxn ang="T7">
                  <a:pos x="T2" y="T3"/>
                </a:cxn>
                <a:cxn ang="T8">
                  <a:pos x="T4" y="T5"/>
                </a:cxn>
              </a:cxnLst>
              <a:rect l="T9" t="T10" r="T11" b="T12"/>
              <a:pathLst>
                <a:path w="177" h="254">
                  <a:moveTo>
                    <a:pt x="0" y="253"/>
                  </a:moveTo>
                  <a:lnTo>
                    <a:pt x="0" y="0"/>
                  </a:lnTo>
                  <a:lnTo>
                    <a:pt x="176" y="22"/>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30" name="Freeform 143">
              <a:extLst>
                <a:ext uri="{FF2B5EF4-FFF2-40B4-BE49-F238E27FC236}">
                  <a16:creationId xmlns:a16="http://schemas.microsoft.com/office/drawing/2014/main" id="{ADC3F925-7815-4428-B90B-C7E9B7645EBD}"/>
                </a:ext>
              </a:extLst>
            </p:cNvPr>
            <p:cNvSpPr>
              <a:spLocks/>
            </p:cNvSpPr>
            <p:nvPr/>
          </p:nvSpPr>
          <p:spPr bwMode="auto">
            <a:xfrm>
              <a:off x="2065" y="2608"/>
              <a:ext cx="167" cy="269"/>
            </a:xfrm>
            <a:custGeom>
              <a:avLst/>
              <a:gdLst>
                <a:gd name="T0" fmla="*/ 165 w 167"/>
                <a:gd name="T1" fmla="*/ 268 h 269"/>
                <a:gd name="T2" fmla="*/ 134 w 167"/>
                <a:gd name="T3" fmla="*/ 230 h 269"/>
                <a:gd name="T4" fmla="*/ 5 w 167"/>
                <a:gd name="T5" fmla="*/ 228 h 269"/>
                <a:gd name="T6" fmla="*/ 0 w 167"/>
                <a:gd name="T7" fmla="*/ 223 h 269"/>
                <a:gd name="T8" fmla="*/ 2 w 167"/>
                <a:gd name="T9" fmla="*/ 45 h 269"/>
                <a:gd name="T10" fmla="*/ 9 w 167"/>
                <a:gd name="T11" fmla="*/ 29 h 269"/>
                <a:gd name="T12" fmla="*/ 133 w 167"/>
                <a:gd name="T13" fmla="*/ 3 h 269"/>
                <a:gd name="T14" fmla="*/ 150 w 167"/>
                <a:gd name="T15" fmla="*/ 0 h 269"/>
                <a:gd name="T16" fmla="*/ 166 w 167"/>
                <a:gd name="T17" fmla="*/ 109 h 269"/>
                <a:gd name="T18" fmla="*/ 165 w 167"/>
                <a:gd name="T19" fmla="*/ 268 h 2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7"/>
                <a:gd name="T31" fmla="*/ 0 h 269"/>
                <a:gd name="T32" fmla="*/ 167 w 167"/>
                <a:gd name="T33" fmla="*/ 269 h 26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7" h="269">
                  <a:moveTo>
                    <a:pt x="165" y="268"/>
                  </a:moveTo>
                  <a:lnTo>
                    <a:pt x="134" y="230"/>
                  </a:lnTo>
                  <a:lnTo>
                    <a:pt x="5" y="228"/>
                  </a:lnTo>
                  <a:lnTo>
                    <a:pt x="0" y="223"/>
                  </a:lnTo>
                  <a:lnTo>
                    <a:pt x="2" y="45"/>
                  </a:lnTo>
                  <a:lnTo>
                    <a:pt x="9" y="29"/>
                  </a:lnTo>
                  <a:lnTo>
                    <a:pt x="133" y="3"/>
                  </a:lnTo>
                  <a:lnTo>
                    <a:pt x="150" y="0"/>
                  </a:lnTo>
                  <a:lnTo>
                    <a:pt x="166" y="109"/>
                  </a:lnTo>
                  <a:lnTo>
                    <a:pt x="165" y="268"/>
                  </a:lnTo>
                </a:path>
              </a:pathLst>
            </a:custGeom>
            <a:solidFill>
              <a:srgbClr val="EDFFFE"/>
            </a:solidFill>
            <a:ln w="12700" cap="rnd" cmpd="sng">
              <a:solidFill>
                <a:schemeClr val="bg2"/>
              </a:solidFill>
              <a:prstDash val="solid"/>
              <a:round/>
              <a:headEnd type="none" w="med" len="med"/>
              <a:tailEnd type="none" w="med" len="med"/>
            </a:ln>
          </p:spPr>
          <p:txBody>
            <a:bodyPr/>
            <a:lstStyle/>
            <a:p>
              <a:endParaRPr lang="en-US"/>
            </a:p>
          </p:txBody>
        </p:sp>
        <p:sp>
          <p:nvSpPr>
            <p:cNvPr id="53331" name="Freeform 144">
              <a:extLst>
                <a:ext uri="{FF2B5EF4-FFF2-40B4-BE49-F238E27FC236}">
                  <a16:creationId xmlns:a16="http://schemas.microsoft.com/office/drawing/2014/main" id="{033DBA81-5ACB-4C7B-BCD0-4032A391264E}"/>
                </a:ext>
              </a:extLst>
            </p:cNvPr>
            <p:cNvSpPr>
              <a:spLocks/>
            </p:cNvSpPr>
            <p:nvPr/>
          </p:nvSpPr>
          <p:spPr bwMode="auto">
            <a:xfrm>
              <a:off x="2067" y="2719"/>
              <a:ext cx="164" cy="59"/>
            </a:xfrm>
            <a:custGeom>
              <a:avLst/>
              <a:gdLst>
                <a:gd name="T0" fmla="*/ 0 w 164"/>
                <a:gd name="T1" fmla="*/ 58 h 59"/>
                <a:gd name="T2" fmla="*/ 158 w 164"/>
                <a:gd name="T3" fmla="*/ 48 h 59"/>
                <a:gd name="T4" fmla="*/ 163 w 164"/>
                <a:gd name="T5" fmla="*/ 0 h 59"/>
                <a:gd name="T6" fmla="*/ 0 w 164"/>
                <a:gd name="T7" fmla="*/ 20 h 59"/>
                <a:gd name="T8" fmla="*/ 0 60000 65536"/>
                <a:gd name="T9" fmla="*/ 0 60000 65536"/>
                <a:gd name="T10" fmla="*/ 0 60000 65536"/>
                <a:gd name="T11" fmla="*/ 0 60000 65536"/>
                <a:gd name="T12" fmla="*/ 0 w 164"/>
                <a:gd name="T13" fmla="*/ 0 h 59"/>
                <a:gd name="T14" fmla="*/ 164 w 164"/>
                <a:gd name="T15" fmla="*/ 59 h 59"/>
              </a:gdLst>
              <a:ahLst/>
              <a:cxnLst>
                <a:cxn ang="T8">
                  <a:pos x="T0" y="T1"/>
                </a:cxn>
                <a:cxn ang="T9">
                  <a:pos x="T2" y="T3"/>
                </a:cxn>
                <a:cxn ang="T10">
                  <a:pos x="T4" y="T5"/>
                </a:cxn>
                <a:cxn ang="T11">
                  <a:pos x="T6" y="T7"/>
                </a:cxn>
              </a:cxnLst>
              <a:rect l="T12" t="T13" r="T14" b="T15"/>
              <a:pathLst>
                <a:path w="164" h="59">
                  <a:moveTo>
                    <a:pt x="0" y="58"/>
                  </a:moveTo>
                  <a:lnTo>
                    <a:pt x="158" y="48"/>
                  </a:lnTo>
                  <a:lnTo>
                    <a:pt x="163" y="0"/>
                  </a:lnTo>
                  <a:lnTo>
                    <a:pt x="0" y="20"/>
                  </a:lnTo>
                </a:path>
              </a:pathLst>
            </a:custGeom>
            <a:solidFill>
              <a:srgbClr val="F95AB7"/>
            </a:solidFill>
            <a:ln w="12700" cap="rnd" cmpd="sng">
              <a:solidFill>
                <a:schemeClr val="bg2"/>
              </a:solidFill>
              <a:prstDash val="solid"/>
              <a:round/>
              <a:headEnd type="none" w="med" len="med"/>
              <a:tailEnd type="none" w="med" len="med"/>
            </a:ln>
          </p:spPr>
          <p:txBody>
            <a:bodyPr/>
            <a:lstStyle/>
            <a:p>
              <a:endParaRPr lang="en-US"/>
            </a:p>
          </p:txBody>
        </p:sp>
        <p:sp>
          <p:nvSpPr>
            <p:cNvPr id="53332" name="Freeform 145">
              <a:extLst>
                <a:ext uri="{FF2B5EF4-FFF2-40B4-BE49-F238E27FC236}">
                  <a16:creationId xmlns:a16="http://schemas.microsoft.com/office/drawing/2014/main" id="{7B68A5AE-13F4-487C-AC1E-92B8E69C5370}"/>
                </a:ext>
              </a:extLst>
            </p:cNvPr>
            <p:cNvSpPr>
              <a:spLocks/>
            </p:cNvSpPr>
            <p:nvPr/>
          </p:nvSpPr>
          <p:spPr bwMode="auto">
            <a:xfrm>
              <a:off x="2144" y="2632"/>
              <a:ext cx="88" cy="179"/>
            </a:xfrm>
            <a:custGeom>
              <a:avLst/>
              <a:gdLst>
                <a:gd name="T0" fmla="*/ 8 w 88"/>
                <a:gd name="T1" fmla="*/ 11 h 179"/>
                <a:gd name="T2" fmla="*/ 1 w 88"/>
                <a:gd name="T3" fmla="*/ 15 h 179"/>
                <a:gd name="T4" fmla="*/ 2 w 88"/>
                <a:gd name="T5" fmla="*/ 85 h 179"/>
                <a:gd name="T6" fmla="*/ 1 w 88"/>
                <a:gd name="T7" fmla="*/ 91 h 179"/>
                <a:gd name="T8" fmla="*/ 0 w 88"/>
                <a:gd name="T9" fmla="*/ 173 h 179"/>
                <a:gd name="T10" fmla="*/ 9 w 88"/>
                <a:gd name="T11" fmla="*/ 178 h 179"/>
                <a:gd name="T12" fmla="*/ 71 w 88"/>
                <a:gd name="T13" fmla="*/ 178 h 179"/>
                <a:gd name="T14" fmla="*/ 79 w 88"/>
                <a:gd name="T15" fmla="*/ 168 h 179"/>
                <a:gd name="T16" fmla="*/ 79 w 88"/>
                <a:gd name="T17" fmla="*/ 90 h 179"/>
                <a:gd name="T18" fmla="*/ 87 w 88"/>
                <a:gd name="T19" fmla="*/ 77 h 179"/>
                <a:gd name="T20" fmla="*/ 64 w 88"/>
                <a:gd name="T21" fmla="*/ 3 h 179"/>
                <a:gd name="T22" fmla="*/ 59 w 88"/>
                <a:gd name="T23" fmla="*/ 0 h 179"/>
                <a:gd name="T24" fmla="*/ 8 w 88"/>
                <a:gd name="T25" fmla="*/ 11 h 17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8"/>
                <a:gd name="T40" fmla="*/ 0 h 179"/>
                <a:gd name="T41" fmla="*/ 88 w 88"/>
                <a:gd name="T42" fmla="*/ 179 h 17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8" h="179">
                  <a:moveTo>
                    <a:pt x="8" y="11"/>
                  </a:moveTo>
                  <a:lnTo>
                    <a:pt x="1" y="15"/>
                  </a:lnTo>
                  <a:lnTo>
                    <a:pt x="2" y="85"/>
                  </a:lnTo>
                  <a:lnTo>
                    <a:pt x="1" y="91"/>
                  </a:lnTo>
                  <a:lnTo>
                    <a:pt x="0" y="173"/>
                  </a:lnTo>
                  <a:lnTo>
                    <a:pt x="9" y="178"/>
                  </a:lnTo>
                  <a:lnTo>
                    <a:pt x="71" y="178"/>
                  </a:lnTo>
                  <a:lnTo>
                    <a:pt x="79" y="168"/>
                  </a:lnTo>
                  <a:lnTo>
                    <a:pt x="79" y="90"/>
                  </a:lnTo>
                  <a:lnTo>
                    <a:pt x="87" y="77"/>
                  </a:lnTo>
                  <a:lnTo>
                    <a:pt x="64" y="3"/>
                  </a:lnTo>
                  <a:lnTo>
                    <a:pt x="59" y="0"/>
                  </a:lnTo>
                  <a:lnTo>
                    <a:pt x="8" y="11"/>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33" name="Freeform 146">
              <a:extLst>
                <a:ext uri="{FF2B5EF4-FFF2-40B4-BE49-F238E27FC236}">
                  <a16:creationId xmlns:a16="http://schemas.microsoft.com/office/drawing/2014/main" id="{EDFAC91A-60AF-4C30-A481-053CA9F012F2}"/>
                </a:ext>
              </a:extLst>
            </p:cNvPr>
            <p:cNvSpPr>
              <a:spLocks/>
            </p:cNvSpPr>
            <p:nvPr/>
          </p:nvSpPr>
          <p:spPr bwMode="auto">
            <a:xfrm>
              <a:off x="2154" y="2641"/>
              <a:ext cx="36" cy="81"/>
            </a:xfrm>
            <a:custGeom>
              <a:avLst/>
              <a:gdLst>
                <a:gd name="T0" fmla="*/ 1 w 36"/>
                <a:gd name="T1" fmla="*/ 80 h 81"/>
                <a:gd name="T2" fmla="*/ 35 w 36"/>
                <a:gd name="T3" fmla="*/ 76 h 81"/>
                <a:gd name="T4" fmla="*/ 35 w 36"/>
                <a:gd name="T5" fmla="*/ 0 h 81"/>
                <a:gd name="T6" fmla="*/ 0 w 36"/>
                <a:gd name="T7" fmla="*/ 9 h 81"/>
                <a:gd name="T8" fmla="*/ 1 w 36"/>
                <a:gd name="T9" fmla="*/ 80 h 81"/>
                <a:gd name="T10" fmla="*/ 0 60000 65536"/>
                <a:gd name="T11" fmla="*/ 0 60000 65536"/>
                <a:gd name="T12" fmla="*/ 0 60000 65536"/>
                <a:gd name="T13" fmla="*/ 0 60000 65536"/>
                <a:gd name="T14" fmla="*/ 0 60000 65536"/>
                <a:gd name="T15" fmla="*/ 0 w 36"/>
                <a:gd name="T16" fmla="*/ 0 h 81"/>
                <a:gd name="T17" fmla="*/ 36 w 36"/>
                <a:gd name="T18" fmla="*/ 81 h 81"/>
              </a:gdLst>
              <a:ahLst/>
              <a:cxnLst>
                <a:cxn ang="T10">
                  <a:pos x="T0" y="T1"/>
                </a:cxn>
                <a:cxn ang="T11">
                  <a:pos x="T2" y="T3"/>
                </a:cxn>
                <a:cxn ang="T12">
                  <a:pos x="T4" y="T5"/>
                </a:cxn>
                <a:cxn ang="T13">
                  <a:pos x="T6" y="T7"/>
                </a:cxn>
                <a:cxn ang="T14">
                  <a:pos x="T8" y="T9"/>
                </a:cxn>
              </a:cxnLst>
              <a:rect l="T15" t="T16" r="T17" b="T18"/>
              <a:pathLst>
                <a:path w="36" h="81">
                  <a:moveTo>
                    <a:pt x="1" y="80"/>
                  </a:moveTo>
                  <a:lnTo>
                    <a:pt x="35" y="76"/>
                  </a:lnTo>
                  <a:lnTo>
                    <a:pt x="35" y="0"/>
                  </a:lnTo>
                  <a:lnTo>
                    <a:pt x="0" y="9"/>
                  </a:lnTo>
                  <a:lnTo>
                    <a:pt x="1" y="80"/>
                  </a:lnTo>
                </a:path>
              </a:pathLst>
            </a:custGeom>
            <a:solidFill>
              <a:srgbClr val="919191"/>
            </a:solidFill>
            <a:ln w="12700" cap="rnd" cmpd="sng">
              <a:solidFill>
                <a:schemeClr val="bg2"/>
              </a:solidFill>
              <a:prstDash val="solid"/>
              <a:round/>
              <a:headEnd type="none" w="med" len="med"/>
              <a:tailEnd type="none" w="med" len="med"/>
            </a:ln>
          </p:spPr>
          <p:txBody>
            <a:bodyPr/>
            <a:lstStyle/>
            <a:p>
              <a:endParaRPr lang="en-US"/>
            </a:p>
          </p:txBody>
        </p:sp>
        <p:sp>
          <p:nvSpPr>
            <p:cNvPr id="53334" name="Freeform 147">
              <a:extLst>
                <a:ext uri="{FF2B5EF4-FFF2-40B4-BE49-F238E27FC236}">
                  <a16:creationId xmlns:a16="http://schemas.microsoft.com/office/drawing/2014/main" id="{EFBFD2CE-D263-4084-9AF9-636FF7B28612}"/>
                </a:ext>
              </a:extLst>
            </p:cNvPr>
            <p:cNvSpPr>
              <a:spLocks/>
            </p:cNvSpPr>
            <p:nvPr/>
          </p:nvSpPr>
          <p:spPr bwMode="auto">
            <a:xfrm>
              <a:off x="2196" y="2640"/>
              <a:ext cx="26" cy="78"/>
            </a:xfrm>
            <a:custGeom>
              <a:avLst/>
              <a:gdLst>
                <a:gd name="T0" fmla="*/ 0 w 26"/>
                <a:gd name="T1" fmla="*/ 1 h 78"/>
                <a:gd name="T2" fmla="*/ 6 w 26"/>
                <a:gd name="T3" fmla="*/ 0 h 78"/>
                <a:gd name="T4" fmla="*/ 25 w 26"/>
                <a:gd name="T5" fmla="*/ 73 h 78"/>
                <a:gd name="T6" fmla="*/ 0 w 26"/>
                <a:gd name="T7" fmla="*/ 77 h 78"/>
                <a:gd name="T8" fmla="*/ 0 w 26"/>
                <a:gd name="T9" fmla="*/ 1 h 78"/>
                <a:gd name="T10" fmla="*/ 0 60000 65536"/>
                <a:gd name="T11" fmla="*/ 0 60000 65536"/>
                <a:gd name="T12" fmla="*/ 0 60000 65536"/>
                <a:gd name="T13" fmla="*/ 0 60000 65536"/>
                <a:gd name="T14" fmla="*/ 0 60000 65536"/>
                <a:gd name="T15" fmla="*/ 0 w 26"/>
                <a:gd name="T16" fmla="*/ 0 h 78"/>
                <a:gd name="T17" fmla="*/ 26 w 26"/>
                <a:gd name="T18" fmla="*/ 78 h 78"/>
              </a:gdLst>
              <a:ahLst/>
              <a:cxnLst>
                <a:cxn ang="T10">
                  <a:pos x="T0" y="T1"/>
                </a:cxn>
                <a:cxn ang="T11">
                  <a:pos x="T2" y="T3"/>
                </a:cxn>
                <a:cxn ang="T12">
                  <a:pos x="T4" y="T5"/>
                </a:cxn>
                <a:cxn ang="T13">
                  <a:pos x="T6" y="T7"/>
                </a:cxn>
                <a:cxn ang="T14">
                  <a:pos x="T8" y="T9"/>
                </a:cxn>
              </a:cxnLst>
              <a:rect l="T15" t="T16" r="T17" b="T18"/>
              <a:pathLst>
                <a:path w="26" h="78">
                  <a:moveTo>
                    <a:pt x="0" y="1"/>
                  </a:moveTo>
                  <a:lnTo>
                    <a:pt x="6" y="0"/>
                  </a:lnTo>
                  <a:lnTo>
                    <a:pt x="25" y="73"/>
                  </a:lnTo>
                  <a:lnTo>
                    <a:pt x="0" y="77"/>
                  </a:lnTo>
                  <a:lnTo>
                    <a:pt x="0" y="1"/>
                  </a:lnTo>
                </a:path>
              </a:pathLst>
            </a:custGeom>
            <a:solidFill>
              <a:srgbClr val="919191"/>
            </a:solidFill>
            <a:ln w="12700" cap="rnd" cmpd="sng">
              <a:solidFill>
                <a:schemeClr val="bg2"/>
              </a:solidFill>
              <a:prstDash val="solid"/>
              <a:round/>
              <a:headEnd type="none" w="med" len="med"/>
              <a:tailEnd type="none" w="med" len="med"/>
            </a:ln>
          </p:spPr>
          <p:txBody>
            <a:bodyPr/>
            <a:lstStyle/>
            <a:p>
              <a:endParaRPr lang="en-US"/>
            </a:p>
          </p:txBody>
        </p:sp>
        <p:sp>
          <p:nvSpPr>
            <p:cNvPr id="53335" name="Freeform 148">
              <a:extLst>
                <a:ext uri="{FF2B5EF4-FFF2-40B4-BE49-F238E27FC236}">
                  <a16:creationId xmlns:a16="http://schemas.microsoft.com/office/drawing/2014/main" id="{C6EC6DA7-9496-4224-82F5-12AE76830D9B}"/>
                </a:ext>
              </a:extLst>
            </p:cNvPr>
            <p:cNvSpPr>
              <a:spLocks/>
            </p:cNvSpPr>
            <p:nvPr/>
          </p:nvSpPr>
          <p:spPr bwMode="auto">
            <a:xfrm>
              <a:off x="2148" y="2723"/>
              <a:ext cx="28" cy="18"/>
            </a:xfrm>
            <a:custGeom>
              <a:avLst/>
              <a:gdLst>
                <a:gd name="T0" fmla="*/ 5 w 28"/>
                <a:gd name="T1" fmla="*/ 4 h 18"/>
                <a:gd name="T2" fmla="*/ 27 w 28"/>
                <a:gd name="T3" fmla="*/ 0 h 18"/>
                <a:gd name="T4" fmla="*/ 27 w 28"/>
                <a:gd name="T5" fmla="*/ 12 h 18"/>
                <a:gd name="T6" fmla="*/ 0 w 28"/>
                <a:gd name="T7" fmla="*/ 17 h 18"/>
                <a:gd name="T8" fmla="*/ 5 w 28"/>
                <a:gd name="T9" fmla="*/ 4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5" y="4"/>
                  </a:moveTo>
                  <a:lnTo>
                    <a:pt x="27" y="0"/>
                  </a:lnTo>
                  <a:lnTo>
                    <a:pt x="27" y="12"/>
                  </a:lnTo>
                  <a:lnTo>
                    <a:pt x="0" y="17"/>
                  </a:lnTo>
                  <a:lnTo>
                    <a:pt x="5" y="4"/>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336" name="Line 149">
              <a:extLst>
                <a:ext uri="{FF2B5EF4-FFF2-40B4-BE49-F238E27FC236}">
                  <a16:creationId xmlns:a16="http://schemas.microsoft.com/office/drawing/2014/main" id="{D3417D69-F18C-406E-A72D-54352CF4F612}"/>
                </a:ext>
              </a:extLst>
            </p:cNvPr>
            <p:cNvSpPr>
              <a:spLocks noChangeShapeType="1"/>
            </p:cNvSpPr>
            <p:nvPr/>
          </p:nvSpPr>
          <p:spPr bwMode="auto">
            <a:xfrm flipV="1">
              <a:off x="2070" y="2642"/>
              <a:ext cx="70" cy="2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37" name="Freeform 150">
              <a:extLst>
                <a:ext uri="{FF2B5EF4-FFF2-40B4-BE49-F238E27FC236}">
                  <a16:creationId xmlns:a16="http://schemas.microsoft.com/office/drawing/2014/main" id="{D6B84D05-4434-41DB-BF81-7D9DA93DC2E6}"/>
                </a:ext>
              </a:extLst>
            </p:cNvPr>
            <p:cNvSpPr>
              <a:spLocks/>
            </p:cNvSpPr>
            <p:nvPr/>
          </p:nvSpPr>
          <p:spPr bwMode="auto">
            <a:xfrm>
              <a:off x="2090" y="2751"/>
              <a:ext cx="38" cy="61"/>
            </a:xfrm>
            <a:custGeom>
              <a:avLst/>
              <a:gdLst>
                <a:gd name="T0" fmla="*/ 0 w 38"/>
                <a:gd name="T1" fmla="*/ 4 h 61"/>
                <a:gd name="T2" fmla="*/ 36 w 38"/>
                <a:gd name="T3" fmla="*/ 0 h 61"/>
                <a:gd name="T4" fmla="*/ 37 w 38"/>
                <a:gd name="T5" fmla="*/ 58 h 61"/>
                <a:gd name="T6" fmla="*/ 0 w 38"/>
                <a:gd name="T7" fmla="*/ 60 h 61"/>
                <a:gd name="T8" fmla="*/ 0 w 38"/>
                <a:gd name="T9" fmla="*/ 4 h 61"/>
                <a:gd name="T10" fmla="*/ 0 60000 65536"/>
                <a:gd name="T11" fmla="*/ 0 60000 65536"/>
                <a:gd name="T12" fmla="*/ 0 60000 65536"/>
                <a:gd name="T13" fmla="*/ 0 60000 65536"/>
                <a:gd name="T14" fmla="*/ 0 60000 65536"/>
                <a:gd name="T15" fmla="*/ 0 w 38"/>
                <a:gd name="T16" fmla="*/ 0 h 61"/>
                <a:gd name="T17" fmla="*/ 38 w 38"/>
                <a:gd name="T18" fmla="*/ 61 h 61"/>
              </a:gdLst>
              <a:ahLst/>
              <a:cxnLst>
                <a:cxn ang="T10">
                  <a:pos x="T0" y="T1"/>
                </a:cxn>
                <a:cxn ang="T11">
                  <a:pos x="T2" y="T3"/>
                </a:cxn>
                <a:cxn ang="T12">
                  <a:pos x="T4" y="T5"/>
                </a:cxn>
                <a:cxn ang="T13">
                  <a:pos x="T6" y="T7"/>
                </a:cxn>
                <a:cxn ang="T14">
                  <a:pos x="T8" y="T9"/>
                </a:cxn>
              </a:cxnLst>
              <a:rect l="T15" t="T16" r="T17" b="T18"/>
              <a:pathLst>
                <a:path w="38" h="61">
                  <a:moveTo>
                    <a:pt x="0" y="4"/>
                  </a:moveTo>
                  <a:lnTo>
                    <a:pt x="36" y="0"/>
                  </a:lnTo>
                  <a:lnTo>
                    <a:pt x="37" y="58"/>
                  </a:lnTo>
                  <a:lnTo>
                    <a:pt x="0" y="60"/>
                  </a:lnTo>
                  <a:lnTo>
                    <a:pt x="0" y="4"/>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38" name="Freeform 151">
              <a:extLst>
                <a:ext uri="{FF2B5EF4-FFF2-40B4-BE49-F238E27FC236}">
                  <a16:creationId xmlns:a16="http://schemas.microsoft.com/office/drawing/2014/main" id="{663C1867-156B-4A1E-B2F5-65A551241022}"/>
                </a:ext>
              </a:extLst>
            </p:cNvPr>
            <p:cNvSpPr>
              <a:spLocks/>
            </p:cNvSpPr>
            <p:nvPr/>
          </p:nvSpPr>
          <p:spPr bwMode="auto">
            <a:xfrm>
              <a:off x="2249" y="2871"/>
              <a:ext cx="213" cy="48"/>
            </a:xfrm>
            <a:custGeom>
              <a:avLst/>
              <a:gdLst>
                <a:gd name="T0" fmla="*/ 3 w 213"/>
                <a:gd name="T1" fmla="*/ 6 h 48"/>
                <a:gd name="T2" fmla="*/ 212 w 213"/>
                <a:gd name="T3" fmla="*/ 0 h 48"/>
                <a:gd name="T4" fmla="*/ 212 w 213"/>
                <a:gd name="T5" fmla="*/ 38 h 48"/>
                <a:gd name="T6" fmla="*/ 0 w 213"/>
                <a:gd name="T7" fmla="*/ 47 h 48"/>
                <a:gd name="T8" fmla="*/ 3 w 213"/>
                <a:gd name="T9" fmla="*/ 6 h 48"/>
                <a:gd name="T10" fmla="*/ 0 60000 65536"/>
                <a:gd name="T11" fmla="*/ 0 60000 65536"/>
                <a:gd name="T12" fmla="*/ 0 60000 65536"/>
                <a:gd name="T13" fmla="*/ 0 60000 65536"/>
                <a:gd name="T14" fmla="*/ 0 60000 65536"/>
                <a:gd name="T15" fmla="*/ 0 w 213"/>
                <a:gd name="T16" fmla="*/ 0 h 48"/>
                <a:gd name="T17" fmla="*/ 213 w 213"/>
                <a:gd name="T18" fmla="*/ 48 h 48"/>
              </a:gdLst>
              <a:ahLst/>
              <a:cxnLst>
                <a:cxn ang="T10">
                  <a:pos x="T0" y="T1"/>
                </a:cxn>
                <a:cxn ang="T11">
                  <a:pos x="T2" y="T3"/>
                </a:cxn>
                <a:cxn ang="T12">
                  <a:pos x="T4" y="T5"/>
                </a:cxn>
                <a:cxn ang="T13">
                  <a:pos x="T6" y="T7"/>
                </a:cxn>
                <a:cxn ang="T14">
                  <a:pos x="T8" y="T9"/>
                </a:cxn>
              </a:cxnLst>
              <a:rect l="T15" t="T16" r="T17" b="T18"/>
              <a:pathLst>
                <a:path w="213" h="48">
                  <a:moveTo>
                    <a:pt x="3" y="6"/>
                  </a:moveTo>
                  <a:lnTo>
                    <a:pt x="212" y="0"/>
                  </a:lnTo>
                  <a:lnTo>
                    <a:pt x="212" y="38"/>
                  </a:lnTo>
                  <a:lnTo>
                    <a:pt x="0" y="47"/>
                  </a:lnTo>
                  <a:lnTo>
                    <a:pt x="3" y="6"/>
                  </a:lnTo>
                </a:path>
              </a:pathLst>
            </a:custGeom>
            <a:solidFill>
              <a:srgbClr val="CECECE"/>
            </a:solidFill>
            <a:ln w="12700" cap="rnd" cmpd="sng">
              <a:solidFill>
                <a:schemeClr val="bg2"/>
              </a:solidFill>
              <a:prstDash val="solid"/>
              <a:round/>
              <a:headEnd type="none" w="med" len="med"/>
              <a:tailEnd type="none" w="med" len="med"/>
            </a:ln>
          </p:spPr>
          <p:txBody>
            <a:bodyPr/>
            <a:lstStyle/>
            <a:p>
              <a:endParaRPr lang="en-US"/>
            </a:p>
          </p:txBody>
        </p:sp>
        <p:sp>
          <p:nvSpPr>
            <p:cNvPr id="53339" name="Freeform 152">
              <a:extLst>
                <a:ext uri="{FF2B5EF4-FFF2-40B4-BE49-F238E27FC236}">
                  <a16:creationId xmlns:a16="http://schemas.microsoft.com/office/drawing/2014/main" id="{D92291D7-8288-44EC-84A7-AC13AA205FD5}"/>
                </a:ext>
              </a:extLst>
            </p:cNvPr>
            <p:cNvSpPr>
              <a:spLocks/>
            </p:cNvSpPr>
            <p:nvPr/>
          </p:nvSpPr>
          <p:spPr bwMode="auto">
            <a:xfrm>
              <a:off x="2412" y="2884"/>
              <a:ext cx="19" cy="15"/>
            </a:xfrm>
            <a:custGeom>
              <a:avLst/>
              <a:gdLst>
                <a:gd name="T0" fmla="*/ 2 w 19"/>
                <a:gd name="T1" fmla="*/ 0 h 15"/>
                <a:gd name="T2" fmla="*/ 14 w 19"/>
                <a:gd name="T3" fmla="*/ 1 h 15"/>
                <a:gd name="T4" fmla="*/ 17 w 19"/>
                <a:gd name="T5" fmla="*/ 4 h 15"/>
                <a:gd name="T6" fmla="*/ 18 w 19"/>
                <a:gd name="T7" fmla="*/ 11 h 15"/>
                <a:gd name="T8" fmla="*/ 18 w 19"/>
                <a:gd name="T9" fmla="*/ 13 h 15"/>
                <a:gd name="T10" fmla="*/ 3 w 19"/>
                <a:gd name="T11" fmla="*/ 14 h 15"/>
                <a:gd name="T12" fmla="*/ 0 w 19"/>
                <a:gd name="T13" fmla="*/ 13 h 15"/>
                <a:gd name="T14" fmla="*/ 0 w 19"/>
                <a:gd name="T15" fmla="*/ 6 h 15"/>
                <a:gd name="T16" fmla="*/ 2 w 19"/>
                <a:gd name="T17" fmla="*/ 0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15">
                  <a:moveTo>
                    <a:pt x="2" y="0"/>
                  </a:moveTo>
                  <a:lnTo>
                    <a:pt x="14" y="1"/>
                  </a:lnTo>
                  <a:lnTo>
                    <a:pt x="17" y="4"/>
                  </a:lnTo>
                  <a:lnTo>
                    <a:pt x="18" y="11"/>
                  </a:lnTo>
                  <a:lnTo>
                    <a:pt x="18" y="13"/>
                  </a:lnTo>
                  <a:lnTo>
                    <a:pt x="3" y="14"/>
                  </a:lnTo>
                  <a:lnTo>
                    <a:pt x="0" y="13"/>
                  </a:lnTo>
                  <a:lnTo>
                    <a:pt x="0" y="6"/>
                  </a:lnTo>
                  <a:lnTo>
                    <a:pt x="2" y="0"/>
                  </a:lnTo>
                </a:path>
              </a:pathLst>
            </a:custGeom>
            <a:solidFill>
              <a:schemeClr val="tx1"/>
            </a:solidFill>
            <a:ln w="12700" cap="rnd" cmpd="sng">
              <a:solidFill>
                <a:schemeClr val="bg2"/>
              </a:solidFill>
              <a:prstDash val="solid"/>
              <a:round/>
              <a:headEnd type="none" w="med" len="med"/>
              <a:tailEnd type="none" w="med" len="med"/>
            </a:ln>
            <a:effectLst>
              <a:outerShdw dist="12700" algn="ctr" rotWithShape="0">
                <a:schemeClr val="folHlink"/>
              </a:outerShdw>
            </a:effectLst>
          </p:spPr>
          <p:txBody>
            <a:bodyPr/>
            <a:lstStyle/>
            <a:p>
              <a:endParaRPr lang="en-US"/>
            </a:p>
          </p:txBody>
        </p:sp>
        <p:sp>
          <p:nvSpPr>
            <p:cNvPr id="53340" name="Freeform 153">
              <a:extLst>
                <a:ext uri="{FF2B5EF4-FFF2-40B4-BE49-F238E27FC236}">
                  <a16:creationId xmlns:a16="http://schemas.microsoft.com/office/drawing/2014/main" id="{EB9723EE-EF91-4576-B28D-7862EDB81DC3}"/>
                </a:ext>
              </a:extLst>
            </p:cNvPr>
            <p:cNvSpPr>
              <a:spLocks/>
            </p:cNvSpPr>
            <p:nvPr/>
          </p:nvSpPr>
          <p:spPr bwMode="auto">
            <a:xfrm>
              <a:off x="2216" y="2608"/>
              <a:ext cx="240" cy="271"/>
            </a:xfrm>
            <a:custGeom>
              <a:avLst/>
              <a:gdLst>
                <a:gd name="T0" fmla="*/ 15 w 240"/>
                <a:gd name="T1" fmla="*/ 270 h 271"/>
                <a:gd name="T2" fmla="*/ 17 w 240"/>
                <a:gd name="T3" fmla="*/ 101 h 271"/>
                <a:gd name="T4" fmla="*/ 0 w 240"/>
                <a:gd name="T5" fmla="*/ 0 h 271"/>
                <a:gd name="T6" fmla="*/ 133 w 240"/>
                <a:gd name="T7" fmla="*/ 3 h 271"/>
                <a:gd name="T8" fmla="*/ 183 w 240"/>
                <a:gd name="T9" fmla="*/ 24 h 271"/>
                <a:gd name="T10" fmla="*/ 209 w 240"/>
                <a:gd name="T11" fmla="*/ 26 h 271"/>
                <a:gd name="T12" fmla="*/ 230 w 240"/>
                <a:gd name="T13" fmla="*/ 113 h 271"/>
                <a:gd name="T14" fmla="*/ 239 w 240"/>
                <a:gd name="T15" fmla="*/ 123 h 271"/>
                <a:gd name="T16" fmla="*/ 236 w 240"/>
                <a:gd name="T17" fmla="*/ 263 h 271"/>
                <a:gd name="T18" fmla="*/ 15 w 240"/>
                <a:gd name="T19" fmla="*/ 270 h 27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0"/>
                <a:gd name="T31" fmla="*/ 0 h 271"/>
                <a:gd name="T32" fmla="*/ 240 w 240"/>
                <a:gd name="T33" fmla="*/ 271 h 27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0" h="271">
                  <a:moveTo>
                    <a:pt x="15" y="270"/>
                  </a:moveTo>
                  <a:lnTo>
                    <a:pt x="17" y="101"/>
                  </a:lnTo>
                  <a:lnTo>
                    <a:pt x="0" y="0"/>
                  </a:lnTo>
                  <a:lnTo>
                    <a:pt x="133" y="3"/>
                  </a:lnTo>
                  <a:lnTo>
                    <a:pt x="183" y="24"/>
                  </a:lnTo>
                  <a:lnTo>
                    <a:pt x="209" y="26"/>
                  </a:lnTo>
                  <a:lnTo>
                    <a:pt x="230" y="113"/>
                  </a:lnTo>
                  <a:lnTo>
                    <a:pt x="239" y="123"/>
                  </a:lnTo>
                  <a:lnTo>
                    <a:pt x="236" y="263"/>
                  </a:lnTo>
                  <a:lnTo>
                    <a:pt x="15" y="270"/>
                  </a:lnTo>
                </a:path>
              </a:pathLst>
            </a:custGeom>
            <a:solidFill>
              <a:srgbClr val="EDEDED"/>
            </a:solidFill>
            <a:ln w="12700" cap="rnd" cmpd="sng">
              <a:solidFill>
                <a:schemeClr val="bg2"/>
              </a:solidFill>
              <a:prstDash val="solid"/>
              <a:round/>
              <a:headEnd type="none" w="med" len="med"/>
              <a:tailEnd type="none" w="med" len="med"/>
            </a:ln>
          </p:spPr>
          <p:txBody>
            <a:bodyPr/>
            <a:lstStyle/>
            <a:p>
              <a:endParaRPr lang="en-US"/>
            </a:p>
          </p:txBody>
        </p:sp>
        <p:sp>
          <p:nvSpPr>
            <p:cNvPr id="53341" name="Freeform 154">
              <a:extLst>
                <a:ext uri="{FF2B5EF4-FFF2-40B4-BE49-F238E27FC236}">
                  <a16:creationId xmlns:a16="http://schemas.microsoft.com/office/drawing/2014/main" id="{FCCDEF1D-A12D-46F5-AB5F-1B1FA5C2165E}"/>
                </a:ext>
              </a:extLst>
            </p:cNvPr>
            <p:cNvSpPr>
              <a:spLocks/>
            </p:cNvSpPr>
            <p:nvPr/>
          </p:nvSpPr>
          <p:spPr bwMode="auto">
            <a:xfrm>
              <a:off x="2229" y="2620"/>
              <a:ext cx="129" cy="97"/>
            </a:xfrm>
            <a:custGeom>
              <a:avLst/>
              <a:gdLst>
                <a:gd name="T0" fmla="*/ 122 w 129"/>
                <a:gd name="T1" fmla="*/ 96 h 97"/>
                <a:gd name="T2" fmla="*/ 23 w 129"/>
                <a:gd name="T3" fmla="*/ 90 h 97"/>
                <a:gd name="T4" fmla="*/ 11 w 129"/>
                <a:gd name="T5" fmla="*/ 85 h 97"/>
                <a:gd name="T6" fmla="*/ 0 w 129"/>
                <a:gd name="T7" fmla="*/ 9 h 97"/>
                <a:gd name="T8" fmla="*/ 5 w 129"/>
                <a:gd name="T9" fmla="*/ 0 h 97"/>
                <a:gd name="T10" fmla="*/ 110 w 129"/>
                <a:gd name="T11" fmla="*/ 14 h 97"/>
                <a:gd name="T12" fmla="*/ 114 w 129"/>
                <a:gd name="T13" fmla="*/ 20 h 97"/>
                <a:gd name="T14" fmla="*/ 128 w 129"/>
                <a:gd name="T15" fmla="*/ 90 h 97"/>
                <a:gd name="T16" fmla="*/ 122 w 129"/>
                <a:gd name="T17" fmla="*/ 96 h 9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29"/>
                <a:gd name="T28" fmla="*/ 0 h 97"/>
                <a:gd name="T29" fmla="*/ 129 w 129"/>
                <a:gd name="T30" fmla="*/ 97 h 9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29" h="97">
                  <a:moveTo>
                    <a:pt x="122" y="96"/>
                  </a:moveTo>
                  <a:lnTo>
                    <a:pt x="23" y="90"/>
                  </a:lnTo>
                  <a:lnTo>
                    <a:pt x="11" y="85"/>
                  </a:lnTo>
                  <a:lnTo>
                    <a:pt x="0" y="9"/>
                  </a:lnTo>
                  <a:lnTo>
                    <a:pt x="5" y="0"/>
                  </a:lnTo>
                  <a:lnTo>
                    <a:pt x="110" y="14"/>
                  </a:lnTo>
                  <a:lnTo>
                    <a:pt x="114" y="20"/>
                  </a:lnTo>
                  <a:lnTo>
                    <a:pt x="128" y="90"/>
                  </a:lnTo>
                  <a:lnTo>
                    <a:pt x="122" y="96"/>
                  </a:lnTo>
                </a:path>
              </a:pathLst>
            </a:custGeom>
            <a:solidFill>
              <a:schemeClr val="bg2"/>
            </a:solidFill>
            <a:ln w="12700" cap="rnd" cmpd="sng">
              <a:solidFill>
                <a:schemeClr val="bg2"/>
              </a:solidFill>
              <a:prstDash val="solid"/>
              <a:round/>
              <a:headEnd type="none" w="med" len="med"/>
              <a:tailEnd type="none" w="med" len="med"/>
            </a:ln>
          </p:spPr>
          <p:txBody>
            <a:bodyPr/>
            <a:lstStyle/>
            <a:p>
              <a:endParaRPr lang="en-US"/>
            </a:p>
          </p:txBody>
        </p:sp>
        <p:sp>
          <p:nvSpPr>
            <p:cNvPr id="53342" name="Freeform 155">
              <a:extLst>
                <a:ext uri="{FF2B5EF4-FFF2-40B4-BE49-F238E27FC236}">
                  <a16:creationId xmlns:a16="http://schemas.microsoft.com/office/drawing/2014/main" id="{D9644E0F-51F5-443B-8929-AF96D25FAC70}"/>
                </a:ext>
              </a:extLst>
            </p:cNvPr>
            <p:cNvSpPr>
              <a:spLocks/>
            </p:cNvSpPr>
            <p:nvPr/>
          </p:nvSpPr>
          <p:spPr bwMode="auto">
            <a:xfrm>
              <a:off x="2354" y="2639"/>
              <a:ext cx="91" cy="86"/>
            </a:xfrm>
            <a:custGeom>
              <a:avLst/>
              <a:gdLst>
                <a:gd name="T0" fmla="*/ 3 w 91"/>
                <a:gd name="T1" fmla="*/ 0 h 86"/>
                <a:gd name="T2" fmla="*/ 75 w 91"/>
                <a:gd name="T3" fmla="*/ 11 h 86"/>
                <a:gd name="T4" fmla="*/ 90 w 91"/>
                <a:gd name="T5" fmla="*/ 75 h 86"/>
                <a:gd name="T6" fmla="*/ 88 w 91"/>
                <a:gd name="T7" fmla="*/ 85 h 86"/>
                <a:gd name="T8" fmla="*/ 28 w 91"/>
                <a:gd name="T9" fmla="*/ 84 h 86"/>
                <a:gd name="T10" fmla="*/ 13 w 91"/>
                <a:gd name="T11" fmla="*/ 75 h 86"/>
                <a:gd name="T12" fmla="*/ 0 w 91"/>
                <a:gd name="T13" fmla="*/ 11 h 86"/>
                <a:gd name="T14" fmla="*/ 3 w 91"/>
                <a:gd name="T15" fmla="*/ 0 h 86"/>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86"/>
                <a:gd name="T26" fmla="*/ 91 w 91"/>
                <a:gd name="T27" fmla="*/ 86 h 8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86">
                  <a:moveTo>
                    <a:pt x="3" y="0"/>
                  </a:moveTo>
                  <a:lnTo>
                    <a:pt x="75" y="11"/>
                  </a:lnTo>
                  <a:lnTo>
                    <a:pt x="90" y="75"/>
                  </a:lnTo>
                  <a:lnTo>
                    <a:pt x="88" y="85"/>
                  </a:lnTo>
                  <a:lnTo>
                    <a:pt x="28" y="84"/>
                  </a:lnTo>
                  <a:lnTo>
                    <a:pt x="13" y="75"/>
                  </a:lnTo>
                  <a:lnTo>
                    <a:pt x="0" y="11"/>
                  </a:lnTo>
                  <a:lnTo>
                    <a:pt x="3" y="0"/>
                  </a:lnTo>
                </a:path>
              </a:pathLst>
            </a:custGeom>
            <a:solidFill>
              <a:schemeClr val="bg2"/>
            </a:solidFill>
            <a:ln w="12700" cap="rnd" cmpd="sng">
              <a:solidFill>
                <a:schemeClr val="bg2"/>
              </a:solidFill>
              <a:prstDash val="solid"/>
              <a:round/>
              <a:headEnd type="none" w="med" len="med"/>
              <a:tailEnd type="none" w="med" len="med"/>
            </a:ln>
          </p:spPr>
          <p:txBody>
            <a:bodyPr/>
            <a:lstStyle/>
            <a:p>
              <a:endParaRPr lang="en-US"/>
            </a:p>
          </p:txBody>
        </p:sp>
        <p:sp>
          <p:nvSpPr>
            <p:cNvPr id="53343" name="Freeform 156">
              <a:extLst>
                <a:ext uri="{FF2B5EF4-FFF2-40B4-BE49-F238E27FC236}">
                  <a16:creationId xmlns:a16="http://schemas.microsoft.com/office/drawing/2014/main" id="{08BF5595-F879-4C04-98F3-D1F4E6675EC8}"/>
                </a:ext>
              </a:extLst>
            </p:cNvPr>
            <p:cNvSpPr>
              <a:spLocks/>
            </p:cNvSpPr>
            <p:nvPr/>
          </p:nvSpPr>
          <p:spPr bwMode="auto">
            <a:xfrm>
              <a:off x="2234" y="2626"/>
              <a:ext cx="115" cy="88"/>
            </a:xfrm>
            <a:custGeom>
              <a:avLst/>
              <a:gdLst>
                <a:gd name="T0" fmla="*/ 109 w 115"/>
                <a:gd name="T1" fmla="*/ 87 h 88"/>
                <a:gd name="T2" fmla="*/ 22 w 115"/>
                <a:gd name="T3" fmla="*/ 80 h 88"/>
                <a:gd name="T4" fmla="*/ 10 w 115"/>
                <a:gd name="T5" fmla="*/ 77 h 88"/>
                <a:gd name="T6" fmla="*/ 0 w 115"/>
                <a:gd name="T7" fmla="*/ 5 h 88"/>
                <a:gd name="T8" fmla="*/ 5 w 115"/>
                <a:gd name="T9" fmla="*/ 0 h 88"/>
                <a:gd name="T10" fmla="*/ 99 w 115"/>
                <a:gd name="T11" fmla="*/ 12 h 88"/>
                <a:gd name="T12" fmla="*/ 103 w 115"/>
                <a:gd name="T13" fmla="*/ 17 h 88"/>
                <a:gd name="T14" fmla="*/ 114 w 115"/>
                <a:gd name="T15" fmla="*/ 78 h 88"/>
                <a:gd name="T16" fmla="*/ 109 w 115"/>
                <a:gd name="T17" fmla="*/ 87 h 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5"/>
                <a:gd name="T28" fmla="*/ 0 h 88"/>
                <a:gd name="T29" fmla="*/ 115 w 115"/>
                <a:gd name="T30" fmla="*/ 88 h 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5" h="88">
                  <a:moveTo>
                    <a:pt x="109" y="87"/>
                  </a:moveTo>
                  <a:lnTo>
                    <a:pt x="22" y="80"/>
                  </a:lnTo>
                  <a:lnTo>
                    <a:pt x="10" y="77"/>
                  </a:lnTo>
                  <a:lnTo>
                    <a:pt x="0" y="5"/>
                  </a:lnTo>
                  <a:lnTo>
                    <a:pt x="5" y="0"/>
                  </a:lnTo>
                  <a:lnTo>
                    <a:pt x="99" y="12"/>
                  </a:lnTo>
                  <a:lnTo>
                    <a:pt x="103" y="17"/>
                  </a:lnTo>
                  <a:lnTo>
                    <a:pt x="114" y="78"/>
                  </a:lnTo>
                  <a:lnTo>
                    <a:pt x="109" y="87"/>
                  </a:lnTo>
                </a:path>
              </a:pathLst>
            </a:custGeom>
            <a:solidFill>
              <a:srgbClr val="919191"/>
            </a:solidFill>
            <a:ln w="12700" cap="rnd" cmpd="sng">
              <a:solidFill>
                <a:schemeClr val="bg2"/>
              </a:solidFill>
              <a:prstDash val="solid"/>
              <a:round/>
              <a:headEnd type="none" w="med" len="med"/>
              <a:tailEnd type="none" w="med" len="med"/>
            </a:ln>
          </p:spPr>
          <p:txBody>
            <a:bodyPr/>
            <a:lstStyle/>
            <a:p>
              <a:endParaRPr lang="en-US"/>
            </a:p>
          </p:txBody>
        </p:sp>
        <p:sp>
          <p:nvSpPr>
            <p:cNvPr id="53344" name="Freeform 157">
              <a:extLst>
                <a:ext uri="{FF2B5EF4-FFF2-40B4-BE49-F238E27FC236}">
                  <a16:creationId xmlns:a16="http://schemas.microsoft.com/office/drawing/2014/main" id="{35839D22-3FAC-4ED7-8648-14A18F4B93B6}"/>
                </a:ext>
              </a:extLst>
            </p:cNvPr>
            <p:cNvSpPr>
              <a:spLocks/>
            </p:cNvSpPr>
            <p:nvPr/>
          </p:nvSpPr>
          <p:spPr bwMode="auto">
            <a:xfrm>
              <a:off x="2361" y="2647"/>
              <a:ext cx="76" cy="73"/>
            </a:xfrm>
            <a:custGeom>
              <a:avLst/>
              <a:gdLst>
                <a:gd name="T0" fmla="*/ 2 w 76"/>
                <a:gd name="T1" fmla="*/ 0 h 73"/>
                <a:gd name="T2" fmla="*/ 64 w 76"/>
                <a:gd name="T3" fmla="*/ 8 h 73"/>
                <a:gd name="T4" fmla="*/ 75 w 76"/>
                <a:gd name="T5" fmla="*/ 63 h 73"/>
                <a:gd name="T6" fmla="*/ 73 w 76"/>
                <a:gd name="T7" fmla="*/ 72 h 73"/>
                <a:gd name="T8" fmla="*/ 23 w 76"/>
                <a:gd name="T9" fmla="*/ 71 h 73"/>
                <a:gd name="T10" fmla="*/ 9 w 76"/>
                <a:gd name="T11" fmla="*/ 63 h 73"/>
                <a:gd name="T12" fmla="*/ 0 w 76"/>
                <a:gd name="T13" fmla="*/ 8 h 73"/>
                <a:gd name="T14" fmla="*/ 2 w 76"/>
                <a:gd name="T15" fmla="*/ 0 h 73"/>
                <a:gd name="T16" fmla="*/ 0 60000 65536"/>
                <a:gd name="T17" fmla="*/ 0 60000 65536"/>
                <a:gd name="T18" fmla="*/ 0 60000 65536"/>
                <a:gd name="T19" fmla="*/ 0 60000 65536"/>
                <a:gd name="T20" fmla="*/ 0 60000 65536"/>
                <a:gd name="T21" fmla="*/ 0 60000 65536"/>
                <a:gd name="T22" fmla="*/ 0 60000 65536"/>
                <a:gd name="T23" fmla="*/ 0 60000 65536"/>
                <a:gd name="T24" fmla="*/ 0 w 76"/>
                <a:gd name="T25" fmla="*/ 0 h 73"/>
                <a:gd name="T26" fmla="*/ 76 w 76"/>
                <a:gd name="T27" fmla="*/ 73 h 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6" h="73">
                  <a:moveTo>
                    <a:pt x="2" y="0"/>
                  </a:moveTo>
                  <a:lnTo>
                    <a:pt x="64" y="8"/>
                  </a:lnTo>
                  <a:lnTo>
                    <a:pt x="75" y="63"/>
                  </a:lnTo>
                  <a:lnTo>
                    <a:pt x="73" y="72"/>
                  </a:lnTo>
                  <a:lnTo>
                    <a:pt x="23" y="71"/>
                  </a:lnTo>
                  <a:lnTo>
                    <a:pt x="9" y="63"/>
                  </a:lnTo>
                  <a:lnTo>
                    <a:pt x="0" y="8"/>
                  </a:lnTo>
                  <a:lnTo>
                    <a:pt x="2" y="0"/>
                  </a:lnTo>
                </a:path>
              </a:pathLst>
            </a:custGeom>
            <a:solidFill>
              <a:srgbClr val="919191"/>
            </a:solidFill>
            <a:ln w="12700" cap="rnd" cmpd="sng">
              <a:solidFill>
                <a:schemeClr val="bg2"/>
              </a:solidFill>
              <a:prstDash val="solid"/>
              <a:round/>
              <a:headEnd type="none" w="med" len="med"/>
              <a:tailEnd type="none" w="med" len="med"/>
            </a:ln>
          </p:spPr>
          <p:txBody>
            <a:bodyPr/>
            <a:lstStyle/>
            <a:p>
              <a:endParaRPr lang="en-US"/>
            </a:p>
          </p:txBody>
        </p:sp>
        <p:sp>
          <p:nvSpPr>
            <p:cNvPr id="53345" name="Freeform 158">
              <a:extLst>
                <a:ext uri="{FF2B5EF4-FFF2-40B4-BE49-F238E27FC236}">
                  <a16:creationId xmlns:a16="http://schemas.microsoft.com/office/drawing/2014/main" id="{871835D1-E91B-4C7B-8977-BA120D8CCEC9}"/>
                </a:ext>
              </a:extLst>
            </p:cNvPr>
            <p:cNvSpPr>
              <a:spLocks/>
            </p:cNvSpPr>
            <p:nvPr/>
          </p:nvSpPr>
          <p:spPr bwMode="auto">
            <a:xfrm>
              <a:off x="2365" y="2661"/>
              <a:ext cx="70" cy="50"/>
            </a:xfrm>
            <a:custGeom>
              <a:avLst/>
              <a:gdLst>
                <a:gd name="T0" fmla="*/ 0 w 70"/>
                <a:gd name="T1" fmla="*/ 11 h 50"/>
                <a:gd name="T2" fmla="*/ 61 w 70"/>
                <a:gd name="T3" fmla="*/ 0 h 50"/>
                <a:gd name="T4" fmla="*/ 69 w 70"/>
                <a:gd name="T5" fmla="*/ 49 h 50"/>
                <a:gd name="T6" fmla="*/ 17 w 70"/>
                <a:gd name="T7" fmla="*/ 49 h 50"/>
                <a:gd name="T8" fmla="*/ 7 w 70"/>
                <a:gd name="T9" fmla="*/ 39 h 50"/>
                <a:gd name="T10" fmla="*/ 2 w 70"/>
                <a:gd name="T11" fmla="*/ 33 h 50"/>
                <a:gd name="T12" fmla="*/ 0 w 70"/>
                <a:gd name="T13" fmla="*/ 11 h 50"/>
                <a:gd name="T14" fmla="*/ 0 60000 65536"/>
                <a:gd name="T15" fmla="*/ 0 60000 65536"/>
                <a:gd name="T16" fmla="*/ 0 60000 65536"/>
                <a:gd name="T17" fmla="*/ 0 60000 65536"/>
                <a:gd name="T18" fmla="*/ 0 60000 65536"/>
                <a:gd name="T19" fmla="*/ 0 60000 65536"/>
                <a:gd name="T20" fmla="*/ 0 60000 65536"/>
                <a:gd name="T21" fmla="*/ 0 w 70"/>
                <a:gd name="T22" fmla="*/ 0 h 50"/>
                <a:gd name="T23" fmla="*/ 70 w 70"/>
                <a:gd name="T24" fmla="*/ 50 h 5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50">
                  <a:moveTo>
                    <a:pt x="0" y="11"/>
                  </a:moveTo>
                  <a:lnTo>
                    <a:pt x="61" y="0"/>
                  </a:lnTo>
                  <a:lnTo>
                    <a:pt x="69" y="49"/>
                  </a:lnTo>
                  <a:lnTo>
                    <a:pt x="17" y="49"/>
                  </a:lnTo>
                  <a:lnTo>
                    <a:pt x="7" y="39"/>
                  </a:lnTo>
                  <a:lnTo>
                    <a:pt x="2" y="33"/>
                  </a:lnTo>
                  <a:lnTo>
                    <a:pt x="0" y="11"/>
                  </a:lnTo>
                </a:path>
              </a:pathLst>
            </a:custGeom>
            <a:solidFill>
              <a:srgbClr val="CECECE"/>
            </a:solidFill>
            <a:ln w="12700" cap="rnd" cmpd="sng">
              <a:solidFill>
                <a:schemeClr val="bg2"/>
              </a:solidFill>
              <a:prstDash val="solid"/>
              <a:round/>
              <a:headEnd type="none" w="med" len="med"/>
              <a:tailEnd type="none" w="med" len="med"/>
            </a:ln>
          </p:spPr>
          <p:txBody>
            <a:bodyPr/>
            <a:lstStyle/>
            <a:p>
              <a:endParaRPr lang="en-US"/>
            </a:p>
          </p:txBody>
        </p:sp>
        <p:sp>
          <p:nvSpPr>
            <p:cNvPr id="53346" name="Line 159">
              <a:extLst>
                <a:ext uri="{FF2B5EF4-FFF2-40B4-BE49-F238E27FC236}">
                  <a16:creationId xmlns:a16="http://schemas.microsoft.com/office/drawing/2014/main" id="{E1296FED-47D4-4437-919C-D32EF6AB7B59}"/>
                </a:ext>
              </a:extLst>
            </p:cNvPr>
            <p:cNvSpPr>
              <a:spLocks noChangeShapeType="1"/>
            </p:cNvSpPr>
            <p:nvPr/>
          </p:nvSpPr>
          <p:spPr bwMode="auto">
            <a:xfrm>
              <a:off x="2391" y="2673"/>
              <a:ext cx="0" cy="3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47" name="Freeform 160">
              <a:extLst>
                <a:ext uri="{FF2B5EF4-FFF2-40B4-BE49-F238E27FC236}">
                  <a16:creationId xmlns:a16="http://schemas.microsoft.com/office/drawing/2014/main" id="{15AF1759-A1A1-4C69-B597-2DCF11E3651D}"/>
                </a:ext>
              </a:extLst>
            </p:cNvPr>
            <p:cNvSpPr>
              <a:spLocks/>
            </p:cNvSpPr>
            <p:nvPr/>
          </p:nvSpPr>
          <p:spPr bwMode="auto">
            <a:xfrm>
              <a:off x="2066" y="2814"/>
              <a:ext cx="388" cy="4"/>
            </a:xfrm>
            <a:custGeom>
              <a:avLst/>
              <a:gdLst>
                <a:gd name="T0" fmla="*/ 0 w 388"/>
                <a:gd name="T1" fmla="*/ 3 h 4"/>
                <a:gd name="T2" fmla="*/ 387 w 388"/>
                <a:gd name="T3" fmla="*/ 0 h 4"/>
                <a:gd name="T4" fmla="*/ 0 60000 65536"/>
                <a:gd name="T5" fmla="*/ 0 60000 65536"/>
                <a:gd name="T6" fmla="*/ 0 w 388"/>
                <a:gd name="T7" fmla="*/ 0 h 4"/>
                <a:gd name="T8" fmla="*/ 388 w 388"/>
                <a:gd name="T9" fmla="*/ 4 h 4"/>
              </a:gdLst>
              <a:ahLst/>
              <a:cxnLst>
                <a:cxn ang="T4">
                  <a:pos x="T0" y="T1"/>
                </a:cxn>
                <a:cxn ang="T5">
                  <a:pos x="T2" y="T3"/>
                </a:cxn>
              </a:cxnLst>
              <a:rect l="T6" t="T7" r="T8" b="T9"/>
              <a:pathLst>
                <a:path w="388" h="4">
                  <a:moveTo>
                    <a:pt x="0" y="3"/>
                  </a:moveTo>
                  <a:lnTo>
                    <a:pt x="387" y="0"/>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48" name="Freeform 161">
              <a:extLst>
                <a:ext uri="{FF2B5EF4-FFF2-40B4-BE49-F238E27FC236}">
                  <a16:creationId xmlns:a16="http://schemas.microsoft.com/office/drawing/2014/main" id="{72939534-6065-406D-B504-0C8257FEBAB5}"/>
                </a:ext>
              </a:extLst>
            </p:cNvPr>
            <p:cNvSpPr>
              <a:spLocks/>
            </p:cNvSpPr>
            <p:nvPr/>
          </p:nvSpPr>
          <p:spPr bwMode="auto">
            <a:xfrm>
              <a:off x="2238" y="2716"/>
              <a:ext cx="214" cy="69"/>
            </a:xfrm>
            <a:custGeom>
              <a:avLst/>
              <a:gdLst>
                <a:gd name="T0" fmla="*/ 1 w 214"/>
                <a:gd name="T1" fmla="*/ 55 h 69"/>
                <a:gd name="T2" fmla="*/ 211 w 214"/>
                <a:gd name="T3" fmla="*/ 68 h 69"/>
                <a:gd name="T4" fmla="*/ 213 w 214"/>
                <a:gd name="T5" fmla="*/ 24 h 69"/>
                <a:gd name="T6" fmla="*/ 0 w 214"/>
                <a:gd name="T7" fmla="*/ 0 h 69"/>
                <a:gd name="T8" fmla="*/ 1 w 214"/>
                <a:gd name="T9" fmla="*/ 55 h 69"/>
                <a:gd name="T10" fmla="*/ 0 60000 65536"/>
                <a:gd name="T11" fmla="*/ 0 60000 65536"/>
                <a:gd name="T12" fmla="*/ 0 60000 65536"/>
                <a:gd name="T13" fmla="*/ 0 60000 65536"/>
                <a:gd name="T14" fmla="*/ 0 60000 65536"/>
                <a:gd name="T15" fmla="*/ 0 w 214"/>
                <a:gd name="T16" fmla="*/ 0 h 69"/>
                <a:gd name="T17" fmla="*/ 214 w 214"/>
                <a:gd name="T18" fmla="*/ 69 h 69"/>
              </a:gdLst>
              <a:ahLst/>
              <a:cxnLst>
                <a:cxn ang="T10">
                  <a:pos x="T0" y="T1"/>
                </a:cxn>
                <a:cxn ang="T11">
                  <a:pos x="T2" y="T3"/>
                </a:cxn>
                <a:cxn ang="T12">
                  <a:pos x="T4" y="T5"/>
                </a:cxn>
                <a:cxn ang="T13">
                  <a:pos x="T6" y="T7"/>
                </a:cxn>
                <a:cxn ang="T14">
                  <a:pos x="T8" y="T9"/>
                </a:cxn>
              </a:cxnLst>
              <a:rect l="T15" t="T16" r="T17" b="T18"/>
              <a:pathLst>
                <a:path w="214" h="69">
                  <a:moveTo>
                    <a:pt x="1" y="55"/>
                  </a:moveTo>
                  <a:lnTo>
                    <a:pt x="211" y="68"/>
                  </a:lnTo>
                  <a:lnTo>
                    <a:pt x="213" y="24"/>
                  </a:lnTo>
                  <a:lnTo>
                    <a:pt x="0" y="0"/>
                  </a:lnTo>
                  <a:lnTo>
                    <a:pt x="1" y="55"/>
                  </a:lnTo>
                </a:path>
              </a:pathLst>
            </a:custGeom>
            <a:solidFill>
              <a:schemeClr val="folHlink"/>
            </a:solidFill>
            <a:ln w="12700" cap="rnd" cmpd="sng">
              <a:solidFill>
                <a:schemeClr val="bg2"/>
              </a:solidFill>
              <a:prstDash val="solid"/>
              <a:round/>
              <a:headEnd type="none" w="med" len="med"/>
              <a:tailEnd type="none" w="med" len="med"/>
            </a:ln>
          </p:spPr>
          <p:txBody>
            <a:bodyPr/>
            <a:lstStyle/>
            <a:p>
              <a:endParaRPr lang="en-US"/>
            </a:p>
          </p:txBody>
        </p:sp>
        <p:sp>
          <p:nvSpPr>
            <p:cNvPr id="53349" name="Freeform 162">
              <a:extLst>
                <a:ext uri="{FF2B5EF4-FFF2-40B4-BE49-F238E27FC236}">
                  <a16:creationId xmlns:a16="http://schemas.microsoft.com/office/drawing/2014/main" id="{67CBA5EB-E73F-4C3D-8BF8-15D5B516BCD1}"/>
                </a:ext>
              </a:extLst>
            </p:cNvPr>
            <p:cNvSpPr>
              <a:spLocks/>
            </p:cNvSpPr>
            <p:nvPr/>
          </p:nvSpPr>
          <p:spPr bwMode="auto">
            <a:xfrm>
              <a:off x="2322" y="2730"/>
              <a:ext cx="84" cy="146"/>
            </a:xfrm>
            <a:custGeom>
              <a:avLst/>
              <a:gdLst>
                <a:gd name="T0" fmla="*/ 83 w 84"/>
                <a:gd name="T1" fmla="*/ 142 h 146"/>
                <a:gd name="T2" fmla="*/ 83 w 84"/>
                <a:gd name="T3" fmla="*/ 15 h 146"/>
                <a:gd name="T4" fmla="*/ 77 w 84"/>
                <a:gd name="T5" fmla="*/ 11 h 146"/>
                <a:gd name="T6" fmla="*/ 74 w 84"/>
                <a:gd name="T7" fmla="*/ 9 h 146"/>
                <a:gd name="T8" fmla="*/ 69 w 84"/>
                <a:gd name="T9" fmla="*/ 8 h 146"/>
                <a:gd name="T10" fmla="*/ 63 w 84"/>
                <a:gd name="T11" fmla="*/ 5 h 146"/>
                <a:gd name="T12" fmla="*/ 58 w 84"/>
                <a:gd name="T13" fmla="*/ 2 h 146"/>
                <a:gd name="T14" fmla="*/ 53 w 84"/>
                <a:gd name="T15" fmla="*/ 0 h 146"/>
                <a:gd name="T16" fmla="*/ 48 w 84"/>
                <a:gd name="T17" fmla="*/ 1 h 146"/>
                <a:gd name="T18" fmla="*/ 44 w 84"/>
                <a:gd name="T19" fmla="*/ 1 h 146"/>
                <a:gd name="T20" fmla="*/ 39 w 84"/>
                <a:gd name="T21" fmla="*/ 1 h 146"/>
                <a:gd name="T22" fmla="*/ 33 w 84"/>
                <a:gd name="T23" fmla="*/ 1 h 146"/>
                <a:gd name="T24" fmla="*/ 29 w 84"/>
                <a:gd name="T25" fmla="*/ 1 h 146"/>
                <a:gd name="T26" fmla="*/ 23 w 84"/>
                <a:gd name="T27" fmla="*/ 4 h 146"/>
                <a:gd name="T28" fmla="*/ 18 w 84"/>
                <a:gd name="T29" fmla="*/ 5 h 146"/>
                <a:gd name="T30" fmla="*/ 15 w 84"/>
                <a:gd name="T31" fmla="*/ 8 h 146"/>
                <a:gd name="T32" fmla="*/ 10 w 84"/>
                <a:gd name="T33" fmla="*/ 9 h 146"/>
                <a:gd name="T34" fmla="*/ 6 w 84"/>
                <a:gd name="T35" fmla="*/ 11 h 146"/>
                <a:gd name="T36" fmla="*/ 0 w 84"/>
                <a:gd name="T37" fmla="*/ 14 h 146"/>
                <a:gd name="T38" fmla="*/ 0 w 84"/>
                <a:gd name="T39" fmla="*/ 145 h 1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4"/>
                <a:gd name="T61" fmla="*/ 0 h 146"/>
                <a:gd name="T62" fmla="*/ 84 w 84"/>
                <a:gd name="T63" fmla="*/ 146 h 1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4" h="146">
                  <a:moveTo>
                    <a:pt x="83" y="142"/>
                  </a:moveTo>
                  <a:lnTo>
                    <a:pt x="83" y="15"/>
                  </a:lnTo>
                  <a:lnTo>
                    <a:pt x="77" y="11"/>
                  </a:lnTo>
                  <a:lnTo>
                    <a:pt x="74" y="9"/>
                  </a:lnTo>
                  <a:lnTo>
                    <a:pt x="69" y="8"/>
                  </a:lnTo>
                  <a:lnTo>
                    <a:pt x="63" y="5"/>
                  </a:lnTo>
                  <a:lnTo>
                    <a:pt x="58" y="2"/>
                  </a:lnTo>
                  <a:lnTo>
                    <a:pt x="53" y="0"/>
                  </a:lnTo>
                  <a:lnTo>
                    <a:pt x="48" y="1"/>
                  </a:lnTo>
                  <a:lnTo>
                    <a:pt x="44" y="1"/>
                  </a:lnTo>
                  <a:lnTo>
                    <a:pt x="39" y="1"/>
                  </a:lnTo>
                  <a:lnTo>
                    <a:pt x="33" y="1"/>
                  </a:lnTo>
                  <a:lnTo>
                    <a:pt x="29" y="1"/>
                  </a:lnTo>
                  <a:lnTo>
                    <a:pt x="23" y="4"/>
                  </a:lnTo>
                  <a:lnTo>
                    <a:pt x="18" y="5"/>
                  </a:lnTo>
                  <a:lnTo>
                    <a:pt x="15" y="8"/>
                  </a:lnTo>
                  <a:lnTo>
                    <a:pt x="10" y="9"/>
                  </a:lnTo>
                  <a:lnTo>
                    <a:pt x="6" y="11"/>
                  </a:lnTo>
                  <a:lnTo>
                    <a:pt x="0" y="14"/>
                  </a:lnTo>
                  <a:lnTo>
                    <a:pt x="0" y="145"/>
                  </a:lnTo>
                </a:path>
              </a:pathLst>
            </a:custGeom>
            <a:solidFill>
              <a:schemeClr val="bg1"/>
            </a:solidFill>
            <a:ln w="12700" cap="rnd" cmpd="sng">
              <a:solidFill>
                <a:schemeClr val="bg2"/>
              </a:solidFill>
              <a:prstDash val="solid"/>
              <a:round/>
              <a:headEnd type="none" w="med" len="med"/>
              <a:tailEnd type="none" w="med" len="med"/>
            </a:ln>
          </p:spPr>
          <p:txBody>
            <a:bodyPr/>
            <a:lstStyle/>
            <a:p>
              <a:endParaRPr lang="en-US"/>
            </a:p>
          </p:txBody>
        </p:sp>
        <p:sp>
          <p:nvSpPr>
            <p:cNvPr id="53350" name="Freeform 163">
              <a:extLst>
                <a:ext uri="{FF2B5EF4-FFF2-40B4-BE49-F238E27FC236}">
                  <a16:creationId xmlns:a16="http://schemas.microsoft.com/office/drawing/2014/main" id="{09DEFE23-8639-4C5C-B1F4-13324DB0E700}"/>
                </a:ext>
              </a:extLst>
            </p:cNvPr>
            <p:cNvSpPr>
              <a:spLocks/>
            </p:cNvSpPr>
            <p:nvPr/>
          </p:nvSpPr>
          <p:spPr bwMode="auto">
            <a:xfrm>
              <a:off x="2329" y="2747"/>
              <a:ext cx="71" cy="124"/>
            </a:xfrm>
            <a:custGeom>
              <a:avLst/>
              <a:gdLst>
                <a:gd name="T0" fmla="*/ 0 w 71"/>
                <a:gd name="T1" fmla="*/ 0 h 124"/>
                <a:gd name="T2" fmla="*/ 70 w 71"/>
                <a:gd name="T3" fmla="*/ 4 h 124"/>
                <a:gd name="T4" fmla="*/ 69 w 71"/>
                <a:gd name="T5" fmla="*/ 119 h 124"/>
                <a:gd name="T6" fmla="*/ 1 w 71"/>
                <a:gd name="T7" fmla="*/ 123 h 124"/>
                <a:gd name="T8" fmla="*/ 0 w 71"/>
                <a:gd name="T9" fmla="*/ 0 h 124"/>
                <a:gd name="T10" fmla="*/ 0 60000 65536"/>
                <a:gd name="T11" fmla="*/ 0 60000 65536"/>
                <a:gd name="T12" fmla="*/ 0 60000 65536"/>
                <a:gd name="T13" fmla="*/ 0 60000 65536"/>
                <a:gd name="T14" fmla="*/ 0 60000 65536"/>
                <a:gd name="T15" fmla="*/ 0 w 71"/>
                <a:gd name="T16" fmla="*/ 0 h 124"/>
                <a:gd name="T17" fmla="*/ 71 w 71"/>
                <a:gd name="T18" fmla="*/ 124 h 124"/>
              </a:gdLst>
              <a:ahLst/>
              <a:cxnLst>
                <a:cxn ang="T10">
                  <a:pos x="T0" y="T1"/>
                </a:cxn>
                <a:cxn ang="T11">
                  <a:pos x="T2" y="T3"/>
                </a:cxn>
                <a:cxn ang="T12">
                  <a:pos x="T4" y="T5"/>
                </a:cxn>
                <a:cxn ang="T13">
                  <a:pos x="T6" y="T7"/>
                </a:cxn>
                <a:cxn ang="T14">
                  <a:pos x="T8" y="T9"/>
                </a:cxn>
              </a:cxnLst>
              <a:rect l="T15" t="T16" r="T17" b="T18"/>
              <a:pathLst>
                <a:path w="71" h="124">
                  <a:moveTo>
                    <a:pt x="0" y="0"/>
                  </a:moveTo>
                  <a:lnTo>
                    <a:pt x="70" y="4"/>
                  </a:lnTo>
                  <a:lnTo>
                    <a:pt x="69" y="119"/>
                  </a:lnTo>
                  <a:lnTo>
                    <a:pt x="1" y="123"/>
                  </a:lnTo>
                  <a:lnTo>
                    <a:pt x="0" y="0"/>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351" name="Line 164">
              <a:extLst>
                <a:ext uri="{FF2B5EF4-FFF2-40B4-BE49-F238E27FC236}">
                  <a16:creationId xmlns:a16="http://schemas.microsoft.com/office/drawing/2014/main" id="{74EDB9FE-A34B-409A-AF8B-A5B4E215A49E}"/>
                </a:ext>
              </a:extLst>
            </p:cNvPr>
            <p:cNvSpPr>
              <a:spLocks noChangeShapeType="1"/>
            </p:cNvSpPr>
            <p:nvPr/>
          </p:nvSpPr>
          <p:spPr bwMode="auto">
            <a:xfrm>
              <a:off x="2330" y="2752"/>
              <a:ext cx="65" cy="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2" name="Line 165">
              <a:extLst>
                <a:ext uri="{FF2B5EF4-FFF2-40B4-BE49-F238E27FC236}">
                  <a16:creationId xmlns:a16="http://schemas.microsoft.com/office/drawing/2014/main" id="{54673F0B-A184-4CE8-91C9-90B10E934306}"/>
                </a:ext>
              </a:extLst>
            </p:cNvPr>
            <p:cNvSpPr>
              <a:spLocks noChangeShapeType="1"/>
            </p:cNvSpPr>
            <p:nvPr/>
          </p:nvSpPr>
          <p:spPr bwMode="auto">
            <a:xfrm flipV="1">
              <a:off x="2331" y="2759"/>
              <a:ext cx="64" cy="9"/>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3" name="Line 166">
              <a:extLst>
                <a:ext uri="{FF2B5EF4-FFF2-40B4-BE49-F238E27FC236}">
                  <a16:creationId xmlns:a16="http://schemas.microsoft.com/office/drawing/2014/main" id="{FCE69FD2-AA11-4EC2-BA29-E76009941005}"/>
                </a:ext>
              </a:extLst>
            </p:cNvPr>
            <p:cNvSpPr>
              <a:spLocks noChangeShapeType="1"/>
            </p:cNvSpPr>
            <p:nvPr/>
          </p:nvSpPr>
          <p:spPr bwMode="auto">
            <a:xfrm>
              <a:off x="2330" y="2769"/>
              <a:ext cx="65" cy="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4" name="Line 167">
              <a:extLst>
                <a:ext uri="{FF2B5EF4-FFF2-40B4-BE49-F238E27FC236}">
                  <a16:creationId xmlns:a16="http://schemas.microsoft.com/office/drawing/2014/main" id="{2375332F-08A3-4280-8795-2619D1BB7633}"/>
                </a:ext>
              </a:extLst>
            </p:cNvPr>
            <p:cNvSpPr>
              <a:spLocks noChangeShapeType="1"/>
            </p:cNvSpPr>
            <p:nvPr/>
          </p:nvSpPr>
          <p:spPr bwMode="auto">
            <a:xfrm>
              <a:off x="2330" y="2777"/>
              <a:ext cx="65" cy="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5" name="Line 168">
              <a:extLst>
                <a:ext uri="{FF2B5EF4-FFF2-40B4-BE49-F238E27FC236}">
                  <a16:creationId xmlns:a16="http://schemas.microsoft.com/office/drawing/2014/main" id="{B970B5C3-5433-4051-B543-88FD6B86E086}"/>
                </a:ext>
              </a:extLst>
            </p:cNvPr>
            <p:cNvSpPr>
              <a:spLocks noChangeShapeType="1"/>
            </p:cNvSpPr>
            <p:nvPr/>
          </p:nvSpPr>
          <p:spPr bwMode="auto">
            <a:xfrm>
              <a:off x="2333" y="2790"/>
              <a:ext cx="61"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6" name="Line 169">
              <a:extLst>
                <a:ext uri="{FF2B5EF4-FFF2-40B4-BE49-F238E27FC236}">
                  <a16:creationId xmlns:a16="http://schemas.microsoft.com/office/drawing/2014/main" id="{8C3ACE28-CDA9-4923-A5AC-5B1A16543E15}"/>
                </a:ext>
              </a:extLst>
            </p:cNvPr>
            <p:cNvSpPr>
              <a:spLocks noChangeShapeType="1"/>
            </p:cNvSpPr>
            <p:nvPr/>
          </p:nvSpPr>
          <p:spPr bwMode="auto">
            <a:xfrm>
              <a:off x="2330" y="2800"/>
              <a:ext cx="66"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7" name="Line 170">
              <a:extLst>
                <a:ext uri="{FF2B5EF4-FFF2-40B4-BE49-F238E27FC236}">
                  <a16:creationId xmlns:a16="http://schemas.microsoft.com/office/drawing/2014/main" id="{CA0323EC-4701-420E-8319-2FF68610829F}"/>
                </a:ext>
              </a:extLst>
            </p:cNvPr>
            <p:cNvSpPr>
              <a:spLocks noChangeShapeType="1"/>
            </p:cNvSpPr>
            <p:nvPr/>
          </p:nvSpPr>
          <p:spPr bwMode="auto">
            <a:xfrm>
              <a:off x="2330" y="2807"/>
              <a:ext cx="6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8" name="Line 171">
              <a:extLst>
                <a:ext uri="{FF2B5EF4-FFF2-40B4-BE49-F238E27FC236}">
                  <a16:creationId xmlns:a16="http://schemas.microsoft.com/office/drawing/2014/main" id="{BC177266-6023-4F58-913D-C0D644B01CA7}"/>
                </a:ext>
              </a:extLst>
            </p:cNvPr>
            <p:cNvSpPr>
              <a:spLocks noChangeShapeType="1"/>
            </p:cNvSpPr>
            <p:nvPr/>
          </p:nvSpPr>
          <p:spPr bwMode="auto">
            <a:xfrm>
              <a:off x="2333" y="2817"/>
              <a:ext cx="6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59" name="Line 172">
              <a:extLst>
                <a:ext uri="{FF2B5EF4-FFF2-40B4-BE49-F238E27FC236}">
                  <a16:creationId xmlns:a16="http://schemas.microsoft.com/office/drawing/2014/main" id="{304F3817-650E-4353-940A-C68F4C955BAB}"/>
                </a:ext>
              </a:extLst>
            </p:cNvPr>
            <p:cNvSpPr>
              <a:spLocks noChangeShapeType="1"/>
            </p:cNvSpPr>
            <p:nvPr/>
          </p:nvSpPr>
          <p:spPr bwMode="auto">
            <a:xfrm flipV="1">
              <a:off x="2331" y="2820"/>
              <a:ext cx="64" cy="9"/>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60" name="Line 173">
              <a:extLst>
                <a:ext uri="{FF2B5EF4-FFF2-40B4-BE49-F238E27FC236}">
                  <a16:creationId xmlns:a16="http://schemas.microsoft.com/office/drawing/2014/main" id="{EBD50D33-963D-446C-8791-61BBB48F1A73}"/>
                </a:ext>
              </a:extLst>
            </p:cNvPr>
            <p:cNvSpPr>
              <a:spLocks noChangeShapeType="1"/>
            </p:cNvSpPr>
            <p:nvPr/>
          </p:nvSpPr>
          <p:spPr bwMode="auto">
            <a:xfrm flipV="1">
              <a:off x="2330" y="2828"/>
              <a:ext cx="65" cy="1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61" name="Line 174">
              <a:extLst>
                <a:ext uri="{FF2B5EF4-FFF2-40B4-BE49-F238E27FC236}">
                  <a16:creationId xmlns:a16="http://schemas.microsoft.com/office/drawing/2014/main" id="{ADB3066B-5558-48BC-8877-E3B78A861623}"/>
                </a:ext>
              </a:extLst>
            </p:cNvPr>
            <p:cNvSpPr>
              <a:spLocks noChangeShapeType="1"/>
            </p:cNvSpPr>
            <p:nvPr/>
          </p:nvSpPr>
          <p:spPr bwMode="auto">
            <a:xfrm flipV="1">
              <a:off x="2333" y="2836"/>
              <a:ext cx="63" cy="1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62" name="Line 175">
              <a:extLst>
                <a:ext uri="{FF2B5EF4-FFF2-40B4-BE49-F238E27FC236}">
                  <a16:creationId xmlns:a16="http://schemas.microsoft.com/office/drawing/2014/main" id="{C4D5E92B-A6A9-4B80-870F-BCFD30CAE3E7}"/>
                </a:ext>
              </a:extLst>
            </p:cNvPr>
            <p:cNvSpPr>
              <a:spLocks noChangeShapeType="1"/>
            </p:cNvSpPr>
            <p:nvPr/>
          </p:nvSpPr>
          <p:spPr bwMode="auto">
            <a:xfrm flipV="1">
              <a:off x="2330" y="2845"/>
              <a:ext cx="67" cy="15"/>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63" name="Line 176">
              <a:extLst>
                <a:ext uri="{FF2B5EF4-FFF2-40B4-BE49-F238E27FC236}">
                  <a16:creationId xmlns:a16="http://schemas.microsoft.com/office/drawing/2014/main" id="{1ECC8882-B4BB-40B1-97B4-00F7EB198924}"/>
                </a:ext>
              </a:extLst>
            </p:cNvPr>
            <p:cNvSpPr>
              <a:spLocks noChangeShapeType="1"/>
            </p:cNvSpPr>
            <p:nvPr/>
          </p:nvSpPr>
          <p:spPr bwMode="auto">
            <a:xfrm flipV="1">
              <a:off x="2329" y="2856"/>
              <a:ext cx="69" cy="1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64" name="Freeform 177">
              <a:extLst>
                <a:ext uri="{FF2B5EF4-FFF2-40B4-BE49-F238E27FC236}">
                  <a16:creationId xmlns:a16="http://schemas.microsoft.com/office/drawing/2014/main" id="{C1A4E90B-2EDA-446A-88D9-EB0D10F95BA5}"/>
                </a:ext>
              </a:extLst>
            </p:cNvPr>
            <p:cNvSpPr>
              <a:spLocks/>
            </p:cNvSpPr>
            <p:nvPr/>
          </p:nvSpPr>
          <p:spPr bwMode="auto">
            <a:xfrm>
              <a:off x="2364" y="2731"/>
              <a:ext cx="35" cy="19"/>
            </a:xfrm>
            <a:custGeom>
              <a:avLst/>
              <a:gdLst>
                <a:gd name="T0" fmla="*/ 34 w 35"/>
                <a:gd name="T1" fmla="*/ 18 h 19"/>
                <a:gd name="T2" fmla="*/ 0 w 35"/>
                <a:gd name="T3" fmla="*/ 14 h 19"/>
                <a:gd name="T4" fmla="*/ 2 w 35"/>
                <a:gd name="T5" fmla="*/ 14 h 19"/>
                <a:gd name="T6" fmla="*/ 5 w 35"/>
                <a:gd name="T7" fmla="*/ 15 h 19"/>
                <a:gd name="T8" fmla="*/ 7 w 35"/>
                <a:gd name="T9" fmla="*/ 15 h 19"/>
                <a:gd name="T10" fmla="*/ 9 w 35"/>
                <a:gd name="T11" fmla="*/ 12 h 19"/>
                <a:gd name="T12" fmla="*/ 11 w 35"/>
                <a:gd name="T13" fmla="*/ 12 h 19"/>
                <a:gd name="T14" fmla="*/ 14 w 35"/>
                <a:gd name="T15" fmla="*/ 14 h 19"/>
                <a:gd name="T16" fmla="*/ 16 w 35"/>
                <a:gd name="T17" fmla="*/ 12 h 19"/>
                <a:gd name="T18" fmla="*/ 17 w 35"/>
                <a:gd name="T19" fmla="*/ 10 h 19"/>
                <a:gd name="T20" fmla="*/ 18 w 35"/>
                <a:gd name="T21" fmla="*/ 8 h 19"/>
                <a:gd name="T22" fmla="*/ 16 w 35"/>
                <a:gd name="T23" fmla="*/ 7 h 19"/>
                <a:gd name="T24" fmla="*/ 15 w 35"/>
                <a:gd name="T25" fmla="*/ 7 h 19"/>
                <a:gd name="T26" fmla="*/ 11 w 35"/>
                <a:gd name="T27" fmla="*/ 3 h 19"/>
                <a:gd name="T28" fmla="*/ 9 w 35"/>
                <a:gd name="T29" fmla="*/ 1 h 19"/>
                <a:gd name="T30" fmla="*/ 6 w 35"/>
                <a:gd name="T31" fmla="*/ 2 h 19"/>
                <a:gd name="T32" fmla="*/ 7 w 35"/>
                <a:gd name="T33" fmla="*/ 1 h 19"/>
                <a:gd name="T34" fmla="*/ 9 w 35"/>
                <a:gd name="T35" fmla="*/ 0 h 19"/>
                <a:gd name="T36" fmla="*/ 14 w 35"/>
                <a:gd name="T37" fmla="*/ 2 h 19"/>
                <a:gd name="T38" fmla="*/ 16 w 35"/>
                <a:gd name="T39" fmla="*/ 3 h 19"/>
                <a:gd name="T40" fmla="*/ 18 w 35"/>
                <a:gd name="T41" fmla="*/ 5 h 19"/>
                <a:gd name="T42" fmla="*/ 20 w 35"/>
                <a:gd name="T43" fmla="*/ 5 h 19"/>
                <a:gd name="T44" fmla="*/ 24 w 35"/>
                <a:gd name="T45" fmla="*/ 6 h 19"/>
                <a:gd name="T46" fmla="*/ 26 w 35"/>
                <a:gd name="T47" fmla="*/ 7 h 19"/>
                <a:gd name="T48" fmla="*/ 28 w 35"/>
                <a:gd name="T49" fmla="*/ 8 h 19"/>
                <a:gd name="T50" fmla="*/ 31 w 35"/>
                <a:gd name="T51" fmla="*/ 10 h 19"/>
                <a:gd name="T52" fmla="*/ 31 w 35"/>
                <a:gd name="T53" fmla="*/ 11 h 19"/>
                <a:gd name="T54" fmla="*/ 33 w 35"/>
                <a:gd name="T55" fmla="*/ 14 h 19"/>
                <a:gd name="T56" fmla="*/ 34 w 35"/>
                <a:gd name="T57" fmla="*/ 14 h 19"/>
                <a:gd name="T58" fmla="*/ 34 w 35"/>
                <a:gd name="T59" fmla="*/ 16 h 19"/>
                <a:gd name="T60" fmla="*/ 33 w 35"/>
                <a:gd name="T61" fmla="*/ 18 h 19"/>
                <a:gd name="T62" fmla="*/ 34 w 35"/>
                <a:gd name="T63" fmla="*/ 18 h 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5"/>
                <a:gd name="T97" fmla="*/ 0 h 19"/>
                <a:gd name="T98" fmla="*/ 35 w 35"/>
                <a:gd name="T99" fmla="*/ 19 h 1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5" h="19">
                  <a:moveTo>
                    <a:pt x="34" y="18"/>
                  </a:moveTo>
                  <a:lnTo>
                    <a:pt x="0" y="14"/>
                  </a:lnTo>
                  <a:lnTo>
                    <a:pt x="2" y="14"/>
                  </a:lnTo>
                  <a:lnTo>
                    <a:pt x="5" y="15"/>
                  </a:lnTo>
                  <a:lnTo>
                    <a:pt x="7" y="15"/>
                  </a:lnTo>
                  <a:lnTo>
                    <a:pt x="9" y="12"/>
                  </a:lnTo>
                  <a:lnTo>
                    <a:pt x="11" y="12"/>
                  </a:lnTo>
                  <a:lnTo>
                    <a:pt x="14" y="14"/>
                  </a:lnTo>
                  <a:lnTo>
                    <a:pt x="16" y="12"/>
                  </a:lnTo>
                  <a:lnTo>
                    <a:pt x="17" y="10"/>
                  </a:lnTo>
                  <a:lnTo>
                    <a:pt x="18" y="8"/>
                  </a:lnTo>
                  <a:lnTo>
                    <a:pt x="16" y="7"/>
                  </a:lnTo>
                  <a:lnTo>
                    <a:pt x="15" y="7"/>
                  </a:lnTo>
                  <a:lnTo>
                    <a:pt x="11" y="3"/>
                  </a:lnTo>
                  <a:lnTo>
                    <a:pt x="9" y="1"/>
                  </a:lnTo>
                  <a:lnTo>
                    <a:pt x="6" y="2"/>
                  </a:lnTo>
                  <a:lnTo>
                    <a:pt x="7" y="1"/>
                  </a:lnTo>
                  <a:lnTo>
                    <a:pt x="9" y="0"/>
                  </a:lnTo>
                  <a:lnTo>
                    <a:pt x="14" y="2"/>
                  </a:lnTo>
                  <a:lnTo>
                    <a:pt x="16" y="3"/>
                  </a:lnTo>
                  <a:lnTo>
                    <a:pt x="18" y="5"/>
                  </a:lnTo>
                  <a:lnTo>
                    <a:pt x="20" y="5"/>
                  </a:lnTo>
                  <a:lnTo>
                    <a:pt x="24" y="6"/>
                  </a:lnTo>
                  <a:lnTo>
                    <a:pt x="26" y="7"/>
                  </a:lnTo>
                  <a:lnTo>
                    <a:pt x="28" y="8"/>
                  </a:lnTo>
                  <a:lnTo>
                    <a:pt x="31" y="10"/>
                  </a:lnTo>
                  <a:lnTo>
                    <a:pt x="31" y="11"/>
                  </a:lnTo>
                  <a:lnTo>
                    <a:pt x="33" y="14"/>
                  </a:lnTo>
                  <a:lnTo>
                    <a:pt x="34" y="14"/>
                  </a:lnTo>
                  <a:lnTo>
                    <a:pt x="34" y="16"/>
                  </a:lnTo>
                  <a:lnTo>
                    <a:pt x="33" y="18"/>
                  </a:lnTo>
                  <a:lnTo>
                    <a:pt x="34" y="18"/>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365" name="Freeform 178">
              <a:extLst>
                <a:ext uri="{FF2B5EF4-FFF2-40B4-BE49-F238E27FC236}">
                  <a16:creationId xmlns:a16="http://schemas.microsoft.com/office/drawing/2014/main" id="{9ACF881A-DF0A-4580-9808-29789F069316}"/>
                </a:ext>
              </a:extLst>
            </p:cNvPr>
            <p:cNvSpPr>
              <a:spLocks/>
            </p:cNvSpPr>
            <p:nvPr/>
          </p:nvSpPr>
          <p:spPr bwMode="auto">
            <a:xfrm>
              <a:off x="2333" y="2678"/>
              <a:ext cx="13" cy="20"/>
            </a:xfrm>
            <a:custGeom>
              <a:avLst/>
              <a:gdLst>
                <a:gd name="T0" fmla="*/ 12 w 13"/>
                <a:gd name="T1" fmla="*/ 19 h 20"/>
                <a:gd name="T2" fmla="*/ 0 w 13"/>
                <a:gd name="T3" fmla="*/ 19 h 20"/>
                <a:gd name="T4" fmla="*/ 4 w 13"/>
                <a:gd name="T5" fmla="*/ 2 h 20"/>
                <a:gd name="T6" fmla="*/ 8 w 13"/>
                <a:gd name="T7" fmla="*/ 0 h 20"/>
                <a:gd name="T8" fmla="*/ 12 w 13"/>
                <a:gd name="T9" fmla="*/ 19 h 20"/>
                <a:gd name="T10" fmla="*/ 0 60000 65536"/>
                <a:gd name="T11" fmla="*/ 0 60000 65536"/>
                <a:gd name="T12" fmla="*/ 0 60000 65536"/>
                <a:gd name="T13" fmla="*/ 0 60000 65536"/>
                <a:gd name="T14" fmla="*/ 0 60000 65536"/>
                <a:gd name="T15" fmla="*/ 0 w 13"/>
                <a:gd name="T16" fmla="*/ 0 h 20"/>
                <a:gd name="T17" fmla="*/ 13 w 13"/>
                <a:gd name="T18" fmla="*/ 20 h 20"/>
              </a:gdLst>
              <a:ahLst/>
              <a:cxnLst>
                <a:cxn ang="T10">
                  <a:pos x="T0" y="T1"/>
                </a:cxn>
                <a:cxn ang="T11">
                  <a:pos x="T2" y="T3"/>
                </a:cxn>
                <a:cxn ang="T12">
                  <a:pos x="T4" y="T5"/>
                </a:cxn>
                <a:cxn ang="T13">
                  <a:pos x="T6" y="T7"/>
                </a:cxn>
                <a:cxn ang="T14">
                  <a:pos x="T8" y="T9"/>
                </a:cxn>
              </a:cxnLst>
              <a:rect l="T15" t="T16" r="T17" b="T18"/>
              <a:pathLst>
                <a:path w="13" h="20">
                  <a:moveTo>
                    <a:pt x="12" y="19"/>
                  </a:moveTo>
                  <a:lnTo>
                    <a:pt x="0" y="19"/>
                  </a:lnTo>
                  <a:lnTo>
                    <a:pt x="4" y="2"/>
                  </a:lnTo>
                  <a:lnTo>
                    <a:pt x="8" y="0"/>
                  </a:lnTo>
                  <a:lnTo>
                    <a:pt x="12" y="19"/>
                  </a:lnTo>
                </a:path>
              </a:pathLst>
            </a:custGeom>
            <a:solidFill>
              <a:srgbClr val="CECECE"/>
            </a:solidFill>
            <a:ln w="12700" cap="rnd" cmpd="sng">
              <a:solidFill>
                <a:schemeClr val="bg2"/>
              </a:solidFill>
              <a:prstDash val="solid"/>
              <a:round/>
              <a:headEnd type="none" w="med" len="med"/>
              <a:tailEnd type="none" w="med" len="med"/>
            </a:ln>
          </p:spPr>
          <p:txBody>
            <a:bodyPr/>
            <a:lstStyle/>
            <a:p>
              <a:endParaRPr lang="en-US"/>
            </a:p>
          </p:txBody>
        </p:sp>
        <p:sp>
          <p:nvSpPr>
            <p:cNvPr id="53366" name="Oval 179">
              <a:extLst>
                <a:ext uri="{FF2B5EF4-FFF2-40B4-BE49-F238E27FC236}">
                  <a16:creationId xmlns:a16="http://schemas.microsoft.com/office/drawing/2014/main" id="{309C7E7B-2AA8-4F63-9AB6-C1CA8BBB0383}"/>
                </a:ext>
              </a:extLst>
            </p:cNvPr>
            <p:cNvSpPr>
              <a:spLocks noChangeArrowheads="1"/>
            </p:cNvSpPr>
            <p:nvPr/>
          </p:nvSpPr>
          <p:spPr bwMode="auto">
            <a:xfrm>
              <a:off x="2228" y="2590"/>
              <a:ext cx="11" cy="14"/>
            </a:xfrm>
            <a:prstGeom prst="ellipse">
              <a:avLst/>
            </a:prstGeom>
            <a:solidFill>
              <a:srgbClr val="FAD003"/>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67" name="Oval 180">
              <a:extLst>
                <a:ext uri="{FF2B5EF4-FFF2-40B4-BE49-F238E27FC236}">
                  <a16:creationId xmlns:a16="http://schemas.microsoft.com/office/drawing/2014/main" id="{686B72ED-0294-4E44-9DC9-305CE7ADEAAD}"/>
                </a:ext>
              </a:extLst>
            </p:cNvPr>
            <p:cNvSpPr>
              <a:spLocks noChangeArrowheads="1"/>
            </p:cNvSpPr>
            <p:nvPr/>
          </p:nvSpPr>
          <p:spPr bwMode="auto">
            <a:xfrm>
              <a:off x="2232" y="2598"/>
              <a:ext cx="1" cy="5"/>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68" name="Freeform 181">
              <a:extLst>
                <a:ext uri="{FF2B5EF4-FFF2-40B4-BE49-F238E27FC236}">
                  <a16:creationId xmlns:a16="http://schemas.microsoft.com/office/drawing/2014/main" id="{0833B2AD-73E6-4FA2-90C0-FAF1A40AE41A}"/>
                </a:ext>
              </a:extLst>
            </p:cNvPr>
            <p:cNvSpPr>
              <a:spLocks/>
            </p:cNvSpPr>
            <p:nvPr/>
          </p:nvSpPr>
          <p:spPr bwMode="auto">
            <a:xfrm>
              <a:off x="2195" y="2598"/>
              <a:ext cx="37" cy="11"/>
            </a:xfrm>
            <a:custGeom>
              <a:avLst/>
              <a:gdLst>
                <a:gd name="T0" fmla="*/ 0 w 37"/>
                <a:gd name="T1" fmla="*/ 10 h 11"/>
                <a:gd name="T2" fmla="*/ 19 w 37"/>
                <a:gd name="T3" fmla="*/ 7 h 11"/>
                <a:gd name="T4" fmla="*/ 24 w 37"/>
                <a:gd name="T5" fmla="*/ 2 h 11"/>
                <a:gd name="T6" fmla="*/ 31 w 37"/>
                <a:gd name="T7" fmla="*/ 0 h 11"/>
                <a:gd name="T8" fmla="*/ 36 w 37"/>
                <a:gd name="T9" fmla="*/ 9 h 11"/>
                <a:gd name="T10" fmla="*/ 24 w 37"/>
                <a:gd name="T11" fmla="*/ 8 h 11"/>
                <a:gd name="T12" fmla="*/ 19 w 37"/>
                <a:gd name="T13" fmla="*/ 9 h 11"/>
                <a:gd name="T14" fmla="*/ 0 w 37"/>
                <a:gd name="T15" fmla="*/ 10 h 11"/>
                <a:gd name="T16" fmla="*/ 0 60000 65536"/>
                <a:gd name="T17" fmla="*/ 0 60000 65536"/>
                <a:gd name="T18" fmla="*/ 0 60000 65536"/>
                <a:gd name="T19" fmla="*/ 0 60000 65536"/>
                <a:gd name="T20" fmla="*/ 0 60000 65536"/>
                <a:gd name="T21" fmla="*/ 0 60000 65536"/>
                <a:gd name="T22" fmla="*/ 0 60000 65536"/>
                <a:gd name="T23" fmla="*/ 0 60000 65536"/>
                <a:gd name="T24" fmla="*/ 0 w 37"/>
                <a:gd name="T25" fmla="*/ 0 h 11"/>
                <a:gd name="T26" fmla="*/ 37 w 37"/>
                <a:gd name="T27" fmla="*/ 11 h 1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7" h="11">
                  <a:moveTo>
                    <a:pt x="0" y="10"/>
                  </a:moveTo>
                  <a:lnTo>
                    <a:pt x="19" y="7"/>
                  </a:lnTo>
                  <a:lnTo>
                    <a:pt x="24" y="2"/>
                  </a:lnTo>
                  <a:lnTo>
                    <a:pt x="31" y="0"/>
                  </a:lnTo>
                  <a:lnTo>
                    <a:pt x="36" y="9"/>
                  </a:lnTo>
                  <a:lnTo>
                    <a:pt x="24" y="8"/>
                  </a:lnTo>
                  <a:lnTo>
                    <a:pt x="19" y="9"/>
                  </a:lnTo>
                  <a:lnTo>
                    <a:pt x="0" y="10"/>
                  </a:lnTo>
                </a:path>
              </a:pathLst>
            </a:custGeom>
            <a:solidFill>
              <a:srgbClr val="FAD003"/>
            </a:solidFill>
            <a:ln w="12700" cap="rnd" cmpd="sng">
              <a:solidFill>
                <a:schemeClr val="bg2"/>
              </a:solidFill>
              <a:prstDash val="solid"/>
              <a:round/>
              <a:headEnd type="none" w="med" len="med"/>
              <a:tailEnd type="none" w="med" len="med"/>
            </a:ln>
          </p:spPr>
          <p:txBody>
            <a:bodyPr/>
            <a:lstStyle/>
            <a:p>
              <a:endParaRPr lang="en-US"/>
            </a:p>
          </p:txBody>
        </p:sp>
        <p:sp>
          <p:nvSpPr>
            <p:cNvPr id="53369" name="Freeform 182">
              <a:extLst>
                <a:ext uri="{FF2B5EF4-FFF2-40B4-BE49-F238E27FC236}">
                  <a16:creationId xmlns:a16="http://schemas.microsoft.com/office/drawing/2014/main" id="{79E3F222-A3AC-4FAE-9021-D3190738D368}"/>
                </a:ext>
              </a:extLst>
            </p:cNvPr>
            <p:cNvSpPr>
              <a:spLocks/>
            </p:cNvSpPr>
            <p:nvPr/>
          </p:nvSpPr>
          <p:spPr bwMode="auto">
            <a:xfrm>
              <a:off x="1590" y="2826"/>
              <a:ext cx="642" cy="103"/>
            </a:xfrm>
            <a:custGeom>
              <a:avLst/>
              <a:gdLst>
                <a:gd name="T0" fmla="*/ 1 w 642"/>
                <a:gd name="T1" fmla="*/ 23 h 103"/>
                <a:gd name="T2" fmla="*/ 0 w 642"/>
                <a:gd name="T3" fmla="*/ 50 h 103"/>
                <a:gd name="T4" fmla="*/ 125 w 642"/>
                <a:gd name="T5" fmla="*/ 53 h 103"/>
                <a:gd name="T6" fmla="*/ 210 w 642"/>
                <a:gd name="T7" fmla="*/ 64 h 103"/>
                <a:gd name="T8" fmla="*/ 298 w 642"/>
                <a:gd name="T9" fmla="*/ 68 h 103"/>
                <a:gd name="T10" fmla="*/ 430 w 642"/>
                <a:gd name="T11" fmla="*/ 100 h 103"/>
                <a:gd name="T12" fmla="*/ 469 w 642"/>
                <a:gd name="T13" fmla="*/ 98 h 103"/>
                <a:gd name="T14" fmla="*/ 470 w 642"/>
                <a:gd name="T15" fmla="*/ 101 h 103"/>
                <a:gd name="T16" fmla="*/ 496 w 642"/>
                <a:gd name="T17" fmla="*/ 102 h 103"/>
                <a:gd name="T18" fmla="*/ 517 w 642"/>
                <a:gd name="T19" fmla="*/ 92 h 103"/>
                <a:gd name="T20" fmla="*/ 547 w 642"/>
                <a:gd name="T21" fmla="*/ 88 h 103"/>
                <a:gd name="T22" fmla="*/ 641 w 642"/>
                <a:gd name="T23" fmla="*/ 53 h 103"/>
                <a:gd name="T24" fmla="*/ 607 w 642"/>
                <a:gd name="T25" fmla="*/ 11 h 103"/>
                <a:gd name="T26" fmla="*/ 484 w 642"/>
                <a:gd name="T27" fmla="*/ 12 h 103"/>
                <a:gd name="T28" fmla="*/ 473 w 642"/>
                <a:gd name="T29" fmla="*/ 0 h 103"/>
                <a:gd name="T30" fmla="*/ 260 w 642"/>
                <a:gd name="T31" fmla="*/ 1 h 103"/>
                <a:gd name="T32" fmla="*/ 261 w 642"/>
                <a:gd name="T33" fmla="*/ 31 h 103"/>
                <a:gd name="T34" fmla="*/ 244 w 642"/>
                <a:gd name="T35" fmla="*/ 47 h 103"/>
                <a:gd name="T36" fmla="*/ 66 w 642"/>
                <a:gd name="T37" fmla="*/ 38 h 103"/>
                <a:gd name="T38" fmla="*/ 54 w 642"/>
                <a:gd name="T39" fmla="*/ 24 h 103"/>
                <a:gd name="T40" fmla="*/ 1 w 642"/>
                <a:gd name="T41" fmla="*/ 23 h 1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42"/>
                <a:gd name="T64" fmla="*/ 0 h 103"/>
                <a:gd name="T65" fmla="*/ 642 w 642"/>
                <a:gd name="T66" fmla="*/ 103 h 1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42" h="103">
                  <a:moveTo>
                    <a:pt x="1" y="23"/>
                  </a:moveTo>
                  <a:lnTo>
                    <a:pt x="0" y="50"/>
                  </a:lnTo>
                  <a:lnTo>
                    <a:pt x="125" y="53"/>
                  </a:lnTo>
                  <a:lnTo>
                    <a:pt x="210" y="64"/>
                  </a:lnTo>
                  <a:lnTo>
                    <a:pt x="298" y="68"/>
                  </a:lnTo>
                  <a:lnTo>
                    <a:pt x="430" y="100"/>
                  </a:lnTo>
                  <a:lnTo>
                    <a:pt x="469" y="98"/>
                  </a:lnTo>
                  <a:lnTo>
                    <a:pt x="470" y="101"/>
                  </a:lnTo>
                  <a:lnTo>
                    <a:pt x="496" y="102"/>
                  </a:lnTo>
                  <a:lnTo>
                    <a:pt x="517" y="92"/>
                  </a:lnTo>
                  <a:lnTo>
                    <a:pt x="547" y="88"/>
                  </a:lnTo>
                  <a:lnTo>
                    <a:pt x="641" y="53"/>
                  </a:lnTo>
                  <a:lnTo>
                    <a:pt x="607" y="11"/>
                  </a:lnTo>
                  <a:lnTo>
                    <a:pt x="484" y="12"/>
                  </a:lnTo>
                  <a:lnTo>
                    <a:pt x="473" y="0"/>
                  </a:lnTo>
                  <a:lnTo>
                    <a:pt x="260" y="1"/>
                  </a:lnTo>
                  <a:lnTo>
                    <a:pt x="261" y="31"/>
                  </a:lnTo>
                  <a:lnTo>
                    <a:pt x="244" y="47"/>
                  </a:lnTo>
                  <a:lnTo>
                    <a:pt x="66" y="38"/>
                  </a:lnTo>
                  <a:lnTo>
                    <a:pt x="54" y="24"/>
                  </a:lnTo>
                  <a:lnTo>
                    <a:pt x="1" y="23"/>
                  </a:lnTo>
                </a:path>
              </a:pathLst>
            </a:custGeom>
            <a:solidFill>
              <a:schemeClr val="bg2"/>
            </a:solidFill>
            <a:ln w="12700" cap="rnd" cmpd="sng">
              <a:solidFill>
                <a:schemeClr val="bg2"/>
              </a:solidFill>
              <a:prstDash val="solid"/>
              <a:round/>
              <a:headEnd type="none" w="med" len="med"/>
              <a:tailEnd type="none" w="med" len="med"/>
            </a:ln>
          </p:spPr>
          <p:txBody>
            <a:bodyPr/>
            <a:lstStyle/>
            <a:p>
              <a:endParaRPr lang="en-US"/>
            </a:p>
          </p:txBody>
        </p:sp>
        <p:sp>
          <p:nvSpPr>
            <p:cNvPr id="53370" name="Freeform 183">
              <a:extLst>
                <a:ext uri="{FF2B5EF4-FFF2-40B4-BE49-F238E27FC236}">
                  <a16:creationId xmlns:a16="http://schemas.microsoft.com/office/drawing/2014/main" id="{3980BFB7-0479-4750-AD2A-7B4090DF3E82}"/>
                </a:ext>
              </a:extLst>
            </p:cNvPr>
            <p:cNvSpPr>
              <a:spLocks/>
            </p:cNvSpPr>
            <p:nvPr/>
          </p:nvSpPr>
          <p:spPr bwMode="auto">
            <a:xfrm>
              <a:off x="1992" y="2853"/>
              <a:ext cx="76" cy="32"/>
            </a:xfrm>
            <a:custGeom>
              <a:avLst/>
              <a:gdLst>
                <a:gd name="T0" fmla="*/ 17 w 76"/>
                <a:gd name="T1" fmla="*/ 0 h 32"/>
                <a:gd name="T2" fmla="*/ 75 w 76"/>
                <a:gd name="T3" fmla="*/ 0 h 32"/>
                <a:gd name="T4" fmla="*/ 73 w 76"/>
                <a:gd name="T5" fmla="*/ 3 h 32"/>
                <a:gd name="T6" fmla="*/ 69 w 76"/>
                <a:gd name="T7" fmla="*/ 3 h 32"/>
                <a:gd name="T8" fmla="*/ 68 w 76"/>
                <a:gd name="T9" fmla="*/ 7 h 32"/>
                <a:gd name="T10" fmla="*/ 65 w 76"/>
                <a:gd name="T11" fmla="*/ 10 h 32"/>
                <a:gd name="T12" fmla="*/ 61 w 76"/>
                <a:gd name="T13" fmla="*/ 14 h 32"/>
                <a:gd name="T14" fmla="*/ 59 w 76"/>
                <a:gd name="T15" fmla="*/ 17 h 32"/>
                <a:gd name="T16" fmla="*/ 58 w 76"/>
                <a:gd name="T17" fmla="*/ 20 h 32"/>
                <a:gd name="T18" fmla="*/ 57 w 76"/>
                <a:gd name="T19" fmla="*/ 25 h 32"/>
                <a:gd name="T20" fmla="*/ 56 w 76"/>
                <a:gd name="T21" fmla="*/ 27 h 32"/>
                <a:gd name="T22" fmla="*/ 55 w 76"/>
                <a:gd name="T23" fmla="*/ 30 h 32"/>
                <a:gd name="T24" fmla="*/ 0 w 76"/>
                <a:gd name="T25" fmla="*/ 31 h 32"/>
                <a:gd name="T26" fmla="*/ 1 w 76"/>
                <a:gd name="T27" fmla="*/ 28 h 32"/>
                <a:gd name="T28" fmla="*/ 0 w 76"/>
                <a:gd name="T29" fmla="*/ 25 h 32"/>
                <a:gd name="T30" fmla="*/ 2 w 76"/>
                <a:gd name="T31" fmla="*/ 19 h 32"/>
                <a:gd name="T32" fmla="*/ 2 w 76"/>
                <a:gd name="T33" fmla="*/ 16 h 32"/>
                <a:gd name="T34" fmla="*/ 2 w 76"/>
                <a:gd name="T35" fmla="*/ 13 h 32"/>
                <a:gd name="T36" fmla="*/ 5 w 76"/>
                <a:gd name="T37" fmla="*/ 10 h 32"/>
                <a:gd name="T38" fmla="*/ 7 w 76"/>
                <a:gd name="T39" fmla="*/ 6 h 32"/>
                <a:gd name="T40" fmla="*/ 11 w 76"/>
                <a:gd name="T41" fmla="*/ 3 h 32"/>
                <a:gd name="T42" fmla="*/ 15 w 76"/>
                <a:gd name="T43" fmla="*/ 0 h 32"/>
                <a:gd name="T44" fmla="*/ 18 w 76"/>
                <a:gd name="T45" fmla="*/ 1 h 32"/>
                <a:gd name="T46" fmla="*/ 17 w 76"/>
                <a:gd name="T47" fmla="*/ 0 h 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6"/>
                <a:gd name="T73" fmla="*/ 0 h 32"/>
                <a:gd name="T74" fmla="*/ 76 w 76"/>
                <a:gd name="T75" fmla="*/ 32 h 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6" h="32">
                  <a:moveTo>
                    <a:pt x="17" y="0"/>
                  </a:moveTo>
                  <a:lnTo>
                    <a:pt x="75" y="0"/>
                  </a:lnTo>
                  <a:lnTo>
                    <a:pt x="73" y="3"/>
                  </a:lnTo>
                  <a:lnTo>
                    <a:pt x="69" y="3"/>
                  </a:lnTo>
                  <a:lnTo>
                    <a:pt x="68" y="7"/>
                  </a:lnTo>
                  <a:lnTo>
                    <a:pt x="65" y="10"/>
                  </a:lnTo>
                  <a:lnTo>
                    <a:pt x="61" y="14"/>
                  </a:lnTo>
                  <a:lnTo>
                    <a:pt x="59" y="17"/>
                  </a:lnTo>
                  <a:lnTo>
                    <a:pt x="58" y="20"/>
                  </a:lnTo>
                  <a:lnTo>
                    <a:pt x="57" y="25"/>
                  </a:lnTo>
                  <a:lnTo>
                    <a:pt x="56" y="27"/>
                  </a:lnTo>
                  <a:lnTo>
                    <a:pt x="55" y="30"/>
                  </a:lnTo>
                  <a:lnTo>
                    <a:pt x="0" y="31"/>
                  </a:lnTo>
                  <a:lnTo>
                    <a:pt x="1" y="28"/>
                  </a:lnTo>
                  <a:lnTo>
                    <a:pt x="0" y="25"/>
                  </a:lnTo>
                  <a:lnTo>
                    <a:pt x="2" y="19"/>
                  </a:lnTo>
                  <a:lnTo>
                    <a:pt x="2" y="16"/>
                  </a:lnTo>
                  <a:lnTo>
                    <a:pt x="2" y="13"/>
                  </a:lnTo>
                  <a:lnTo>
                    <a:pt x="5" y="10"/>
                  </a:lnTo>
                  <a:lnTo>
                    <a:pt x="7" y="6"/>
                  </a:lnTo>
                  <a:lnTo>
                    <a:pt x="11" y="3"/>
                  </a:lnTo>
                  <a:lnTo>
                    <a:pt x="15" y="0"/>
                  </a:lnTo>
                  <a:lnTo>
                    <a:pt x="18" y="1"/>
                  </a:lnTo>
                  <a:lnTo>
                    <a:pt x="17" y="0"/>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371" name="Freeform 184">
              <a:extLst>
                <a:ext uri="{FF2B5EF4-FFF2-40B4-BE49-F238E27FC236}">
                  <a16:creationId xmlns:a16="http://schemas.microsoft.com/office/drawing/2014/main" id="{4F0AD065-9986-4E03-A63B-C4D3BCB10B65}"/>
                </a:ext>
              </a:extLst>
            </p:cNvPr>
            <p:cNvSpPr>
              <a:spLocks/>
            </p:cNvSpPr>
            <p:nvPr/>
          </p:nvSpPr>
          <p:spPr bwMode="auto">
            <a:xfrm>
              <a:off x="1995" y="2852"/>
              <a:ext cx="78" cy="33"/>
            </a:xfrm>
            <a:custGeom>
              <a:avLst/>
              <a:gdLst>
                <a:gd name="T0" fmla="*/ 17 w 78"/>
                <a:gd name="T1" fmla="*/ 1 h 33"/>
                <a:gd name="T2" fmla="*/ 77 w 78"/>
                <a:gd name="T3" fmla="*/ 0 h 33"/>
                <a:gd name="T4" fmla="*/ 75 w 78"/>
                <a:gd name="T5" fmla="*/ 3 h 33"/>
                <a:gd name="T6" fmla="*/ 71 w 78"/>
                <a:gd name="T7" fmla="*/ 5 h 33"/>
                <a:gd name="T8" fmla="*/ 70 w 78"/>
                <a:gd name="T9" fmla="*/ 9 h 33"/>
                <a:gd name="T10" fmla="*/ 66 w 78"/>
                <a:gd name="T11" fmla="*/ 11 h 33"/>
                <a:gd name="T12" fmla="*/ 63 w 78"/>
                <a:gd name="T13" fmla="*/ 15 h 33"/>
                <a:gd name="T14" fmla="*/ 61 w 78"/>
                <a:gd name="T15" fmla="*/ 17 h 33"/>
                <a:gd name="T16" fmla="*/ 60 w 78"/>
                <a:gd name="T17" fmla="*/ 21 h 33"/>
                <a:gd name="T18" fmla="*/ 59 w 78"/>
                <a:gd name="T19" fmla="*/ 26 h 33"/>
                <a:gd name="T20" fmla="*/ 57 w 78"/>
                <a:gd name="T21" fmla="*/ 29 h 33"/>
                <a:gd name="T22" fmla="*/ 56 w 78"/>
                <a:gd name="T23" fmla="*/ 32 h 33"/>
                <a:gd name="T24" fmla="*/ 0 w 78"/>
                <a:gd name="T25" fmla="*/ 31 h 33"/>
                <a:gd name="T26" fmla="*/ 1 w 78"/>
                <a:gd name="T27" fmla="*/ 28 h 33"/>
                <a:gd name="T28" fmla="*/ 0 w 78"/>
                <a:gd name="T29" fmla="*/ 25 h 33"/>
                <a:gd name="T30" fmla="*/ 2 w 78"/>
                <a:gd name="T31" fmla="*/ 20 h 33"/>
                <a:gd name="T32" fmla="*/ 2 w 78"/>
                <a:gd name="T33" fmla="*/ 17 h 33"/>
                <a:gd name="T34" fmla="*/ 2 w 78"/>
                <a:gd name="T35" fmla="*/ 14 h 33"/>
                <a:gd name="T36" fmla="*/ 5 w 78"/>
                <a:gd name="T37" fmla="*/ 12 h 33"/>
                <a:gd name="T38" fmla="*/ 7 w 78"/>
                <a:gd name="T39" fmla="*/ 6 h 33"/>
                <a:gd name="T40" fmla="*/ 13 w 78"/>
                <a:gd name="T41" fmla="*/ 5 h 33"/>
                <a:gd name="T42" fmla="*/ 15 w 78"/>
                <a:gd name="T43" fmla="*/ 2 h 33"/>
                <a:gd name="T44" fmla="*/ 18 w 78"/>
                <a:gd name="T45" fmla="*/ 1 h 33"/>
                <a:gd name="T46" fmla="*/ 17 w 78"/>
                <a:gd name="T47" fmla="*/ 1 h 33"/>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78"/>
                <a:gd name="T73" fmla="*/ 0 h 33"/>
                <a:gd name="T74" fmla="*/ 78 w 78"/>
                <a:gd name="T75" fmla="*/ 33 h 33"/>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78" h="33">
                  <a:moveTo>
                    <a:pt x="17" y="1"/>
                  </a:moveTo>
                  <a:lnTo>
                    <a:pt x="77" y="0"/>
                  </a:lnTo>
                  <a:lnTo>
                    <a:pt x="75" y="3"/>
                  </a:lnTo>
                  <a:lnTo>
                    <a:pt x="71" y="5"/>
                  </a:lnTo>
                  <a:lnTo>
                    <a:pt x="70" y="9"/>
                  </a:lnTo>
                  <a:lnTo>
                    <a:pt x="66" y="11"/>
                  </a:lnTo>
                  <a:lnTo>
                    <a:pt x="63" y="15"/>
                  </a:lnTo>
                  <a:lnTo>
                    <a:pt x="61" y="17"/>
                  </a:lnTo>
                  <a:lnTo>
                    <a:pt x="60" y="21"/>
                  </a:lnTo>
                  <a:lnTo>
                    <a:pt x="59" y="26"/>
                  </a:lnTo>
                  <a:lnTo>
                    <a:pt x="57" y="29"/>
                  </a:lnTo>
                  <a:lnTo>
                    <a:pt x="56" y="32"/>
                  </a:lnTo>
                  <a:lnTo>
                    <a:pt x="0" y="31"/>
                  </a:lnTo>
                  <a:lnTo>
                    <a:pt x="1" y="28"/>
                  </a:lnTo>
                  <a:lnTo>
                    <a:pt x="0" y="25"/>
                  </a:lnTo>
                  <a:lnTo>
                    <a:pt x="2" y="20"/>
                  </a:lnTo>
                  <a:lnTo>
                    <a:pt x="2" y="17"/>
                  </a:lnTo>
                  <a:lnTo>
                    <a:pt x="2" y="14"/>
                  </a:lnTo>
                  <a:lnTo>
                    <a:pt x="5" y="12"/>
                  </a:lnTo>
                  <a:lnTo>
                    <a:pt x="7" y="6"/>
                  </a:lnTo>
                  <a:lnTo>
                    <a:pt x="13" y="5"/>
                  </a:lnTo>
                  <a:lnTo>
                    <a:pt x="15" y="2"/>
                  </a:lnTo>
                  <a:lnTo>
                    <a:pt x="18" y="1"/>
                  </a:lnTo>
                  <a:lnTo>
                    <a:pt x="17" y="1"/>
                  </a:lnTo>
                </a:path>
              </a:pathLst>
            </a:custGeom>
            <a:solidFill>
              <a:srgbClr val="DADADA"/>
            </a:solidFill>
            <a:ln w="12700" cap="rnd" cmpd="sng">
              <a:solidFill>
                <a:schemeClr val="bg2"/>
              </a:solidFill>
              <a:prstDash val="solid"/>
              <a:round/>
              <a:headEnd type="none" w="med" len="med"/>
              <a:tailEnd type="none" w="med" len="med"/>
            </a:ln>
          </p:spPr>
          <p:txBody>
            <a:bodyPr/>
            <a:lstStyle/>
            <a:p>
              <a:endParaRPr lang="en-US"/>
            </a:p>
          </p:txBody>
        </p:sp>
        <p:sp>
          <p:nvSpPr>
            <p:cNvPr id="53372" name="Freeform 185">
              <a:extLst>
                <a:ext uri="{FF2B5EF4-FFF2-40B4-BE49-F238E27FC236}">
                  <a16:creationId xmlns:a16="http://schemas.microsoft.com/office/drawing/2014/main" id="{DE6429BC-D5A1-4797-B6CC-F6C01CC06C59}"/>
                </a:ext>
              </a:extLst>
            </p:cNvPr>
            <p:cNvSpPr>
              <a:spLocks/>
            </p:cNvSpPr>
            <p:nvPr/>
          </p:nvSpPr>
          <p:spPr bwMode="auto">
            <a:xfrm>
              <a:off x="2053" y="2875"/>
              <a:ext cx="41" cy="44"/>
            </a:xfrm>
            <a:custGeom>
              <a:avLst/>
              <a:gdLst>
                <a:gd name="T0" fmla="*/ 1 w 41"/>
                <a:gd name="T1" fmla="*/ 0 h 44"/>
                <a:gd name="T2" fmla="*/ 40 w 41"/>
                <a:gd name="T3" fmla="*/ 0 h 44"/>
                <a:gd name="T4" fmla="*/ 40 w 41"/>
                <a:gd name="T5" fmla="*/ 43 h 44"/>
                <a:gd name="T6" fmla="*/ 0 w 41"/>
                <a:gd name="T7" fmla="*/ 43 h 44"/>
                <a:gd name="T8" fmla="*/ 1 w 41"/>
                <a:gd name="T9" fmla="*/ 0 h 44"/>
                <a:gd name="T10" fmla="*/ 0 60000 65536"/>
                <a:gd name="T11" fmla="*/ 0 60000 65536"/>
                <a:gd name="T12" fmla="*/ 0 60000 65536"/>
                <a:gd name="T13" fmla="*/ 0 60000 65536"/>
                <a:gd name="T14" fmla="*/ 0 60000 65536"/>
                <a:gd name="T15" fmla="*/ 0 w 41"/>
                <a:gd name="T16" fmla="*/ 0 h 44"/>
                <a:gd name="T17" fmla="*/ 41 w 41"/>
                <a:gd name="T18" fmla="*/ 44 h 44"/>
              </a:gdLst>
              <a:ahLst/>
              <a:cxnLst>
                <a:cxn ang="T10">
                  <a:pos x="T0" y="T1"/>
                </a:cxn>
                <a:cxn ang="T11">
                  <a:pos x="T2" y="T3"/>
                </a:cxn>
                <a:cxn ang="T12">
                  <a:pos x="T4" y="T5"/>
                </a:cxn>
                <a:cxn ang="T13">
                  <a:pos x="T6" y="T7"/>
                </a:cxn>
                <a:cxn ang="T14">
                  <a:pos x="T8" y="T9"/>
                </a:cxn>
              </a:cxnLst>
              <a:rect l="T15" t="T16" r="T17" b="T18"/>
              <a:pathLst>
                <a:path w="41" h="44">
                  <a:moveTo>
                    <a:pt x="1" y="0"/>
                  </a:moveTo>
                  <a:lnTo>
                    <a:pt x="40" y="0"/>
                  </a:lnTo>
                  <a:lnTo>
                    <a:pt x="40" y="43"/>
                  </a:lnTo>
                  <a:lnTo>
                    <a:pt x="0" y="43"/>
                  </a:lnTo>
                  <a:lnTo>
                    <a:pt x="1" y="0"/>
                  </a:lnTo>
                </a:path>
              </a:pathLst>
            </a:custGeom>
            <a:solidFill>
              <a:srgbClr val="DADADA"/>
            </a:solidFill>
            <a:ln w="12700" cap="rnd" cmpd="sng">
              <a:solidFill>
                <a:schemeClr val="bg2"/>
              </a:solidFill>
              <a:prstDash val="solid"/>
              <a:round/>
              <a:headEnd type="none" w="med" len="med"/>
              <a:tailEnd type="none" w="med" len="med"/>
            </a:ln>
          </p:spPr>
          <p:txBody>
            <a:bodyPr/>
            <a:lstStyle/>
            <a:p>
              <a:endParaRPr lang="en-US"/>
            </a:p>
          </p:txBody>
        </p:sp>
        <p:sp>
          <p:nvSpPr>
            <p:cNvPr id="53373" name="Freeform 186">
              <a:extLst>
                <a:ext uri="{FF2B5EF4-FFF2-40B4-BE49-F238E27FC236}">
                  <a16:creationId xmlns:a16="http://schemas.microsoft.com/office/drawing/2014/main" id="{001513FC-39F6-4C21-96EA-12EC306DB7E2}"/>
                </a:ext>
              </a:extLst>
            </p:cNvPr>
            <p:cNvSpPr>
              <a:spLocks/>
            </p:cNvSpPr>
            <p:nvPr/>
          </p:nvSpPr>
          <p:spPr bwMode="auto">
            <a:xfrm>
              <a:off x="2099" y="2871"/>
              <a:ext cx="36" cy="48"/>
            </a:xfrm>
            <a:custGeom>
              <a:avLst/>
              <a:gdLst>
                <a:gd name="T0" fmla="*/ 1 w 36"/>
                <a:gd name="T1" fmla="*/ 47 h 48"/>
                <a:gd name="T2" fmla="*/ 34 w 36"/>
                <a:gd name="T3" fmla="*/ 43 h 48"/>
                <a:gd name="T4" fmla="*/ 35 w 36"/>
                <a:gd name="T5" fmla="*/ 27 h 48"/>
                <a:gd name="T6" fmla="*/ 18 w 36"/>
                <a:gd name="T7" fmla="*/ 0 h 48"/>
                <a:gd name="T8" fmla="*/ 0 w 36"/>
                <a:gd name="T9" fmla="*/ 1 h 48"/>
                <a:gd name="T10" fmla="*/ 1 w 36"/>
                <a:gd name="T11" fmla="*/ 47 h 48"/>
                <a:gd name="T12" fmla="*/ 0 60000 65536"/>
                <a:gd name="T13" fmla="*/ 0 60000 65536"/>
                <a:gd name="T14" fmla="*/ 0 60000 65536"/>
                <a:gd name="T15" fmla="*/ 0 60000 65536"/>
                <a:gd name="T16" fmla="*/ 0 60000 65536"/>
                <a:gd name="T17" fmla="*/ 0 60000 65536"/>
                <a:gd name="T18" fmla="*/ 0 w 36"/>
                <a:gd name="T19" fmla="*/ 0 h 48"/>
                <a:gd name="T20" fmla="*/ 36 w 36"/>
                <a:gd name="T21" fmla="*/ 48 h 48"/>
              </a:gdLst>
              <a:ahLst/>
              <a:cxnLst>
                <a:cxn ang="T12">
                  <a:pos x="T0" y="T1"/>
                </a:cxn>
                <a:cxn ang="T13">
                  <a:pos x="T2" y="T3"/>
                </a:cxn>
                <a:cxn ang="T14">
                  <a:pos x="T4" y="T5"/>
                </a:cxn>
                <a:cxn ang="T15">
                  <a:pos x="T6" y="T7"/>
                </a:cxn>
                <a:cxn ang="T16">
                  <a:pos x="T8" y="T9"/>
                </a:cxn>
                <a:cxn ang="T17">
                  <a:pos x="T10" y="T11"/>
                </a:cxn>
              </a:cxnLst>
              <a:rect l="T18" t="T19" r="T20" b="T21"/>
              <a:pathLst>
                <a:path w="36" h="48">
                  <a:moveTo>
                    <a:pt x="1" y="47"/>
                  </a:moveTo>
                  <a:lnTo>
                    <a:pt x="34" y="43"/>
                  </a:lnTo>
                  <a:lnTo>
                    <a:pt x="35" y="27"/>
                  </a:lnTo>
                  <a:lnTo>
                    <a:pt x="18" y="0"/>
                  </a:lnTo>
                  <a:lnTo>
                    <a:pt x="0" y="1"/>
                  </a:lnTo>
                  <a:lnTo>
                    <a:pt x="1" y="47"/>
                  </a:lnTo>
                </a:path>
              </a:pathLst>
            </a:custGeom>
            <a:solidFill>
              <a:srgbClr val="919191"/>
            </a:solidFill>
            <a:ln w="12700" cap="rnd" cmpd="sng">
              <a:solidFill>
                <a:schemeClr val="bg2"/>
              </a:solidFill>
              <a:prstDash val="solid"/>
              <a:round/>
              <a:headEnd type="none" w="med" len="med"/>
              <a:tailEnd type="none" w="med" len="med"/>
            </a:ln>
          </p:spPr>
          <p:txBody>
            <a:bodyPr/>
            <a:lstStyle/>
            <a:p>
              <a:endParaRPr lang="en-US"/>
            </a:p>
          </p:txBody>
        </p:sp>
        <p:sp>
          <p:nvSpPr>
            <p:cNvPr id="53374" name="Line 187">
              <a:extLst>
                <a:ext uri="{FF2B5EF4-FFF2-40B4-BE49-F238E27FC236}">
                  <a16:creationId xmlns:a16="http://schemas.microsoft.com/office/drawing/2014/main" id="{21C3A6ED-31F9-4EF4-B11B-837D6C1AA828}"/>
                </a:ext>
              </a:extLst>
            </p:cNvPr>
            <p:cNvSpPr>
              <a:spLocks noChangeShapeType="1"/>
            </p:cNvSpPr>
            <p:nvPr/>
          </p:nvSpPr>
          <p:spPr bwMode="auto">
            <a:xfrm>
              <a:off x="2001" y="2881"/>
              <a:ext cx="48" cy="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75" name="Oval 188">
              <a:extLst>
                <a:ext uri="{FF2B5EF4-FFF2-40B4-BE49-F238E27FC236}">
                  <a16:creationId xmlns:a16="http://schemas.microsoft.com/office/drawing/2014/main" id="{10BF1714-D155-4787-A902-3B4785032571}"/>
                </a:ext>
              </a:extLst>
            </p:cNvPr>
            <p:cNvSpPr>
              <a:spLocks noChangeArrowheads="1"/>
            </p:cNvSpPr>
            <p:nvPr/>
          </p:nvSpPr>
          <p:spPr bwMode="auto">
            <a:xfrm>
              <a:off x="2165" y="2882"/>
              <a:ext cx="39" cy="58"/>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76" name="Oval 189">
              <a:extLst>
                <a:ext uri="{FF2B5EF4-FFF2-40B4-BE49-F238E27FC236}">
                  <a16:creationId xmlns:a16="http://schemas.microsoft.com/office/drawing/2014/main" id="{1503346E-B19C-44A7-9A8B-9408B9533F5F}"/>
                </a:ext>
              </a:extLst>
            </p:cNvPr>
            <p:cNvSpPr>
              <a:spLocks noChangeArrowheads="1"/>
            </p:cNvSpPr>
            <p:nvPr/>
          </p:nvSpPr>
          <p:spPr bwMode="auto">
            <a:xfrm>
              <a:off x="2154" y="2871"/>
              <a:ext cx="54" cy="76"/>
            </a:xfrm>
            <a:prstGeom prst="ellipse">
              <a:avLst/>
            </a:prstGeom>
            <a:solidFill>
              <a:srgbClr val="EDEDED"/>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77" name="Oval 190">
              <a:extLst>
                <a:ext uri="{FF2B5EF4-FFF2-40B4-BE49-F238E27FC236}">
                  <a16:creationId xmlns:a16="http://schemas.microsoft.com/office/drawing/2014/main" id="{56861BBE-535D-4799-A3AE-B2EDC045ADF1}"/>
                </a:ext>
              </a:extLst>
            </p:cNvPr>
            <p:cNvSpPr>
              <a:spLocks noChangeArrowheads="1"/>
            </p:cNvSpPr>
            <p:nvPr/>
          </p:nvSpPr>
          <p:spPr bwMode="auto">
            <a:xfrm>
              <a:off x="2159" y="2874"/>
              <a:ext cx="49" cy="72"/>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78" name="Oval 191">
              <a:extLst>
                <a:ext uri="{FF2B5EF4-FFF2-40B4-BE49-F238E27FC236}">
                  <a16:creationId xmlns:a16="http://schemas.microsoft.com/office/drawing/2014/main" id="{69BAB9D5-2E18-4A76-B100-439DB6AD2B34}"/>
                </a:ext>
              </a:extLst>
            </p:cNvPr>
            <p:cNvSpPr>
              <a:spLocks noChangeArrowheads="1"/>
            </p:cNvSpPr>
            <p:nvPr/>
          </p:nvSpPr>
          <p:spPr bwMode="auto">
            <a:xfrm>
              <a:off x="2165" y="2880"/>
              <a:ext cx="43" cy="63"/>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79" name="Freeform 192">
              <a:extLst>
                <a:ext uri="{FF2B5EF4-FFF2-40B4-BE49-F238E27FC236}">
                  <a16:creationId xmlns:a16="http://schemas.microsoft.com/office/drawing/2014/main" id="{ECD983F6-A44F-4DC0-BD2B-80C967E13C77}"/>
                </a:ext>
              </a:extLst>
            </p:cNvPr>
            <p:cNvSpPr>
              <a:spLocks/>
            </p:cNvSpPr>
            <p:nvPr/>
          </p:nvSpPr>
          <p:spPr bwMode="auto">
            <a:xfrm>
              <a:off x="2177" y="2883"/>
              <a:ext cx="12" cy="22"/>
            </a:xfrm>
            <a:custGeom>
              <a:avLst/>
              <a:gdLst>
                <a:gd name="T0" fmla="*/ 5 w 12"/>
                <a:gd name="T1" fmla="*/ 21 h 22"/>
                <a:gd name="T2" fmla="*/ 0 w 12"/>
                <a:gd name="T3" fmla="*/ 0 h 22"/>
                <a:gd name="T4" fmla="*/ 11 w 12"/>
                <a:gd name="T5" fmla="*/ 0 h 22"/>
                <a:gd name="T6" fmla="*/ 0 60000 65536"/>
                <a:gd name="T7" fmla="*/ 0 60000 65536"/>
                <a:gd name="T8" fmla="*/ 0 60000 65536"/>
                <a:gd name="T9" fmla="*/ 0 w 12"/>
                <a:gd name="T10" fmla="*/ 0 h 22"/>
                <a:gd name="T11" fmla="*/ 12 w 12"/>
                <a:gd name="T12" fmla="*/ 22 h 22"/>
              </a:gdLst>
              <a:ahLst/>
              <a:cxnLst>
                <a:cxn ang="T6">
                  <a:pos x="T0" y="T1"/>
                </a:cxn>
                <a:cxn ang="T7">
                  <a:pos x="T2" y="T3"/>
                </a:cxn>
                <a:cxn ang="T8">
                  <a:pos x="T4" y="T5"/>
                </a:cxn>
              </a:cxnLst>
              <a:rect l="T9" t="T10" r="T11" b="T12"/>
              <a:pathLst>
                <a:path w="12" h="22">
                  <a:moveTo>
                    <a:pt x="5" y="21"/>
                  </a:moveTo>
                  <a:lnTo>
                    <a:pt x="0" y="0"/>
                  </a:lnTo>
                  <a:lnTo>
                    <a:pt x="11" y="0"/>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80" name="Freeform 193">
              <a:extLst>
                <a:ext uri="{FF2B5EF4-FFF2-40B4-BE49-F238E27FC236}">
                  <a16:creationId xmlns:a16="http://schemas.microsoft.com/office/drawing/2014/main" id="{48DEB8EA-D35D-4993-8D32-4FC43C6FA283}"/>
                </a:ext>
              </a:extLst>
            </p:cNvPr>
            <p:cNvSpPr>
              <a:spLocks/>
            </p:cNvSpPr>
            <p:nvPr/>
          </p:nvSpPr>
          <p:spPr bwMode="auto">
            <a:xfrm>
              <a:off x="2183" y="2894"/>
              <a:ext cx="21" cy="14"/>
            </a:xfrm>
            <a:custGeom>
              <a:avLst/>
              <a:gdLst>
                <a:gd name="T0" fmla="*/ 0 w 21"/>
                <a:gd name="T1" fmla="*/ 12 h 14"/>
                <a:gd name="T2" fmla="*/ 18 w 21"/>
                <a:gd name="T3" fmla="*/ 0 h 14"/>
                <a:gd name="T4" fmla="*/ 20 w 21"/>
                <a:gd name="T5" fmla="*/ 13 h 14"/>
                <a:gd name="T6" fmla="*/ 0 60000 65536"/>
                <a:gd name="T7" fmla="*/ 0 60000 65536"/>
                <a:gd name="T8" fmla="*/ 0 60000 65536"/>
                <a:gd name="T9" fmla="*/ 0 w 21"/>
                <a:gd name="T10" fmla="*/ 0 h 14"/>
                <a:gd name="T11" fmla="*/ 21 w 21"/>
                <a:gd name="T12" fmla="*/ 14 h 14"/>
              </a:gdLst>
              <a:ahLst/>
              <a:cxnLst>
                <a:cxn ang="T6">
                  <a:pos x="T0" y="T1"/>
                </a:cxn>
                <a:cxn ang="T7">
                  <a:pos x="T2" y="T3"/>
                </a:cxn>
                <a:cxn ang="T8">
                  <a:pos x="T4" y="T5"/>
                </a:cxn>
              </a:cxnLst>
              <a:rect l="T9" t="T10" r="T11" b="T12"/>
              <a:pathLst>
                <a:path w="21" h="14">
                  <a:moveTo>
                    <a:pt x="0" y="12"/>
                  </a:moveTo>
                  <a:lnTo>
                    <a:pt x="18" y="0"/>
                  </a:lnTo>
                  <a:lnTo>
                    <a:pt x="20" y="13"/>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81" name="Freeform 194">
              <a:extLst>
                <a:ext uri="{FF2B5EF4-FFF2-40B4-BE49-F238E27FC236}">
                  <a16:creationId xmlns:a16="http://schemas.microsoft.com/office/drawing/2014/main" id="{B876A719-DF66-4DEB-A49E-0209F426A8A5}"/>
                </a:ext>
              </a:extLst>
            </p:cNvPr>
            <p:cNvSpPr>
              <a:spLocks/>
            </p:cNvSpPr>
            <p:nvPr/>
          </p:nvSpPr>
          <p:spPr bwMode="auto">
            <a:xfrm>
              <a:off x="2164" y="2902"/>
              <a:ext cx="21" cy="13"/>
            </a:xfrm>
            <a:custGeom>
              <a:avLst/>
              <a:gdLst>
                <a:gd name="T0" fmla="*/ 20 w 21"/>
                <a:gd name="T1" fmla="*/ 12 h 13"/>
                <a:gd name="T2" fmla="*/ 0 w 21"/>
                <a:gd name="T3" fmla="*/ 11 h 13"/>
                <a:gd name="T4" fmla="*/ 2 w 21"/>
                <a:gd name="T5" fmla="*/ 0 h 13"/>
                <a:gd name="T6" fmla="*/ 0 60000 65536"/>
                <a:gd name="T7" fmla="*/ 0 60000 65536"/>
                <a:gd name="T8" fmla="*/ 0 60000 65536"/>
                <a:gd name="T9" fmla="*/ 0 w 21"/>
                <a:gd name="T10" fmla="*/ 0 h 13"/>
                <a:gd name="T11" fmla="*/ 21 w 21"/>
                <a:gd name="T12" fmla="*/ 13 h 13"/>
              </a:gdLst>
              <a:ahLst/>
              <a:cxnLst>
                <a:cxn ang="T6">
                  <a:pos x="T0" y="T1"/>
                </a:cxn>
                <a:cxn ang="T7">
                  <a:pos x="T2" y="T3"/>
                </a:cxn>
                <a:cxn ang="T8">
                  <a:pos x="T4" y="T5"/>
                </a:cxn>
              </a:cxnLst>
              <a:rect l="T9" t="T10" r="T11" b="T12"/>
              <a:pathLst>
                <a:path w="21" h="13">
                  <a:moveTo>
                    <a:pt x="20" y="12"/>
                  </a:moveTo>
                  <a:lnTo>
                    <a:pt x="0" y="11"/>
                  </a:lnTo>
                  <a:lnTo>
                    <a:pt x="2" y="0"/>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82" name="Freeform 195">
              <a:extLst>
                <a:ext uri="{FF2B5EF4-FFF2-40B4-BE49-F238E27FC236}">
                  <a16:creationId xmlns:a16="http://schemas.microsoft.com/office/drawing/2014/main" id="{EF626D80-9A30-47D7-9AA5-BAB97E3E3A11}"/>
                </a:ext>
              </a:extLst>
            </p:cNvPr>
            <p:cNvSpPr>
              <a:spLocks/>
            </p:cNvSpPr>
            <p:nvPr/>
          </p:nvSpPr>
          <p:spPr bwMode="auto">
            <a:xfrm>
              <a:off x="2188" y="2910"/>
              <a:ext cx="15" cy="25"/>
            </a:xfrm>
            <a:custGeom>
              <a:avLst/>
              <a:gdLst>
                <a:gd name="T0" fmla="*/ 0 w 15"/>
                <a:gd name="T1" fmla="*/ 0 h 25"/>
                <a:gd name="T2" fmla="*/ 14 w 15"/>
                <a:gd name="T3" fmla="*/ 17 h 25"/>
                <a:gd name="T4" fmla="*/ 6 w 15"/>
                <a:gd name="T5" fmla="*/ 24 h 25"/>
                <a:gd name="T6" fmla="*/ 0 60000 65536"/>
                <a:gd name="T7" fmla="*/ 0 60000 65536"/>
                <a:gd name="T8" fmla="*/ 0 60000 65536"/>
                <a:gd name="T9" fmla="*/ 0 w 15"/>
                <a:gd name="T10" fmla="*/ 0 h 25"/>
                <a:gd name="T11" fmla="*/ 15 w 15"/>
                <a:gd name="T12" fmla="*/ 25 h 25"/>
              </a:gdLst>
              <a:ahLst/>
              <a:cxnLst>
                <a:cxn ang="T6">
                  <a:pos x="T0" y="T1"/>
                </a:cxn>
                <a:cxn ang="T7">
                  <a:pos x="T2" y="T3"/>
                </a:cxn>
                <a:cxn ang="T8">
                  <a:pos x="T4" y="T5"/>
                </a:cxn>
              </a:cxnLst>
              <a:rect l="T9" t="T10" r="T11" b="T12"/>
              <a:pathLst>
                <a:path w="15" h="25">
                  <a:moveTo>
                    <a:pt x="0" y="0"/>
                  </a:moveTo>
                  <a:lnTo>
                    <a:pt x="14" y="17"/>
                  </a:lnTo>
                  <a:lnTo>
                    <a:pt x="6" y="24"/>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83" name="Freeform 196">
              <a:extLst>
                <a:ext uri="{FF2B5EF4-FFF2-40B4-BE49-F238E27FC236}">
                  <a16:creationId xmlns:a16="http://schemas.microsoft.com/office/drawing/2014/main" id="{941B3169-938E-48CD-9D2D-7E4C17617158}"/>
                </a:ext>
              </a:extLst>
            </p:cNvPr>
            <p:cNvSpPr>
              <a:spLocks/>
            </p:cNvSpPr>
            <p:nvPr/>
          </p:nvSpPr>
          <p:spPr bwMode="auto">
            <a:xfrm>
              <a:off x="2168" y="2916"/>
              <a:ext cx="17" cy="22"/>
            </a:xfrm>
            <a:custGeom>
              <a:avLst/>
              <a:gdLst>
                <a:gd name="T0" fmla="*/ 16 w 17"/>
                <a:gd name="T1" fmla="*/ 0 h 22"/>
                <a:gd name="T2" fmla="*/ 12 w 17"/>
                <a:gd name="T3" fmla="*/ 21 h 22"/>
                <a:gd name="T4" fmla="*/ 0 w 17"/>
                <a:gd name="T5" fmla="*/ 11 h 22"/>
                <a:gd name="T6" fmla="*/ 0 60000 65536"/>
                <a:gd name="T7" fmla="*/ 0 60000 65536"/>
                <a:gd name="T8" fmla="*/ 0 60000 65536"/>
                <a:gd name="T9" fmla="*/ 0 w 17"/>
                <a:gd name="T10" fmla="*/ 0 h 22"/>
                <a:gd name="T11" fmla="*/ 17 w 17"/>
                <a:gd name="T12" fmla="*/ 22 h 22"/>
              </a:gdLst>
              <a:ahLst/>
              <a:cxnLst>
                <a:cxn ang="T6">
                  <a:pos x="T0" y="T1"/>
                </a:cxn>
                <a:cxn ang="T7">
                  <a:pos x="T2" y="T3"/>
                </a:cxn>
                <a:cxn ang="T8">
                  <a:pos x="T4" y="T5"/>
                </a:cxn>
              </a:cxnLst>
              <a:rect l="T9" t="T10" r="T11" b="T12"/>
              <a:pathLst>
                <a:path w="17" h="22">
                  <a:moveTo>
                    <a:pt x="16" y="0"/>
                  </a:moveTo>
                  <a:lnTo>
                    <a:pt x="12" y="21"/>
                  </a:lnTo>
                  <a:lnTo>
                    <a:pt x="0" y="11"/>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84" name="Freeform 197">
              <a:extLst>
                <a:ext uri="{FF2B5EF4-FFF2-40B4-BE49-F238E27FC236}">
                  <a16:creationId xmlns:a16="http://schemas.microsoft.com/office/drawing/2014/main" id="{75F2FF4F-662B-4785-97DC-071EA670BA19}"/>
                </a:ext>
              </a:extLst>
            </p:cNvPr>
            <p:cNvSpPr>
              <a:spLocks/>
            </p:cNvSpPr>
            <p:nvPr/>
          </p:nvSpPr>
          <p:spPr bwMode="auto">
            <a:xfrm>
              <a:off x="2162" y="2881"/>
              <a:ext cx="43" cy="57"/>
            </a:xfrm>
            <a:custGeom>
              <a:avLst/>
              <a:gdLst>
                <a:gd name="T0" fmla="*/ 14 w 43"/>
                <a:gd name="T1" fmla="*/ 0 h 57"/>
                <a:gd name="T2" fmla="*/ 25 w 43"/>
                <a:gd name="T3" fmla="*/ 2 h 57"/>
                <a:gd name="T4" fmla="*/ 24 w 43"/>
                <a:gd name="T5" fmla="*/ 23 h 57"/>
                <a:gd name="T6" fmla="*/ 39 w 43"/>
                <a:gd name="T7" fmla="*/ 13 h 57"/>
                <a:gd name="T8" fmla="*/ 42 w 43"/>
                <a:gd name="T9" fmla="*/ 28 h 57"/>
                <a:gd name="T10" fmla="*/ 29 w 43"/>
                <a:gd name="T11" fmla="*/ 29 h 57"/>
                <a:gd name="T12" fmla="*/ 39 w 43"/>
                <a:gd name="T13" fmla="*/ 45 h 57"/>
                <a:gd name="T14" fmla="*/ 30 w 43"/>
                <a:gd name="T15" fmla="*/ 56 h 57"/>
                <a:gd name="T16" fmla="*/ 22 w 43"/>
                <a:gd name="T17" fmla="*/ 37 h 57"/>
                <a:gd name="T18" fmla="*/ 17 w 43"/>
                <a:gd name="T19" fmla="*/ 56 h 57"/>
                <a:gd name="T20" fmla="*/ 4 w 43"/>
                <a:gd name="T21" fmla="*/ 47 h 57"/>
                <a:gd name="T22" fmla="*/ 15 w 43"/>
                <a:gd name="T23" fmla="*/ 30 h 57"/>
                <a:gd name="T24" fmla="*/ 0 w 43"/>
                <a:gd name="T25" fmla="*/ 30 h 57"/>
                <a:gd name="T26" fmla="*/ 3 w 43"/>
                <a:gd name="T27" fmla="*/ 13 h 57"/>
                <a:gd name="T28" fmla="*/ 18 w 43"/>
                <a:gd name="T29" fmla="*/ 23 h 57"/>
                <a:gd name="T30" fmla="*/ 14 w 43"/>
                <a:gd name="T31" fmla="*/ 0 h 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3"/>
                <a:gd name="T49" fmla="*/ 0 h 57"/>
                <a:gd name="T50" fmla="*/ 43 w 43"/>
                <a:gd name="T51" fmla="*/ 57 h 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3" h="57">
                  <a:moveTo>
                    <a:pt x="14" y="0"/>
                  </a:moveTo>
                  <a:lnTo>
                    <a:pt x="25" y="2"/>
                  </a:lnTo>
                  <a:lnTo>
                    <a:pt x="24" y="23"/>
                  </a:lnTo>
                  <a:lnTo>
                    <a:pt x="39" y="13"/>
                  </a:lnTo>
                  <a:lnTo>
                    <a:pt x="42" y="28"/>
                  </a:lnTo>
                  <a:lnTo>
                    <a:pt x="29" y="29"/>
                  </a:lnTo>
                  <a:lnTo>
                    <a:pt x="39" y="45"/>
                  </a:lnTo>
                  <a:lnTo>
                    <a:pt x="30" y="56"/>
                  </a:lnTo>
                  <a:lnTo>
                    <a:pt x="22" y="37"/>
                  </a:lnTo>
                  <a:lnTo>
                    <a:pt x="17" y="56"/>
                  </a:lnTo>
                  <a:lnTo>
                    <a:pt x="4" y="47"/>
                  </a:lnTo>
                  <a:lnTo>
                    <a:pt x="15" y="30"/>
                  </a:lnTo>
                  <a:lnTo>
                    <a:pt x="0" y="30"/>
                  </a:lnTo>
                  <a:lnTo>
                    <a:pt x="3" y="13"/>
                  </a:lnTo>
                  <a:lnTo>
                    <a:pt x="18" y="23"/>
                  </a:lnTo>
                  <a:lnTo>
                    <a:pt x="14" y="0"/>
                  </a:lnTo>
                </a:path>
              </a:pathLst>
            </a:custGeom>
            <a:solidFill>
              <a:srgbClr val="474747"/>
            </a:solidFill>
            <a:ln w="12700" cap="rnd" cmpd="sng">
              <a:solidFill>
                <a:schemeClr val="bg2"/>
              </a:solidFill>
              <a:prstDash val="solid"/>
              <a:round/>
              <a:headEnd type="none" w="med" len="med"/>
              <a:tailEnd type="none" w="med" len="med"/>
            </a:ln>
          </p:spPr>
          <p:txBody>
            <a:bodyPr/>
            <a:lstStyle/>
            <a:p>
              <a:endParaRPr lang="en-US"/>
            </a:p>
          </p:txBody>
        </p:sp>
        <p:sp>
          <p:nvSpPr>
            <p:cNvPr id="53385" name="Oval 198">
              <a:extLst>
                <a:ext uri="{FF2B5EF4-FFF2-40B4-BE49-F238E27FC236}">
                  <a16:creationId xmlns:a16="http://schemas.microsoft.com/office/drawing/2014/main" id="{DF847A7D-F94F-427F-83C8-4FDA379B66DF}"/>
                </a:ext>
              </a:extLst>
            </p:cNvPr>
            <p:cNvSpPr>
              <a:spLocks noChangeArrowheads="1"/>
            </p:cNvSpPr>
            <p:nvPr/>
          </p:nvSpPr>
          <p:spPr bwMode="auto">
            <a:xfrm>
              <a:off x="2173" y="2893"/>
              <a:ext cx="1" cy="4"/>
            </a:xfrm>
            <a:prstGeom prst="ellipse">
              <a:avLst/>
            </a:prstGeom>
            <a:solidFill>
              <a:schemeClr val="bg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86" name="Oval 199">
              <a:extLst>
                <a:ext uri="{FF2B5EF4-FFF2-40B4-BE49-F238E27FC236}">
                  <a16:creationId xmlns:a16="http://schemas.microsoft.com/office/drawing/2014/main" id="{A84D802E-2438-49D3-BDF9-140BF3043FE7}"/>
                </a:ext>
              </a:extLst>
            </p:cNvPr>
            <p:cNvSpPr>
              <a:spLocks noChangeArrowheads="1"/>
            </p:cNvSpPr>
            <p:nvPr/>
          </p:nvSpPr>
          <p:spPr bwMode="auto">
            <a:xfrm>
              <a:off x="2189" y="2892"/>
              <a:ext cx="6" cy="4"/>
            </a:xfrm>
            <a:prstGeom prst="ellipse">
              <a:avLst/>
            </a:prstGeom>
            <a:solidFill>
              <a:schemeClr val="bg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87" name="Oval 200">
              <a:extLst>
                <a:ext uri="{FF2B5EF4-FFF2-40B4-BE49-F238E27FC236}">
                  <a16:creationId xmlns:a16="http://schemas.microsoft.com/office/drawing/2014/main" id="{FF9B5AD7-CE8D-4AA4-9DDD-7A305872F348}"/>
                </a:ext>
              </a:extLst>
            </p:cNvPr>
            <p:cNvSpPr>
              <a:spLocks noChangeArrowheads="1"/>
            </p:cNvSpPr>
            <p:nvPr/>
          </p:nvSpPr>
          <p:spPr bwMode="auto">
            <a:xfrm>
              <a:off x="2196" y="2912"/>
              <a:ext cx="6" cy="4"/>
            </a:xfrm>
            <a:prstGeom prst="ellipse">
              <a:avLst/>
            </a:prstGeom>
            <a:solidFill>
              <a:schemeClr val="bg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88" name="Oval 201">
              <a:extLst>
                <a:ext uri="{FF2B5EF4-FFF2-40B4-BE49-F238E27FC236}">
                  <a16:creationId xmlns:a16="http://schemas.microsoft.com/office/drawing/2014/main" id="{E5310BD4-45F8-409C-A85D-459D635FD9B4}"/>
                </a:ext>
              </a:extLst>
            </p:cNvPr>
            <p:cNvSpPr>
              <a:spLocks noChangeArrowheads="1"/>
            </p:cNvSpPr>
            <p:nvPr/>
          </p:nvSpPr>
          <p:spPr bwMode="auto">
            <a:xfrm>
              <a:off x="2184" y="2930"/>
              <a:ext cx="5" cy="7"/>
            </a:xfrm>
            <a:prstGeom prst="ellipse">
              <a:avLst/>
            </a:prstGeom>
            <a:solidFill>
              <a:schemeClr val="bg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89" name="Oval 202">
              <a:extLst>
                <a:ext uri="{FF2B5EF4-FFF2-40B4-BE49-F238E27FC236}">
                  <a16:creationId xmlns:a16="http://schemas.microsoft.com/office/drawing/2014/main" id="{DD896AA0-F5C4-4683-B5F7-8B405564954B}"/>
                </a:ext>
              </a:extLst>
            </p:cNvPr>
            <p:cNvSpPr>
              <a:spLocks noChangeArrowheads="1"/>
            </p:cNvSpPr>
            <p:nvPr/>
          </p:nvSpPr>
          <p:spPr bwMode="auto">
            <a:xfrm>
              <a:off x="2169" y="2915"/>
              <a:ext cx="1" cy="3"/>
            </a:xfrm>
            <a:prstGeom prst="ellipse">
              <a:avLst/>
            </a:prstGeom>
            <a:solidFill>
              <a:schemeClr val="bg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90" name="Rectangle 203">
              <a:extLst>
                <a:ext uri="{FF2B5EF4-FFF2-40B4-BE49-F238E27FC236}">
                  <a16:creationId xmlns:a16="http://schemas.microsoft.com/office/drawing/2014/main" id="{1A675989-E14D-4CBF-8B95-964EEE44E96F}"/>
                </a:ext>
              </a:extLst>
            </p:cNvPr>
            <p:cNvSpPr>
              <a:spLocks noChangeArrowheads="1"/>
            </p:cNvSpPr>
            <p:nvPr/>
          </p:nvSpPr>
          <p:spPr bwMode="auto">
            <a:xfrm>
              <a:off x="2201" y="2823"/>
              <a:ext cx="18" cy="7"/>
            </a:xfrm>
            <a:prstGeom prst="rect">
              <a:avLst/>
            </a:prstGeom>
            <a:solidFill>
              <a:schemeClr val="tx1"/>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91" name="Rectangle 204">
              <a:extLst>
                <a:ext uri="{FF2B5EF4-FFF2-40B4-BE49-F238E27FC236}">
                  <a16:creationId xmlns:a16="http://schemas.microsoft.com/office/drawing/2014/main" id="{1091A379-1B17-493E-842C-58D09F4667B7}"/>
                </a:ext>
              </a:extLst>
            </p:cNvPr>
            <p:cNvSpPr>
              <a:spLocks noChangeArrowheads="1"/>
            </p:cNvSpPr>
            <p:nvPr/>
          </p:nvSpPr>
          <p:spPr bwMode="auto">
            <a:xfrm>
              <a:off x="2207" y="2824"/>
              <a:ext cx="8" cy="6"/>
            </a:xfrm>
            <a:prstGeom prst="rect">
              <a:avLst/>
            </a:prstGeom>
            <a:solidFill>
              <a:srgbClr val="EF9100"/>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92" name="Rectangle 205">
              <a:extLst>
                <a:ext uri="{FF2B5EF4-FFF2-40B4-BE49-F238E27FC236}">
                  <a16:creationId xmlns:a16="http://schemas.microsoft.com/office/drawing/2014/main" id="{11BCF032-5259-4552-A67A-AAED2D66939D}"/>
                </a:ext>
              </a:extLst>
            </p:cNvPr>
            <p:cNvSpPr>
              <a:spLocks noChangeArrowheads="1"/>
            </p:cNvSpPr>
            <p:nvPr/>
          </p:nvSpPr>
          <p:spPr bwMode="auto">
            <a:xfrm>
              <a:off x="2205" y="2823"/>
              <a:ext cx="9" cy="6"/>
            </a:xfrm>
            <a:prstGeom prst="rect">
              <a:avLst/>
            </a:prstGeom>
            <a:solidFill>
              <a:srgbClr val="FAD003"/>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93" name="Freeform 206">
              <a:extLst>
                <a:ext uri="{FF2B5EF4-FFF2-40B4-BE49-F238E27FC236}">
                  <a16:creationId xmlns:a16="http://schemas.microsoft.com/office/drawing/2014/main" id="{B9CEC649-0CDE-4024-8602-D5679BBBEDA8}"/>
                </a:ext>
              </a:extLst>
            </p:cNvPr>
            <p:cNvSpPr>
              <a:spLocks/>
            </p:cNvSpPr>
            <p:nvPr/>
          </p:nvSpPr>
          <p:spPr bwMode="auto">
            <a:xfrm>
              <a:off x="2296" y="2892"/>
              <a:ext cx="19" cy="11"/>
            </a:xfrm>
            <a:custGeom>
              <a:avLst/>
              <a:gdLst>
                <a:gd name="T0" fmla="*/ 3 w 19"/>
                <a:gd name="T1" fmla="*/ 1 h 11"/>
                <a:gd name="T2" fmla="*/ 15 w 19"/>
                <a:gd name="T3" fmla="*/ 0 h 11"/>
                <a:gd name="T4" fmla="*/ 18 w 19"/>
                <a:gd name="T5" fmla="*/ 3 h 11"/>
                <a:gd name="T6" fmla="*/ 17 w 19"/>
                <a:gd name="T7" fmla="*/ 9 h 11"/>
                <a:gd name="T8" fmla="*/ 16 w 19"/>
                <a:gd name="T9" fmla="*/ 10 h 11"/>
                <a:gd name="T10" fmla="*/ 5 w 19"/>
                <a:gd name="T11" fmla="*/ 10 h 11"/>
                <a:gd name="T12" fmla="*/ 0 w 19"/>
                <a:gd name="T13" fmla="*/ 9 h 11"/>
                <a:gd name="T14" fmla="*/ 0 w 19"/>
                <a:gd name="T15" fmla="*/ 4 h 11"/>
                <a:gd name="T16" fmla="*/ 3 w 19"/>
                <a:gd name="T17" fmla="*/ 1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11">
                  <a:moveTo>
                    <a:pt x="3" y="1"/>
                  </a:moveTo>
                  <a:lnTo>
                    <a:pt x="15" y="0"/>
                  </a:lnTo>
                  <a:lnTo>
                    <a:pt x="18" y="3"/>
                  </a:lnTo>
                  <a:lnTo>
                    <a:pt x="17" y="9"/>
                  </a:lnTo>
                  <a:lnTo>
                    <a:pt x="16" y="10"/>
                  </a:lnTo>
                  <a:lnTo>
                    <a:pt x="5" y="10"/>
                  </a:lnTo>
                  <a:lnTo>
                    <a:pt x="0" y="9"/>
                  </a:lnTo>
                  <a:lnTo>
                    <a:pt x="0" y="4"/>
                  </a:lnTo>
                  <a:lnTo>
                    <a:pt x="3" y="1"/>
                  </a:lnTo>
                </a:path>
              </a:pathLst>
            </a:custGeom>
            <a:solidFill>
              <a:schemeClr val="tx1"/>
            </a:solidFill>
            <a:ln w="12700" cap="rnd" cmpd="sng">
              <a:solidFill>
                <a:schemeClr val="bg2"/>
              </a:solidFill>
              <a:prstDash val="solid"/>
              <a:round/>
              <a:headEnd type="none" w="med" len="med"/>
              <a:tailEnd type="none" w="med" len="med"/>
            </a:ln>
            <a:effectLst>
              <a:outerShdw dist="12700" algn="ctr" rotWithShape="0">
                <a:schemeClr val="folHlink"/>
              </a:outerShdw>
            </a:effectLst>
          </p:spPr>
          <p:txBody>
            <a:bodyPr/>
            <a:lstStyle/>
            <a:p>
              <a:endParaRPr lang="en-US"/>
            </a:p>
          </p:txBody>
        </p:sp>
        <p:sp>
          <p:nvSpPr>
            <p:cNvPr id="53394" name="Freeform 207">
              <a:extLst>
                <a:ext uri="{FF2B5EF4-FFF2-40B4-BE49-F238E27FC236}">
                  <a16:creationId xmlns:a16="http://schemas.microsoft.com/office/drawing/2014/main" id="{EDD63B71-3017-4F37-8D27-F3CFB453B8F6}"/>
                </a:ext>
              </a:extLst>
            </p:cNvPr>
            <p:cNvSpPr>
              <a:spLocks/>
            </p:cNvSpPr>
            <p:nvPr/>
          </p:nvSpPr>
          <p:spPr bwMode="auto">
            <a:xfrm>
              <a:off x="2252" y="2823"/>
              <a:ext cx="42" cy="38"/>
            </a:xfrm>
            <a:custGeom>
              <a:avLst/>
              <a:gdLst>
                <a:gd name="T0" fmla="*/ 6 w 42"/>
                <a:gd name="T1" fmla="*/ 1 h 38"/>
                <a:gd name="T2" fmla="*/ 31 w 42"/>
                <a:gd name="T3" fmla="*/ 0 h 38"/>
                <a:gd name="T4" fmla="*/ 41 w 42"/>
                <a:gd name="T5" fmla="*/ 7 h 38"/>
                <a:gd name="T6" fmla="*/ 39 w 42"/>
                <a:gd name="T7" fmla="*/ 27 h 38"/>
                <a:gd name="T8" fmla="*/ 34 w 42"/>
                <a:gd name="T9" fmla="*/ 37 h 38"/>
                <a:gd name="T10" fmla="*/ 8 w 42"/>
                <a:gd name="T11" fmla="*/ 37 h 38"/>
                <a:gd name="T12" fmla="*/ 0 w 42"/>
                <a:gd name="T13" fmla="*/ 28 h 38"/>
                <a:gd name="T14" fmla="*/ 1 w 42"/>
                <a:gd name="T15" fmla="*/ 11 h 38"/>
                <a:gd name="T16" fmla="*/ 6 w 42"/>
                <a:gd name="T17" fmla="*/ 1 h 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38"/>
                <a:gd name="T29" fmla="*/ 42 w 42"/>
                <a:gd name="T30" fmla="*/ 38 h 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38">
                  <a:moveTo>
                    <a:pt x="6" y="1"/>
                  </a:moveTo>
                  <a:lnTo>
                    <a:pt x="31" y="0"/>
                  </a:lnTo>
                  <a:lnTo>
                    <a:pt x="41" y="7"/>
                  </a:lnTo>
                  <a:lnTo>
                    <a:pt x="39" y="27"/>
                  </a:lnTo>
                  <a:lnTo>
                    <a:pt x="34" y="37"/>
                  </a:lnTo>
                  <a:lnTo>
                    <a:pt x="8" y="37"/>
                  </a:lnTo>
                  <a:lnTo>
                    <a:pt x="0" y="28"/>
                  </a:lnTo>
                  <a:lnTo>
                    <a:pt x="1" y="11"/>
                  </a:lnTo>
                  <a:lnTo>
                    <a:pt x="6" y="1"/>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95" name="Freeform 208">
              <a:extLst>
                <a:ext uri="{FF2B5EF4-FFF2-40B4-BE49-F238E27FC236}">
                  <a16:creationId xmlns:a16="http://schemas.microsoft.com/office/drawing/2014/main" id="{E16E35D9-E8E1-4311-A98B-0CC576876C00}"/>
                </a:ext>
              </a:extLst>
            </p:cNvPr>
            <p:cNvSpPr>
              <a:spLocks/>
            </p:cNvSpPr>
            <p:nvPr/>
          </p:nvSpPr>
          <p:spPr bwMode="auto">
            <a:xfrm>
              <a:off x="2252" y="2825"/>
              <a:ext cx="42" cy="33"/>
            </a:xfrm>
            <a:custGeom>
              <a:avLst/>
              <a:gdLst>
                <a:gd name="T0" fmla="*/ 5 w 42"/>
                <a:gd name="T1" fmla="*/ 2 h 33"/>
                <a:gd name="T2" fmla="*/ 27 w 42"/>
                <a:gd name="T3" fmla="*/ 0 h 33"/>
                <a:gd name="T4" fmla="*/ 41 w 42"/>
                <a:gd name="T5" fmla="*/ 7 h 33"/>
                <a:gd name="T6" fmla="*/ 39 w 42"/>
                <a:gd name="T7" fmla="*/ 23 h 33"/>
                <a:gd name="T8" fmla="*/ 35 w 42"/>
                <a:gd name="T9" fmla="*/ 32 h 33"/>
                <a:gd name="T10" fmla="*/ 9 w 42"/>
                <a:gd name="T11" fmla="*/ 32 h 33"/>
                <a:gd name="T12" fmla="*/ 1 w 42"/>
                <a:gd name="T13" fmla="*/ 24 h 33"/>
                <a:gd name="T14" fmla="*/ 0 w 42"/>
                <a:gd name="T15" fmla="*/ 11 h 33"/>
                <a:gd name="T16" fmla="*/ 5 w 42"/>
                <a:gd name="T17" fmla="*/ 2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2"/>
                <a:gd name="T28" fmla="*/ 0 h 33"/>
                <a:gd name="T29" fmla="*/ 42 w 42"/>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2" h="33">
                  <a:moveTo>
                    <a:pt x="5" y="2"/>
                  </a:moveTo>
                  <a:lnTo>
                    <a:pt x="27" y="0"/>
                  </a:lnTo>
                  <a:lnTo>
                    <a:pt x="41" y="7"/>
                  </a:lnTo>
                  <a:lnTo>
                    <a:pt x="39" y="23"/>
                  </a:lnTo>
                  <a:lnTo>
                    <a:pt x="35" y="32"/>
                  </a:lnTo>
                  <a:lnTo>
                    <a:pt x="9" y="32"/>
                  </a:lnTo>
                  <a:lnTo>
                    <a:pt x="1" y="24"/>
                  </a:lnTo>
                  <a:lnTo>
                    <a:pt x="0" y="11"/>
                  </a:lnTo>
                  <a:lnTo>
                    <a:pt x="5" y="2"/>
                  </a:lnTo>
                </a:path>
              </a:pathLst>
            </a:custGeom>
            <a:solidFill>
              <a:srgbClr val="DADADA"/>
            </a:solidFill>
            <a:ln w="12700" cap="rnd" cmpd="sng">
              <a:solidFill>
                <a:schemeClr val="bg2"/>
              </a:solidFill>
              <a:prstDash val="solid"/>
              <a:round/>
              <a:headEnd type="none" w="med" len="med"/>
              <a:tailEnd type="none" w="med" len="med"/>
            </a:ln>
          </p:spPr>
          <p:txBody>
            <a:bodyPr/>
            <a:lstStyle/>
            <a:p>
              <a:endParaRPr lang="en-US"/>
            </a:p>
          </p:txBody>
        </p:sp>
        <p:sp>
          <p:nvSpPr>
            <p:cNvPr id="53396" name="Oval 209">
              <a:extLst>
                <a:ext uri="{FF2B5EF4-FFF2-40B4-BE49-F238E27FC236}">
                  <a16:creationId xmlns:a16="http://schemas.microsoft.com/office/drawing/2014/main" id="{55AF8973-411F-455B-A0C0-AEB9D1B46283}"/>
                </a:ext>
              </a:extLst>
            </p:cNvPr>
            <p:cNvSpPr>
              <a:spLocks noChangeArrowheads="1"/>
            </p:cNvSpPr>
            <p:nvPr/>
          </p:nvSpPr>
          <p:spPr bwMode="auto">
            <a:xfrm>
              <a:off x="2256" y="2835"/>
              <a:ext cx="10" cy="14"/>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397" name="Freeform 210">
              <a:extLst>
                <a:ext uri="{FF2B5EF4-FFF2-40B4-BE49-F238E27FC236}">
                  <a16:creationId xmlns:a16="http://schemas.microsoft.com/office/drawing/2014/main" id="{9E4C5977-9982-453C-8AC0-66797DACCEDF}"/>
                </a:ext>
              </a:extLst>
            </p:cNvPr>
            <p:cNvSpPr>
              <a:spLocks/>
            </p:cNvSpPr>
            <p:nvPr/>
          </p:nvSpPr>
          <p:spPr bwMode="auto">
            <a:xfrm>
              <a:off x="2255" y="2838"/>
              <a:ext cx="15" cy="12"/>
            </a:xfrm>
            <a:custGeom>
              <a:avLst/>
              <a:gdLst>
                <a:gd name="T0" fmla="*/ 0 w 15"/>
                <a:gd name="T1" fmla="*/ 2 h 12"/>
                <a:gd name="T2" fmla="*/ 6 w 15"/>
                <a:gd name="T3" fmla="*/ 5 h 12"/>
                <a:gd name="T4" fmla="*/ 12 w 15"/>
                <a:gd name="T5" fmla="*/ 0 h 12"/>
                <a:gd name="T6" fmla="*/ 14 w 15"/>
                <a:gd name="T7" fmla="*/ 7 h 12"/>
                <a:gd name="T8" fmla="*/ 12 w 15"/>
                <a:gd name="T9" fmla="*/ 11 h 12"/>
                <a:gd name="T10" fmla="*/ 6 w 15"/>
                <a:gd name="T11" fmla="*/ 9 h 12"/>
                <a:gd name="T12" fmla="*/ 1 w 15"/>
                <a:gd name="T13" fmla="*/ 11 h 12"/>
                <a:gd name="T14" fmla="*/ 0 60000 65536"/>
                <a:gd name="T15" fmla="*/ 0 60000 65536"/>
                <a:gd name="T16" fmla="*/ 0 60000 65536"/>
                <a:gd name="T17" fmla="*/ 0 60000 65536"/>
                <a:gd name="T18" fmla="*/ 0 60000 65536"/>
                <a:gd name="T19" fmla="*/ 0 60000 65536"/>
                <a:gd name="T20" fmla="*/ 0 60000 65536"/>
                <a:gd name="T21" fmla="*/ 0 w 15"/>
                <a:gd name="T22" fmla="*/ 0 h 12"/>
                <a:gd name="T23" fmla="*/ 15 w 15"/>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5" h="12">
                  <a:moveTo>
                    <a:pt x="0" y="2"/>
                  </a:moveTo>
                  <a:lnTo>
                    <a:pt x="6" y="5"/>
                  </a:lnTo>
                  <a:lnTo>
                    <a:pt x="12" y="0"/>
                  </a:lnTo>
                  <a:lnTo>
                    <a:pt x="14" y="7"/>
                  </a:lnTo>
                  <a:lnTo>
                    <a:pt x="12" y="11"/>
                  </a:lnTo>
                  <a:lnTo>
                    <a:pt x="6" y="9"/>
                  </a:lnTo>
                  <a:lnTo>
                    <a:pt x="1" y="11"/>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398" name="Line 211">
              <a:extLst>
                <a:ext uri="{FF2B5EF4-FFF2-40B4-BE49-F238E27FC236}">
                  <a16:creationId xmlns:a16="http://schemas.microsoft.com/office/drawing/2014/main" id="{9E4B8745-EB56-4187-9DFF-585F190E4A7E}"/>
                </a:ext>
              </a:extLst>
            </p:cNvPr>
            <p:cNvSpPr>
              <a:spLocks noChangeShapeType="1"/>
            </p:cNvSpPr>
            <p:nvPr/>
          </p:nvSpPr>
          <p:spPr bwMode="auto">
            <a:xfrm flipH="1">
              <a:off x="2253" y="2843"/>
              <a:ext cx="9"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399" name="Line 212">
              <a:extLst>
                <a:ext uri="{FF2B5EF4-FFF2-40B4-BE49-F238E27FC236}">
                  <a16:creationId xmlns:a16="http://schemas.microsoft.com/office/drawing/2014/main" id="{FD7DD4C8-CB03-4A2B-8EE2-3CF122F0BC0B}"/>
                </a:ext>
              </a:extLst>
            </p:cNvPr>
            <p:cNvSpPr>
              <a:spLocks noChangeShapeType="1"/>
            </p:cNvSpPr>
            <p:nvPr/>
          </p:nvSpPr>
          <p:spPr bwMode="auto">
            <a:xfrm>
              <a:off x="2255" y="2843"/>
              <a:ext cx="6"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00" name="Oval 213">
              <a:extLst>
                <a:ext uri="{FF2B5EF4-FFF2-40B4-BE49-F238E27FC236}">
                  <a16:creationId xmlns:a16="http://schemas.microsoft.com/office/drawing/2014/main" id="{141B0FBA-B827-4AED-A2AC-7A9B27E45200}"/>
                </a:ext>
              </a:extLst>
            </p:cNvPr>
            <p:cNvSpPr>
              <a:spLocks noChangeArrowheads="1"/>
            </p:cNvSpPr>
            <p:nvPr/>
          </p:nvSpPr>
          <p:spPr bwMode="auto">
            <a:xfrm>
              <a:off x="2273" y="2834"/>
              <a:ext cx="11" cy="14"/>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01" name="Freeform 214">
              <a:extLst>
                <a:ext uri="{FF2B5EF4-FFF2-40B4-BE49-F238E27FC236}">
                  <a16:creationId xmlns:a16="http://schemas.microsoft.com/office/drawing/2014/main" id="{4FB9C7A1-FA59-4E6B-83C4-0E0399295591}"/>
                </a:ext>
              </a:extLst>
            </p:cNvPr>
            <p:cNvSpPr>
              <a:spLocks/>
            </p:cNvSpPr>
            <p:nvPr/>
          </p:nvSpPr>
          <p:spPr bwMode="auto">
            <a:xfrm>
              <a:off x="2271" y="2838"/>
              <a:ext cx="18" cy="13"/>
            </a:xfrm>
            <a:custGeom>
              <a:avLst/>
              <a:gdLst>
                <a:gd name="T0" fmla="*/ 0 w 18"/>
                <a:gd name="T1" fmla="*/ 8 h 13"/>
                <a:gd name="T2" fmla="*/ 0 w 18"/>
                <a:gd name="T3" fmla="*/ 5 h 13"/>
                <a:gd name="T4" fmla="*/ 9 w 18"/>
                <a:gd name="T5" fmla="*/ 4 h 13"/>
                <a:gd name="T6" fmla="*/ 14 w 18"/>
                <a:gd name="T7" fmla="*/ 0 h 13"/>
                <a:gd name="T8" fmla="*/ 17 w 18"/>
                <a:gd name="T9" fmla="*/ 8 h 13"/>
                <a:gd name="T10" fmla="*/ 14 w 18"/>
                <a:gd name="T11" fmla="*/ 11 h 13"/>
                <a:gd name="T12" fmla="*/ 8 w 18"/>
                <a:gd name="T13" fmla="*/ 7 h 13"/>
                <a:gd name="T14" fmla="*/ 2 w 18"/>
                <a:gd name="T15" fmla="*/ 12 h 13"/>
                <a:gd name="T16" fmla="*/ 0 60000 65536"/>
                <a:gd name="T17" fmla="*/ 0 60000 65536"/>
                <a:gd name="T18" fmla="*/ 0 60000 65536"/>
                <a:gd name="T19" fmla="*/ 0 60000 65536"/>
                <a:gd name="T20" fmla="*/ 0 60000 65536"/>
                <a:gd name="T21" fmla="*/ 0 60000 65536"/>
                <a:gd name="T22" fmla="*/ 0 60000 65536"/>
                <a:gd name="T23" fmla="*/ 0 60000 65536"/>
                <a:gd name="T24" fmla="*/ 0 w 18"/>
                <a:gd name="T25" fmla="*/ 0 h 13"/>
                <a:gd name="T26" fmla="*/ 18 w 18"/>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 h="13">
                  <a:moveTo>
                    <a:pt x="0" y="8"/>
                  </a:moveTo>
                  <a:lnTo>
                    <a:pt x="0" y="5"/>
                  </a:lnTo>
                  <a:lnTo>
                    <a:pt x="9" y="4"/>
                  </a:lnTo>
                  <a:lnTo>
                    <a:pt x="14" y="0"/>
                  </a:lnTo>
                  <a:lnTo>
                    <a:pt x="17" y="8"/>
                  </a:lnTo>
                  <a:lnTo>
                    <a:pt x="14" y="11"/>
                  </a:lnTo>
                  <a:lnTo>
                    <a:pt x="8" y="7"/>
                  </a:lnTo>
                  <a:lnTo>
                    <a:pt x="2" y="12"/>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402" name="Line 215">
              <a:extLst>
                <a:ext uri="{FF2B5EF4-FFF2-40B4-BE49-F238E27FC236}">
                  <a16:creationId xmlns:a16="http://schemas.microsoft.com/office/drawing/2014/main" id="{D45CBE06-737D-4F99-B6AA-E3F2C6F2D98D}"/>
                </a:ext>
              </a:extLst>
            </p:cNvPr>
            <p:cNvSpPr>
              <a:spLocks noChangeShapeType="1"/>
            </p:cNvSpPr>
            <p:nvPr/>
          </p:nvSpPr>
          <p:spPr bwMode="auto">
            <a:xfrm flipH="1">
              <a:off x="2272" y="2839"/>
              <a:ext cx="9" cy="7"/>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03" name="Line 216">
              <a:extLst>
                <a:ext uri="{FF2B5EF4-FFF2-40B4-BE49-F238E27FC236}">
                  <a16:creationId xmlns:a16="http://schemas.microsoft.com/office/drawing/2014/main" id="{5A85557A-0F21-4E50-B174-5856090DE48C}"/>
                </a:ext>
              </a:extLst>
            </p:cNvPr>
            <p:cNvSpPr>
              <a:spLocks noChangeShapeType="1"/>
            </p:cNvSpPr>
            <p:nvPr/>
          </p:nvSpPr>
          <p:spPr bwMode="auto">
            <a:xfrm flipV="1">
              <a:off x="2275" y="2839"/>
              <a:ext cx="3" cy="9"/>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04" name="Oval 217">
              <a:extLst>
                <a:ext uri="{FF2B5EF4-FFF2-40B4-BE49-F238E27FC236}">
                  <a16:creationId xmlns:a16="http://schemas.microsoft.com/office/drawing/2014/main" id="{5BF274AC-E3BC-4DBB-8285-50CA195E32BC}"/>
                </a:ext>
              </a:extLst>
            </p:cNvPr>
            <p:cNvSpPr>
              <a:spLocks noChangeArrowheads="1"/>
            </p:cNvSpPr>
            <p:nvPr/>
          </p:nvSpPr>
          <p:spPr bwMode="auto">
            <a:xfrm>
              <a:off x="2260" y="2834"/>
              <a:ext cx="11" cy="14"/>
            </a:xfrm>
            <a:prstGeom prst="ellipse">
              <a:avLst/>
            </a:prstGeom>
            <a:solidFill>
              <a:srgbClr val="DBFFDB"/>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05" name="Freeform 218">
              <a:extLst>
                <a:ext uri="{FF2B5EF4-FFF2-40B4-BE49-F238E27FC236}">
                  <a16:creationId xmlns:a16="http://schemas.microsoft.com/office/drawing/2014/main" id="{C4645C0A-1340-4675-9A1E-8ED97B367316}"/>
                </a:ext>
              </a:extLst>
            </p:cNvPr>
            <p:cNvSpPr>
              <a:spLocks/>
            </p:cNvSpPr>
            <p:nvPr/>
          </p:nvSpPr>
          <p:spPr bwMode="auto">
            <a:xfrm>
              <a:off x="2256" y="2839"/>
              <a:ext cx="18" cy="12"/>
            </a:xfrm>
            <a:custGeom>
              <a:avLst/>
              <a:gdLst>
                <a:gd name="T0" fmla="*/ 0 w 18"/>
                <a:gd name="T1" fmla="*/ 1 h 12"/>
                <a:gd name="T2" fmla="*/ 7 w 18"/>
                <a:gd name="T3" fmla="*/ 2 h 12"/>
                <a:gd name="T4" fmla="*/ 14 w 18"/>
                <a:gd name="T5" fmla="*/ 0 h 12"/>
                <a:gd name="T6" fmla="*/ 17 w 18"/>
                <a:gd name="T7" fmla="*/ 7 h 12"/>
                <a:gd name="T8" fmla="*/ 14 w 18"/>
                <a:gd name="T9" fmla="*/ 11 h 12"/>
                <a:gd name="T10" fmla="*/ 7 w 18"/>
                <a:gd name="T11" fmla="*/ 7 h 12"/>
                <a:gd name="T12" fmla="*/ 1 w 18"/>
                <a:gd name="T13" fmla="*/ 10 h 12"/>
                <a:gd name="T14" fmla="*/ 0 60000 65536"/>
                <a:gd name="T15" fmla="*/ 0 60000 65536"/>
                <a:gd name="T16" fmla="*/ 0 60000 65536"/>
                <a:gd name="T17" fmla="*/ 0 60000 65536"/>
                <a:gd name="T18" fmla="*/ 0 60000 65536"/>
                <a:gd name="T19" fmla="*/ 0 60000 65536"/>
                <a:gd name="T20" fmla="*/ 0 60000 65536"/>
                <a:gd name="T21" fmla="*/ 0 w 18"/>
                <a:gd name="T22" fmla="*/ 0 h 12"/>
                <a:gd name="T23" fmla="*/ 18 w 18"/>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12">
                  <a:moveTo>
                    <a:pt x="0" y="1"/>
                  </a:moveTo>
                  <a:lnTo>
                    <a:pt x="7" y="2"/>
                  </a:lnTo>
                  <a:lnTo>
                    <a:pt x="14" y="0"/>
                  </a:lnTo>
                  <a:lnTo>
                    <a:pt x="17" y="7"/>
                  </a:lnTo>
                  <a:lnTo>
                    <a:pt x="14" y="11"/>
                  </a:lnTo>
                  <a:lnTo>
                    <a:pt x="7" y="7"/>
                  </a:lnTo>
                  <a:lnTo>
                    <a:pt x="1" y="10"/>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406" name="Line 219">
              <a:extLst>
                <a:ext uri="{FF2B5EF4-FFF2-40B4-BE49-F238E27FC236}">
                  <a16:creationId xmlns:a16="http://schemas.microsoft.com/office/drawing/2014/main" id="{2F4064A5-1FA7-4FFE-A408-627E89C6B287}"/>
                </a:ext>
              </a:extLst>
            </p:cNvPr>
            <p:cNvSpPr>
              <a:spLocks noChangeShapeType="1"/>
            </p:cNvSpPr>
            <p:nvPr/>
          </p:nvSpPr>
          <p:spPr bwMode="auto">
            <a:xfrm>
              <a:off x="2263" y="2843"/>
              <a:ext cx="0" cy="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07" name="Line 220">
              <a:extLst>
                <a:ext uri="{FF2B5EF4-FFF2-40B4-BE49-F238E27FC236}">
                  <a16:creationId xmlns:a16="http://schemas.microsoft.com/office/drawing/2014/main" id="{00D5F46C-6CB6-4C26-9E6C-6C7ECB9F293E}"/>
                </a:ext>
              </a:extLst>
            </p:cNvPr>
            <p:cNvSpPr>
              <a:spLocks noChangeShapeType="1"/>
            </p:cNvSpPr>
            <p:nvPr/>
          </p:nvSpPr>
          <p:spPr bwMode="auto">
            <a:xfrm>
              <a:off x="2256" y="2843"/>
              <a:ext cx="7"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08" name="Oval 221">
              <a:extLst>
                <a:ext uri="{FF2B5EF4-FFF2-40B4-BE49-F238E27FC236}">
                  <a16:creationId xmlns:a16="http://schemas.microsoft.com/office/drawing/2014/main" id="{CC9DD285-A511-470D-9F12-64697608E6EA}"/>
                </a:ext>
              </a:extLst>
            </p:cNvPr>
            <p:cNvSpPr>
              <a:spLocks noChangeArrowheads="1"/>
            </p:cNvSpPr>
            <p:nvPr/>
          </p:nvSpPr>
          <p:spPr bwMode="auto">
            <a:xfrm>
              <a:off x="2277" y="2834"/>
              <a:ext cx="11" cy="14"/>
            </a:xfrm>
            <a:prstGeom prst="ellipse">
              <a:avLst/>
            </a:prstGeom>
            <a:solidFill>
              <a:srgbClr val="DBFFDB"/>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09" name="Freeform 222">
              <a:extLst>
                <a:ext uri="{FF2B5EF4-FFF2-40B4-BE49-F238E27FC236}">
                  <a16:creationId xmlns:a16="http://schemas.microsoft.com/office/drawing/2014/main" id="{6F98C846-D270-40DF-B1A4-7398C39ACF5C}"/>
                </a:ext>
              </a:extLst>
            </p:cNvPr>
            <p:cNvSpPr>
              <a:spLocks/>
            </p:cNvSpPr>
            <p:nvPr/>
          </p:nvSpPr>
          <p:spPr bwMode="auto">
            <a:xfrm>
              <a:off x="2275" y="2839"/>
              <a:ext cx="16" cy="12"/>
            </a:xfrm>
            <a:custGeom>
              <a:avLst/>
              <a:gdLst>
                <a:gd name="T0" fmla="*/ 1 w 16"/>
                <a:gd name="T1" fmla="*/ 6 h 12"/>
                <a:gd name="T2" fmla="*/ 0 w 16"/>
                <a:gd name="T3" fmla="*/ 2 h 12"/>
                <a:gd name="T4" fmla="*/ 9 w 16"/>
                <a:gd name="T5" fmla="*/ 2 h 12"/>
                <a:gd name="T6" fmla="*/ 13 w 16"/>
                <a:gd name="T7" fmla="*/ 0 h 12"/>
                <a:gd name="T8" fmla="*/ 15 w 16"/>
                <a:gd name="T9" fmla="*/ 6 h 12"/>
                <a:gd name="T10" fmla="*/ 13 w 16"/>
                <a:gd name="T11" fmla="*/ 11 h 12"/>
                <a:gd name="T12" fmla="*/ 8 w 16"/>
                <a:gd name="T13" fmla="*/ 6 h 12"/>
                <a:gd name="T14" fmla="*/ 2 w 16"/>
                <a:gd name="T15" fmla="*/ 9 h 12"/>
                <a:gd name="T16" fmla="*/ 0 60000 65536"/>
                <a:gd name="T17" fmla="*/ 0 60000 65536"/>
                <a:gd name="T18" fmla="*/ 0 60000 65536"/>
                <a:gd name="T19" fmla="*/ 0 60000 65536"/>
                <a:gd name="T20" fmla="*/ 0 60000 65536"/>
                <a:gd name="T21" fmla="*/ 0 60000 65536"/>
                <a:gd name="T22" fmla="*/ 0 60000 65536"/>
                <a:gd name="T23" fmla="*/ 0 60000 65536"/>
                <a:gd name="T24" fmla="*/ 0 w 16"/>
                <a:gd name="T25" fmla="*/ 0 h 12"/>
                <a:gd name="T26" fmla="*/ 16 w 16"/>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 h="12">
                  <a:moveTo>
                    <a:pt x="1" y="6"/>
                  </a:moveTo>
                  <a:lnTo>
                    <a:pt x="0" y="2"/>
                  </a:lnTo>
                  <a:lnTo>
                    <a:pt x="9" y="2"/>
                  </a:lnTo>
                  <a:lnTo>
                    <a:pt x="13" y="0"/>
                  </a:lnTo>
                  <a:lnTo>
                    <a:pt x="15" y="6"/>
                  </a:lnTo>
                  <a:lnTo>
                    <a:pt x="13" y="11"/>
                  </a:lnTo>
                  <a:lnTo>
                    <a:pt x="8" y="6"/>
                  </a:lnTo>
                  <a:lnTo>
                    <a:pt x="2" y="9"/>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410" name="Line 223">
              <a:extLst>
                <a:ext uri="{FF2B5EF4-FFF2-40B4-BE49-F238E27FC236}">
                  <a16:creationId xmlns:a16="http://schemas.microsoft.com/office/drawing/2014/main" id="{C02D0F51-3D9C-41BE-A43C-ADAC37C0DCA5}"/>
                </a:ext>
              </a:extLst>
            </p:cNvPr>
            <p:cNvSpPr>
              <a:spLocks noChangeShapeType="1"/>
            </p:cNvSpPr>
            <p:nvPr/>
          </p:nvSpPr>
          <p:spPr bwMode="auto">
            <a:xfrm flipH="1">
              <a:off x="2274" y="2843"/>
              <a:ext cx="11"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11" name="Line 224">
              <a:extLst>
                <a:ext uri="{FF2B5EF4-FFF2-40B4-BE49-F238E27FC236}">
                  <a16:creationId xmlns:a16="http://schemas.microsoft.com/office/drawing/2014/main" id="{AC1D6401-CBB6-4A18-929C-F93977FB37B2}"/>
                </a:ext>
              </a:extLst>
            </p:cNvPr>
            <p:cNvSpPr>
              <a:spLocks noChangeShapeType="1"/>
            </p:cNvSpPr>
            <p:nvPr/>
          </p:nvSpPr>
          <p:spPr bwMode="auto">
            <a:xfrm>
              <a:off x="2276" y="2842"/>
              <a:ext cx="5"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12" name="Line 225">
              <a:extLst>
                <a:ext uri="{FF2B5EF4-FFF2-40B4-BE49-F238E27FC236}">
                  <a16:creationId xmlns:a16="http://schemas.microsoft.com/office/drawing/2014/main" id="{45591DCF-751B-481F-9B4F-4EE4548EBDA8}"/>
                </a:ext>
              </a:extLst>
            </p:cNvPr>
            <p:cNvSpPr>
              <a:spLocks noChangeShapeType="1"/>
            </p:cNvSpPr>
            <p:nvPr/>
          </p:nvSpPr>
          <p:spPr bwMode="auto">
            <a:xfrm>
              <a:off x="2263" y="2842"/>
              <a:ext cx="0" cy="4"/>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13" name="Line 226">
              <a:extLst>
                <a:ext uri="{FF2B5EF4-FFF2-40B4-BE49-F238E27FC236}">
                  <a16:creationId xmlns:a16="http://schemas.microsoft.com/office/drawing/2014/main" id="{A1019844-30E5-42CA-9D1E-EA54717C6112}"/>
                </a:ext>
              </a:extLst>
            </p:cNvPr>
            <p:cNvSpPr>
              <a:spLocks noChangeShapeType="1"/>
            </p:cNvSpPr>
            <p:nvPr/>
          </p:nvSpPr>
          <p:spPr bwMode="auto">
            <a:xfrm>
              <a:off x="2262" y="2846"/>
              <a:ext cx="2"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14" name="Line 227">
              <a:extLst>
                <a:ext uri="{FF2B5EF4-FFF2-40B4-BE49-F238E27FC236}">
                  <a16:creationId xmlns:a16="http://schemas.microsoft.com/office/drawing/2014/main" id="{5614861A-6BB9-4EE6-855A-A1DB2F8F1EF1}"/>
                </a:ext>
              </a:extLst>
            </p:cNvPr>
            <p:cNvSpPr>
              <a:spLocks noChangeShapeType="1"/>
            </p:cNvSpPr>
            <p:nvPr/>
          </p:nvSpPr>
          <p:spPr bwMode="auto">
            <a:xfrm>
              <a:off x="2281" y="2842"/>
              <a:ext cx="0" cy="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15" name="Line 228">
              <a:extLst>
                <a:ext uri="{FF2B5EF4-FFF2-40B4-BE49-F238E27FC236}">
                  <a16:creationId xmlns:a16="http://schemas.microsoft.com/office/drawing/2014/main" id="{A2137DCE-02DF-4AC8-B064-E6325E4B895A}"/>
                </a:ext>
              </a:extLst>
            </p:cNvPr>
            <p:cNvSpPr>
              <a:spLocks noChangeShapeType="1"/>
            </p:cNvSpPr>
            <p:nvPr/>
          </p:nvSpPr>
          <p:spPr bwMode="auto">
            <a:xfrm flipV="1">
              <a:off x="2280" y="2840"/>
              <a:ext cx="1" cy="1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16" name="Freeform 229">
              <a:extLst>
                <a:ext uri="{FF2B5EF4-FFF2-40B4-BE49-F238E27FC236}">
                  <a16:creationId xmlns:a16="http://schemas.microsoft.com/office/drawing/2014/main" id="{E7C611BF-8A56-4BE3-835B-03BBCA0968B8}"/>
                </a:ext>
              </a:extLst>
            </p:cNvPr>
            <p:cNvSpPr>
              <a:spLocks/>
            </p:cNvSpPr>
            <p:nvPr/>
          </p:nvSpPr>
          <p:spPr bwMode="auto">
            <a:xfrm>
              <a:off x="2411" y="2824"/>
              <a:ext cx="32" cy="33"/>
            </a:xfrm>
            <a:custGeom>
              <a:avLst/>
              <a:gdLst>
                <a:gd name="T0" fmla="*/ 9 w 32"/>
                <a:gd name="T1" fmla="*/ 0 h 33"/>
                <a:gd name="T2" fmla="*/ 24 w 32"/>
                <a:gd name="T3" fmla="*/ 0 h 33"/>
                <a:gd name="T4" fmla="*/ 31 w 32"/>
                <a:gd name="T5" fmla="*/ 6 h 33"/>
                <a:gd name="T6" fmla="*/ 31 w 32"/>
                <a:gd name="T7" fmla="*/ 25 h 33"/>
                <a:gd name="T8" fmla="*/ 25 w 32"/>
                <a:gd name="T9" fmla="*/ 32 h 33"/>
                <a:gd name="T10" fmla="*/ 13 w 32"/>
                <a:gd name="T11" fmla="*/ 32 h 33"/>
                <a:gd name="T12" fmla="*/ 1 w 32"/>
                <a:gd name="T13" fmla="*/ 25 h 33"/>
                <a:gd name="T14" fmla="*/ 0 w 32"/>
                <a:gd name="T15" fmla="*/ 6 h 33"/>
                <a:gd name="T16" fmla="*/ 9 w 32"/>
                <a:gd name="T17" fmla="*/ 0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33"/>
                <a:gd name="T29" fmla="*/ 32 w 32"/>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33">
                  <a:moveTo>
                    <a:pt x="9" y="0"/>
                  </a:moveTo>
                  <a:lnTo>
                    <a:pt x="24" y="0"/>
                  </a:lnTo>
                  <a:lnTo>
                    <a:pt x="31" y="6"/>
                  </a:lnTo>
                  <a:lnTo>
                    <a:pt x="31" y="25"/>
                  </a:lnTo>
                  <a:lnTo>
                    <a:pt x="25" y="32"/>
                  </a:lnTo>
                  <a:lnTo>
                    <a:pt x="13" y="32"/>
                  </a:lnTo>
                  <a:lnTo>
                    <a:pt x="1" y="25"/>
                  </a:lnTo>
                  <a:lnTo>
                    <a:pt x="0" y="6"/>
                  </a:lnTo>
                  <a:lnTo>
                    <a:pt x="9" y="0"/>
                  </a:lnTo>
                </a:path>
              </a:pathLst>
            </a:custGeom>
            <a:noFill/>
            <a:ln w="12700" cap="rnd" cmpd="sng">
              <a:solidFill>
                <a:schemeClr val="bg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417" name="Freeform 230">
              <a:extLst>
                <a:ext uri="{FF2B5EF4-FFF2-40B4-BE49-F238E27FC236}">
                  <a16:creationId xmlns:a16="http://schemas.microsoft.com/office/drawing/2014/main" id="{C246A11B-3D58-479A-AE40-9B82E017D3CB}"/>
                </a:ext>
              </a:extLst>
            </p:cNvPr>
            <p:cNvSpPr>
              <a:spLocks/>
            </p:cNvSpPr>
            <p:nvPr/>
          </p:nvSpPr>
          <p:spPr bwMode="auto">
            <a:xfrm>
              <a:off x="2412" y="2826"/>
              <a:ext cx="32" cy="28"/>
            </a:xfrm>
            <a:custGeom>
              <a:avLst/>
              <a:gdLst>
                <a:gd name="T0" fmla="*/ 7 w 32"/>
                <a:gd name="T1" fmla="*/ 1 h 28"/>
                <a:gd name="T2" fmla="*/ 22 w 32"/>
                <a:gd name="T3" fmla="*/ 0 h 28"/>
                <a:gd name="T4" fmla="*/ 31 w 32"/>
                <a:gd name="T5" fmla="*/ 6 h 28"/>
                <a:gd name="T6" fmla="*/ 30 w 32"/>
                <a:gd name="T7" fmla="*/ 21 h 28"/>
                <a:gd name="T8" fmla="*/ 23 w 32"/>
                <a:gd name="T9" fmla="*/ 26 h 28"/>
                <a:gd name="T10" fmla="*/ 9 w 32"/>
                <a:gd name="T11" fmla="*/ 27 h 28"/>
                <a:gd name="T12" fmla="*/ 0 w 32"/>
                <a:gd name="T13" fmla="*/ 21 h 28"/>
                <a:gd name="T14" fmla="*/ 0 w 32"/>
                <a:gd name="T15" fmla="*/ 6 h 28"/>
                <a:gd name="T16" fmla="*/ 7 w 32"/>
                <a:gd name="T17" fmla="*/ 1 h 2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
                <a:gd name="T28" fmla="*/ 0 h 28"/>
                <a:gd name="T29" fmla="*/ 32 w 32"/>
                <a:gd name="T30" fmla="*/ 28 h 2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 h="28">
                  <a:moveTo>
                    <a:pt x="7" y="1"/>
                  </a:moveTo>
                  <a:lnTo>
                    <a:pt x="22" y="0"/>
                  </a:lnTo>
                  <a:lnTo>
                    <a:pt x="31" y="6"/>
                  </a:lnTo>
                  <a:lnTo>
                    <a:pt x="30" y="21"/>
                  </a:lnTo>
                  <a:lnTo>
                    <a:pt x="23" y="26"/>
                  </a:lnTo>
                  <a:lnTo>
                    <a:pt x="9" y="27"/>
                  </a:lnTo>
                  <a:lnTo>
                    <a:pt x="0" y="21"/>
                  </a:lnTo>
                  <a:lnTo>
                    <a:pt x="0" y="6"/>
                  </a:lnTo>
                  <a:lnTo>
                    <a:pt x="7" y="1"/>
                  </a:lnTo>
                </a:path>
              </a:pathLst>
            </a:custGeom>
            <a:solidFill>
              <a:srgbClr val="CECECE"/>
            </a:solidFill>
            <a:ln w="12700" cap="rnd" cmpd="sng">
              <a:solidFill>
                <a:schemeClr val="bg2"/>
              </a:solidFill>
              <a:prstDash val="solid"/>
              <a:round/>
              <a:headEnd type="none" w="med" len="med"/>
              <a:tailEnd type="none" w="med" len="med"/>
            </a:ln>
          </p:spPr>
          <p:txBody>
            <a:bodyPr/>
            <a:lstStyle/>
            <a:p>
              <a:endParaRPr lang="en-US"/>
            </a:p>
          </p:txBody>
        </p:sp>
        <p:sp>
          <p:nvSpPr>
            <p:cNvPr id="53418" name="Oval 231">
              <a:extLst>
                <a:ext uri="{FF2B5EF4-FFF2-40B4-BE49-F238E27FC236}">
                  <a16:creationId xmlns:a16="http://schemas.microsoft.com/office/drawing/2014/main" id="{EC577E15-7561-4841-A0F2-39537AD294AD}"/>
                </a:ext>
              </a:extLst>
            </p:cNvPr>
            <p:cNvSpPr>
              <a:spLocks noChangeArrowheads="1"/>
            </p:cNvSpPr>
            <p:nvPr/>
          </p:nvSpPr>
          <p:spPr bwMode="auto">
            <a:xfrm>
              <a:off x="2415" y="2835"/>
              <a:ext cx="6" cy="14"/>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19" name="Oval 232">
              <a:extLst>
                <a:ext uri="{FF2B5EF4-FFF2-40B4-BE49-F238E27FC236}">
                  <a16:creationId xmlns:a16="http://schemas.microsoft.com/office/drawing/2014/main" id="{FE7BF41E-4184-4F18-8122-7506FCBC9006}"/>
                </a:ext>
              </a:extLst>
            </p:cNvPr>
            <p:cNvSpPr>
              <a:spLocks noChangeArrowheads="1"/>
            </p:cNvSpPr>
            <p:nvPr/>
          </p:nvSpPr>
          <p:spPr bwMode="auto">
            <a:xfrm>
              <a:off x="2427" y="2834"/>
              <a:ext cx="8" cy="13"/>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20" name="Freeform 233">
              <a:extLst>
                <a:ext uri="{FF2B5EF4-FFF2-40B4-BE49-F238E27FC236}">
                  <a16:creationId xmlns:a16="http://schemas.microsoft.com/office/drawing/2014/main" id="{6A21737B-D23C-4899-BD10-2F9B3DE70C7D}"/>
                </a:ext>
              </a:extLst>
            </p:cNvPr>
            <p:cNvSpPr>
              <a:spLocks/>
            </p:cNvSpPr>
            <p:nvPr/>
          </p:nvSpPr>
          <p:spPr bwMode="auto">
            <a:xfrm>
              <a:off x="2411" y="2838"/>
              <a:ext cx="15" cy="12"/>
            </a:xfrm>
            <a:custGeom>
              <a:avLst/>
              <a:gdLst>
                <a:gd name="T0" fmla="*/ 1 w 15"/>
                <a:gd name="T1" fmla="*/ 8 h 12"/>
                <a:gd name="T2" fmla="*/ 0 w 15"/>
                <a:gd name="T3" fmla="*/ 3 h 12"/>
                <a:gd name="T4" fmla="*/ 7 w 15"/>
                <a:gd name="T5" fmla="*/ 6 h 12"/>
                <a:gd name="T6" fmla="*/ 12 w 15"/>
                <a:gd name="T7" fmla="*/ 0 h 12"/>
                <a:gd name="T8" fmla="*/ 14 w 15"/>
                <a:gd name="T9" fmla="*/ 7 h 12"/>
                <a:gd name="T10" fmla="*/ 12 w 15"/>
                <a:gd name="T11" fmla="*/ 11 h 12"/>
                <a:gd name="T12" fmla="*/ 7 w 15"/>
                <a:gd name="T13" fmla="*/ 9 h 12"/>
                <a:gd name="T14" fmla="*/ 2 w 15"/>
                <a:gd name="T15" fmla="*/ 11 h 12"/>
                <a:gd name="T16" fmla="*/ 0 60000 65536"/>
                <a:gd name="T17" fmla="*/ 0 60000 65536"/>
                <a:gd name="T18" fmla="*/ 0 60000 65536"/>
                <a:gd name="T19" fmla="*/ 0 60000 65536"/>
                <a:gd name="T20" fmla="*/ 0 60000 65536"/>
                <a:gd name="T21" fmla="*/ 0 60000 65536"/>
                <a:gd name="T22" fmla="*/ 0 60000 65536"/>
                <a:gd name="T23" fmla="*/ 0 60000 65536"/>
                <a:gd name="T24" fmla="*/ 0 w 15"/>
                <a:gd name="T25" fmla="*/ 0 h 12"/>
                <a:gd name="T26" fmla="*/ 15 w 15"/>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 h="12">
                  <a:moveTo>
                    <a:pt x="1" y="8"/>
                  </a:moveTo>
                  <a:lnTo>
                    <a:pt x="0" y="3"/>
                  </a:lnTo>
                  <a:lnTo>
                    <a:pt x="7" y="6"/>
                  </a:lnTo>
                  <a:lnTo>
                    <a:pt x="12" y="0"/>
                  </a:lnTo>
                  <a:lnTo>
                    <a:pt x="14" y="7"/>
                  </a:lnTo>
                  <a:lnTo>
                    <a:pt x="12" y="11"/>
                  </a:lnTo>
                  <a:lnTo>
                    <a:pt x="7" y="9"/>
                  </a:lnTo>
                  <a:lnTo>
                    <a:pt x="2" y="11"/>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421" name="Freeform 234">
              <a:extLst>
                <a:ext uri="{FF2B5EF4-FFF2-40B4-BE49-F238E27FC236}">
                  <a16:creationId xmlns:a16="http://schemas.microsoft.com/office/drawing/2014/main" id="{A000510C-08C9-4E77-89BE-D56869DA2764}"/>
                </a:ext>
              </a:extLst>
            </p:cNvPr>
            <p:cNvSpPr>
              <a:spLocks/>
            </p:cNvSpPr>
            <p:nvPr/>
          </p:nvSpPr>
          <p:spPr bwMode="auto">
            <a:xfrm>
              <a:off x="2426" y="2838"/>
              <a:ext cx="12" cy="13"/>
            </a:xfrm>
            <a:custGeom>
              <a:avLst/>
              <a:gdLst>
                <a:gd name="T0" fmla="*/ 1 w 12"/>
                <a:gd name="T1" fmla="*/ 9 h 13"/>
                <a:gd name="T2" fmla="*/ 0 w 12"/>
                <a:gd name="T3" fmla="*/ 4 h 13"/>
                <a:gd name="T4" fmla="*/ 4 w 12"/>
                <a:gd name="T5" fmla="*/ 4 h 13"/>
                <a:gd name="T6" fmla="*/ 9 w 12"/>
                <a:gd name="T7" fmla="*/ 0 h 13"/>
                <a:gd name="T8" fmla="*/ 11 w 12"/>
                <a:gd name="T9" fmla="*/ 7 h 13"/>
                <a:gd name="T10" fmla="*/ 9 w 12"/>
                <a:gd name="T11" fmla="*/ 11 h 13"/>
                <a:gd name="T12" fmla="*/ 4 w 12"/>
                <a:gd name="T13" fmla="*/ 8 h 13"/>
                <a:gd name="T14" fmla="*/ 2 w 12"/>
                <a:gd name="T15" fmla="*/ 12 h 13"/>
                <a:gd name="T16" fmla="*/ 0 60000 65536"/>
                <a:gd name="T17" fmla="*/ 0 60000 65536"/>
                <a:gd name="T18" fmla="*/ 0 60000 65536"/>
                <a:gd name="T19" fmla="*/ 0 60000 65536"/>
                <a:gd name="T20" fmla="*/ 0 60000 65536"/>
                <a:gd name="T21" fmla="*/ 0 60000 65536"/>
                <a:gd name="T22" fmla="*/ 0 60000 65536"/>
                <a:gd name="T23" fmla="*/ 0 60000 65536"/>
                <a:gd name="T24" fmla="*/ 0 w 12"/>
                <a:gd name="T25" fmla="*/ 0 h 13"/>
                <a:gd name="T26" fmla="*/ 12 w 12"/>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 h="13">
                  <a:moveTo>
                    <a:pt x="1" y="9"/>
                  </a:moveTo>
                  <a:lnTo>
                    <a:pt x="0" y="4"/>
                  </a:lnTo>
                  <a:lnTo>
                    <a:pt x="4" y="4"/>
                  </a:lnTo>
                  <a:lnTo>
                    <a:pt x="9" y="0"/>
                  </a:lnTo>
                  <a:lnTo>
                    <a:pt x="11" y="7"/>
                  </a:lnTo>
                  <a:lnTo>
                    <a:pt x="9" y="11"/>
                  </a:lnTo>
                  <a:lnTo>
                    <a:pt x="4" y="8"/>
                  </a:lnTo>
                  <a:lnTo>
                    <a:pt x="2" y="12"/>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422" name="Line 235">
              <a:extLst>
                <a:ext uri="{FF2B5EF4-FFF2-40B4-BE49-F238E27FC236}">
                  <a16:creationId xmlns:a16="http://schemas.microsoft.com/office/drawing/2014/main" id="{A9572095-292C-49AC-9DCD-27CD0B936873}"/>
                </a:ext>
              </a:extLst>
            </p:cNvPr>
            <p:cNvSpPr>
              <a:spLocks noChangeShapeType="1"/>
            </p:cNvSpPr>
            <p:nvPr/>
          </p:nvSpPr>
          <p:spPr bwMode="auto">
            <a:xfrm flipH="1">
              <a:off x="2412" y="2844"/>
              <a:ext cx="10"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23" name="Line 236">
              <a:extLst>
                <a:ext uri="{FF2B5EF4-FFF2-40B4-BE49-F238E27FC236}">
                  <a16:creationId xmlns:a16="http://schemas.microsoft.com/office/drawing/2014/main" id="{4C29F749-A2FA-43A0-9960-85A95BB4D623}"/>
                </a:ext>
              </a:extLst>
            </p:cNvPr>
            <p:cNvSpPr>
              <a:spLocks noChangeShapeType="1"/>
            </p:cNvSpPr>
            <p:nvPr/>
          </p:nvSpPr>
          <p:spPr bwMode="auto">
            <a:xfrm>
              <a:off x="2412" y="2846"/>
              <a:ext cx="7"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24" name="Line 237">
              <a:extLst>
                <a:ext uri="{FF2B5EF4-FFF2-40B4-BE49-F238E27FC236}">
                  <a16:creationId xmlns:a16="http://schemas.microsoft.com/office/drawing/2014/main" id="{6E86CE14-2F3A-4FDF-AF96-CDF0CDA6E675}"/>
                </a:ext>
              </a:extLst>
            </p:cNvPr>
            <p:cNvSpPr>
              <a:spLocks noChangeShapeType="1"/>
            </p:cNvSpPr>
            <p:nvPr/>
          </p:nvSpPr>
          <p:spPr bwMode="auto">
            <a:xfrm>
              <a:off x="2429" y="2843"/>
              <a:ext cx="0" cy="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25" name="Line 238">
              <a:extLst>
                <a:ext uri="{FF2B5EF4-FFF2-40B4-BE49-F238E27FC236}">
                  <a16:creationId xmlns:a16="http://schemas.microsoft.com/office/drawing/2014/main" id="{0997AC71-EE0A-4031-B850-46B12EF6BBD4}"/>
                </a:ext>
              </a:extLst>
            </p:cNvPr>
            <p:cNvSpPr>
              <a:spLocks noChangeShapeType="1"/>
            </p:cNvSpPr>
            <p:nvPr/>
          </p:nvSpPr>
          <p:spPr bwMode="auto">
            <a:xfrm>
              <a:off x="2430" y="2847"/>
              <a:ext cx="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26" name="Oval 239">
              <a:extLst>
                <a:ext uri="{FF2B5EF4-FFF2-40B4-BE49-F238E27FC236}">
                  <a16:creationId xmlns:a16="http://schemas.microsoft.com/office/drawing/2014/main" id="{1DE6CDD8-2336-4279-AEB1-D25C72C01582}"/>
                </a:ext>
              </a:extLst>
            </p:cNvPr>
            <p:cNvSpPr>
              <a:spLocks noChangeArrowheads="1"/>
            </p:cNvSpPr>
            <p:nvPr/>
          </p:nvSpPr>
          <p:spPr bwMode="auto">
            <a:xfrm>
              <a:off x="2420" y="2834"/>
              <a:ext cx="5" cy="14"/>
            </a:xfrm>
            <a:prstGeom prst="ellipse">
              <a:avLst/>
            </a:prstGeom>
            <a:solidFill>
              <a:srgbClr val="DBFFDB"/>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27" name="Oval 240">
              <a:extLst>
                <a:ext uri="{FF2B5EF4-FFF2-40B4-BE49-F238E27FC236}">
                  <a16:creationId xmlns:a16="http://schemas.microsoft.com/office/drawing/2014/main" id="{C2E63248-C5ED-4BD5-9009-AFCB6EF4EF19}"/>
                </a:ext>
              </a:extLst>
            </p:cNvPr>
            <p:cNvSpPr>
              <a:spLocks noChangeArrowheads="1"/>
            </p:cNvSpPr>
            <p:nvPr/>
          </p:nvSpPr>
          <p:spPr bwMode="auto">
            <a:xfrm>
              <a:off x="2432" y="2834"/>
              <a:ext cx="8" cy="13"/>
            </a:xfrm>
            <a:prstGeom prst="ellipse">
              <a:avLst/>
            </a:prstGeom>
            <a:solidFill>
              <a:srgbClr val="DBFFDB"/>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28" name="Freeform 241">
              <a:extLst>
                <a:ext uri="{FF2B5EF4-FFF2-40B4-BE49-F238E27FC236}">
                  <a16:creationId xmlns:a16="http://schemas.microsoft.com/office/drawing/2014/main" id="{2132CBBC-A237-4D40-B928-37E821C92551}"/>
                </a:ext>
              </a:extLst>
            </p:cNvPr>
            <p:cNvSpPr>
              <a:spLocks/>
            </p:cNvSpPr>
            <p:nvPr/>
          </p:nvSpPr>
          <p:spPr bwMode="auto">
            <a:xfrm>
              <a:off x="2416" y="2838"/>
              <a:ext cx="13" cy="13"/>
            </a:xfrm>
            <a:custGeom>
              <a:avLst/>
              <a:gdLst>
                <a:gd name="T0" fmla="*/ 1 w 13"/>
                <a:gd name="T1" fmla="*/ 8 h 13"/>
                <a:gd name="T2" fmla="*/ 0 w 13"/>
                <a:gd name="T3" fmla="*/ 2 h 13"/>
                <a:gd name="T4" fmla="*/ 6 w 13"/>
                <a:gd name="T5" fmla="*/ 4 h 13"/>
                <a:gd name="T6" fmla="*/ 10 w 13"/>
                <a:gd name="T7" fmla="*/ 0 h 13"/>
                <a:gd name="T8" fmla="*/ 12 w 13"/>
                <a:gd name="T9" fmla="*/ 7 h 13"/>
                <a:gd name="T10" fmla="*/ 10 w 13"/>
                <a:gd name="T11" fmla="*/ 12 h 13"/>
                <a:gd name="T12" fmla="*/ 6 w 13"/>
                <a:gd name="T13" fmla="*/ 7 h 13"/>
                <a:gd name="T14" fmla="*/ 2 w 13"/>
                <a:gd name="T15" fmla="*/ 12 h 13"/>
                <a:gd name="T16" fmla="*/ 0 60000 65536"/>
                <a:gd name="T17" fmla="*/ 0 60000 65536"/>
                <a:gd name="T18" fmla="*/ 0 60000 65536"/>
                <a:gd name="T19" fmla="*/ 0 60000 65536"/>
                <a:gd name="T20" fmla="*/ 0 60000 65536"/>
                <a:gd name="T21" fmla="*/ 0 60000 65536"/>
                <a:gd name="T22" fmla="*/ 0 60000 65536"/>
                <a:gd name="T23" fmla="*/ 0 60000 65536"/>
                <a:gd name="T24" fmla="*/ 0 w 13"/>
                <a:gd name="T25" fmla="*/ 0 h 13"/>
                <a:gd name="T26" fmla="*/ 13 w 13"/>
                <a:gd name="T27" fmla="*/ 13 h 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 h="13">
                  <a:moveTo>
                    <a:pt x="1" y="8"/>
                  </a:moveTo>
                  <a:lnTo>
                    <a:pt x="0" y="2"/>
                  </a:lnTo>
                  <a:lnTo>
                    <a:pt x="6" y="4"/>
                  </a:lnTo>
                  <a:lnTo>
                    <a:pt x="10" y="0"/>
                  </a:lnTo>
                  <a:lnTo>
                    <a:pt x="12" y="7"/>
                  </a:lnTo>
                  <a:lnTo>
                    <a:pt x="10" y="12"/>
                  </a:lnTo>
                  <a:lnTo>
                    <a:pt x="6" y="7"/>
                  </a:lnTo>
                  <a:lnTo>
                    <a:pt x="2" y="12"/>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429" name="Freeform 242">
              <a:extLst>
                <a:ext uri="{FF2B5EF4-FFF2-40B4-BE49-F238E27FC236}">
                  <a16:creationId xmlns:a16="http://schemas.microsoft.com/office/drawing/2014/main" id="{638B0E0A-67C7-4EAF-B260-1221061477F0}"/>
                </a:ext>
              </a:extLst>
            </p:cNvPr>
            <p:cNvSpPr>
              <a:spLocks/>
            </p:cNvSpPr>
            <p:nvPr/>
          </p:nvSpPr>
          <p:spPr bwMode="auto">
            <a:xfrm>
              <a:off x="2429" y="2838"/>
              <a:ext cx="14" cy="12"/>
            </a:xfrm>
            <a:custGeom>
              <a:avLst/>
              <a:gdLst>
                <a:gd name="T0" fmla="*/ 1 w 14"/>
                <a:gd name="T1" fmla="*/ 8 h 12"/>
                <a:gd name="T2" fmla="*/ 0 w 14"/>
                <a:gd name="T3" fmla="*/ 3 h 12"/>
                <a:gd name="T4" fmla="*/ 8 w 14"/>
                <a:gd name="T5" fmla="*/ 4 h 12"/>
                <a:gd name="T6" fmla="*/ 12 w 14"/>
                <a:gd name="T7" fmla="*/ 0 h 12"/>
                <a:gd name="T8" fmla="*/ 13 w 14"/>
                <a:gd name="T9" fmla="*/ 8 h 12"/>
                <a:gd name="T10" fmla="*/ 12 w 14"/>
                <a:gd name="T11" fmla="*/ 11 h 12"/>
                <a:gd name="T12" fmla="*/ 7 w 14"/>
                <a:gd name="T13" fmla="*/ 8 h 12"/>
                <a:gd name="T14" fmla="*/ 2 w 14"/>
                <a:gd name="T15" fmla="*/ 11 h 12"/>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12"/>
                <a:gd name="T26" fmla="*/ 14 w 14"/>
                <a:gd name="T27" fmla="*/ 12 h 1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12">
                  <a:moveTo>
                    <a:pt x="1" y="8"/>
                  </a:moveTo>
                  <a:lnTo>
                    <a:pt x="0" y="3"/>
                  </a:lnTo>
                  <a:lnTo>
                    <a:pt x="8" y="4"/>
                  </a:lnTo>
                  <a:lnTo>
                    <a:pt x="12" y="0"/>
                  </a:lnTo>
                  <a:lnTo>
                    <a:pt x="13" y="8"/>
                  </a:lnTo>
                  <a:lnTo>
                    <a:pt x="12" y="11"/>
                  </a:lnTo>
                  <a:lnTo>
                    <a:pt x="7" y="8"/>
                  </a:lnTo>
                  <a:lnTo>
                    <a:pt x="2" y="11"/>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sp>
          <p:nvSpPr>
            <p:cNvPr id="53430" name="Line 243">
              <a:extLst>
                <a:ext uri="{FF2B5EF4-FFF2-40B4-BE49-F238E27FC236}">
                  <a16:creationId xmlns:a16="http://schemas.microsoft.com/office/drawing/2014/main" id="{C5748CFE-1B5A-42DB-9F3E-EC09C4C1CA33}"/>
                </a:ext>
              </a:extLst>
            </p:cNvPr>
            <p:cNvSpPr>
              <a:spLocks noChangeShapeType="1"/>
            </p:cNvSpPr>
            <p:nvPr/>
          </p:nvSpPr>
          <p:spPr bwMode="auto">
            <a:xfrm flipH="1">
              <a:off x="2419" y="2843"/>
              <a:ext cx="10" cy="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1" name="Line 244">
              <a:extLst>
                <a:ext uri="{FF2B5EF4-FFF2-40B4-BE49-F238E27FC236}">
                  <a16:creationId xmlns:a16="http://schemas.microsoft.com/office/drawing/2014/main" id="{41A8D2BC-6286-4CD6-BCE5-CD19863AB2A6}"/>
                </a:ext>
              </a:extLst>
            </p:cNvPr>
            <p:cNvSpPr>
              <a:spLocks noChangeShapeType="1"/>
            </p:cNvSpPr>
            <p:nvPr/>
          </p:nvSpPr>
          <p:spPr bwMode="auto">
            <a:xfrm flipV="1">
              <a:off x="2418" y="2842"/>
              <a:ext cx="7" cy="9"/>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2" name="Line 245">
              <a:extLst>
                <a:ext uri="{FF2B5EF4-FFF2-40B4-BE49-F238E27FC236}">
                  <a16:creationId xmlns:a16="http://schemas.microsoft.com/office/drawing/2014/main" id="{43F400ED-920F-4B07-AB11-5CAC3DBC9DFC}"/>
                </a:ext>
              </a:extLst>
            </p:cNvPr>
            <p:cNvSpPr>
              <a:spLocks noChangeShapeType="1"/>
            </p:cNvSpPr>
            <p:nvPr/>
          </p:nvSpPr>
          <p:spPr bwMode="auto">
            <a:xfrm>
              <a:off x="2435" y="2843"/>
              <a:ext cx="0" cy="2"/>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3" name="Line 246">
              <a:extLst>
                <a:ext uri="{FF2B5EF4-FFF2-40B4-BE49-F238E27FC236}">
                  <a16:creationId xmlns:a16="http://schemas.microsoft.com/office/drawing/2014/main" id="{E6DA1F98-4F45-4B45-85D8-66AF85328112}"/>
                </a:ext>
              </a:extLst>
            </p:cNvPr>
            <p:cNvSpPr>
              <a:spLocks noChangeShapeType="1"/>
            </p:cNvSpPr>
            <p:nvPr/>
          </p:nvSpPr>
          <p:spPr bwMode="auto">
            <a:xfrm flipV="1">
              <a:off x="2429" y="2842"/>
              <a:ext cx="7" cy="9"/>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4" name="Line 247">
              <a:extLst>
                <a:ext uri="{FF2B5EF4-FFF2-40B4-BE49-F238E27FC236}">
                  <a16:creationId xmlns:a16="http://schemas.microsoft.com/office/drawing/2014/main" id="{AFFF562E-5062-4512-89A1-5DF8DABDF690}"/>
                </a:ext>
              </a:extLst>
            </p:cNvPr>
            <p:cNvSpPr>
              <a:spLocks noChangeShapeType="1"/>
            </p:cNvSpPr>
            <p:nvPr/>
          </p:nvSpPr>
          <p:spPr bwMode="auto">
            <a:xfrm>
              <a:off x="2421" y="2842"/>
              <a:ext cx="2"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5" name="Line 248">
              <a:extLst>
                <a:ext uri="{FF2B5EF4-FFF2-40B4-BE49-F238E27FC236}">
                  <a16:creationId xmlns:a16="http://schemas.microsoft.com/office/drawing/2014/main" id="{0678C32F-23DF-4A04-801E-FBA27DB406CD}"/>
                </a:ext>
              </a:extLst>
            </p:cNvPr>
            <p:cNvSpPr>
              <a:spLocks noChangeShapeType="1"/>
            </p:cNvSpPr>
            <p:nvPr/>
          </p:nvSpPr>
          <p:spPr bwMode="auto">
            <a:xfrm flipV="1">
              <a:off x="2418" y="2842"/>
              <a:ext cx="7" cy="9"/>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6" name="Line 249">
              <a:extLst>
                <a:ext uri="{FF2B5EF4-FFF2-40B4-BE49-F238E27FC236}">
                  <a16:creationId xmlns:a16="http://schemas.microsoft.com/office/drawing/2014/main" id="{C3EA7EA7-075A-4F4C-B4EA-8CF4A791E2F9}"/>
                </a:ext>
              </a:extLst>
            </p:cNvPr>
            <p:cNvSpPr>
              <a:spLocks noChangeShapeType="1"/>
            </p:cNvSpPr>
            <p:nvPr/>
          </p:nvSpPr>
          <p:spPr bwMode="auto">
            <a:xfrm>
              <a:off x="2436" y="2842"/>
              <a:ext cx="0" cy="3"/>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7" name="Line 250">
              <a:extLst>
                <a:ext uri="{FF2B5EF4-FFF2-40B4-BE49-F238E27FC236}">
                  <a16:creationId xmlns:a16="http://schemas.microsoft.com/office/drawing/2014/main" id="{29898B9B-61BE-43CA-A55D-A3E0E6EEFEBD}"/>
                </a:ext>
              </a:extLst>
            </p:cNvPr>
            <p:cNvSpPr>
              <a:spLocks noChangeShapeType="1"/>
            </p:cNvSpPr>
            <p:nvPr/>
          </p:nvSpPr>
          <p:spPr bwMode="auto">
            <a:xfrm>
              <a:off x="2435" y="2842"/>
              <a:ext cx="4" cy="1"/>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8" name="Line 251">
              <a:extLst>
                <a:ext uri="{FF2B5EF4-FFF2-40B4-BE49-F238E27FC236}">
                  <a16:creationId xmlns:a16="http://schemas.microsoft.com/office/drawing/2014/main" id="{AB3AFEAB-7A6C-4605-B2B5-97E06C2F86F2}"/>
                </a:ext>
              </a:extLst>
            </p:cNvPr>
            <p:cNvSpPr>
              <a:spLocks noChangeShapeType="1"/>
            </p:cNvSpPr>
            <p:nvPr/>
          </p:nvSpPr>
          <p:spPr bwMode="auto">
            <a:xfrm flipV="1">
              <a:off x="2160" y="2726"/>
              <a:ext cx="4" cy="9"/>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439" name="Oval 252">
              <a:extLst>
                <a:ext uri="{FF2B5EF4-FFF2-40B4-BE49-F238E27FC236}">
                  <a16:creationId xmlns:a16="http://schemas.microsoft.com/office/drawing/2014/main" id="{12EA3F29-DCDD-412A-B34C-C18D77E24D50}"/>
                </a:ext>
              </a:extLst>
            </p:cNvPr>
            <p:cNvSpPr>
              <a:spLocks noChangeArrowheads="1"/>
            </p:cNvSpPr>
            <p:nvPr/>
          </p:nvSpPr>
          <p:spPr bwMode="auto">
            <a:xfrm>
              <a:off x="1595" y="2872"/>
              <a:ext cx="12" cy="24"/>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0" name="Oval 253">
              <a:extLst>
                <a:ext uri="{FF2B5EF4-FFF2-40B4-BE49-F238E27FC236}">
                  <a16:creationId xmlns:a16="http://schemas.microsoft.com/office/drawing/2014/main" id="{19D704C5-FBC6-4EB1-B5AD-73BB91CD5E49}"/>
                </a:ext>
              </a:extLst>
            </p:cNvPr>
            <p:cNvSpPr>
              <a:spLocks noChangeArrowheads="1"/>
            </p:cNvSpPr>
            <p:nvPr/>
          </p:nvSpPr>
          <p:spPr bwMode="auto">
            <a:xfrm>
              <a:off x="1598" y="2873"/>
              <a:ext cx="9" cy="23"/>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1" name="Oval 254">
              <a:extLst>
                <a:ext uri="{FF2B5EF4-FFF2-40B4-BE49-F238E27FC236}">
                  <a16:creationId xmlns:a16="http://schemas.microsoft.com/office/drawing/2014/main" id="{26B62DFB-C29D-4FFD-AF21-B2AE0232D347}"/>
                </a:ext>
              </a:extLst>
            </p:cNvPr>
            <p:cNvSpPr>
              <a:spLocks noChangeArrowheads="1"/>
            </p:cNvSpPr>
            <p:nvPr/>
          </p:nvSpPr>
          <p:spPr bwMode="auto">
            <a:xfrm>
              <a:off x="1600" y="2877"/>
              <a:ext cx="8" cy="19"/>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2" name="Oval 255">
              <a:extLst>
                <a:ext uri="{FF2B5EF4-FFF2-40B4-BE49-F238E27FC236}">
                  <a16:creationId xmlns:a16="http://schemas.microsoft.com/office/drawing/2014/main" id="{259FC9DC-F933-41DD-A447-02A39D66B20A}"/>
                </a:ext>
              </a:extLst>
            </p:cNvPr>
            <p:cNvSpPr>
              <a:spLocks noChangeArrowheads="1"/>
            </p:cNvSpPr>
            <p:nvPr/>
          </p:nvSpPr>
          <p:spPr bwMode="auto">
            <a:xfrm>
              <a:off x="1600" y="2877"/>
              <a:ext cx="6" cy="11"/>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3" name="Oval 256">
              <a:extLst>
                <a:ext uri="{FF2B5EF4-FFF2-40B4-BE49-F238E27FC236}">
                  <a16:creationId xmlns:a16="http://schemas.microsoft.com/office/drawing/2014/main" id="{4AB72314-1141-4EB8-BE00-25DD181D654C}"/>
                </a:ext>
              </a:extLst>
            </p:cNvPr>
            <p:cNvSpPr>
              <a:spLocks noChangeArrowheads="1"/>
            </p:cNvSpPr>
            <p:nvPr/>
          </p:nvSpPr>
          <p:spPr bwMode="auto">
            <a:xfrm>
              <a:off x="1606" y="2877"/>
              <a:ext cx="1" cy="17"/>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4" name="Oval 257">
              <a:extLst>
                <a:ext uri="{FF2B5EF4-FFF2-40B4-BE49-F238E27FC236}">
                  <a16:creationId xmlns:a16="http://schemas.microsoft.com/office/drawing/2014/main" id="{D439A4F2-BED7-4755-BE75-ABF540F362FC}"/>
                </a:ext>
              </a:extLst>
            </p:cNvPr>
            <p:cNvSpPr>
              <a:spLocks noChangeArrowheads="1"/>
            </p:cNvSpPr>
            <p:nvPr/>
          </p:nvSpPr>
          <p:spPr bwMode="auto">
            <a:xfrm>
              <a:off x="1604" y="2887"/>
              <a:ext cx="5" cy="1"/>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5" name="Oval 258">
              <a:extLst>
                <a:ext uri="{FF2B5EF4-FFF2-40B4-BE49-F238E27FC236}">
                  <a16:creationId xmlns:a16="http://schemas.microsoft.com/office/drawing/2014/main" id="{908B679D-78B5-4A90-80C5-4AE62D8C7874}"/>
                </a:ext>
              </a:extLst>
            </p:cNvPr>
            <p:cNvSpPr>
              <a:spLocks noChangeArrowheads="1"/>
            </p:cNvSpPr>
            <p:nvPr/>
          </p:nvSpPr>
          <p:spPr bwMode="auto">
            <a:xfrm>
              <a:off x="1604" y="2888"/>
              <a:ext cx="5" cy="1"/>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6" name="Freeform 259">
              <a:extLst>
                <a:ext uri="{FF2B5EF4-FFF2-40B4-BE49-F238E27FC236}">
                  <a16:creationId xmlns:a16="http://schemas.microsoft.com/office/drawing/2014/main" id="{5CAD5745-6212-4513-8819-602B4D823B4F}"/>
                </a:ext>
              </a:extLst>
            </p:cNvPr>
            <p:cNvSpPr>
              <a:spLocks/>
            </p:cNvSpPr>
            <p:nvPr/>
          </p:nvSpPr>
          <p:spPr bwMode="auto">
            <a:xfrm>
              <a:off x="1596" y="2881"/>
              <a:ext cx="7" cy="7"/>
            </a:xfrm>
            <a:custGeom>
              <a:avLst/>
              <a:gdLst>
                <a:gd name="T0" fmla="*/ 6 w 7"/>
                <a:gd name="T1" fmla="*/ 5 h 7"/>
                <a:gd name="T2" fmla="*/ 1 w 7"/>
                <a:gd name="T3" fmla="*/ 6 h 7"/>
                <a:gd name="T4" fmla="*/ 1 w 7"/>
                <a:gd name="T5" fmla="*/ 5 h 7"/>
                <a:gd name="T6" fmla="*/ 0 w 7"/>
                <a:gd name="T7" fmla="*/ 4 h 7"/>
                <a:gd name="T8" fmla="*/ 0 w 7"/>
                <a:gd name="T9" fmla="*/ 4 h 7"/>
                <a:gd name="T10" fmla="*/ 1 w 7"/>
                <a:gd name="T11" fmla="*/ 3 h 7"/>
                <a:gd name="T12" fmla="*/ 1 w 7"/>
                <a:gd name="T13" fmla="*/ 2 h 7"/>
                <a:gd name="T14" fmla="*/ 1 w 7"/>
                <a:gd name="T15" fmla="*/ 2 h 7"/>
                <a:gd name="T16" fmla="*/ 2 w 7"/>
                <a:gd name="T17" fmla="*/ 0 h 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7"/>
                <a:gd name="T29" fmla="*/ 7 w 7"/>
                <a:gd name="T30" fmla="*/ 7 h 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7">
                  <a:moveTo>
                    <a:pt x="6" y="5"/>
                  </a:moveTo>
                  <a:lnTo>
                    <a:pt x="1" y="6"/>
                  </a:lnTo>
                  <a:lnTo>
                    <a:pt x="1" y="5"/>
                  </a:lnTo>
                  <a:lnTo>
                    <a:pt x="0" y="4"/>
                  </a:lnTo>
                  <a:lnTo>
                    <a:pt x="1" y="3"/>
                  </a:lnTo>
                  <a:lnTo>
                    <a:pt x="1" y="2"/>
                  </a:lnTo>
                  <a:lnTo>
                    <a:pt x="2" y="0"/>
                  </a:lnTo>
                </a:path>
              </a:pathLst>
            </a:custGeom>
            <a:solidFill>
              <a:schemeClr val="bg2"/>
            </a:solidFill>
            <a:ln w="12700" cap="rnd" cmpd="sng">
              <a:solidFill>
                <a:schemeClr val="bg2"/>
              </a:solidFill>
              <a:prstDash val="solid"/>
              <a:round/>
              <a:headEnd type="none" w="med" len="med"/>
              <a:tailEnd type="none" w="med" len="med"/>
            </a:ln>
          </p:spPr>
          <p:txBody>
            <a:bodyPr/>
            <a:lstStyle/>
            <a:p>
              <a:endParaRPr lang="en-US"/>
            </a:p>
          </p:txBody>
        </p:sp>
        <p:sp>
          <p:nvSpPr>
            <p:cNvPr id="53447" name="Oval 260">
              <a:extLst>
                <a:ext uri="{FF2B5EF4-FFF2-40B4-BE49-F238E27FC236}">
                  <a16:creationId xmlns:a16="http://schemas.microsoft.com/office/drawing/2014/main" id="{D32B046A-8720-4517-9A15-86E3B359BD59}"/>
                </a:ext>
              </a:extLst>
            </p:cNvPr>
            <p:cNvSpPr>
              <a:spLocks noChangeArrowheads="1"/>
            </p:cNvSpPr>
            <p:nvPr/>
          </p:nvSpPr>
          <p:spPr bwMode="auto">
            <a:xfrm>
              <a:off x="1628" y="2875"/>
              <a:ext cx="15" cy="25"/>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8" name="Oval 261">
              <a:extLst>
                <a:ext uri="{FF2B5EF4-FFF2-40B4-BE49-F238E27FC236}">
                  <a16:creationId xmlns:a16="http://schemas.microsoft.com/office/drawing/2014/main" id="{E45987CB-29DC-4116-B5EE-F2CFE4543A1D}"/>
                </a:ext>
              </a:extLst>
            </p:cNvPr>
            <p:cNvSpPr>
              <a:spLocks noChangeArrowheads="1"/>
            </p:cNvSpPr>
            <p:nvPr/>
          </p:nvSpPr>
          <p:spPr bwMode="auto">
            <a:xfrm>
              <a:off x="1631" y="2875"/>
              <a:ext cx="12" cy="24"/>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49" name="Oval 262">
              <a:extLst>
                <a:ext uri="{FF2B5EF4-FFF2-40B4-BE49-F238E27FC236}">
                  <a16:creationId xmlns:a16="http://schemas.microsoft.com/office/drawing/2014/main" id="{B35476D7-AE10-439C-9D82-EAC4B470E5E2}"/>
                </a:ext>
              </a:extLst>
            </p:cNvPr>
            <p:cNvSpPr>
              <a:spLocks noChangeArrowheads="1"/>
            </p:cNvSpPr>
            <p:nvPr/>
          </p:nvSpPr>
          <p:spPr bwMode="auto">
            <a:xfrm>
              <a:off x="1633" y="2879"/>
              <a:ext cx="10" cy="19"/>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50" name="Oval 263">
              <a:extLst>
                <a:ext uri="{FF2B5EF4-FFF2-40B4-BE49-F238E27FC236}">
                  <a16:creationId xmlns:a16="http://schemas.microsoft.com/office/drawing/2014/main" id="{BAF5D937-015E-456A-8772-27917E6B0B11}"/>
                </a:ext>
              </a:extLst>
            </p:cNvPr>
            <p:cNvSpPr>
              <a:spLocks noChangeArrowheads="1"/>
            </p:cNvSpPr>
            <p:nvPr/>
          </p:nvSpPr>
          <p:spPr bwMode="auto">
            <a:xfrm>
              <a:off x="1634" y="2879"/>
              <a:ext cx="8" cy="10"/>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51" name="Oval 264">
              <a:extLst>
                <a:ext uri="{FF2B5EF4-FFF2-40B4-BE49-F238E27FC236}">
                  <a16:creationId xmlns:a16="http://schemas.microsoft.com/office/drawing/2014/main" id="{71CC7C86-8C46-41B7-94F5-34B4DA23101A}"/>
                </a:ext>
              </a:extLst>
            </p:cNvPr>
            <p:cNvSpPr>
              <a:spLocks noChangeArrowheads="1"/>
            </p:cNvSpPr>
            <p:nvPr/>
          </p:nvSpPr>
          <p:spPr bwMode="auto">
            <a:xfrm>
              <a:off x="1640" y="2882"/>
              <a:ext cx="3" cy="16"/>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52" name="Oval 265">
              <a:extLst>
                <a:ext uri="{FF2B5EF4-FFF2-40B4-BE49-F238E27FC236}">
                  <a16:creationId xmlns:a16="http://schemas.microsoft.com/office/drawing/2014/main" id="{94DE0D03-11FF-429E-B190-88E92AF88FEB}"/>
                </a:ext>
              </a:extLst>
            </p:cNvPr>
            <p:cNvSpPr>
              <a:spLocks noChangeArrowheads="1"/>
            </p:cNvSpPr>
            <p:nvPr/>
          </p:nvSpPr>
          <p:spPr bwMode="auto">
            <a:xfrm>
              <a:off x="1637" y="2888"/>
              <a:ext cx="3" cy="1"/>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53" name="Oval 266">
              <a:extLst>
                <a:ext uri="{FF2B5EF4-FFF2-40B4-BE49-F238E27FC236}">
                  <a16:creationId xmlns:a16="http://schemas.microsoft.com/office/drawing/2014/main" id="{9C87A28B-7CF7-4776-962E-6D7D38CB3085}"/>
                </a:ext>
              </a:extLst>
            </p:cNvPr>
            <p:cNvSpPr>
              <a:spLocks noChangeArrowheads="1"/>
            </p:cNvSpPr>
            <p:nvPr/>
          </p:nvSpPr>
          <p:spPr bwMode="auto">
            <a:xfrm>
              <a:off x="1637" y="2889"/>
              <a:ext cx="3" cy="1"/>
            </a:xfrm>
            <a:prstGeom prst="ellipse">
              <a:avLst/>
            </a:prstGeom>
            <a:solidFill>
              <a:schemeClr val="bg2"/>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54" name="Freeform 267">
              <a:extLst>
                <a:ext uri="{FF2B5EF4-FFF2-40B4-BE49-F238E27FC236}">
                  <a16:creationId xmlns:a16="http://schemas.microsoft.com/office/drawing/2014/main" id="{F0C376B8-246E-4443-ACD5-799755DEB69E}"/>
                </a:ext>
              </a:extLst>
            </p:cNvPr>
            <p:cNvSpPr>
              <a:spLocks/>
            </p:cNvSpPr>
            <p:nvPr/>
          </p:nvSpPr>
          <p:spPr bwMode="auto">
            <a:xfrm>
              <a:off x="1627" y="2883"/>
              <a:ext cx="7" cy="11"/>
            </a:xfrm>
            <a:custGeom>
              <a:avLst/>
              <a:gdLst>
                <a:gd name="T0" fmla="*/ 6 w 7"/>
                <a:gd name="T1" fmla="*/ 10 h 11"/>
                <a:gd name="T2" fmla="*/ 0 w 7"/>
                <a:gd name="T3" fmla="*/ 9 h 11"/>
                <a:gd name="T4" fmla="*/ 1 w 7"/>
                <a:gd name="T5" fmla="*/ 9 h 11"/>
                <a:gd name="T6" fmla="*/ 1 w 7"/>
                <a:gd name="T7" fmla="*/ 6 h 11"/>
                <a:gd name="T8" fmla="*/ 1 w 7"/>
                <a:gd name="T9" fmla="*/ 4 h 11"/>
                <a:gd name="T10" fmla="*/ 2 w 7"/>
                <a:gd name="T11" fmla="*/ 4 h 11"/>
                <a:gd name="T12" fmla="*/ 2 w 7"/>
                <a:gd name="T13" fmla="*/ 3 h 11"/>
                <a:gd name="T14" fmla="*/ 1 w 7"/>
                <a:gd name="T15" fmla="*/ 1 h 11"/>
                <a:gd name="T16" fmla="*/ 2 w 7"/>
                <a:gd name="T17" fmla="*/ 0 h 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
                <a:gd name="T28" fmla="*/ 0 h 11"/>
                <a:gd name="T29" fmla="*/ 7 w 7"/>
                <a:gd name="T30" fmla="*/ 11 h 1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 h="11">
                  <a:moveTo>
                    <a:pt x="6" y="10"/>
                  </a:moveTo>
                  <a:lnTo>
                    <a:pt x="0" y="9"/>
                  </a:lnTo>
                  <a:lnTo>
                    <a:pt x="1" y="9"/>
                  </a:lnTo>
                  <a:lnTo>
                    <a:pt x="1" y="6"/>
                  </a:lnTo>
                  <a:lnTo>
                    <a:pt x="1" y="4"/>
                  </a:lnTo>
                  <a:lnTo>
                    <a:pt x="2" y="4"/>
                  </a:lnTo>
                  <a:lnTo>
                    <a:pt x="2" y="3"/>
                  </a:lnTo>
                  <a:lnTo>
                    <a:pt x="1" y="1"/>
                  </a:lnTo>
                  <a:lnTo>
                    <a:pt x="2" y="0"/>
                  </a:lnTo>
                </a:path>
              </a:pathLst>
            </a:custGeom>
            <a:solidFill>
              <a:schemeClr val="bg2"/>
            </a:solidFill>
            <a:ln w="12700" cap="rnd" cmpd="sng">
              <a:solidFill>
                <a:schemeClr val="bg2"/>
              </a:solidFill>
              <a:prstDash val="solid"/>
              <a:round/>
              <a:headEnd type="none" w="med" len="med"/>
              <a:tailEnd type="none" w="med" len="med"/>
            </a:ln>
          </p:spPr>
          <p:txBody>
            <a:bodyPr/>
            <a:lstStyle/>
            <a:p>
              <a:endParaRPr lang="en-US"/>
            </a:p>
          </p:txBody>
        </p:sp>
        <p:sp>
          <p:nvSpPr>
            <p:cNvPr id="53455" name="Freeform 268">
              <a:extLst>
                <a:ext uri="{FF2B5EF4-FFF2-40B4-BE49-F238E27FC236}">
                  <a16:creationId xmlns:a16="http://schemas.microsoft.com/office/drawing/2014/main" id="{93BCB00D-5AF6-4B61-AC70-B4BECE3F5F4B}"/>
                </a:ext>
              </a:extLst>
            </p:cNvPr>
            <p:cNvSpPr>
              <a:spLocks/>
            </p:cNvSpPr>
            <p:nvPr/>
          </p:nvSpPr>
          <p:spPr bwMode="auto">
            <a:xfrm>
              <a:off x="1877" y="2883"/>
              <a:ext cx="28" cy="68"/>
            </a:xfrm>
            <a:custGeom>
              <a:avLst/>
              <a:gdLst>
                <a:gd name="T0" fmla="*/ 0 w 28"/>
                <a:gd name="T1" fmla="*/ 0 h 68"/>
                <a:gd name="T2" fmla="*/ 0 w 28"/>
                <a:gd name="T3" fmla="*/ 63 h 68"/>
                <a:gd name="T4" fmla="*/ 3 w 28"/>
                <a:gd name="T5" fmla="*/ 65 h 68"/>
                <a:gd name="T6" fmla="*/ 25 w 28"/>
                <a:gd name="T7" fmla="*/ 67 h 68"/>
                <a:gd name="T8" fmla="*/ 27 w 28"/>
                <a:gd name="T9" fmla="*/ 0 h 68"/>
                <a:gd name="T10" fmla="*/ 0 w 28"/>
                <a:gd name="T11" fmla="*/ 0 h 68"/>
                <a:gd name="T12" fmla="*/ 0 60000 65536"/>
                <a:gd name="T13" fmla="*/ 0 60000 65536"/>
                <a:gd name="T14" fmla="*/ 0 60000 65536"/>
                <a:gd name="T15" fmla="*/ 0 60000 65536"/>
                <a:gd name="T16" fmla="*/ 0 60000 65536"/>
                <a:gd name="T17" fmla="*/ 0 60000 65536"/>
                <a:gd name="T18" fmla="*/ 0 w 28"/>
                <a:gd name="T19" fmla="*/ 0 h 68"/>
                <a:gd name="T20" fmla="*/ 28 w 28"/>
                <a:gd name="T21" fmla="*/ 68 h 68"/>
              </a:gdLst>
              <a:ahLst/>
              <a:cxnLst>
                <a:cxn ang="T12">
                  <a:pos x="T0" y="T1"/>
                </a:cxn>
                <a:cxn ang="T13">
                  <a:pos x="T2" y="T3"/>
                </a:cxn>
                <a:cxn ang="T14">
                  <a:pos x="T4" y="T5"/>
                </a:cxn>
                <a:cxn ang="T15">
                  <a:pos x="T6" y="T7"/>
                </a:cxn>
                <a:cxn ang="T16">
                  <a:pos x="T8" y="T9"/>
                </a:cxn>
                <a:cxn ang="T17">
                  <a:pos x="T10" y="T11"/>
                </a:cxn>
              </a:cxnLst>
              <a:rect l="T18" t="T19" r="T20" b="T21"/>
              <a:pathLst>
                <a:path w="28" h="68">
                  <a:moveTo>
                    <a:pt x="0" y="0"/>
                  </a:moveTo>
                  <a:lnTo>
                    <a:pt x="0" y="63"/>
                  </a:lnTo>
                  <a:lnTo>
                    <a:pt x="3" y="65"/>
                  </a:lnTo>
                  <a:lnTo>
                    <a:pt x="25" y="67"/>
                  </a:lnTo>
                  <a:lnTo>
                    <a:pt x="27" y="0"/>
                  </a:lnTo>
                  <a:lnTo>
                    <a:pt x="0" y="0"/>
                  </a:lnTo>
                </a:path>
              </a:pathLst>
            </a:custGeom>
            <a:solidFill>
              <a:srgbClr val="919191"/>
            </a:solidFill>
            <a:ln w="12700" cap="rnd" cmpd="sng">
              <a:solidFill>
                <a:schemeClr val="bg2"/>
              </a:solidFill>
              <a:prstDash val="solid"/>
              <a:round/>
              <a:headEnd type="none" w="med" len="med"/>
              <a:tailEnd type="none" w="med" len="med"/>
            </a:ln>
          </p:spPr>
          <p:txBody>
            <a:bodyPr/>
            <a:lstStyle/>
            <a:p>
              <a:endParaRPr lang="en-US"/>
            </a:p>
          </p:txBody>
        </p:sp>
        <p:sp>
          <p:nvSpPr>
            <p:cNvPr id="53456" name="Freeform 269">
              <a:extLst>
                <a:ext uri="{FF2B5EF4-FFF2-40B4-BE49-F238E27FC236}">
                  <a16:creationId xmlns:a16="http://schemas.microsoft.com/office/drawing/2014/main" id="{2EACD2F3-FCFE-4E45-B2B2-B55FFD47E998}"/>
                </a:ext>
              </a:extLst>
            </p:cNvPr>
            <p:cNvSpPr>
              <a:spLocks/>
            </p:cNvSpPr>
            <p:nvPr/>
          </p:nvSpPr>
          <p:spPr bwMode="auto">
            <a:xfrm>
              <a:off x="1877" y="2853"/>
              <a:ext cx="84" cy="26"/>
            </a:xfrm>
            <a:custGeom>
              <a:avLst/>
              <a:gdLst>
                <a:gd name="T0" fmla="*/ 72 w 84"/>
                <a:gd name="T1" fmla="*/ 0 h 26"/>
                <a:gd name="T2" fmla="*/ 0 w 84"/>
                <a:gd name="T3" fmla="*/ 0 h 26"/>
                <a:gd name="T4" fmla="*/ 0 w 84"/>
                <a:gd name="T5" fmla="*/ 25 h 26"/>
                <a:gd name="T6" fmla="*/ 83 w 84"/>
                <a:gd name="T7" fmla="*/ 24 h 26"/>
                <a:gd name="T8" fmla="*/ 72 w 84"/>
                <a:gd name="T9" fmla="*/ 0 h 26"/>
                <a:gd name="T10" fmla="*/ 0 60000 65536"/>
                <a:gd name="T11" fmla="*/ 0 60000 65536"/>
                <a:gd name="T12" fmla="*/ 0 60000 65536"/>
                <a:gd name="T13" fmla="*/ 0 60000 65536"/>
                <a:gd name="T14" fmla="*/ 0 60000 65536"/>
                <a:gd name="T15" fmla="*/ 0 w 84"/>
                <a:gd name="T16" fmla="*/ 0 h 26"/>
                <a:gd name="T17" fmla="*/ 84 w 84"/>
                <a:gd name="T18" fmla="*/ 26 h 26"/>
              </a:gdLst>
              <a:ahLst/>
              <a:cxnLst>
                <a:cxn ang="T10">
                  <a:pos x="T0" y="T1"/>
                </a:cxn>
                <a:cxn ang="T11">
                  <a:pos x="T2" y="T3"/>
                </a:cxn>
                <a:cxn ang="T12">
                  <a:pos x="T4" y="T5"/>
                </a:cxn>
                <a:cxn ang="T13">
                  <a:pos x="T6" y="T7"/>
                </a:cxn>
                <a:cxn ang="T14">
                  <a:pos x="T8" y="T9"/>
                </a:cxn>
              </a:cxnLst>
              <a:rect l="T15" t="T16" r="T17" b="T18"/>
              <a:pathLst>
                <a:path w="84" h="26">
                  <a:moveTo>
                    <a:pt x="72" y="0"/>
                  </a:moveTo>
                  <a:lnTo>
                    <a:pt x="0" y="0"/>
                  </a:lnTo>
                  <a:lnTo>
                    <a:pt x="0" y="25"/>
                  </a:lnTo>
                  <a:lnTo>
                    <a:pt x="83" y="24"/>
                  </a:lnTo>
                  <a:lnTo>
                    <a:pt x="72" y="0"/>
                  </a:lnTo>
                </a:path>
              </a:pathLst>
            </a:custGeom>
            <a:solidFill>
              <a:srgbClr val="DADADA"/>
            </a:solidFill>
            <a:ln w="12700" cap="rnd" cmpd="sng">
              <a:solidFill>
                <a:schemeClr val="bg2"/>
              </a:solidFill>
              <a:prstDash val="solid"/>
              <a:round/>
              <a:headEnd type="none" w="med" len="med"/>
              <a:tailEnd type="none" w="med" len="med"/>
            </a:ln>
          </p:spPr>
          <p:txBody>
            <a:bodyPr/>
            <a:lstStyle/>
            <a:p>
              <a:endParaRPr lang="en-US"/>
            </a:p>
          </p:txBody>
        </p:sp>
        <p:sp>
          <p:nvSpPr>
            <p:cNvPr id="53457" name="Arc 270">
              <a:extLst>
                <a:ext uri="{FF2B5EF4-FFF2-40B4-BE49-F238E27FC236}">
                  <a16:creationId xmlns:a16="http://schemas.microsoft.com/office/drawing/2014/main" id="{28D5BE98-5FE0-4E45-8801-3938EE039FF2}"/>
                </a:ext>
              </a:extLst>
            </p:cNvPr>
            <p:cNvSpPr>
              <a:spLocks/>
            </p:cNvSpPr>
            <p:nvPr/>
          </p:nvSpPr>
          <p:spPr bwMode="auto">
            <a:xfrm>
              <a:off x="1977" y="2868"/>
              <a:ext cx="31" cy="101"/>
            </a:xfrm>
            <a:custGeom>
              <a:avLst/>
              <a:gdLst>
                <a:gd name="T0" fmla="*/ 0 w 21600"/>
                <a:gd name="T1" fmla="*/ 0 h 43188"/>
                <a:gd name="T2" fmla="*/ 0 w 21600"/>
                <a:gd name="T3" fmla="*/ 0 h 43188"/>
                <a:gd name="T4" fmla="*/ 0 w 21600"/>
                <a:gd name="T5" fmla="*/ 0 h 43188"/>
                <a:gd name="T6" fmla="*/ 0 60000 65536"/>
                <a:gd name="T7" fmla="*/ 0 60000 65536"/>
                <a:gd name="T8" fmla="*/ 0 60000 65536"/>
                <a:gd name="T9" fmla="*/ 0 w 21600"/>
                <a:gd name="T10" fmla="*/ 0 h 43188"/>
                <a:gd name="T11" fmla="*/ 21600 w 21600"/>
                <a:gd name="T12" fmla="*/ 43188 h 43188"/>
              </a:gdLst>
              <a:ahLst/>
              <a:cxnLst>
                <a:cxn ang="T6">
                  <a:pos x="T0" y="T1"/>
                </a:cxn>
                <a:cxn ang="T7">
                  <a:pos x="T2" y="T3"/>
                </a:cxn>
                <a:cxn ang="T8">
                  <a:pos x="T4" y="T5"/>
                </a:cxn>
              </a:cxnLst>
              <a:rect l="T9" t="T10" r="T11" b="T12"/>
              <a:pathLst>
                <a:path w="21600" h="43188" fill="none" extrusionOk="0">
                  <a:moveTo>
                    <a:pt x="-1" y="0"/>
                  </a:moveTo>
                  <a:cubicBezTo>
                    <a:pt x="11929" y="0"/>
                    <a:pt x="21600" y="9670"/>
                    <a:pt x="21600" y="21600"/>
                  </a:cubicBezTo>
                  <a:cubicBezTo>
                    <a:pt x="21600" y="33249"/>
                    <a:pt x="12361" y="42800"/>
                    <a:pt x="718" y="43188"/>
                  </a:cubicBezTo>
                </a:path>
                <a:path w="21600" h="43188" stroke="0" extrusionOk="0">
                  <a:moveTo>
                    <a:pt x="-1" y="0"/>
                  </a:moveTo>
                  <a:cubicBezTo>
                    <a:pt x="11929" y="0"/>
                    <a:pt x="21600" y="9670"/>
                    <a:pt x="21600" y="21600"/>
                  </a:cubicBezTo>
                  <a:cubicBezTo>
                    <a:pt x="21600" y="33249"/>
                    <a:pt x="12361" y="42800"/>
                    <a:pt x="718" y="43188"/>
                  </a:cubicBezTo>
                  <a:lnTo>
                    <a:pt x="0" y="21600"/>
                  </a:lnTo>
                  <a:lnTo>
                    <a:pt x="-1" y="0"/>
                  </a:lnTo>
                  <a:close/>
                </a:path>
              </a:pathLst>
            </a:custGeom>
            <a:solidFill>
              <a:schemeClr val="bg2"/>
            </a:solidFill>
            <a:ln w="12700" cap="rnd">
              <a:solidFill>
                <a:schemeClr val="bg2"/>
              </a:solidFill>
              <a:round/>
              <a:headEnd/>
              <a:tailEnd/>
            </a:ln>
          </p:spPr>
          <p:txBody>
            <a:bodyPr wrap="none" anchor="ctr"/>
            <a:lstStyle/>
            <a:p>
              <a:endParaRPr lang="en-US"/>
            </a:p>
          </p:txBody>
        </p:sp>
        <p:sp>
          <p:nvSpPr>
            <p:cNvPr id="53458" name="Arc 271">
              <a:extLst>
                <a:ext uri="{FF2B5EF4-FFF2-40B4-BE49-F238E27FC236}">
                  <a16:creationId xmlns:a16="http://schemas.microsoft.com/office/drawing/2014/main" id="{2CA2797E-B54C-489D-AEFF-36DD06DA3AEB}"/>
                </a:ext>
              </a:extLst>
            </p:cNvPr>
            <p:cNvSpPr>
              <a:spLocks/>
            </p:cNvSpPr>
            <p:nvPr/>
          </p:nvSpPr>
          <p:spPr bwMode="auto">
            <a:xfrm>
              <a:off x="1893" y="2866"/>
              <a:ext cx="32" cy="102"/>
            </a:xfrm>
            <a:custGeom>
              <a:avLst/>
              <a:gdLst>
                <a:gd name="T0" fmla="*/ 0 w 21600"/>
                <a:gd name="T1" fmla="*/ 0 h 43145"/>
                <a:gd name="T2" fmla="*/ 0 w 21600"/>
                <a:gd name="T3" fmla="*/ 0 h 43145"/>
                <a:gd name="T4" fmla="*/ 0 w 21600"/>
                <a:gd name="T5" fmla="*/ 0 h 43145"/>
                <a:gd name="T6" fmla="*/ 0 60000 65536"/>
                <a:gd name="T7" fmla="*/ 0 60000 65536"/>
                <a:gd name="T8" fmla="*/ 0 60000 65536"/>
                <a:gd name="T9" fmla="*/ 0 w 21600"/>
                <a:gd name="T10" fmla="*/ 0 h 43145"/>
                <a:gd name="T11" fmla="*/ 21600 w 21600"/>
                <a:gd name="T12" fmla="*/ 43145 h 43145"/>
              </a:gdLst>
              <a:ahLst/>
              <a:cxnLst>
                <a:cxn ang="T6">
                  <a:pos x="T0" y="T1"/>
                </a:cxn>
                <a:cxn ang="T7">
                  <a:pos x="T2" y="T3"/>
                </a:cxn>
                <a:cxn ang="T8">
                  <a:pos x="T4" y="T5"/>
                </a:cxn>
              </a:cxnLst>
              <a:rect l="T9" t="T10" r="T11" b="T12"/>
              <a:pathLst>
                <a:path w="21600" h="43145" fill="none" extrusionOk="0">
                  <a:moveTo>
                    <a:pt x="20225" y="43145"/>
                  </a:moveTo>
                  <a:cubicBezTo>
                    <a:pt x="8853" y="42420"/>
                    <a:pt x="0" y="32984"/>
                    <a:pt x="0" y="21589"/>
                  </a:cubicBezTo>
                  <a:cubicBezTo>
                    <a:pt x="-1" y="9922"/>
                    <a:pt x="9264" y="364"/>
                    <a:pt x="20924" y="-1"/>
                  </a:cubicBezTo>
                </a:path>
                <a:path w="21600" h="43145" stroke="0" extrusionOk="0">
                  <a:moveTo>
                    <a:pt x="20225" y="43145"/>
                  </a:moveTo>
                  <a:cubicBezTo>
                    <a:pt x="8853" y="42420"/>
                    <a:pt x="0" y="32984"/>
                    <a:pt x="0" y="21589"/>
                  </a:cubicBezTo>
                  <a:cubicBezTo>
                    <a:pt x="-1" y="9922"/>
                    <a:pt x="9264" y="364"/>
                    <a:pt x="20924" y="-1"/>
                  </a:cubicBezTo>
                  <a:lnTo>
                    <a:pt x="21600" y="21589"/>
                  </a:lnTo>
                  <a:lnTo>
                    <a:pt x="20225" y="43145"/>
                  </a:lnTo>
                  <a:close/>
                </a:path>
              </a:pathLst>
            </a:custGeom>
            <a:solidFill>
              <a:schemeClr val="bg2"/>
            </a:solidFill>
            <a:ln w="12700" cap="rnd">
              <a:solidFill>
                <a:schemeClr val="bg2"/>
              </a:solidFill>
              <a:round/>
              <a:headEnd/>
              <a:tailEnd/>
            </a:ln>
          </p:spPr>
          <p:txBody>
            <a:bodyPr wrap="none" anchor="ctr"/>
            <a:lstStyle/>
            <a:p>
              <a:endParaRPr lang="en-US"/>
            </a:p>
          </p:txBody>
        </p:sp>
        <p:sp>
          <p:nvSpPr>
            <p:cNvPr id="53459" name="Freeform 272">
              <a:extLst>
                <a:ext uri="{FF2B5EF4-FFF2-40B4-BE49-F238E27FC236}">
                  <a16:creationId xmlns:a16="http://schemas.microsoft.com/office/drawing/2014/main" id="{3A7AA5AA-B483-431A-8AA1-2CBB1AE49E20}"/>
                </a:ext>
              </a:extLst>
            </p:cNvPr>
            <p:cNvSpPr>
              <a:spLocks/>
            </p:cNvSpPr>
            <p:nvPr/>
          </p:nvSpPr>
          <p:spPr bwMode="auto">
            <a:xfrm>
              <a:off x="1916" y="2860"/>
              <a:ext cx="66" cy="112"/>
            </a:xfrm>
            <a:custGeom>
              <a:avLst/>
              <a:gdLst>
                <a:gd name="T0" fmla="*/ 65 w 66"/>
                <a:gd name="T1" fmla="*/ 111 h 112"/>
                <a:gd name="T2" fmla="*/ 0 w 66"/>
                <a:gd name="T3" fmla="*/ 111 h 112"/>
                <a:gd name="T4" fmla="*/ 8 w 66"/>
                <a:gd name="T5" fmla="*/ 0 h 112"/>
                <a:gd name="T6" fmla="*/ 64 w 66"/>
                <a:gd name="T7" fmla="*/ 0 h 112"/>
                <a:gd name="T8" fmla="*/ 65 w 66"/>
                <a:gd name="T9" fmla="*/ 111 h 112"/>
                <a:gd name="T10" fmla="*/ 0 60000 65536"/>
                <a:gd name="T11" fmla="*/ 0 60000 65536"/>
                <a:gd name="T12" fmla="*/ 0 60000 65536"/>
                <a:gd name="T13" fmla="*/ 0 60000 65536"/>
                <a:gd name="T14" fmla="*/ 0 60000 65536"/>
                <a:gd name="T15" fmla="*/ 0 w 66"/>
                <a:gd name="T16" fmla="*/ 0 h 112"/>
                <a:gd name="T17" fmla="*/ 66 w 66"/>
                <a:gd name="T18" fmla="*/ 112 h 112"/>
              </a:gdLst>
              <a:ahLst/>
              <a:cxnLst>
                <a:cxn ang="T10">
                  <a:pos x="T0" y="T1"/>
                </a:cxn>
                <a:cxn ang="T11">
                  <a:pos x="T2" y="T3"/>
                </a:cxn>
                <a:cxn ang="T12">
                  <a:pos x="T4" y="T5"/>
                </a:cxn>
                <a:cxn ang="T13">
                  <a:pos x="T6" y="T7"/>
                </a:cxn>
                <a:cxn ang="T14">
                  <a:pos x="T8" y="T9"/>
                </a:cxn>
              </a:cxnLst>
              <a:rect l="T15" t="T16" r="T17" b="T18"/>
              <a:pathLst>
                <a:path w="66" h="112">
                  <a:moveTo>
                    <a:pt x="65" y="111"/>
                  </a:moveTo>
                  <a:lnTo>
                    <a:pt x="0" y="111"/>
                  </a:lnTo>
                  <a:lnTo>
                    <a:pt x="8" y="0"/>
                  </a:lnTo>
                  <a:lnTo>
                    <a:pt x="64" y="0"/>
                  </a:lnTo>
                  <a:lnTo>
                    <a:pt x="65" y="111"/>
                  </a:lnTo>
                </a:path>
              </a:pathLst>
            </a:custGeom>
            <a:solidFill>
              <a:schemeClr val="bg2"/>
            </a:solidFill>
            <a:ln w="12700" cap="rnd" cmpd="sng">
              <a:solidFill>
                <a:schemeClr val="bg2"/>
              </a:solidFill>
              <a:prstDash val="solid"/>
              <a:round/>
              <a:headEnd type="none" w="med" len="med"/>
              <a:tailEnd type="none" w="med" len="med"/>
            </a:ln>
          </p:spPr>
          <p:txBody>
            <a:bodyPr/>
            <a:lstStyle/>
            <a:p>
              <a:endParaRPr lang="en-US"/>
            </a:p>
          </p:txBody>
        </p:sp>
        <p:sp>
          <p:nvSpPr>
            <p:cNvPr id="53460" name="Freeform 273">
              <a:extLst>
                <a:ext uri="{FF2B5EF4-FFF2-40B4-BE49-F238E27FC236}">
                  <a16:creationId xmlns:a16="http://schemas.microsoft.com/office/drawing/2014/main" id="{A5F6B88C-D65A-4670-B354-A06BED91BCEB}"/>
                </a:ext>
              </a:extLst>
            </p:cNvPr>
            <p:cNvSpPr>
              <a:spLocks/>
            </p:cNvSpPr>
            <p:nvPr/>
          </p:nvSpPr>
          <p:spPr bwMode="auto">
            <a:xfrm>
              <a:off x="1912" y="2850"/>
              <a:ext cx="100" cy="56"/>
            </a:xfrm>
            <a:custGeom>
              <a:avLst/>
              <a:gdLst>
                <a:gd name="T0" fmla="*/ 0 w 100"/>
                <a:gd name="T1" fmla="*/ 0 h 56"/>
                <a:gd name="T2" fmla="*/ 79 w 100"/>
                <a:gd name="T3" fmla="*/ 1 h 56"/>
                <a:gd name="T4" fmla="*/ 81 w 100"/>
                <a:gd name="T5" fmla="*/ 2 h 56"/>
                <a:gd name="T6" fmla="*/ 83 w 100"/>
                <a:gd name="T7" fmla="*/ 3 h 56"/>
                <a:gd name="T8" fmla="*/ 86 w 100"/>
                <a:gd name="T9" fmla="*/ 4 h 56"/>
                <a:gd name="T10" fmla="*/ 90 w 100"/>
                <a:gd name="T11" fmla="*/ 6 h 56"/>
                <a:gd name="T12" fmla="*/ 90 w 100"/>
                <a:gd name="T13" fmla="*/ 9 h 56"/>
                <a:gd name="T14" fmla="*/ 91 w 100"/>
                <a:gd name="T15" fmla="*/ 10 h 56"/>
                <a:gd name="T16" fmla="*/ 93 w 100"/>
                <a:gd name="T17" fmla="*/ 11 h 56"/>
                <a:gd name="T18" fmla="*/ 96 w 100"/>
                <a:gd name="T19" fmla="*/ 15 h 56"/>
                <a:gd name="T20" fmla="*/ 97 w 100"/>
                <a:gd name="T21" fmla="*/ 17 h 56"/>
                <a:gd name="T22" fmla="*/ 99 w 100"/>
                <a:gd name="T23" fmla="*/ 18 h 56"/>
                <a:gd name="T24" fmla="*/ 99 w 100"/>
                <a:gd name="T25" fmla="*/ 20 h 56"/>
                <a:gd name="T26" fmla="*/ 97 w 100"/>
                <a:gd name="T27" fmla="*/ 20 h 56"/>
                <a:gd name="T28" fmla="*/ 96 w 100"/>
                <a:gd name="T29" fmla="*/ 23 h 56"/>
                <a:gd name="T30" fmla="*/ 93 w 100"/>
                <a:gd name="T31" fmla="*/ 23 h 56"/>
                <a:gd name="T32" fmla="*/ 91 w 100"/>
                <a:gd name="T33" fmla="*/ 25 h 56"/>
                <a:gd name="T34" fmla="*/ 90 w 100"/>
                <a:gd name="T35" fmla="*/ 28 h 56"/>
                <a:gd name="T36" fmla="*/ 90 w 100"/>
                <a:gd name="T37" fmla="*/ 31 h 56"/>
                <a:gd name="T38" fmla="*/ 86 w 100"/>
                <a:gd name="T39" fmla="*/ 33 h 56"/>
                <a:gd name="T40" fmla="*/ 85 w 100"/>
                <a:gd name="T41" fmla="*/ 35 h 56"/>
                <a:gd name="T42" fmla="*/ 84 w 100"/>
                <a:gd name="T43" fmla="*/ 37 h 56"/>
                <a:gd name="T44" fmla="*/ 83 w 100"/>
                <a:gd name="T45" fmla="*/ 39 h 56"/>
                <a:gd name="T46" fmla="*/ 83 w 100"/>
                <a:gd name="T47" fmla="*/ 42 h 56"/>
                <a:gd name="T48" fmla="*/ 83 w 100"/>
                <a:gd name="T49" fmla="*/ 44 h 56"/>
                <a:gd name="T50" fmla="*/ 83 w 100"/>
                <a:gd name="T51" fmla="*/ 47 h 56"/>
                <a:gd name="T52" fmla="*/ 81 w 100"/>
                <a:gd name="T53" fmla="*/ 50 h 56"/>
                <a:gd name="T54" fmla="*/ 80 w 100"/>
                <a:gd name="T55" fmla="*/ 53 h 56"/>
                <a:gd name="T56" fmla="*/ 81 w 100"/>
                <a:gd name="T57" fmla="*/ 55 h 56"/>
                <a:gd name="T58" fmla="*/ 55 w 100"/>
                <a:gd name="T59" fmla="*/ 54 h 56"/>
                <a:gd name="T60" fmla="*/ 49 w 100"/>
                <a:gd name="T61" fmla="*/ 18 h 56"/>
                <a:gd name="T62" fmla="*/ 47 w 100"/>
                <a:gd name="T63" fmla="*/ 12 h 56"/>
                <a:gd name="T64" fmla="*/ 35 w 100"/>
                <a:gd name="T65" fmla="*/ 3 h 56"/>
                <a:gd name="T66" fmla="*/ 0 w 100"/>
                <a:gd name="T67" fmla="*/ 0 h 5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
                <a:gd name="T103" fmla="*/ 0 h 56"/>
                <a:gd name="T104" fmla="*/ 100 w 100"/>
                <a:gd name="T105" fmla="*/ 56 h 5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 h="56">
                  <a:moveTo>
                    <a:pt x="0" y="0"/>
                  </a:moveTo>
                  <a:lnTo>
                    <a:pt x="79" y="1"/>
                  </a:lnTo>
                  <a:lnTo>
                    <a:pt x="81" y="2"/>
                  </a:lnTo>
                  <a:lnTo>
                    <a:pt x="83" y="3"/>
                  </a:lnTo>
                  <a:lnTo>
                    <a:pt x="86" y="4"/>
                  </a:lnTo>
                  <a:lnTo>
                    <a:pt x="90" y="6"/>
                  </a:lnTo>
                  <a:lnTo>
                    <a:pt x="90" y="9"/>
                  </a:lnTo>
                  <a:lnTo>
                    <a:pt x="91" y="10"/>
                  </a:lnTo>
                  <a:lnTo>
                    <a:pt x="93" y="11"/>
                  </a:lnTo>
                  <a:lnTo>
                    <a:pt x="96" y="15"/>
                  </a:lnTo>
                  <a:lnTo>
                    <a:pt x="97" y="17"/>
                  </a:lnTo>
                  <a:lnTo>
                    <a:pt x="99" y="18"/>
                  </a:lnTo>
                  <a:lnTo>
                    <a:pt x="99" y="20"/>
                  </a:lnTo>
                  <a:lnTo>
                    <a:pt x="97" y="20"/>
                  </a:lnTo>
                  <a:lnTo>
                    <a:pt x="96" y="23"/>
                  </a:lnTo>
                  <a:lnTo>
                    <a:pt x="93" y="23"/>
                  </a:lnTo>
                  <a:lnTo>
                    <a:pt x="91" y="25"/>
                  </a:lnTo>
                  <a:lnTo>
                    <a:pt x="90" y="28"/>
                  </a:lnTo>
                  <a:lnTo>
                    <a:pt x="90" y="31"/>
                  </a:lnTo>
                  <a:lnTo>
                    <a:pt x="86" y="33"/>
                  </a:lnTo>
                  <a:lnTo>
                    <a:pt x="85" y="35"/>
                  </a:lnTo>
                  <a:lnTo>
                    <a:pt x="84" y="37"/>
                  </a:lnTo>
                  <a:lnTo>
                    <a:pt x="83" y="39"/>
                  </a:lnTo>
                  <a:lnTo>
                    <a:pt x="83" y="42"/>
                  </a:lnTo>
                  <a:lnTo>
                    <a:pt x="83" y="44"/>
                  </a:lnTo>
                  <a:lnTo>
                    <a:pt x="83" y="47"/>
                  </a:lnTo>
                  <a:lnTo>
                    <a:pt x="81" y="50"/>
                  </a:lnTo>
                  <a:lnTo>
                    <a:pt x="80" y="53"/>
                  </a:lnTo>
                  <a:lnTo>
                    <a:pt x="81" y="55"/>
                  </a:lnTo>
                  <a:lnTo>
                    <a:pt x="55" y="54"/>
                  </a:lnTo>
                  <a:lnTo>
                    <a:pt x="49" y="18"/>
                  </a:lnTo>
                  <a:lnTo>
                    <a:pt x="47" y="12"/>
                  </a:lnTo>
                  <a:lnTo>
                    <a:pt x="35" y="3"/>
                  </a:lnTo>
                  <a:lnTo>
                    <a:pt x="0" y="0"/>
                  </a:lnTo>
                </a:path>
              </a:pathLst>
            </a:custGeom>
            <a:solidFill>
              <a:srgbClr val="FFFFFF"/>
            </a:solidFill>
            <a:ln w="12700" cap="rnd" cmpd="sng">
              <a:solidFill>
                <a:schemeClr val="bg2"/>
              </a:solidFill>
              <a:prstDash val="solid"/>
              <a:round/>
              <a:headEnd type="none" w="med" len="med"/>
              <a:tailEnd type="none" w="med" len="med"/>
            </a:ln>
          </p:spPr>
          <p:txBody>
            <a:bodyPr/>
            <a:lstStyle/>
            <a:p>
              <a:endParaRPr lang="en-US"/>
            </a:p>
          </p:txBody>
        </p:sp>
        <p:sp>
          <p:nvSpPr>
            <p:cNvPr id="53461" name="Freeform 274">
              <a:extLst>
                <a:ext uri="{FF2B5EF4-FFF2-40B4-BE49-F238E27FC236}">
                  <a16:creationId xmlns:a16="http://schemas.microsoft.com/office/drawing/2014/main" id="{5A24D76D-2CF3-4B99-B7F8-0ACF121EB471}"/>
                </a:ext>
              </a:extLst>
            </p:cNvPr>
            <p:cNvSpPr>
              <a:spLocks/>
            </p:cNvSpPr>
            <p:nvPr/>
          </p:nvSpPr>
          <p:spPr bwMode="auto">
            <a:xfrm>
              <a:off x="1956" y="2859"/>
              <a:ext cx="54" cy="47"/>
            </a:xfrm>
            <a:custGeom>
              <a:avLst/>
              <a:gdLst>
                <a:gd name="T0" fmla="*/ 0 w 54"/>
                <a:gd name="T1" fmla="*/ 0 h 47"/>
                <a:gd name="T2" fmla="*/ 7 w 54"/>
                <a:gd name="T3" fmla="*/ 12 h 47"/>
                <a:gd name="T4" fmla="*/ 11 w 54"/>
                <a:gd name="T5" fmla="*/ 46 h 47"/>
                <a:gd name="T6" fmla="*/ 53 w 54"/>
                <a:gd name="T7" fmla="*/ 46 h 47"/>
                <a:gd name="T8" fmla="*/ 46 w 54"/>
                <a:gd name="T9" fmla="*/ 0 h 47"/>
                <a:gd name="T10" fmla="*/ 0 w 54"/>
                <a:gd name="T11" fmla="*/ 0 h 47"/>
                <a:gd name="T12" fmla="*/ 0 60000 65536"/>
                <a:gd name="T13" fmla="*/ 0 60000 65536"/>
                <a:gd name="T14" fmla="*/ 0 60000 65536"/>
                <a:gd name="T15" fmla="*/ 0 60000 65536"/>
                <a:gd name="T16" fmla="*/ 0 60000 65536"/>
                <a:gd name="T17" fmla="*/ 0 60000 65536"/>
                <a:gd name="T18" fmla="*/ 0 w 54"/>
                <a:gd name="T19" fmla="*/ 0 h 47"/>
                <a:gd name="T20" fmla="*/ 54 w 54"/>
                <a:gd name="T21" fmla="*/ 47 h 47"/>
              </a:gdLst>
              <a:ahLst/>
              <a:cxnLst>
                <a:cxn ang="T12">
                  <a:pos x="T0" y="T1"/>
                </a:cxn>
                <a:cxn ang="T13">
                  <a:pos x="T2" y="T3"/>
                </a:cxn>
                <a:cxn ang="T14">
                  <a:pos x="T4" y="T5"/>
                </a:cxn>
                <a:cxn ang="T15">
                  <a:pos x="T6" y="T7"/>
                </a:cxn>
                <a:cxn ang="T16">
                  <a:pos x="T8" y="T9"/>
                </a:cxn>
                <a:cxn ang="T17">
                  <a:pos x="T10" y="T11"/>
                </a:cxn>
              </a:cxnLst>
              <a:rect l="T18" t="T19" r="T20" b="T21"/>
              <a:pathLst>
                <a:path w="54" h="47">
                  <a:moveTo>
                    <a:pt x="0" y="0"/>
                  </a:moveTo>
                  <a:lnTo>
                    <a:pt x="7" y="12"/>
                  </a:lnTo>
                  <a:lnTo>
                    <a:pt x="11" y="46"/>
                  </a:lnTo>
                  <a:lnTo>
                    <a:pt x="53" y="46"/>
                  </a:lnTo>
                  <a:lnTo>
                    <a:pt x="46" y="0"/>
                  </a:lnTo>
                  <a:lnTo>
                    <a:pt x="0" y="0"/>
                  </a:lnTo>
                </a:path>
              </a:pathLst>
            </a:custGeom>
            <a:solidFill>
              <a:srgbClr val="DADADA"/>
            </a:solidFill>
            <a:ln w="12700" cap="rnd" cmpd="sng">
              <a:solidFill>
                <a:schemeClr val="bg2"/>
              </a:solidFill>
              <a:prstDash val="solid"/>
              <a:round/>
              <a:headEnd type="none" w="med" len="med"/>
              <a:tailEnd type="none" w="med" len="med"/>
            </a:ln>
          </p:spPr>
          <p:txBody>
            <a:bodyPr/>
            <a:lstStyle/>
            <a:p>
              <a:endParaRPr lang="en-US"/>
            </a:p>
          </p:txBody>
        </p:sp>
        <p:sp>
          <p:nvSpPr>
            <p:cNvPr id="53462" name="Freeform 275">
              <a:extLst>
                <a:ext uri="{FF2B5EF4-FFF2-40B4-BE49-F238E27FC236}">
                  <a16:creationId xmlns:a16="http://schemas.microsoft.com/office/drawing/2014/main" id="{D83FD1BD-DF64-4732-9AA5-966BD5D8F71E}"/>
                </a:ext>
              </a:extLst>
            </p:cNvPr>
            <p:cNvSpPr>
              <a:spLocks/>
            </p:cNvSpPr>
            <p:nvPr/>
          </p:nvSpPr>
          <p:spPr bwMode="auto">
            <a:xfrm>
              <a:off x="1960" y="2863"/>
              <a:ext cx="51" cy="45"/>
            </a:xfrm>
            <a:custGeom>
              <a:avLst/>
              <a:gdLst>
                <a:gd name="T0" fmla="*/ 1 w 51"/>
                <a:gd name="T1" fmla="*/ 4 h 45"/>
                <a:gd name="T2" fmla="*/ 6 w 51"/>
                <a:gd name="T3" fmla="*/ 44 h 45"/>
                <a:gd name="T4" fmla="*/ 50 w 51"/>
                <a:gd name="T5" fmla="*/ 44 h 45"/>
                <a:gd name="T6" fmla="*/ 40 w 51"/>
                <a:gd name="T7" fmla="*/ 0 h 45"/>
                <a:gd name="T8" fmla="*/ 0 w 51"/>
                <a:gd name="T9" fmla="*/ 1 h 45"/>
                <a:gd name="T10" fmla="*/ 1 w 51"/>
                <a:gd name="T11" fmla="*/ 4 h 45"/>
                <a:gd name="T12" fmla="*/ 0 60000 65536"/>
                <a:gd name="T13" fmla="*/ 0 60000 65536"/>
                <a:gd name="T14" fmla="*/ 0 60000 65536"/>
                <a:gd name="T15" fmla="*/ 0 60000 65536"/>
                <a:gd name="T16" fmla="*/ 0 60000 65536"/>
                <a:gd name="T17" fmla="*/ 0 60000 65536"/>
                <a:gd name="T18" fmla="*/ 0 w 51"/>
                <a:gd name="T19" fmla="*/ 0 h 45"/>
                <a:gd name="T20" fmla="*/ 51 w 51"/>
                <a:gd name="T21" fmla="*/ 45 h 45"/>
              </a:gdLst>
              <a:ahLst/>
              <a:cxnLst>
                <a:cxn ang="T12">
                  <a:pos x="T0" y="T1"/>
                </a:cxn>
                <a:cxn ang="T13">
                  <a:pos x="T2" y="T3"/>
                </a:cxn>
                <a:cxn ang="T14">
                  <a:pos x="T4" y="T5"/>
                </a:cxn>
                <a:cxn ang="T15">
                  <a:pos x="T6" y="T7"/>
                </a:cxn>
                <a:cxn ang="T16">
                  <a:pos x="T8" y="T9"/>
                </a:cxn>
                <a:cxn ang="T17">
                  <a:pos x="T10" y="T11"/>
                </a:cxn>
              </a:cxnLst>
              <a:rect l="T18" t="T19" r="T20" b="T21"/>
              <a:pathLst>
                <a:path w="51" h="45">
                  <a:moveTo>
                    <a:pt x="1" y="4"/>
                  </a:moveTo>
                  <a:lnTo>
                    <a:pt x="6" y="44"/>
                  </a:lnTo>
                  <a:lnTo>
                    <a:pt x="50" y="44"/>
                  </a:lnTo>
                  <a:lnTo>
                    <a:pt x="40" y="0"/>
                  </a:lnTo>
                  <a:lnTo>
                    <a:pt x="0" y="1"/>
                  </a:lnTo>
                  <a:lnTo>
                    <a:pt x="1" y="4"/>
                  </a:lnTo>
                </a:path>
              </a:pathLst>
            </a:custGeom>
            <a:solidFill>
              <a:srgbClr val="E6E6E6"/>
            </a:solidFill>
            <a:ln w="12700" cap="rnd" cmpd="sng">
              <a:solidFill>
                <a:schemeClr val="bg2"/>
              </a:solidFill>
              <a:prstDash val="solid"/>
              <a:round/>
              <a:headEnd type="none" w="med" len="med"/>
              <a:tailEnd type="none" w="med" len="med"/>
            </a:ln>
          </p:spPr>
          <p:txBody>
            <a:bodyPr/>
            <a:lstStyle/>
            <a:p>
              <a:endParaRPr lang="en-US"/>
            </a:p>
          </p:txBody>
        </p:sp>
        <p:sp>
          <p:nvSpPr>
            <p:cNvPr id="53463" name="Freeform 276">
              <a:extLst>
                <a:ext uri="{FF2B5EF4-FFF2-40B4-BE49-F238E27FC236}">
                  <a16:creationId xmlns:a16="http://schemas.microsoft.com/office/drawing/2014/main" id="{A48D156F-0989-4C94-8D08-727775A39F8A}"/>
                </a:ext>
              </a:extLst>
            </p:cNvPr>
            <p:cNvSpPr>
              <a:spLocks/>
            </p:cNvSpPr>
            <p:nvPr/>
          </p:nvSpPr>
          <p:spPr bwMode="auto">
            <a:xfrm>
              <a:off x="1960" y="2868"/>
              <a:ext cx="51" cy="38"/>
            </a:xfrm>
            <a:custGeom>
              <a:avLst/>
              <a:gdLst>
                <a:gd name="T0" fmla="*/ 0 w 51"/>
                <a:gd name="T1" fmla="*/ 1 h 38"/>
                <a:gd name="T2" fmla="*/ 3 w 51"/>
                <a:gd name="T3" fmla="*/ 37 h 38"/>
                <a:gd name="T4" fmla="*/ 50 w 51"/>
                <a:gd name="T5" fmla="*/ 37 h 38"/>
                <a:gd name="T6" fmla="*/ 43 w 51"/>
                <a:gd name="T7" fmla="*/ 0 h 38"/>
                <a:gd name="T8" fmla="*/ 0 w 51"/>
                <a:gd name="T9" fmla="*/ 1 h 38"/>
                <a:gd name="T10" fmla="*/ 0 60000 65536"/>
                <a:gd name="T11" fmla="*/ 0 60000 65536"/>
                <a:gd name="T12" fmla="*/ 0 60000 65536"/>
                <a:gd name="T13" fmla="*/ 0 60000 65536"/>
                <a:gd name="T14" fmla="*/ 0 60000 65536"/>
                <a:gd name="T15" fmla="*/ 0 w 51"/>
                <a:gd name="T16" fmla="*/ 0 h 38"/>
                <a:gd name="T17" fmla="*/ 51 w 51"/>
                <a:gd name="T18" fmla="*/ 38 h 38"/>
              </a:gdLst>
              <a:ahLst/>
              <a:cxnLst>
                <a:cxn ang="T10">
                  <a:pos x="T0" y="T1"/>
                </a:cxn>
                <a:cxn ang="T11">
                  <a:pos x="T2" y="T3"/>
                </a:cxn>
                <a:cxn ang="T12">
                  <a:pos x="T4" y="T5"/>
                </a:cxn>
                <a:cxn ang="T13">
                  <a:pos x="T6" y="T7"/>
                </a:cxn>
                <a:cxn ang="T14">
                  <a:pos x="T8" y="T9"/>
                </a:cxn>
              </a:cxnLst>
              <a:rect l="T15" t="T16" r="T17" b="T18"/>
              <a:pathLst>
                <a:path w="51" h="38">
                  <a:moveTo>
                    <a:pt x="0" y="1"/>
                  </a:moveTo>
                  <a:lnTo>
                    <a:pt x="3" y="37"/>
                  </a:lnTo>
                  <a:lnTo>
                    <a:pt x="50" y="37"/>
                  </a:lnTo>
                  <a:lnTo>
                    <a:pt x="43" y="0"/>
                  </a:lnTo>
                  <a:lnTo>
                    <a:pt x="0" y="1"/>
                  </a:lnTo>
                </a:path>
              </a:pathLst>
            </a:custGeom>
            <a:solidFill>
              <a:srgbClr val="D7D7D7"/>
            </a:solidFill>
            <a:ln w="12700" cap="rnd" cmpd="sng">
              <a:solidFill>
                <a:schemeClr val="bg2"/>
              </a:solidFill>
              <a:prstDash val="solid"/>
              <a:round/>
              <a:headEnd type="none" w="med" len="med"/>
              <a:tailEnd type="none" w="med" len="med"/>
            </a:ln>
          </p:spPr>
          <p:txBody>
            <a:bodyPr/>
            <a:lstStyle/>
            <a:p>
              <a:endParaRPr lang="en-US"/>
            </a:p>
          </p:txBody>
        </p:sp>
        <p:sp>
          <p:nvSpPr>
            <p:cNvPr id="53464" name="Freeform 277">
              <a:extLst>
                <a:ext uri="{FF2B5EF4-FFF2-40B4-BE49-F238E27FC236}">
                  <a16:creationId xmlns:a16="http://schemas.microsoft.com/office/drawing/2014/main" id="{E3C92011-BF2A-4B1A-9537-725E1E54942D}"/>
                </a:ext>
              </a:extLst>
            </p:cNvPr>
            <p:cNvSpPr>
              <a:spLocks/>
            </p:cNvSpPr>
            <p:nvPr/>
          </p:nvSpPr>
          <p:spPr bwMode="auto">
            <a:xfrm>
              <a:off x="1961" y="2873"/>
              <a:ext cx="50" cy="35"/>
            </a:xfrm>
            <a:custGeom>
              <a:avLst/>
              <a:gdLst>
                <a:gd name="T0" fmla="*/ 0 w 50"/>
                <a:gd name="T1" fmla="*/ 1 h 35"/>
                <a:gd name="T2" fmla="*/ 3 w 50"/>
                <a:gd name="T3" fmla="*/ 34 h 35"/>
                <a:gd name="T4" fmla="*/ 49 w 50"/>
                <a:gd name="T5" fmla="*/ 34 h 35"/>
                <a:gd name="T6" fmla="*/ 44 w 50"/>
                <a:gd name="T7" fmla="*/ 0 h 35"/>
                <a:gd name="T8" fmla="*/ 0 w 50"/>
                <a:gd name="T9" fmla="*/ 1 h 35"/>
                <a:gd name="T10" fmla="*/ 0 60000 65536"/>
                <a:gd name="T11" fmla="*/ 0 60000 65536"/>
                <a:gd name="T12" fmla="*/ 0 60000 65536"/>
                <a:gd name="T13" fmla="*/ 0 60000 65536"/>
                <a:gd name="T14" fmla="*/ 0 60000 65536"/>
                <a:gd name="T15" fmla="*/ 0 w 50"/>
                <a:gd name="T16" fmla="*/ 0 h 35"/>
                <a:gd name="T17" fmla="*/ 50 w 50"/>
                <a:gd name="T18" fmla="*/ 35 h 35"/>
              </a:gdLst>
              <a:ahLst/>
              <a:cxnLst>
                <a:cxn ang="T10">
                  <a:pos x="T0" y="T1"/>
                </a:cxn>
                <a:cxn ang="T11">
                  <a:pos x="T2" y="T3"/>
                </a:cxn>
                <a:cxn ang="T12">
                  <a:pos x="T4" y="T5"/>
                </a:cxn>
                <a:cxn ang="T13">
                  <a:pos x="T6" y="T7"/>
                </a:cxn>
                <a:cxn ang="T14">
                  <a:pos x="T8" y="T9"/>
                </a:cxn>
              </a:cxnLst>
              <a:rect l="T15" t="T16" r="T17" b="T18"/>
              <a:pathLst>
                <a:path w="50" h="35">
                  <a:moveTo>
                    <a:pt x="0" y="1"/>
                  </a:moveTo>
                  <a:lnTo>
                    <a:pt x="3" y="34"/>
                  </a:lnTo>
                  <a:lnTo>
                    <a:pt x="49" y="34"/>
                  </a:lnTo>
                  <a:lnTo>
                    <a:pt x="44" y="0"/>
                  </a:lnTo>
                  <a:lnTo>
                    <a:pt x="0" y="1"/>
                  </a:lnTo>
                </a:path>
              </a:pathLst>
            </a:custGeom>
            <a:solidFill>
              <a:srgbClr val="BCBCBC"/>
            </a:solidFill>
            <a:ln w="12700" cap="rnd" cmpd="sng">
              <a:solidFill>
                <a:schemeClr val="bg2"/>
              </a:solidFill>
              <a:prstDash val="solid"/>
              <a:round/>
              <a:headEnd type="none" w="med" len="med"/>
              <a:tailEnd type="none" w="med" len="med"/>
            </a:ln>
          </p:spPr>
          <p:txBody>
            <a:bodyPr/>
            <a:lstStyle/>
            <a:p>
              <a:endParaRPr lang="en-US"/>
            </a:p>
          </p:txBody>
        </p:sp>
        <p:sp>
          <p:nvSpPr>
            <p:cNvPr id="53465" name="Freeform 278">
              <a:extLst>
                <a:ext uri="{FF2B5EF4-FFF2-40B4-BE49-F238E27FC236}">
                  <a16:creationId xmlns:a16="http://schemas.microsoft.com/office/drawing/2014/main" id="{8D31FF1A-933A-4961-B0F1-0ACA1B4A1D36}"/>
                </a:ext>
              </a:extLst>
            </p:cNvPr>
            <p:cNvSpPr>
              <a:spLocks/>
            </p:cNvSpPr>
            <p:nvPr/>
          </p:nvSpPr>
          <p:spPr bwMode="auto">
            <a:xfrm>
              <a:off x="1960" y="2880"/>
              <a:ext cx="52" cy="33"/>
            </a:xfrm>
            <a:custGeom>
              <a:avLst/>
              <a:gdLst>
                <a:gd name="T0" fmla="*/ 0 w 52"/>
                <a:gd name="T1" fmla="*/ 1 h 33"/>
                <a:gd name="T2" fmla="*/ 5 w 52"/>
                <a:gd name="T3" fmla="*/ 32 h 33"/>
                <a:gd name="T4" fmla="*/ 51 w 52"/>
                <a:gd name="T5" fmla="*/ 32 h 33"/>
                <a:gd name="T6" fmla="*/ 44 w 52"/>
                <a:gd name="T7" fmla="*/ 0 h 33"/>
                <a:gd name="T8" fmla="*/ 0 w 52"/>
                <a:gd name="T9" fmla="*/ 1 h 33"/>
                <a:gd name="T10" fmla="*/ 0 60000 65536"/>
                <a:gd name="T11" fmla="*/ 0 60000 65536"/>
                <a:gd name="T12" fmla="*/ 0 60000 65536"/>
                <a:gd name="T13" fmla="*/ 0 60000 65536"/>
                <a:gd name="T14" fmla="*/ 0 60000 65536"/>
                <a:gd name="T15" fmla="*/ 0 w 52"/>
                <a:gd name="T16" fmla="*/ 0 h 33"/>
                <a:gd name="T17" fmla="*/ 52 w 52"/>
                <a:gd name="T18" fmla="*/ 33 h 33"/>
              </a:gdLst>
              <a:ahLst/>
              <a:cxnLst>
                <a:cxn ang="T10">
                  <a:pos x="T0" y="T1"/>
                </a:cxn>
                <a:cxn ang="T11">
                  <a:pos x="T2" y="T3"/>
                </a:cxn>
                <a:cxn ang="T12">
                  <a:pos x="T4" y="T5"/>
                </a:cxn>
                <a:cxn ang="T13">
                  <a:pos x="T6" y="T7"/>
                </a:cxn>
                <a:cxn ang="T14">
                  <a:pos x="T8" y="T9"/>
                </a:cxn>
              </a:cxnLst>
              <a:rect l="T15" t="T16" r="T17" b="T18"/>
              <a:pathLst>
                <a:path w="52" h="33">
                  <a:moveTo>
                    <a:pt x="0" y="1"/>
                  </a:moveTo>
                  <a:lnTo>
                    <a:pt x="5" y="32"/>
                  </a:lnTo>
                  <a:lnTo>
                    <a:pt x="51" y="32"/>
                  </a:lnTo>
                  <a:lnTo>
                    <a:pt x="44" y="0"/>
                  </a:lnTo>
                  <a:lnTo>
                    <a:pt x="0" y="1"/>
                  </a:lnTo>
                </a:path>
              </a:pathLst>
            </a:custGeom>
            <a:solidFill>
              <a:srgbClr val="A2A2A2"/>
            </a:solidFill>
            <a:ln w="12700" cap="rnd" cmpd="sng">
              <a:solidFill>
                <a:schemeClr val="bg2"/>
              </a:solidFill>
              <a:prstDash val="solid"/>
              <a:round/>
              <a:headEnd type="none" w="med" len="med"/>
              <a:tailEnd type="none" w="med" len="med"/>
            </a:ln>
          </p:spPr>
          <p:txBody>
            <a:bodyPr/>
            <a:lstStyle/>
            <a:p>
              <a:endParaRPr lang="en-US"/>
            </a:p>
          </p:txBody>
        </p:sp>
        <p:sp>
          <p:nvSpPr>
            <p:cNvPr id="53466" name="Freeform 279">
              <a:extLst>
                <a:ext uri="{FF2B5EF4-FFF2-40B4-BE49-F238E27FC236}">
                  <a16:creationId xmlns:a16="http://schemas.microsoft.com/office/drawing/2014/main" id="{38F5855A-76E6-4524-8847-BA6014609BC3}"/>
                </a:ext>
              </a:extLst>
            </p:cNvPr>
            <p:cNvSpPr>
              <a:spLocks/>
            </p:cNvSpPr>
            <p:nvPr/>
          </p:nvSpPr>
          <p:spPr bwMode="auto">
            <a:xfrm>
              <a:off x="1960" y="2883"/>
              <a:ext cx="56" cy="31"/>
            </a:xfrm>
            <a:custGeom>
              <a:avLst/>
              <a:gdLst>
                <a:gd name="T0" fmla="*/ 0 w 56"/>
                <a:gd name="T1" fmla="*/ 1 h 31"/>
                <a:gd name="T2" fmla="*/ 48 w 56"/>
                <a:gd name="T3" fmla="*/ 0 h 31"/>
                <a:gd name="T4" fmla="*/ 55 w 56"/>
                <a:gd name="T5" fmla="*/ 30 h 31"/>
                <a:gd name="T6" fmla="*/ 4 w 56"/>
                <a:gd name="T7" fmla="*/ 29 h 31"/>
                <a:gd name="T8" fmla="*/ 0 w 56"/>
                <a:gd name="T9" fmla="*/ 1 h 31"/>
                <a:gd name="T10" fmla="*/ 0 60000 65536"/>
                <a:gd name="T11" fmla="*/ 0 60000 65536"/>
                <a:gd name="T12" fmla="*/ 0 60000 65536"/>
                <a:gd name="T13" fmla="*/ 0 60000 65536"/>
                <a:gd name="T14" fmla="*/ 0 60000 65536"/>
                <a:gd name="T15" fmla="*/ 0 w 56"/>
                <a:gd name="T16" fmla="*/ 0 h 31"/>
                <a:gd name="T17" fmla="*/ 56 w 56"/>
                <a:gd name="T18" fmla="*/ 31 h 31"/>
              </a:gdLst>
              <a:ahLst/>
              <a:cxnLst>
                <a:cxn ang="T10">
                  <a:pos x="T0" y="T1"/>
                </a:cxn>
                <a:cxn ang="T11">
                  <a:pos x="T2" y="T3"/>
                </a:cxn>
                <a:cxn ang="T12">
                  <a:pos x="T4" y="T5"/>
                </a:cxn>
                <a:cxn ang="T13">
                  <a:pos x="T6" y="T7"/>
                </a:cxn>
                <a:cxn ang="T14">
                  <a:pos x="T8" y="T9"/>
                </a:cxn>
              </a:cxnLst>
              <a:rect l="T15" t="T16" r="T17" b="T18"/>
              <a:pathLst>
                <a:path w="56" h="31">
                  <a:moveTo>
                    <a:pt x="0" y="1"/>
                  </a:moveTo>
                  <a:lnTo>
                    <a:pt x="48" y="0"/>
                  </a:lnTo>
                  <a:lnTo>
                    <a:pt x="55" y="30"/>
                  </a:lnTo>
                  <a:lnTo>
                    <a:pt x="4" y="29"/>
                  </a:lnTo>
                  <a:lnTo>
                    <a:pt x="0" y="1"/>
                  </a:lnTo>
                </a:path>
              </a:pathLst>
            </a:custGeom>
            <a:solidFill>
              <a:srgbClr val="818181"/>
            </a:solidFill>
            <a:ln w="12700" cap="rnd" cmpd="sng">
              <a:solidFill>
                <a:schemeClr val="bg2"/>
              </a:solidFill>
              <a:prstDash val="solid"/>
              <a:round/>
              <a:headEnd type="none" w="med" len="med"/>
              <a:tailEnd type="none" w="med" len="med"/>
            </a:ln>
          </p:spPr>
          <p:txBody>
            <a:bodyPr/>
            <a:lstStyle/>
            <a:p>
              <a:endParaRPr lang="en-US"/>
            </a:p>
          </p:txBody>
        </p:sp>
        <p:sp>
          <p:nvSpPr>
            <p:cNvPr id="53467" name="Freeform 280">
              <a:extLst>
                <a:ext uri="{FF2B5EF4-FFF2-40B4-BE49-F238E27FC236}">
                  <a16:creationId xmlns:a16="http://schemas.microsoft.com/office/drawing/2014/main" id="{7C217C7E-6F96-4862-8397-17DC967EF902}"/>
                </a:ext>
              </a:extLst>
            </p:cNvPr>
            <p:cNvSpPr>
              <a:spLocks/>
            </p:cNvSpPr>
            <p:nvPr/>
          </p:nvSpPr>
          <p:spPr bwMode="auto">
            <a:xfrm>
              <a:off x="1960" y="2885"/>
              <a:ext cx="56" cy="31"/>
            </a:xfrm>
            <a:custGeom>
              <a:avLst/>
              <a:gdLst>
                <a:gd name="T0" fmla="*/ 0 w 56"/>
                <a:gd name="T1" fmla="*/ 1 h 31"/>
                <a:gd name="T2" fmla="*/ 1 w 56"/>
                <a:gd name="T3" fmla="*/ 30 h 31"/>
                <a:gd name="T4" fmla="*/ 55 w 56"/>
                <a:gd name="T5" fmla="*/ 30 h 31"/>
                <a:gd name="T6" fmla="*/ 53 w 56"/>
                <a:gd name="T7" fmla="*/ 0 h 31"/>
                <a:gd name="T8" fmla="*/ 0 w 56"/>
                <a:gd name="T9" fmla="*/ 1 h 31"/>
                <a:gd name="T10" fmla="*/ 0 60000 65536"/>
                <a:gd name="T11" fmla="*/ 0 60000 65536"/>
                <a:gd name="T12" fmla="*/ 0 60000 65536"/>
                <a:gd name="T13" fmla="*/ 0 60000 65536"/>
                <a:gd name="T14" fmla="*/ 0 60000 65536"/>
                <a:gd name="T15" fmla="*/ 0 w 56"/>
                <a:gd name="T16" fmla="*/ 0 h 31"/>
                <a:gd name="T17" fmla="*/ 56 w 56"/>
                <a:gd name="T18" fmla="*/ 31 h 31"/>
              </a:gdLst>
              <a:ahLst/>
              <a:cxnLst>
                <a:cxn ang="T10">
                  <a:pos x="T0" y="T1"/>
                </a:cxn>
                <a:cxn ang="T11">
                  <a:pos x="T2" y="T3"/>
                </a:cxn>
                <a:cxn ang="T12">
                  <a:pos x="T4" y="T5"/>
                </a:cxn>
                <a:cxn ang="T13">
                  <a:pos x="T6" y="T7"/>
                </a:cxn>
                <a:cxn ang="T14">
                  <a:pos x="T8" y="T9"/>
                </a:cxn>
              </a:cxnLst>
              <a:rect l="T15" t="T16" r="T17" b="T18"/>
              <a:pathLst>
                <a:path w="56" h="31">
                  <a:moveTo>
                    <a:pt x="0" y="1"/>
                  </a:moveTo>
                  <a:lnTo>
                    <a:pt x="1" y="30"/>
                  </a:lnTo>
                  <a:lnTo>
                    <a:pt x="55" y="30"/>
                  </a:lnTo>
                  <a:lnTo>
                    <a:pt x="53" y="0"/>
                  </a:lnTo>
                  <a:lnTo>
                    <a:pt x="0" y="1"/>
                  </a:lnTo>
                </a:path>
              </a:pathLst>
            </a:custGeom>
            <a:solidFill>
              <a:srgbClr val="676767"/>
            </a:solidFill>
            <a:ln w="12700" cap="rnd" cmpd="sng">
              <a:solidFill>
                <a:schemeClr val="bg2"/>
              </a:solidFill>
              <a:prstDash val="solid"/>
              <a:round/>
              <a:headEnd type="none" w="med" len="med"/>
              <a:tailEnd type="none" w="med" len="med"/>
            </a:ln>
          </p:spPr>
          <p:txBody>
            <a:bodyPr/>
            <a:lstStyle/>
            <a:p>
              <a:endParaRPr lang="en-US"/>
            </a:p>
          </p:txBody>
        </p:sp>
        <p:sp>
          <p:nvSpPr>
            <p:cNvPr id="53468" name="Oval 281">
              <a:extLst>
                <a:ext uri="{FF2B5EF4-FFF2-40B4-BE49-F238E27FC236}">
                  <a16:creationId xmlns:a16="http://schemas.microsoft.com/office/drawing/2014/main" id="{744672F9-8E1B-4A2E-B98B-6E6CF8ED9118}"/>
                </a:ext>
              </a:extLst>
            </p:cNvPr>
            <p:cNvSpPr>
              <a:spLocks noChangeArrowheads="1"/>
            </p:cNvSpPr>
            <p:nvPr/>
          </p:nvSpPr>
          <p:spPr bwMode="auto">
            <a:xfrm>
              <a:off x="1905" y="2888"/>
              <a:ext cx="36" cy="58"/>
            </a:xfrm>
            <a:prstGeom prst="ellipse">
              <a:avLst/>
            </a:prstGeom>
            <a:solidFill>
              <a:srgbClr val="CECECE"/>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69" name="Oval 282">
              <a:extLst>
                <a:ext uri="{FF2B5EF4-FFF2-40B4-BE49-F238E27FC236}">
                  <a16:creationId xmlns:a16="http://schemas.microsoft.com/office/drawing/2014/main" id="{535452B7-0262-416C-B5A3-9CF6734BB18E}"/>
                </a:ext>
              </a:extLst>
            </p:cNvPr>
            <p:cNvSpPr>
              <a:spLocks noChangeArrowheads="1"/>
            </p:cNvSpPr>
            <p:nvPr/>
          </p:nvSpPr>
          <p:spPr bwMode="auto">
            <a:xfrm>
              <a:off x="1908" y="2890"/>
              <a:ext cx="33" cy="54"/>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70" name="Oval 283">
              <a:extLst>
                <a:ext uri="{FF2B5EF4-FFF2-40B4-BE49-F238E27FC236}">
                  <a16:creationId xmlns:a16="http://schemas.microsoft.com/office/drawing/2014/main" id="{83EBA987-E107-4ECE-8FD6-8B985C097DE0}"/>
                </a:ext>
              </a:extLst>
            </p:cNvPr>
            <p:cNvSpPr>
              <a:spLocks noChangeArrowheads="1"/>
            </p:cNvSpPr>
            <p:nvPr/>
          </p:nvSpPr>
          <p:spPr bwMode="auto">
            <a:xfrm>
              <a:off x="1914" y="2897"/>
              <a:ext cx="28" cy="46"/>
            </a:xfrm>
            <a:prstGeom prst="ellipse">
              <a:avLst/>
            </a:prstGeom>
            <a:solidFill>
              <a:srgbClr val="DADADA"/>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71" name="Oval 284">
              <a:extLst>
                <a:ext uri="{FF2B5EF4-FFF2-40B4-BE49-F238E27FC236}">
                  <a16:creationId xmlns:a16="http://schemas.microsoft.com/office/drawing/2014/main" id="{888FB2A4-4B80-4778-9A76-395DE3FAFED9}"/>
                </a:ext>
              </a:extLst>
            </p:cNvPr>
            <p:cNvSpPr>
              <a:spLocks noChangeArrowheads="1"/>
            </p:cNvSpPr>
            <p:nvPr/>
          </p:nvSpPr>
          <p:spPr bwMode="auto">
            <a:xfrm>
              <a:off x="1916" y="2898"/>
              <a:ext cx="22" cy="27"/>
            </a:xfrm>
            <a:prstGeom prst="ellipse">
              <a:avLst/>
            </a:prstGeom>
            <a:solidFill>
              <a:schemeClr val="bg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72" name="Oval 285">
              <a:extLst>
                <a:ext uri="{FF2B5EF4-FFF2-40B4-BE49-F238E27FC236}">
                  <a16:creationId xmlns:a16="http://schemas.microsoft.com/office/drawing/2014/main" id="{498026B9-62A2-4E1D-A7F7-BFC9ADF5452E}"/>
                </a:ext>
              </a:extLst>
            </p:cNvPr>
            <p:cNvSpPr>
              <a:spLocks noChangeArrowheads="1"/>
            </p:cNvSpPr>
            <p:nvPr/>
          </p:nvSpPr>
          <p:spPr bwMode="auto">
            <a:xfrm>
              <a:off x="1924" y="2900"/>
              <a:ext cx="17" cy="38"/>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73" name="Oval 286">
              <a:extLst>
                <a:ext uri="{FF2B5EF4-FFF2-40B4-BE49-F238E27FC236}">
                  <a16:creationId xmlns:a16="http://schemas.microsoft.com/office/drawing/2014/main" id="{7DFBE77C-0C99-4EF3-A3D4-1793734EA866}"/>
                </a:ext>
              </a:extLst>
            </p:cNvPr>
            <p:cNvSpPr>
              <a:spLocks noChangeArrowheads="1"/>
            </p:cNvSpPr>
            <p:nvPr/>
          </p:nvSpPr>
          <p:spPr bwMode="auto">
            <a:xfrm>
              <a:off x="1928" y="2916"/>
              <a:ext cx="5" cy="8"/>
            </a:xfrm>
            <a:prstGeom prst="ellipse">
              <a:avLst/>
            </a:prstGeom>
            <a:solidFill>
              <a:schemeClr val="bg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74" name="Oval 287">
              <a:extLst>
                <a:ext uri="{FF2B5EF4-FFF2-40B4-BE49-F238E27FC236}">
                  <a16:creationId xmlns:a16="http://schemas.microsoft.com/office/drawing/2014/main" id="{7BF69FF0-6EAE-4DF0-8E75-6089BAD0BED1}"/>
                </a:ext>
              </a:extLst>
            </p:cNvPr>
            <p:cNvSpPr>
              <a:spLocks noChangeArrowheads="1"/>
            </p:cNvSpPr>
            <p:nvPr/>
          </p:nvSpPr>
          <p:spPr bwMode="auto">
            <a:xfrm>
              <a:off x="1928" y="2919"/>
              <a:ext cx="5" cy="7"/>
            </a:xfrm>
            <a:prstGeom prst="ellipse">
              <a:avLst/>
            </a:prstGeom>
            <a:solidFill>
              <a:schemeClr val="tx1"/>
            </a:solidFill>
            <a:ln w="12700">
              <a:solidFill>
                <a:schemeClr val="bg2"/>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475" name="Freeform 288">
              <a:extLst>
                <a:ext uri="{FF2B5EF4-FFF2-40B4-BE49-F238E27FC236}">
                  <a16:creationId xmlns:a16="http://schemas.microsoft.com/office/drawing/2014/main" id="{25661600-7EFB-4088-BA26-3297EC9162A2}"/>
                </a:ext>
              </a:extLst>
            </p:cNvPr>
            <p:cNvSpPr>
              <a:spLocks/>
            </p:cNvSpPr>
            <p:nvPr/>
          </p:nvSpPr>
          <p:spPr bwMode="auto">
            <a:xfrm>
              <a:off x="1911" y="2905"/>
              <a:ext cx="10" cy="21"/>
            </a:xfrm>
            <a:custGeom>
              <a:avLst/>
              <a:gdLst>
                <a:gd name="T0" fmla="*/ 9 w 10"/>
                <a:gd name="T1" fmla="*/ 19 h 21"/>
                <a:gd name="T2" fmla="*/ 2 w 10"/>
                <a:gd name="T3" fmla="*/ 20 h 21"/>
                <a:gd name="T4" fmla="*/ 1 w 10"/>
                <a:gd name="T5" fmla="*/ 19 h 21"/>
                <a:gd name="T6" fmla="*/ 0 w 10"/>
                <a:gd name="T7" fmla="*/ 15 h 21"/>
                <a:gd name="T8" fmla="*/ 0 w 10"/>
                <a:gd name="T9" fmla="*/ 12 h 21"/>
                <a:gd name="T10" fmla="*/ 0 w 10"/>
                <a:gd name="T11" fmla="*/ 9 h 21"/>
                <a:gd name="T12" fmla="*/ 1 w 10"/>
                <a:gd name="T13" fmla="*/ 7 h 21"/>
                <a:gd name="T14" fmla="*/ 1 w 10"/>
                <a:gd name="T15" fmla="*/ 3 h 21"/>
                <a:gd name="T16" fmla="*/ 2 w 10"/>
                <a:gd name="T17" fmla="*/ 0 h 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
                <a:gd name="T28" fmla="*/ 0 h 21"/>
                <a:gd name="T29" fmla="*/ 10 w 10"/>
                <a:gd name="T30" fmla="*/ 21 h 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 h="21">
                  <a:moveTo>
                    <a:pt x="9" y="19"/>
                  </a:moveTo>
                  <a:lnTo>
                    <a:pt x="2" y="20"/>
                  </a:lnTo>
                  <a:lnTo>
                    <a:pt x="1" y="19"/>
                  </a:lnTo>
                  <a:lnTo>
                    <a:pt x="0" y="15"/>
                  </a:lnTo>
                  <a:lnTo>
                    <a:pt x="0" y="12"/>
                  </a:lnTo>
                  <a:lnTo>
                    <a:pt x="0" y="9"/>
                  </a:lnTo>
                  <a:lnTo>
                    <a:pt x="1" y="7"/>
                  </a:lnTo>
                  <a:lnTo>
                    <a:pt x="1" y="3"/>
                  </a:lnTo>
                  <a:lnTo>
                    <a:pt x="2" y="0"/>
                  </a:lnTo>
                </a:path>
              </a:pathLst>
            </a:custGeom>
            <a:solidFill>
              <a:schemeClr val="bg1"/>
            </a:solidFill>
            <a:ln w="12700" cap="rnd" cmpd="sng">
              <a:solidFill>
                <a:schemeClr val="bg2"/>
              </a:solidFill>
              <a:prstDash val="solid"/>
              <a:round/>
              <a:headEnd type="none" w="med" len="med"/>
              <a:tailEnd type="none" w="med" len="med"/>
            </a:ln>
          </p:spPr>
          <p:txBody>
            <a:bodyPr/>
            <a:lstStyle/>
            <a:p>
              <a:endParaRPr lang="en-US"/>
            </a:p>
          </p:txBody>
        </p:sp>
        <p:sp>
          <p:nvSpPr>
            <p:cNvPr id="53476" name="Freeform 289">
              <a:extLst>
                <a:ext uri="{FF2B5EF4-FFF2-40B4-BE49-F238E27FC236}">
                  <a16:creationId xmlns:a16="http://schemas.microsoft.com/office/drawing/2014/main" id="{4DEF0588-10E7-46E5-AE6D-B3CF5B0932CD}"/>
                </a:ext>
              </a:extLst>
            </p:cNvPr>
            <p:cNvSpPr>
              <a:spLocks/>
            </p:cNvSpPr>
            <p:nvPr/>
          </p:nvSpPr>
          <p:spPr bwMode="auto">
            <a:xfrm>
              <a:off x="1959" y="2893"/>
              <a:ext cx="57" cy="24"/>
            </a:xfrm>
            <a:custGeom>
              <a:avLst/>
              <a:gdLst>
                <a:gd name="T0" fmla="*/ 0 w 57"/>
                <a:gd name="T1" fmla="*/ 0 h 24"/>
                <a:gd name="T2" fmla="*/ 54 w 57"/>
                <a:gd name="T3" fmla="*/ 1 h 24"/>
                <a:gd name="T4" fmla="*/ 56 w 57"/>
                <a:gd name="T5" fmla="*/ 23 h 24"/>
                <a:gd name="T6" fmla="*/ 1 w 57"/>
                <a:gd name="T7" fmla="*/ 22 h 24"/>
                <a:gd name="T8" fmla="*/ 0 w 57"/>
                <a:gd name="T9" fmla="*/ 0 h 24"/>
                <a:gd name="T10" fmla="*/ 0 60000 65536"/>
                <a:gd name="T11" fmla="*/ 0 60000 65536"/>
                <a:gd name="T12" fmla="*/ 0 60000 65536"/>
                <a:gd name="T13" fmla="*/ 0 60000 65536"/>
                <a:gd name="T14" fmla="*/ 0 60000 65536"/>
                <a:gd name="T15" fmla="*/ 0 w 57"/>
                <a:gd name="T16" fmla="*/ 0 h 24"/>
                <a:gd name="T17" fmla="*/ 57 w 57"/>
                <a:gd name="T18" fmla="*/ 24 h 24"/>
              </a:gdLst>
              <a:ahLst/>
              <a:cxnLst>
                <a:cxn ang="T10">
                  <a:pos x="T0" y="T1"/>
                </a:cxn>
                <a:cxn ang="T11">
                  <a:pos x="T2" y="T3"/>
                </a:cxn>
                <a:cxn ang="T12">
                  <a:pos x="T4" y="T5"/>
                </a:cxn>
                <a:cxn ang="T13">
                  <a:pos x="T6" y="T7"/>
                </a:cxn>
                <a:cxn ang="T14">
                  <a:pos x="T8" y="T9"/>
                </a:cxn>
              </a:cxnLst>
              <a:rect l="T15" t="T16" r="T17" b="T18"/>
              <a:pathLst>
                <a:path w="57" h="24">
                  <a:moveTo>
                    <a:pt x="0" y="0"/>
                  </a:moveTo>
                  <a:lnTo>
                    <a:pt x="54" y="1"/>
                  </a:lnTo>
                  <a:lnTo>
                    <a:pt x="56" y="23"/>
                  </a:lnTo>
                  <a:lnTo>
                    <a:pt x="1" y="22"/>
                  </a:lnTo>
                  <a:lnTo>
                    <a:pt x="0" y="0"/>
                  </a:lnTo>
                </a:path>
              </a:pathLst>
            </a:custGeom>
            <a:solidFill>
              <a:srgbClr val="555555"/>
            </a:solidFill>
            <a:ln w="12700" cap="rnd" cmpd="sng">
              <a:solidFill>
                <a:schemeClr val="bg2"/>
              </a:solidFill>
              <a:prstDash val="solid"/>
              <a:round/>
              <a:headEnd type="none" w="med" len="med"/>
              <a:tailEnd type="none" w="med" len="med"/>
            </a:ln>
          </p:spPr>
          <p:txBody>
            <a:bodyPr/>
            <a:lstStyle/>
            <a:p>
              <a:endParaRPr lang="en-US"/>
            </a:p>
          </p:txBody>
        </p:sp>
        <p:sp>
          <p:nvSpPr>
            <p:cNvPr id="53477" name="Freeform 290">
              <a:extLst>
                <a:ext uri="{FF2B5EF4-FFF2-40B4-BE49-F238E27FC236}">
                  <a16:creationId xmlns:a16="http://schemas.microsoft.com/office/drawing/2014/main" id="{CD665C91-5154-4160-86D7-4B03A4D682FD}"/>
                </a:ext>
              </a:extLst>
            </p:cNvPr>
            <p:cNvSpPr>
              <a:spLocks/>
            </p:cNvSpPr>
            <p:nvPr/>
          </p:nvSpPr>
          <p:spPr bwMode="auto">
            <a:xfrm>
              <a:off x="1960" y="2899"/>
              <a:ext cx="58" cy="19"/>
            </a:xfrm>
            <a:custGeom>
              <a:avLst/>
              <a:gdLst>
                <a:gd name="T0" fmla="*/ 0 w 58"/>
                <a:gd name="T1" fmla="*/ 0 h 19"/>
                <a:gd name="T2" fmla="*/ 52 w 58"/>
                <a:gd name="T3" fmla="*/ 1 h 19"/>
                <a:gd name="T4" fmla="*/ 57 w 58"/>
                <a:gd name="T5" fmla="*/ 18 h 19"/>
                <a:gd name="T6" fmla="*/ 0 w 58"/>
                <a:gd name="T7" fmla="*/ 17 h 19"/>
                <a:gd name="T8" fmla="*/ 0 w 58"/>
                <a:gd name="T9" fmla="*/ 0 h 19"/>
                <a:gd name="T10" fmla="*/ 0 60000 65536"/>
                <a:gd name="T11" fmla="*/ 0 60000 65536"/>
                <a:gd name="T12" fmla="*/ 0 60000 65536"/>
                <a:gd name="T13" fmla="*/ 0 60000 65536"/>
                <a:gd name="T14" fmla="*/ 0 60000 65536"/>
                <a:gd name="T15" fmla="*/ 0 w 58"/>
                <a:gd name="T16" fmla="*/ 0 h 19"/>
                <a:gd name="T17" fmla="*/ 58 w 58"/>
                <a:gd name="T18" fmla="*/ 19 h 19"/>
              </a:gdLst>
              <a:ahLst/>
              <a:cxnLst>
                <a:cxn ang="T10">
                  <a:pos x="T0" y="T1"/>
                </a:cxn>
                <a:cxn ang="T11">
                  <a:pos x="T2" y="T3"/>
                </a:cxn>
                <a:cxn ang="T12">
                  <a:pos x="T4" y="T5"/>
                </a:cxn>
                <a:cxn ang="T13">
                  <a:pos x="T6" y="T7"/>
                </a:cxn>
                <a:cxn ang="T14">
                  <a:pos x="T8" y="T9"/>
                </a:cxn>
              </a:cxnLst>
              <a:rect l="T15" t="T16" r="T17" b="T18"/>
              <a:pathLst>
                <a:path w="58" h="19">
                  <a:moveTo>
                    <a:pt x="0" y="0"/>
                  </a:moveTo>
                  <a:lnTo>
                    <a:pt x="52" y="1"/>
                  </a:lnTo>
                  <a:lnTo>
                    <a:pt x="57" y="18"/>
                  </a:lnTo>
                  <a:lnTo>
                    <a:pt x="0" y="17"/>
                  </a:lnTo>
                  <a:lnTo>
                    <a:pt x="0" y="0"/>
                  </a:lnTo>
                </a:path>
              </a:pathLst>
            </a:custGeom>
            <a:solidFill>
              <a:srgbClr val="3C3C3C"/>
            </a:solidFill>
            <a:ln w="12700" cap="rnd" cmpd="sng">
              <a:solidFill>
                <a:schemeClr val="bg2"/>
              </a:solidFill>
              <a:prstDash val="solid"/>
              <a:round/>
              <a:headEnd type="none" w="med" len="med"/>
              <a:tailEnd type="none" w="med" len="med"/>
            </a:ln>
          </p:spPr>
          <p:txBody>
            <a:bodyPr/>
            <a:lstStyle/>
            <a:p>
              <a:endParaRPr lang="en-US"/>
            </a:p>
          </p:txBody>
        </p:sp>
        <p:sp>
          <p:nvSpPr>
            <p:cNvPr id="53478" name="Freeform 291">
              <a:extLst>
                <a:ext uri="{FF2B5EF4-FFF2-40B4-BE49-F238E27FC236}">
                  <a16:creationId xmlns:a16="http://schemas.microsoft.com/office/drawing/2014/main" id="{90C05D35-FD37-43D5-866C-CD29733CBE61}"/>
                </a:ext>
              </a:extLst>
            </p:cNvPr>
            <p:cNvSpPr>
              <a:spLocks/>
            </p:cNvSpPr>
            <p:nvPr/>
          </p:nvSpPr>
          <p:spPr bwMode="auto">
            <a:xfrm>
              <a:off x="1960" y="2903"/>
              <a:ext cx="56" cy="15"/>
            </a:xfrm>
            <a:custGeom>
              <a:avLst/>
              <a:gdLst>
                <a:gd name="T0" fmla="*/ 2 w 56"/>
                <a:gd name="T1" fmla="*/ 0 h 15"/>
                <a:gd name="T2" fmla="*/ 54 w 56"/>
                <a:gd name="T3" fmla="*/ 0 h 15"/>
                <a:gd name="T4" fmla="*/ 55 w 56"/>
                <a:gd name="T5" fmla="*/ 14 h 15"/>
                <a:gd name="T6" fmla="*/ 0 w 56"/>
                <a:gd name="T7" fmla="*/ 13 h 15"/>
                <a:gd name="T8" fmla="*/ 2 w 56"/>
                <a:gd name="T9" fmla="*/ 0 h 15"/>
                <a:gd name="T10" fmla="*/ 0 60000 65536"/>
                <a:gd name="T11" fmla="*/ 0 60000 65536"/>
                <a:gd name="T12" fmla="*/ 0 60000 65536"/>
                <a:gd name="T13" fmla="*/ 0 60000 65536"/>
                <a:gd name="T14" fmla="*/ 0 60000 65536"/>
                <a:gd name="T15" fmla="*/ 0 w 56"/>
                <a:gd name="T16" fmla="*/ 0 h 15"/>
                <a:gd name="T17" fmla="*/ 56 w 56"/>
                <a:gd name="T18" fmla="*/ 15 h 15"/>
              </a:gdLst>
              <a:ahLst/>
              <a:cxnLst>
                <a:cxn ang="T10">
                  <a:pos x="T0" y="T1"/>
                </a:cxn>
                <a:cxn ang="T11">
                  <a:pos x="T2" y="T3"/>
                </a:cxn>
                <a:cxn ang="T12">
                  <a:pos x="T4" y="T5"/>
                </a:cxn>
                <a:cxn ang="T13">
                  <a:pos x="T6" y="T7"/>
                </a:cxn>
                <a:cxn ang="T14">
                  <a:pos x="T8" y="T9"/>
                </a:cxn>
              </a:cxnLst>
              <a:rect l="T15" t="T16" r="T17" b="T18"/>
              <a:pathLst>
                <a:path w="56" h="15">
                  <a:moveTo>
                    <a:pt x="2" y="0"/>
                  </a:moveTo>
                  <a:lnTo>
                    <a:pt x="54" y="0"/>
                  </a:lnTo>
                  <a:lnTo>
                    <a:pt x="55" y="14"/>
                  </a:lnTo>
                  <a:lnTo>
                    <a:pt x="0" y="13"/>
                  </a:lnTo>
                  <a:lnTo>
                    <a:pt x="2" y="0"/>
                  </a:lnTo>
                </a:path>
              </a:pathLst>
            </a:custGeom>
            <a:solidFill>
              <a:srgbClr val="272727"/>
            </a:solidFill>
            <a:ln w="12700" cap="rnd" cmpd="sng">
              <a:solidFill>
                <a:schemeClr val="bg2"/>
              </a:solidFill>
              <a:prstDash val="solid"/>
              <a:round/>
              <a:headEnd type="none" w="med" len="med"/>
              <a:tailEnd type="none" w="med" len="med"/>
            </a:ln>
          </p:spPr>
          <p:txBody>
            <a:bodyPr/>
            <a:lstStyle/>
            <a:p>
              <a:endParaRPr lang="en-US"/>
            </a:p>
          </p:txBody>
        </p:sp>
        <p:sp>
          <p:nvSpPr>
            <p:cNvPr id="53479" name="Freeform 292">
              <a:extLst>
                <a:ext uri="{FF2B5EF4-FFF2-40B4-BE49-F238E27FC236}">
                  <a16:creationId xmlns:a16="http://schemas.microsoft.com/office/drawing/2014/main" id="{3F943DF0-90E5-4EEB-AB10-AF9E98AF0459}"/>
                </a:ext>
              </a:extLst>
            </p:cNvPr>
            <p:cNvSpPr>
              <a:spLocks/>
            </p:cNvSpPr>
            <p:nvPr/>
          </p:nvSpPr>
          <p:spPr bwMode="auto">
            <a:xfrm>
              <a:off x="1960" y="2907"/>
              <a:ext cx="58" cy="15"/>
            </a:xfrm>
            <a:custGeom>
              <a:avLst/>
              <a:gdLst>
                <a:gd name="T0" fmla="*/ 0 w 58"/>
                <a:gd name="T1" fmla="*/ 0 h 15"/>
                <a:gd name="T2" fmla="*/ 55 w 58"/>
                <a:gd name="T3" fmla="*/ 1 h 15"/>
                <a:gd name="T4" fmla="*/ 57 w 58"/>
                <a:gd name="T5" fmla="*/ 14 h 15"/>
                <a:gd name="T6" fmla="*/ 1 w 58"/>
                <a:gd name="T7" fmla="*/ 12 h 15"/>
                <a:gd name="T8" fmla="*/ 0 w 58"/>
                <a:gd name="T9" fmla="*/ 0 h 15"/>
                <a:gd name="T10" fmla="*/ 0 60000 65536"/>
                <a:gd name="T11" fmla="*/ 0 60000 65536"/>
                <a:gd name="T12" fmla="*/ 0 60000 65536"/>
                <a:gd name="T13" fmla="*/ 0 60000 65536"/>
                <a:gd name="T14" fmla="*/ 0 60000 65536"/>
                <a:gd name="T15" fmla="*/ 0 w 58"/>
                <a:gd name="T16" fmla="*/ 0 h 15"/>
                <a:gd name="T17" fmla="*/ 58 w 58"/>
                <a:gd name="T18" fmla="*/ 15 h 15"/>
              </a:gdLst>
              <a:ahLst/>
              <a:cxnLst>
                <a:cxn ang="T10">
                  <a:pos x="T0" y="T1"/>
                </a:cxn>
                <a:cxn ang="T11">
                  <a:pos x="T2" y="T3"/>
                </a:cxn>
                <a:cxn ang="T12">
                  <a:pos x="T4" y="T5"/>
                </a:cxn>
                <a:cxn ang="T13">
                  <a:pos x="T6" y="T7"/>
                </a:cxn>
                <a:cxn ang="T14">
                  <a:pos x="T8" y="T9"/>
                </a:cxn>
              </a:cxnLst>
              <a:rect l="T15" t="T16" r="T17" b="T18"/>
              <a:pathLst>
                <a:path w="58" h="15">
                  <a:moveTo>
                    <a:pt x="0" y="0"/>
                  </a:moveTo>
                  <a:lnTo>
                    <a:pt x="55" y="1"/>
                  </a:lnTo>
                  <a:lnTo>
                    <a:pt x="57" y="14"/>
                  </a:lnTo>
                  <a:lnTo>
                    <a:pt x="1" y="12"/>
                  </a:lnTo>
                  <a:lnTo>
                    <a:pt x="0" y="0"/>
                  </a:lnTo>
                </a:path>
              </a:pathLst>
            </a:custGeom>
            <a:solidFill>
              <a:schemeClr val="tx1"/>
            </a:solidFill>
            <a:ln w="12700" cap="rnd" cmpd="sng">
              <a:solidFill>
                <a:schemeClr val="bg2"/>
              </a:solidFill>
              <a:prstDash val="solid"/>
              <a:round/>
              <a:headEnd type="none" w="med" len="med"/>
              <a:tailEnd type="none" w="med" len="med"/>
            </a:ln>
          </p:spPr>
          <p:txBody>
            <a:bodyPr/>
            <a:lstStyle/>
            <a:p>
              <a:endParaRPr lang="en-US"/>
            </a:p>
          </p:txBody>
        </p:sp>
      </p:grpSp>
      <p:sp>
        <p:nvSpPr>
          <p:cNvPr id="53256" name="AutoShape 293">
            <a:extLst>
              <a:ext uri="{FF2B5EF4-FFF2-40B4-BE49-F238E27FC236}">
                <a16:creationId xmlns:a16="http://schemas.microsoft.com/office/drawing/2014/main" id="{BE3E2CFA-349D-4418-BA7B-7EF709F8D71D}"/>
              </a:ext>
            </a:extLst>
          </p:cNvPr>
          <p:cNvSpPr>
            <a:spLocks noChangeArrowheads="1"/>
          </p:cNvSpPr>
          <p:nvPr/>
        </p:nvSpPr>
        <p:spPr bwMode="auto">
          <a:xfrm rot="-8580000">
            <a:off x="7815263" y="2487613"/>
            <a:ext cx="200025" cy="117475"/>
          </a:xfrm>
          <a:prstGeom prst="triangle">
            <a:avLst>
              <a:gd name="adj" fmla="val 49995"/>
            </a:avLst>
          </a:prstGeom>
          <a:solidFill>
            <a:schemeClr val="bg2"/>
          </a:solidFill>
          <a:ln w="12700">
            <a:solidFill>
              <a:schemeClr val="tx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57" name="Freeform 294">
            <a:extLst>
              <a:ext uri="{FF2B5EF4-FFF2-40B4-BE49-F238E27FC236}">
                <a16:creationId xmlns:a16="http://schemas.microsoft.com/office/drawing/2014/main" id="{0FCACED5-59B0-4E1A-9D32-DC124D121C3C}"/>
              </a:ext>
            </a:extLst>
          </p:cNvPr>
          <p:cNvSpPr>
            <a:spLocks/>
          </p:cNvSpPr>
          <p:nvPr/>
        </p:nvSpPr>
        <p:spPr bwMode="auto">
          <a:xfrm>
            <a:off x="7212013" y="2441575"/>
            <a:ext cx="836612" cy="858838"/>
          </a:xfrm>
          <a:custGeom>
            <a:avLst/>
            <a:gdLst>
              <a:gd name="T0" fmla="*/ 0 w 527"/>
              <a:gd name="T1" fmla="*/ 2147483646 h 541"/>
              <a:gd name="T2" fmla="*/ 0 w 527"/>
              <a:gd name="T3" fmla="*/ 0 h 541"/>
              <a:gd name="T4" fmla="*/ 2147483646 w 527"/>
              <a:gd name="T5" fmla="*/ 0 h 541"/>
              <a:gd name="T6" fmla="*/ 2147483646 w 527"/>
              <a:gd name="T7" fmla="*/ 2147483646 h 541"/>
              <a:gd name="T8" fmla="*/ 2147483646 w 527"/>
              <a:gd name="T9" fmla="*/ 2147483646 h 541"/>
              <a:gd name="T10" fmla="*/ 0 w 527"/>
              <a:gd name="T11" fmla="*/ 2147483646 h 541"/>
              <a:gd name="T12" fmla="*/ 0 60000 65536"/>
              <a:gd name="T13" fmla="*/ 0 60000 65536"/>
              <a:gd name="T14" fmla="*/ 0 60000 65536"/>
              <a:gd name="T15" fmla="*/ 0 60000 65536"/>
              <a:gd name="T16" fmla="*/ 0 60000 65536"/>
              <a:gd name="T17" fmla="*/ 0 60000 65536"/>
              <a:gd name="T18" fmla="*/ 0 w 527"/>
              <a:gd name="T19" fmla="*/ 0 h 541"/>
              <a:gd name="T20" fmla="*/ 527 w 527"/>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7" h="541">
                <a:moveTo>
                  <a:pt x="0" y="540"/>
                </a:moveTo>
                <a:lnTo>
                  <a:pt x="0" y="0"/>
                </a:lnTo>
                <a:lnTo>
                  <a:pt x="421" y="0"/>
                </a:lnTo>
                <a:lnTo>
                  <a:pt x="526" y="66"/>
                </a:lnTo>
                <a:lnTo>
                  <a:pt x="526"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53258" name="Line 295">
            <a:extLst>
              <a:ext uri="{FF2B5EF4-FFF2-40B4-BE49-F238E27FC236}">
                <a16:creationId xmlns:a16="http://schemas.microsoft.com/office/drawing/2014/main" id="{1BC44CD7-E028-4EE0-9EA0-9A5C907055AE}"/>
              </a:ext>
            </a:extLst>
          </p:cNvPr>
          <p:cNvSpPr>
            <a:spLocks noChangeShapeType="1"/>
          </p:cNvSpPr>
          <p:nvPr/>
        </p:nvSpPr>
        <p:spPr bwMode="auto">
          <a:xfrm>
            <a:off x="7289800" y="2697163"/>
            <a:ext cx="52387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59" name="Line 296">
            <a:extLst>
              <a:ext uri="{FF2B5EF4-FFF2-40B4-BE49-F238E27FC236}">
                <a16:creationId xmlns:a16="http://schemas.microsoft.com/office/drawing/2014/main" id="{33255A2F-7DEA-4E50-BCA2-12C9040C2891}"/>
              </a:ext>
            </a:extLst>
          </p:cNvPr>
          <p:cNvSpPr>
            <a:spLocks noChangeShapeType="1"/>
          </p:cNvSpPr>
          <p:nvPr/>
        </p:nvSpPr>
        <p:spPr bwMode="auto">
          <a:xfrm>
            <a:off x="7351713" y="2797175"/>
            <a:ext cx="341312"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0" name="Line 297">
            <a:extLst>
              <a:ext uri="{FF2B5EF4-FFF2-40B4-BE49-F238E27FC236}">
                <a16:creationId xmlns:a16="http://schemas.microsoft.com/office/drawing/2014/main" id="{874C87EA-89F4-46C7-AB53-02226CD549B5}"/>
              </a:ext>
            </a:extLst>
          </p:cNvPr>
          <p:cNvSpPr>
            <a:spLocks noChangeShapeType="1"/>
          </p:cNvSpPr>
          <p:nvPr/>
        </p:nvSpPr>
        <p:spPr bwMode="auto">
          <a:xfrm>
            <a:off x="7351713" y="2897188"/>
            <a:ext cx="4032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1" name="Line 298">
            <a:extLst>
              <a:ext uri="{FF2B5EF4-FFF2-40B4-BE49-F238E27FC236}">
                <a16:creationId xmlns:a16="http://schemas.microsoft.com/office/drawing/2014/main" id="{BE96C8B9-5DA3-4781-88B3-EFDE678328D0}"/>
              </a:ext>
            </a:extLst>
          </p:cNvPr>
          <p:cNvSpPr>
            <a:spLocks noChangeShapeType="1"/>
          </p:cNvSpPr>
          <p:nvPr/>
        </p:nvSpPr>
        <p:spPr bwMode="auto">
          <a:xfrm>
            <a:off x="7351713" y="2995613"/>
            <a:ext cx="341312"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2" name="Line 299">
            <a:extLst>
              <a:ext uri="{FF2B5EF4-FFF2-40B4-BE49-F238E27FC236}">
                <a16:creationId xmlns:a16="http://schemas.microsoft.com/office/drawing/2014/main" id="{191CC8B3-015B-415E-96F8-B0A7B5B02A07}"/>
              </a:ext>
            </a:extLst>
          </p:cNvPr>
          <p:cNvSpPr>
            <a:spLocks noChangeShapeType="1"/>
          </p:cNvSpPr>
          <p:nvPr/>
        </p:nvSpPr>
        <p:spPr bwMode="auto">
          <a:xfrm>
            <a:off x="7351713" y="3097213"/>
            <a:ext cx="4032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3" name="AutoShape 300">
            <a:extLst>
              <a:ext uri="{FF2B5EF4-FFF2-40B4-BE49-F238E27FC236}">
                <a16:creationId xmlns:a16="http://schemas.microsoft.com/office/drawing/2014/main" id="{1032F788-E5B0-4FDA-B409-848F275F6ACE}"/>
              </a:ext>
            </a:extLst>
          </p:cNvPr>
          <p:cNvSpPr>
            <a:spLocks noChangeArrowheads="1"/>
          </p:cNvSpPr>
          <p:nvPr/>
        </p:nvSpPr>
        <p:spPr bwMode="auto">
          <a:xfrm rot="-8580000">
            <a:off x="7824788" y="2492375"/>
            <a:ext cx="201612" cy="87313"/>
          </a:xfrm>
          <a:prstGeom prst="triangle">
            <a:avLst>
              <a:gd name="adj" fmla="val 49995"/>
            </a:avLst>
          </a:prstGeom>
          <a:solidFill>
            <a:srgbClr val="FFFFFF"/>
          </a:solidFill>
          <a:ln w="12700">
            <a:solidFill>
              <a:schemeClr val="tx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4" name="Rectangle 301">
            <a:extLst>
              <a:ext uri="{FF2B5EF4-FFF2-40B4-BE49-F238E27FC236}">
                <a16:creationId xmlns:a16="http://schemas.microsoft.com/office/drawing/2014/main" id="{D642AFAD-0DCE-4F96-B38E-B46A3FFA517A}"/>
              </a:ext>
            </a:extLst>
          </p:cNvPr>
          <p:cNvSpPr>
            <a:spLocks noChangeArrowheads="1"/>
          </p:cNvSpPr>
          <p:nvPr/>
        </p:nvSpPr>
        <p:spPr bwMode="auto">
          <a:xfrm>
            <a:off x="7185025" y="2465388"/>
            <a:ext cx="477838"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788" tIns="38100" rIns="77788" bIns="38100" anchor="ctr">
            <a:spAutoFit/>
          </a:bodyPr>
          <a:lstStyle>
            <a:lvl1pPr defTabSz="6540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54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5405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5405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5405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5405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200">
                <a:latin typeface="Arial" panose="020B0604020202020204" pitchFamily="34" charset="0"/>
                <a:ea typeface="굴림" panose="020B0600000101010101" pitchFamily="34" charset="-127"/>
              </a:rPr>
              <a:t>RFQ</a:t>
            </a:r>
          </a:p>
        </p:txBody>
      </p:sp>
      <p:sp>
        <p:nvSpPr>
          <p:cNvPr id="53265" name="AutoShape 302">
            <a:extLst>
              <a:ext uri="{FF2B5EF4-FFF2-40B4-BE49-F238E27FC236}">
                <a16:creationId xmlns:a16="http://schemas.microsoft.com/office/drawing/2014/main" id="{27130A30-4818-4265-80B8-CECC3457FB5D}"/>
              </a:ext>
            </a:extLst>
          </p:cNvPr>
          <p:cNvSpPr>
            <a:spLocks noChangeArrowheads="1"/>
          </p:cNvSpPr>
          <p:nvPr/>
        </p:nvSpPr>
        <p:spPr bwMode="auto">
          <a:xfrm rot="-8580000">
            <a:off x="8288338" y="2806700"/>
            <a:ext cx="198437" cy="115888"/>
          </a:xfrm>
          <a:prstGeom prst="triangle">
            <a:avLst>
              <a:gd name="adj" fmla="val 49995"/>
            </a:avLst>
          </a:prstGeom>
          <a:solidFill>
            <a:schemeClr val="bg2"/>
          </a:solidFill>
          <a:ln w="12700">
            <a:solidFill>
              <a:schemeClr val="tx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66" name="Freeform 303">
            <a:extLst>
              <a:ext uri="{FF2B5EF4-FFF2-40B4-BE49-F238E27FC236}">
                <a16:creationId xmlns:a16="http://schemas.microsoft.com/office/drawing/2014/main" id="{906C01BF-4A69-44AE-84D2-38249D478A5D}"/>
              </a:ext>
            </a:extLst>
          </p:cNvPr>
          <p:cNvSpPr>
            <a:spLocks/>
          </p:cNvSpPr>
          <p:nvPr/>
        </p:nvSpPr>
        <p:spPr bwMode="auto">
          <a:xfrm>
            <a:off x="7686675" y="2760663"/>
            <a:ext cx="833438" cy="858837"/>
          </a:xfrm>
          <a:custGeom>
            <a:avLst/>
            <a:gdLst>
              <a:gd name="T0" fmla="*/ 0 w 525"/>
              <a:gd name="T1" fmla="*/ 2147483646 h 541"/>
              <a:gd name="T2" fmla="*/ 0 w 525"/>
              <a:gd name="T3" fmla="*/ 0 h 541"/>
              <a:gd name="T4" fmla="*/ 2147483646 w 525"/>
              <a:gd name="T5" fmla="*/ 0 h 541"/>
              <a:gd name="T6" fmla="*/ 2147483646 w 525"/>
              <a:gd name="T7" fmla="*/ 2147483646 h 541"/>
              <a:gd name="T8" fmla="*/ 2147483646 w 525"/>
              <a:gd name="T9" fmla="*/ 2147483646 h 541"/>
              <a:gd name="T10" fmla="*/ 0 w 525"/>
              <a:gd name="T11" fmla="*/ 2147483646 h 541"/>
              <a:gd name="T12" fmla="*/ 0 60000 65536"/>
              <a:gd name="T13" fmla="*/ 0 60000 65536"/>
              <a:gd name="T14" fmla="*/ 0 60000 65536"/>
              <a:gd name="T15" fmla="*/ 0 60000 65536"/>
              <a:gd name="T16" fmla="*/ 0 60000 65536"/>
              <a:gd name="T17" fmla="*/ 0 60000 65536"/>
              <a:gd name="T18" fmla="*/ 0 w 525"/>
              <a:gd name="T19" fmla="*/ 0 h 541"/>
              <a:gd name="T20" fmla="*/ 525 w 525"/>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5" h="541">
                <a:moveTo>
                  <a:pt x="0" y="540"/>
                </a:moveTo>
                <a:lnTo>
                  <a:pt x="0" y="0"/>
                </a:lnTo>
                <a:lnTo>
                  <a:pt x="419" y="0"/>
                </a:lnTo>
                <a:lnTo>
                  <a:pt x="524" y="66"/>
                </a:lnTo>
                <a:lnTo>
                  <a:pt x="524"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53267" name="Rectangle 304">
            <a:extLst>
              <a:ext uri="{FF2B5EF4-FFF2-40B4-BE49-F238E27FC236}">
                <a16:creationId xmlns:a16="http://schemas.microsoft.com/office/drawing/2014/main" id="{D5ECCCE5-A8DB-4D8A-AED0-9E3ACD6856F1}"/>
              </a:ext>
            </a:extLst>
          </p:cNvPr>
          <p:cNvSpPr>
            <a:spLocks noChangeArrowheads="1"/>
          </p:cNvSpPr>
          <p:nvPr/>
        </p:nvSpPr>
        <p:spPr bwMode="auto">
          <a:xfrm>
            <a:off x="7640638" y="2820988"/>
            <a:ext cx="787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5857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5857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200">
                <a:solidFill>
                  <a:schemeClr val="tx2"/>
                </a:solidFill>
                <a:latin typeface="Arial" panose="020B0604020202020204" pitchFamily="34" charset="0"/>
                <a:ea typeface="굴림" panose="020B0600000101010101" pitchFamily="34" charset="-127"/>
              </a:rPr>
              <a:t>Purchase</a:t>
            </a:r>
            <a:br>
              <a:rPr lang="en-US" altLang="ko-KR" sz="1200">
                <a:solidFill>
                  <a:schemeClr val="tx2"/>
                </a:solidFill>
                <a:latin typeface="Arial" panose="020B0604020202020204" pitchFamily="34" charset="0"/>
                <a:ea typeface="굴림" panose="020B0600000101010101" pitchFamily="34" charset="-127"/>
              </a:rPr>
            </a:br>
            <a:r>
              <a:rPr lang="en-US" altLang="ko-KR" sz="1200">
                <a:solidFill>
                  <a:schemeClr val="tx2"/>
                </a:solidFill>
                <a:latin typeface="Arial" panose="020B0604020202020204" pitchFamily="34" charset="0"/>
                <a:ea typeface="굴림" panose="020B0600000101010101" pitchFamily="34" charset="-127"/>
              </a:rPr>
              <a:t>Order</a:t>
            </a:r>
          </a:p>
        </p:txBody>
      </p:sp>
      <p:sp>
        <p:nvSpPr>
          <p:cNvPr id="53268" name="Line 305">
            <a:extLst>
              <a:ext uri="{FF2B5EF4-FFF2-40B4-BE49-F238E27FC236}">
                <a16:creationId xmlns:a16="http://schemas.microsoft.com/office/drawing/2014/main" id="{E7E667E8-18AA-4123-AA0B-CD6754D8AFE5}"/>
              </a:ext>
            </a:extLst>
          </p:cNvPr>
          <p:cNvSpPr>
            <a:spLocks noChangeShapeType="1"/>
          </p:cNvSpPr>
          <p:nvPr/>
        </p:nvSpPr>
        <p:spPr bwMode="auto">
          <a:xfrm>
            <a:off x="7767638" y="3216275"/>
            <a:ext cx="601662" cy="31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69" name="Line 306">
            <a:extLst>
              <a:ext uri="{FF2B5EF4-FFF2-40B4-BE49-F238E27FC236}">
                <a16:creationId xmlns:a16="http://schemas.microsoft.com/office/drawing/2014/main" id="{D9945B9E-4E85-46C7-A274-3F65DB26C700}"/>
              </a:ext>
            </a:extLst>
          </p:cNvPr>
          <p:cNvSpPr>
            <a:spLocks noChangeShapeType="1"/>
          </p:cNvSpPr>
          <p:nvPr/>
        </p:nvSpPr>
        <p:spPr bwMode="auto">
          <a:xfrm>
            <a:off x="7767638" y="3314700"/>
            <a:ext cx="3429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0" name="AutoShape 307">
            <a:extLst>
              <a:ext uri="{FF2B5EF4-FFF2-40B4-BE49-F238E27FC236}">
                <a16:creationId xmlns:a16="http://schemas.microsoft.com/office/drawing/2014/main" id="{A6A5704E-4D4A-40F9-8FC4-602F658C839C}"/>
              </a:ext>
            </a:extLst>
          </p:cNvPr>
          <p:cNvSpPr>
            <a:spLocks noChangeArrowheads="1"/>
          </p:cNvSpPr>
          <p:nvPr/>
        </p:nvSpPr>
        <p:spPr bwMode="auto">
          <a:xfrm rot="-8580000">
            <a:off x="8297863" y="2811463"/>
            <a:ext cx="200025" cy="87312"/>
          </a:xfrm>
          <a:prstGeom prst="triangle">
            <a:avLst>
              <a:gd name="adj" fmla="val 49995"/>
            </a:avLst>
          </a:prstGeom>
          <a:solidFill>
            <a:srgbClr val="FFFFFF"/>
          </a:solidFill>
          <a:ln w="12700">
            <a:solidFill>
              <a:schemeClr val="tx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71" name="Line 308">
            <a:extLst>
              <a:ext uri="{FF2B5EF4-FFF2-40B4-BE49-F238E27FC236}">
                <a16:creationId xmlns:a16="http://schemas.microsoft.com/office/drawing/2014/main" id="{E17CEE93-695D-430B-B3C1-DF8CDB09CC37}"/>
              </a:ext>
            </a:extLst>
          </p:cNvPr>
          <p:cNvSpPr>
            <a:spLocks noChangeShapeType="1"/>
          </p:cNvSpPr>
          <p:nvPr/>
        </p:nvSpPr>
        <p:spPr bwMode="auto">
          <a:xfrm>
            <a:off x="8240713" y="3314700"/>
            <a:ext cx="1365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2" name="Line 309">
            <a:extLst>
              <a:ext uri="{FF2B5EF4-FFF2-40B4-BE49-F238E27FC236}">
                <a16:creationId xmlns:a16="http://schemas.microsoft.com/office/drawing/2014/main" id="{78B8C3B4-2113-4C71-B1F3-CA2C1498918B}"/>
              </a:ext>
            </a:extLst>
          </p:cNvPr>
          <p:cNvSpPr>
            <a:spLocks noChangeShapeType="1"/>
          </p:cNvSpPr>
          <p:nvPr/>
        </p:nvSpPr>
        <p:spPr bwMode="auto">
          <a:xfrm>
            <a:off x="8240713" y="3414713"/>
            <a:ext cx="136525"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3" name="Line 310">
            <a:extLst>
              <a:ext uri="{FF2B5EF4-FFF2-40B4-BE49-F238E27FC236}">
                <a16:creationId xmlns:a16="http://schemas.microsoft.com/office/drawing/2014/main" id="{54A14D15-2076-4942-B860-26469955CCF6}"/>
              </a:ext>
            </a:extLst>
          </p:cNvPr>
          <p:cNvSpPr>
            <a:spLocks noChangeShapeType="1"/>
          </p:cNvSpPr>
          <p:nvPr/>
        </p:nvSpPr>
        <p:spPr bwMode="auto">
          <a:xfrm>
            <a:off x="7767638" y="3390900"/>
            <a:ext cx="342900" cy="0"/>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3274" name="Line 311">
            <a:extLst>
              <a:ext uri="{FF2B5EF4-FFF2-40B4-BE49-F238E27FC236}">
                <a16:creationId xmlns:a16="http://schemas.microsoft.com/office/drawing/2014/main" id="{D6F6CF49-4FF2-4834-9080-2C4639BEB91E}"/>
              </a:ext>
            </a:extLst>
          </p:cNvPr>
          <p:cNvSpPr>
            <a:spLocks noChangeShapeType="1"/>
          </p:cNvSpPr>
          <p:nvPr/>
        </p:nvSpPr>
        <p:spPr bwMode="auto">
          <a:xfrm>
            <a:off x="3160713" y="3355975"/>
            <a:ext cx="56038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0" name="Rectangle 312">
            <a:extLst>
              <a:ext uri="{FF2B5EF4-FFF2-40B4-BE49-F238E27FC236}">
                <a16:creationId xmlns:a16="http://schemas.microsoft.com/office/drawing/2014/main" id="{78C10746-3680-4685-89A7-8E9EBDB6BFED}"/>
              </a:ext>
            </a:extLst>
          </p:cNvPr>
          <p:cNvSpPr>
            <a:spLocks noChangeArrowheads="1"/>
          </p:cNvSpPr>
          <p:nvPr/>
        </p:nvSpPr>
        <p:spPr bwMode="auto">
          <a:xfrm>
            <a:off x="2152650" y="3617913"/>
            <a:ext cx="879475" cy="309562"/>
          </a:xfrm>
          <a:prstGeom prst="rect">
            <a:avLst/>
          </a:prstGeom>
          <a:noFill/>
          <a:ln w="12700">
            <a:noFill/>
            <a:miter lim="800000"/>
            <a:headEnd/>
            <a:tailEnd/>
          </a:ln>
          <a:effectLst/>
        </p:spPr>
        <p:txBody>
          <a:bodyPr wrap="none" lIns="90488" tIns="44450" rIns="90488" bIns="44450">
            <a:spAutoFit/>
          </a:bodyPr>
          <a:lstStyle/>
          <a:p>
            <a:pPr marL="385763" indent="-385763" defTabSz="687388" eaLnBrk="1" hangingPunct="1">
              <a:lnSpc>
                <a:spcPct val="90000"/>
              </a:lnSpc>
              <a:spcAft>
                <a:spcPct val="50000"/>
              </a:spcAft>
              <a:defRPr/>
            </a:pPr>
            <a:r>
              <a:rPr lang="en-US" altLang="ko-KR" sz="1600" b="1" dirty="0">
                <a:effectLst>
                  <a:outerShdw blurRad="38100" dist="38100" dir="2700000" algn="tl">
                    <a:srgbClr val="C0C0C0"/>
                  </a:outerShdw>
                </a:effectLst>
                <a:latin typeface="Arial" charset="0"/>
                <a:ea typeface="굴림" pitchFamily="50" charset="-127"/>
                <a:cs typeface="Arial" charset="0"/>
              </a:rPr>
              <a:t>Vendor</a:t>
            </a:r>
          </a:p>
        </p:txBody>
      </p:sp>
      <p:sp>
        <p:nvSpPr>
          <p:cNvPr id="53276" name="Line 313">
            <a:extLst>
              <a:ext uri="{FF2B5EF4-FFF2-40B4-BE49-F238E27FC236}">
                <a16:creationId xmlns:a16="http://schemas.microsoft.com/office/drawing/2014/main" id="{320D42F3-4D19-4CD9-B47F-9E1D24EC1BD2}"/>
              </a:ext>
            </a:extLst>
          </p:cNvPr>
          <p:cNvSpPr>
            <a:spLocks noChangeShapeType="1"/>
          </p:cNvSpPr>
          <p:nvPr/>
        </p:nvSpPr>
        <p:spPr bwMode="auto">
          <a:xfrm>
            <a:off x="3048000" y="2762250"/>
            <a:ext cx="5969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2" name="Rectangle 314">
            <a:extLst>
              <a:ext uri="{FF2B5EF4-FFF2-40B4-BE49-F238E27FC236}">
                <a16:creationId xmlns:a16="http://schemas.microsoft.com/office/drawing/2014/main" id="{19EB1172-223B-43B7-8EBB-4E0714941B8B}"/>
              </a:ext>
            </a:extLst>
          </p:cNvPr>
          <p:cNvSpPr>
            <a:spLocks noChangeArrowheads="1"/>
          </p:cNvSpPr>
          <p:nvPr/>
        </p:nvSpPr>
        <p:spPr bwMode="auto">
          <a:xfrm>
            <a:off x="430213" y="3862388"/>
            <a:ext cx="1201737" cy="530225"/>
          </a:xfrm>
          <a:prstGeom prst="rect">
            <a:avLst/>
          </a:prstGeom>
          <a:noFill/>
          <a:ln w="12700">
            <a:noFill/>
            <a:miter lim="800000"/>
            <a:headEnd/>
            <a:tailEnd/>
          </a:ln>
          <a:effectLst/>
        </p:spPr>
        <p:txBody>
          <a:bodyPr lIns="90488" tIns="44450" rIns="90488" bIns="44450">
            <a:spAutoFit/>
          </a:bodyPr>
          <a:lstStyle/>
          <a:p>
            <a:pPr defTabSz="687388" eaLnBrk="1" hangingPunct="1">
              <a:lnSpc>
                <a:spcPct val="90000"/>
              </a:lnSpc>
              <a:spcAft>
                <a:spcPct val="50000"/>
              </a:spcAft>
              <a:defRPr/>
            </a:pPr>
            <a:r>
              <a:rPr lang="en-US" altLang="ko-KR" sz="1600" b="1">
                <a:effectLst>
                  <a:outerShdw blurRad="38100" dist="38100" dir="2700000" algn="tl">
                    <a:srgbClr val="C0C0C0"/>
                  </a:outerShdw>
                </a:effectLst>
                <a:latin typeface="Arial" charset="0"/>
                <a:ea typeface="굴림" pitchFamily="50" charset="-127"/>
                <a:cs typeface="Arial" charset="0"/>
              </a:rPr>
              <a:t>Manual or</a:t>
            </a:r>
            <a:br>
              <a:rPr lang="en-US" altLang="ko-KR" sz="1600" b="1">
                <a:effectLst>
                  <a:outerShdw blurRad="38100" dist="38100" dir="2700000" algn="tl">
                    <a:srgbClr val="C0C0C0"/>
                  </a:outerShdw>
                </a:effectLst>
                <a:latin typeface="Arial" charset="0"/>
                <a:ea typeface="굴림" pitchFamily="50" charset="-127"/>
                <a:cs typeface="Arial" charset="0"/>
              </a:rPr>
            </a:br>
            <a:r>
              <a:rPr lang="en-US" altLang="ko-KR" sz="1600" b="1">
                <a:effectLst>
                  <a:outerShdw blurRad="38100" dist="38100" dir="2700000" algn="tl">
                    <a:srgbClr val="C0C0C0"/>
                  </a:outerShdw>
                </a:effectLst>
                <a:latin typeface="Arial" charset="0"/>
                <a:ea typeface="굴림" pitchFamily="50" charset="-127"/>
                <a:cs typeface="Arial" charset="0"/>
              </a:rPr>
              <a:t>Automatic</a:t>
            </a:r>
          </a:p>
        </p:txBody>
      </p:sp>
      <p:grpSp>
        <p:nvGrpSpPr>
          <p:cNvPr id="53278" name="Group 315">
            <a:extLst>
              <a:ext uri="{FF2B5EF4-FFF2-40B4-BE49-F238E27FC236}">
                <a16:creationId xmlns:a16="http://schemas.microsoft.com/office/drawing/2014/main" id="{391FF3C4-664C-47C1-8537-9096F992C1FB}"/>
              </a:ext>
            </a:extLst>
          </p:cNvPr>
          <p:cNvGrpSpPr>
            <a:grpSpLocks/>
          </p:cNvGrpSpPr>
          <p:nvPr/>
        </p:nvGrpSpPr>
        <p:grpSpPr bwMode="auto">
          <a:xfrm>
            <a:off x="538163" y="823913"/>
            <a:ext cx="1276350" cy="965200"/>
            <a:chOff x="403" y="1107"/>
            <a:chExt cx="804" cy="608"/>
          </a:xfrm>
        </p:grpSpPr>
        <p:sp>
          <p:nvSpPr>
            <p:cNvPr id="264" name="Rectangle 316">
              <a:extLst>
                <a:ext uri="{FF2B5EF4-FFF2-40B4-BE49-F238E27FC236}">
                  <a16:creationId xmlns:a16="http://schemas.microsoft.com/office/drawing/2014/main" id="{3F54FDFE-6C96-4313-AFDD-017DA0D7D34C}"/>
                </a:ext>
              </a:extLst>
            </p:cNvPr>
            <p:cNvSpPr>
              <a:spLocks noChangeArrowheads="1"/>
            </p:cNvSpPr>
            <p:nvPr/>
          </p:nvSpPr>
          <p:spPr bwMode="auto">
            <a:xfrm>
              <a:off x="405" y="1107"/>
              <a:ext cx="799" cy="608"/>
            </a:xfrm>
            <a:prstGeom prst="rect">
              <a:avLst/>
            </a:prstGeom>
            <a:solidFill>
              <a:srgbClr val="DADADA"/>
            </a:solidFill>
            <a:ln w="3175">
              <a:solidFill>
                <a:srgbClr val="FF9900"/>
              </a:solidFill>
              <a:miter lim="800000"/>
              <a:headEnd/>
              <a:tailEnd/>
            </a:ln>
            <a:effectLst/>
          </p:spPr>
          <p:txBody>
            <a:bodyPr wrap="none"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Create</a:t>
              </a:r>
            </a:p>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purchase</a:t>
              </a:r>
            </a:p>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requisition</a:t>
              </a:r>
            </a:p>
          </p:txBody>
        </p:sp>
        <p:grpSp>
          <p:nvGrpSpPr>
            <p:cNvPr id="53298" name="Group 317">
              <a:extLst>
                <a:ext uri="{FF2B5EF4-FFF2-40B4-BE49-F238E27FC236}">
                  <a16:creationId xmlns:a16="http://schemas.microsoft.com/office/drawing/2014/main" id="{F1358464-4C8E-44C3-9A19-9FDA6464E01D}"/>
                </a:ext>
              </a:extLst>
            </p:cNvPr>
            <p:cNvGrpSpPr>
              <a:grpSpLocks/>
            </p:cNvGrpSpPr>
            <p:nvPr/>
          </p:nvGrpSpPr>
          <p:grpSpPr bwMode="auto">
            <a:xfrm>
              <a:off x="403" y="1116"/>
              <a:ext cx="804" cy="592"/>
              <a:chOff x="403" y="1116"/>
              <a:chExt cx="804" cy="592"/>
            </a:xfrm>
          </p:grpSpPr>
          <p:sp>
            <p:nvSpPr>
              <p:cNvPr id="53299" name="Freeform 318">
                <a:extLst>
                  <a:ext uri="{FF2B5EF4-FFF2-40B4-BE49-F238E27FC236}">
                    <a16:creationId xmlns:a16="http://schemas.microsoft.com/office/drawing/2014/main" id="{34181A1D-5ED5-4A53-8284-A3F55A473CC6}"/>
                  </a:ext>
                </a:extLst>
              </p:cNvPr>
              <p:cNvSpPr>
                <a:spLocks/>
              </p:cNvSpPr>
              <p:nvPr/>
            </p:nvSpPr>
            <p:spPr bwMode="auto">
              <a:xfrm>
                <a:off x="403" y="1116"/>
                <a:ext cx="804" cy="592"/>
              </a:xfrm>
              <a:custGeom>
                <a:avLst/>
                <a:gdLst>
                  <a:gd name="T0" fmla="*/ 803 w 804"/>
                  <a:gd name="T1" fmla="*/ 0 h 592"/>
                  <a:gd name="T2" fmla="*/ 0 w 804"/>
                  <a:gd name="T3" fmla="*/ 0 h 592"/>
                  <a:gd name="T4" fmla="*/ 0 w 804"/>
                  <a:gd name="T5" fmla="*/ 591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803" y="0"/>
                    </a:moveTo>
                    <a:lnTo>
                      <a:pt x="0" y="0"/>
                    </a:lnTo>
                    <a:lnTo>
                      <a:pt x="0" y="591"/>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300" name="Freeform 319">
                <a:extLst>
                  <a:ext uri="{FF2B5EF4-FFF2-40B4-BE49-F238E27FC236}">
                    <a16:creationId xmlns:a16="http://schemas.microsoft.com/office/drawing/2014/main" id="{880A2995-8FCD-453A-B2D8-D29F9AEF4683}"/>
                  </a:ext>
                </a:extLst>
              </p:cNvPr>
              <p:cNvSpPr>
                <a:spLocks/>
              </p:cNvSpPr>
              <p:nvPr/>
            </p:nvSpPr>
            <p:spPr bwMode="auto">
              <a:xfrm>
                <a:off x="403" y="1116"/>
                <a:ext cx="804" cy="592"/>
              </a:xfrm>
              <a:custGeom>
                <a:avLst/>
                <a:gdLst>
                  <a:gd name="T0" fmla="*/ 0 w 804"/>
                  <a:gd name="T1" fmla="*/ 591 h 592"/>
                  <a:gd name="T2" fmla="*/ 803 w 804"/>
                  <a:gd name="T3" fmla="*/ 591 h 592"/>
                  <a:gd name="T4" fmla="*/ 803 w 804"/>
                  <a:gd name="T5" fmla="*/ 0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0" y="591"/>
                    </a:moveTo>
                    <a:lnTo>
                      <a:pt x="803" y="591"/>
                    </a:lnTo>
                    <a:lnTo>
                      <a:pt x="803"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53279" name="Group 320">
            <a:extLst>
              <a:ext uri="{FF2B5EF4-FFF2-40B4-BE49-F238E27FC236}">
                <a16:creationId xmlns:a16="http://schemas.microsoft.com/office/drawing/2014/main" id="{A0F7C810-DACC-4413-88A5-FC426F7A36A5}"/>
              </a:ext>
            </a:extLst>
          </p:cNvPr>
          <p:cNvGrpSpPr>
            <a:grpSpLocks/>
          </p:cNvGrpSpPr>
          <p:nvPr/>
        </p:nvGrpSpPr>
        <p:grpSpPr bwMode="auto">
          <a:xfrm>
            <a:off x="2674938" y="830263"/>
            <a:ext cx="1276350" cy="952500"/>
            <a:chOff x="1749" y="1111"/>
            <a:chExt cx="804" cy="600"/>
          </a:xfrm>
        </p:grpSpPr>
        <p:sp>
          <p:nvSpPr>
            <p:cNvPr id="269" name="Rectangle 321">
              <a:extLst>
                <a:ext uri="{FF2B5EF4-FFF2-40B4-BE49-F238E27FC236}">
                  <a16:creationId xmlns:a16="http://schemas.microsoft.com/office/drawing/2014/main" id="{546C40D5-B1A5-4070-99EA-34E526228790}"/>
                </a:ext>
              </a:extLst>
            </p:cNvPr>
            <p:cNvSpPr>
              <a:spLocks noChangeArrowheads="1"/>
            </p:cNvSpPr>
            <p:nvPr/>
          </p:nvSpPr>
          <p:spPr bwMode="auto">
            <a:xfrm>
              <a:off x="1755" y="1111"/>
              <a:ext cx="791" cy="600"/>
            </a:xfrm>
            <a:prstGeom prst="rect">
              <a:avLst/>
            </a:prstGeom>
            <a:solidFill>
              <a:srgbClr val="DADADA"/>
            </a:solidFill>
            <a:ln w="3175">
              <a:solidFill>
                <a:srgbClr val="FF9900"/>
              </a:solidFill>
              <a:miter lim="800000"/>
              <a:headEnd/>
              <a:tailEnd/>
            </a:ln>
            <a:effectLst/>
          </p:spPr>
          <p:txBody>
            <a:bodyPr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Determine source of supply</a:t>
              </a:r>
            </a:p>
          </p:txBody>
        </p:sp>
        <p:grpSp>
          <p:nvGrpSpPr>
            <p:cNvPr id="53294" name="Group 322">
              <a:extLst>
                <a:ext uri="{FF2B5EF4-FFF2-40B4-BE49-F238E27FC236}">
                  <a16:creationId xmlns:a16="http://schemas.microsoft.com/office/drawing/2014/main" id="{9821FFC6-2087-473F-AD7D-A583EE23D564}"/>
                </a:ext>
              </a:extLst>
            </p:cNvPr>
            <p:cNvGrpSpPr>
              <a:grpSpLocks/>
            </p:cNvGrpSpPr>
            <p:nvPr/>
          </p:nvGrpSpPr>
          <p:grpSpPr bwMode="auto">
            <a:xfrm>
              <a:off x="1749" y="1116"/>
              <a:ext cx="804" cy="592"/>
              <a:chOff x="1749" y="1116"/>
              <a:chExt cx="804" cy="592"/>
            </a:xfrm>
          </p:grpSpPr>
          <p:sp>
            <p:nvSpPr>
              <p:cNvPr id="53295" name="Freeform 323">
                <a:extLst>
                  <a:ext uri="{FF2B5EF4-FFF2-40B4-BE49-F238E27FC236}">
                    <a16:creationId xmlns:a16="http://schemas.microsoft.com/office/drawing/2014/main" id="{A7CFBEF9-E396-4245-828E-2BDD38C7525F}"/>
                  </a:ext>
                </a:extLst>
              </p:cNvPr>
              <p:cNvSpPr>
                <a:spLocks/>
              </p:cNvSpPr>
              <p:nvPr/>
            </p:nvSpPr>
            <p:spPr bwMode="auto">
              <a:xfrm>
                <a:off x="1749" y="1116"/>
                <a:ext cx="804" cy="592"/>
              </a:xfrm>
              <a:custGeom>
                <a:avLst/>
                <a:gdLst>
                  <a:gd name="T0" fmla="*/ 803 w 804"/>
                  <a:gd name="T1" fmla="*/ 0 h 592"/>
                  <a:gd name="T2" fmla="*/ 0 w 804"/>
                  <a:gd name="T3" fmla="*/ 0 h 592"/>
                  <a:gd name="T4" fmla="*/ 0 w 804"/>
                  <a:gd name="T5" fmla="*/ 591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803" y="0"/>
                    </a:moveTo>
                    <a:lnTo>
                      <a:pt x="0" y="0"/>
                    </a:lnTo>
                    <a:lnTo>
                      <a:pt x="0" y="591"/>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96" name="Freeform 324">
                <a:extLst>
                  <a:ext uri="{FF2B5EF4-FFF2-40B4-BE49-F238E27FC236}">
                    <a16:creationId xmlns:a16="http://schemas.microsoft.com/office/drawing/2014/main" id="{32AF0D5E-073A-4BBF-AB53-78D50EFDBC5D}"/>
                  </a:ext>
                </a:extLst>
              </p:cNvPr>
              <p:cNvSpPr>
                <a:spLocks/>
              </p:cNvSpPr>
              <p:nvPr/>
            </p:nvSpPr>
            <p:spPr bwMode="auto">
              <a:xfrm>
                <a:off x="1749" y="1116"/>
                <a:ext cx="804" cy="592"/>
              </a:xfrm>
              <a:custGeom>
                <a:avLst/>
                <a:gdLst>
                  <a:gd name="T0" fmla="*/ 0 w 804"/>
                  <a:gd name="T1" fmla="*/ 591 h 592"/>
                  <a:gd name="T2" fmla="*/ 803 w 804"/>
                  <a:gd name="T3" fmla="*/ 591 h 592"/>
                  <a:gd name="T4" fmla="*/ 803 w 804"/>
                  <a:gd name="T5" fmla="*/ 0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0" y="591"/>
                    </a:moveTo>
                    <a:lnTo>
                      <a:pt x="803" y="591"/>
                    </a:lnTo>
                    <a:lnTo>
                      <a:pt x="803"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53280" name="Group 325">
            <a:extLst>
              <a:ext uri="{FF2B5EF4-FFF2-40B4-BE49-F238E27FC236}">
                <a16:creationId xmlns:a16="http://schemas.microsoft.com/office/drawing/2014/main" id="{F64F50FD-92EE-4A5C-B3C4-37167E8558AB}"/>
              </a:ext>
            </a:extLst>
          </p:cNvPr>
          <p:cNvGrpSpPr>
            <a:grpSpLocks/>
          </p:cNvGrpSpPr>
          <p:nvPr/>
        </p:nvGrpSpPr>
        <p:grpSpPr bwMode="auto">
          <a:xfrm>
            <a:off x="4789488" y="830263"/>
            <a:ext cx="1276350" cy="952500"/>
            <a:chOff x="3081" y="1111"/>
            <a:chExt cx="804" cy="600"/>
          </a:xfrm>
        </p:grpSpPr>
        <p:sp>
          <p:nvSpPr>
            <p:cNvPr id="274" name="Rectangle 326">
              <a:extLst>
                <a:ext uri="{FF2B5EF4-FFF2-40B4-BE49-F238E27FC236}">
                  <a16:creationId xmlns:a16="http://schemas.microsoft.com/office/drawing/2014/main" id="{EA34CDAE-58C6-424B-89C9-BE850E5BCA9D}"/>
                </a:ext>
              </a:extLst>
            </p:cNvPr>
            <p:cNvSpPr>
              <a:spLocks noChangeArrowheads="1"/>
            </p:cNvSpPr>
            <p:nvPr/>
          </p:nvSpPr>
          <p:spPr bwMode="auto">
            <a:xfrm>
              <a:off x="3087" y="1111"/>
              <a:ext cx="791" cy="600"/>
            </a:xfrm>
            <a:prstGeom prst="rect">
              <a:avLst/>
            </a:prstGeom>
            <a:solidFill>
              <a:srgbClr val="DADADA"/>
            </a:solidFill>
            <a:ln w="3175">
              <a:solidFill>
                <a:srgbClr val="FF9900"/>
              </a:solidFill>
              <a:miter lim="800000"/>
              <a:headEnd/>
              <a:tailEnd/>
            </a:ln>
            <a:effectLst/>
          </p:spPr>
          <p:txBody>
            <a:bodyPr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Release (optional)</a:t>
              </a:r>
            </a:p>
          </p:txBody>
        </p:sp>
        <p:grpSp>
          <p:nvGrpSpPr>
            <p:cNvPr id="53290" name="Group 327">
              <a:extLst>
                <a:ext uri="{FF2B5EF4-FFF2-40B4-BE49-F238E27FC236}">
                  <a16:creationId xmlns:a16="http://schemas.microsoft.com/office/drawing/2014/main" id="{273D8CAC-6A6D-4086-AB77-16B80403BF51}"/>
                </a:ext>
              </a:extLst>
            </p:cNvPr>
            <p:cNvGrpSpPr>
              <a:grpSpLocks/>
            </p:cNvGrpSpPr>
            <p:nvPr/>
          </p:nvGrpSpPr>
          <p:grpSpPr bwMode="auto">
            <a:xfrm>
              <a:off x="3081" y="1116"/>
              <a:ext cx="804" cy="592"/>
              <a:chOff x="3081" y="1116"/>
              <a:chExt cx="804" cy="592"/>
            </a:xfrm>
          </p:grpSpPr>
          <p:sp>
            <p:nvSpPr>
              <p:cNvPr id="53291" name="Freeform 328">
                <a:extLst>
                  <a:ext uri="{FF2B5EF4-FFF2-40B4-BE49-F238E27FC236}">
                    <a16:creationId xmlns:a16="http://schemas.microsoft.com/office/drawing/2014/main" id="{5002A0B3-57A6-414B-8B1C-F4352DE65D34}"/>
                  </a:ext>
                </a:extLst>
              </p:cNvPr>
              <p:cNvSpPr>
                <a:spLocks/>
              </p:cNvSpPr>
              <p:nvPr/>
            </p:nvSpPr>
            <p:spPr bwMode="auto">
              <a:xfrm>
                <a:off x="3081" y="1116"/>
                <a:ext cx="804" cy="592"/>
              </a:xfrm>
              <a:custGeom>
                <a:avLst/>
                <a:gdLst>
                  <a:gd name="T0" fmla="*/ 803 w 804"/>
                  <a:gd name="T1" fmla="*/ 0 h 592"/>
                  <a:gd name="T2" fmla="*/ 0 w 804"/>
                  <a:gd name="T3" fmla="*/ 0 h 592"/>
                  <a:gd name="T4" fmla="*/ 0 w 804"/>
                  <a:gd name="T5" fmla="*/ 591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803" y="0"/>
                    </a:moveTo>
                    <a:lnTo>
                      <a:pt x="0" y="0"/>
                    </a:lnTo>
                    <a:lnTo>
                      <a:pt x="0" y="591"/>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92" name="Freeform 329">
                <a:extLst>
                  <a:ext uri="{FF2B5EF4-FFF2-40B4-BE49-F238E27FC236}">
                    <a16:creationId xmlns:a16="http://schemas.microsoft.com/office/drawing/2014/main" id="{D12C2031-0DE4-45BC-92E0-A5F171563BB2}"/>
                  </a:ext>
                </a:extLst>
              </p:cNvPr>
              <p:cNvSpPr>
                <a:spLocks/>
              </p:cNvSpPr>
              <p:nvPr/>
            </p:nvSpPr>
            <p:spPr bwMode="auto">
              <a:xfrm>
                <a:off x="3081" y="1116"/>
                <a:ext cx="804" cy="592"/>
              </a:xfrm>
              <a:custGeom>
                <a:avLst/>
                <a:gdLst>
                  <a:gd name="T0" fmla="*/ 0 w 804"/>
                  <a:gd name="T1" fmla="*/ 591 h 592"/>
                  <a:gd name="T2" fmla="*/ 803 w 804"/>
                  <a:gd name="T3" fmla="*/ 591 h 592"/>
                  <a:gd name="T4" fmla="*/ 803 w 804"/>
                  <a:gd name="T5" fmla="*/ 0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0" y="591"/>
                    </a:moveTo>
                    <a:lnTo>
                      <a:pt x="803" y="591"/>
                    </a:lnTo>
                    <a:lnTo>
                      <a:pt x="803"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53281" name="Group 330">
            <a:extLst>
              <a:ext uri="{FF2B5EF4-FFF2-40B4-BE49-F238E27FC236}">
                <a16:creationId xmlns:a16="http://schemas.microsoft.com/office/drawing/2014/main" id="{B033E66B-F59D-4FD2-B946-5536932C6994}"/>
              </a:ext>
            </a:extLst>
          </p:cNvPr>
          <p:cNvGrpSpPr>
            <a:grpSpLocks/>
          </p:cNvGrpSpPr>
          <p:nvPr/>
        </p:nvGrpSpPr>
        <p:grpSpPr bwMode="auto">
          <a:xfrm>
            <a:off x="7285038" y="820738"/>
            <a:ext cx="1358900" cy="973137"/>
            <a:chOff x="4653" y="1105"/>
            <a:chExt cx="856" cy="613"/>
          </a:xfrm>
        </p:grpSpPr>
        <p:sp>
          <p:nvSpPr>
            <p:cNvPr id="279" name="Rectangle 331">
              <a:extLst>
                <a:ext uri="{FF2B5EF4-FFF2-40B4-BE49-F238E27FC236}">
                  <a16:creationId xmlns:a16="http://schemas.microsoft.com/office/drawing/2014/main" id="{BDA0B274-5D46-4D18-9EC2-6BC4D833BA3F}"/>
                </a:ext>
              </a:extLst>
            </p:cNvPr>
            <p:cNvSpPr>
              <a:spLocks noChangeArrowheads="1"/>
            </p:cNvSpPr>
            <p:nvPr/>
          </p:nvSpPr>
          <p:spPr bwMode="auto">
            <a:xfrm>
              <a:off x="4661" y="1107"/>
              <a:ext cx="839" cy="608"/>
            </a:xfrm>
            <a:prstGeom prst="rect">
              <a:avLst/>
            </a:prstGeom>
            <a:solidFill>
              <a:srgbClr val="DADADA"/>
            </a:solidFill>
            <a:ln w="3175">
              <a:solidFill>
                <a:srgbClr val="FF9900"/>
              </a:solidFill>
              <a:miter lim="800000"/>
              <a:headEnd/>
              <a:tailEnd/>
            </a:ln>
            <a:effectLst/>
          </p:spPr>
          <p:txBody>
            <a:bodyPr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Allocate vendor and process</a:t>
              </a:r>
            </a:p>
          </p:txBody>
        </p:sp>
        <p:grpSp>
          <p:nvGrpSpPr>
            <p:cNvPr id="53286" name="Group 332">
              <a:extLst>
                <a:ext uri="{FF2B5EF4-FFF2-40B4-BE49-F238E27FC236}">
                  <a16:creationId xmlns:a16="http://schemas.microsoft.com/office/drawing/2014/main" id="{166F98E1-0369-4594-8F34-330DA9DC608A}"/>
                </a:ext>
              </a:extLst>
            </p:cNvPr>
            <p:cNvGrpSpPr>
              <a:grpSpLocks/>
            </p:cNvGrpSpPr>
            <p:nvPr/>
          </p:nvGrpSpPr>
          <p:grpSpPr bwMode="auto">
            <a:xfrm>
              <a:off x="4653" y="1105"/>
              <a:ext cx="856" cy="613"/>
              <a:chOff x="4653" y="1105"/>
              <a:chExt cx="856" cy="613"/>
            </a:xfrm>
          </p:grpSpPr>
          <p:sp>
            <p:nvSpPr>
              <p:cNvPr id="53287" name="Freeform 333">
                <a:extLst>
                  <a:ext uri="{FF2B5EF4-FFF2-40B4-BE49-F238E27FC236}">
                    <a16:creationId xmlns:a16="http://schemas.microsoft.com/office/drawing/2014/main" id="{8A2D3964-3EE0-468F-81A3-3FF7CE555488}"/>
                  </a:ext>
                </a:extLst>
              </p:cNvPr>
              <p:cNvSpPr>
                <a:spLocks/>
              </p:cNvSpPr>
              <p:nvPr/>
            </p:nvSpPr>
            <p:spPr bwMode="auto">
              <a:xfrm>
                <a:off x="4653" y="1105"/>
                <a:ext cx="856" cy="613"/>
              </a:xfrm>
              <a:custGeom>
                <a:avLst/>
                <a:gdLst>
                  <a:gd name="T0" fmla="*/ 855 w 856"/>
                  <a:gd name="T1" fmla="*/ 0 h 613"/>
                  <a:gd name="T2" fmla="*/ 0 w 856"/>
                  <a:gd name="T3" fmla="*/ 0 h 613"/>
                  <a:gd name="T4" fmla="*/ 0 w 856"/>
                  <a:gd name="T5" fmla="*/ 612 h 613"/>
                  <a:gd name="T6" fmla="*/ 0 60000 65536"/>
                  <a:gd name="T7" fmla="*/ 0 60000 65536"/>
                  <a:gd name="T8" fmla="*/ 0 60000 65536"/>
                  <a:gd name="T9" fmla="*/ 0 w 856"/>
                  <a:gd name="T10" fmla="*/ 0 h 613"/>
                  <a:gd name="T11" fmla="*/ 856 w 856"/>
                  <a:gd name="T12" fmla="*/ 613 h 613"/>
                </a:gdLst>
                <a:ahLst/>
                <a:cxnLst>
                  <a:cxn ang="T6">
                    <a:pos x="T0" y="T1"/>
                  </a:cxn>
                  <a:cxn ang="T7">
                    <a:pos x="T2" y="T3"/>
                  </a:cxn>
                  <a:cxn ang="T8">
                    <a:pos x="T4" y="T5"/>
                  </a:cxn>
                </a:cxnLst>
                <a:rect l="T9" t="T10" r="T11" b="T12"/>
                <a:pathLst>
                  <a:path w="856" h="613">
                    <a:moveTo>
                      <a:pt x="855" y="0"/>
                    </a:moveTo>
                    <a:lnTo>
                      <a:pt x="0" y="0"/>
                    </a:lnTo>
                    <a:lnTo>
                      <a:pt x="0" y="612"/>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288" name="Freeform 334">
                <a:extLst>
                  <a:ext uri="{FF2B5EF4-FFF2-40B4-BE49-F238E27FC236}">
                    <a16:creationId xmlns:a16="http://schemas.microsoft.com/office/drawing/2014/main" id="{B8784697-2F3A-49B7-9FA4-F9674D5B6563}"/>
                  </a:ext>
                </a:extLst>
              </p:cNvPr>
              <p:cNvSpPr>
                <a:spLocks/>
              </p:cNvSpPr>
              <p:nvPr/>
            </p:nvSpPr>
            <p:spPr bwMode="auto">
              <a:xfrm>
                <a:off x="4653" y="1105"/>
                <a:ext cx="856" cy="613"/>
              </a:xfrm>
              <a:custGeom>
                <a:avLst/>
                <a:gdLst>
                  <a:gd name="T0" fmla="*/ 0 w 856"/>
                  <a:gd name="T1" fmla="*/ 612 h 613"/>
                  <a:gd name="T2" fmla="*/ 855 w 856"/>
                  <a:gd name="T3" fmla="*/ 612 h 613"/>
                  <a:gd name="T4" fmla="*/ 855 w 856"/>
                  <a:gd name="T5" fmla="*/ 0 h 613"/>
                  <a:gd name="T6" fmla="*/ 0 60000 65536"/>
                  <a:gd name="T7" fmla="*/ 0 60000 65536"/>
                  <a:gd name="T8" fmla="*/ 0 60000 65536"/>
                  <a:gd name="T9" fmla="*/ 0 w 856"/>
                  <a:gd name="T10" fmla="*/ 0 h 613"/>
                  <a:gd name="T11" fmla="*/ 856 w 856"/>
                  <a:gd name="T12" fmla="*/ 613 h 613"/>
                </a:gdLst>
                <a:ahLst/>
                <a:cxnLst>
                  <a:cxn ang="T6">
                    <a:pos x="T0" y="T1"/>
                  </a:cxn>
                  <a:cxn ang="T7">
                    <a:pos x="T2" y="T3"/>
                  </a:cxn>
                  <a:cxn ang="T8">
                    <a:pos x="T4" y="T5"/>
                  </a:cxn>
                </a:cxnLst>
                <a:rect l="T9" t="T10" r="T11" b="T12"/>
                <a:pathLst>
                  <a:path w="856" h="613">
                    <a:moveTo>
                      <a:pt x="0" y="612"/>
                    </a:moveTo>
                    <a:lnTo>
                      <a:pt x="855" y="612"/>
                    </a:lnTo>
                    <a:lnTo>
                      <a:pt x="855"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53282" name="AutoShape 335">
            <a:extLst>
              <a:ext uri="{FF2B5EF4-FFF2-40B4-BE49-F238E27FC236}">
                <a16:creationId xmlns:a16="http://schemas.microsoft.com/office/drawing/2014/main" id="{6A75F8FF-CB74-40FC-A08D-76C9029BE249}"/>
              </a:ext>
            </a:extLst>
          </p:cNvPr>
          <p:cNvSpPr>
            <a:spLocks noChangeArrowheads="1"/>
          </p:cNvSpPr>
          <p:nvPr/>
        </p:nvSpPr>
        <p:spPr bwMode="auto">
          <a:xfrm rot="5400000" flipH="1">
            <a:off x="3092450" y="1930400"/>
            <a:ext cx="2882900" cy="660400"/>
          </a:xfrm>
          <a:prstGeom prst="triangle">
            <a:avLst>
              <a:gd name="adj" fmla="val 49995"/>
            </a:avLst>
          </a:prstGeom>
          <a:solidFill>
            <a:schemeClr val="folHlink"/>
          </a:solidFill>
          <a:ln w="3175">
            <a:solidFill>
              <a:srgbClr val="FF9900"/>
            </a:solidFill>
            <a:miter lim="800000"/>
            <a:headEnd/>
            <a:tailEnd/>
          </a:ln>
          <a:effectLst>
            <a:outerShdw dist="53882"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3283" name="AutoShape 336">
            <a:extLst>
              <a:ext uri="{FF2B5EF4-FFF2-40B4-BE49-F238E27FC236}">
                <a16:creationId xmlns:a16="http://schemas.microsoft.com/office/drawing/2014/main" id="{C536FC1E-8ACB-47D2-A84F-ADF742725593}"/>
              </a:ext>
            </a:extLst>
          </p:cNvPr>
          <p:cNvSpPr>
            <a:spLocks noChangeArrowheads="1"/>
          </p:cNvSpPr>
          <p:nvPr/>
        </p:nvSpPr>
        <p:spPr bwMode="auto">
          <a:xfrm rot="5400000" flipH="1">
            <a:off x="5264150" y="1930400"/>
            <a:ext cx="2882900" cy="660400"/>
          </a:xfrm>
          <a:prstGeom prst="triangle">
            <a:avLst>
              <a:gd name="adj" fmla="val 49995"/>
            </a:avLst>
          </a:prstGeom>
          <a:solidFill>
            <a:schemeClr val="folHlink"/>
          </a:solidFill>
          <a:ln w="3175">
            <a:solidFill>
              <a:srgbClr val="FF9900"/>
            </a:solidFill>
            <a:miter lim="800000"/>
            <a:headEnd/>
            <a:tailEnd/>
          </a:ln>
          <a:effectLst>
            <a:outerShdw dist="53882"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85" name="Rectangle 3">
            <a:extLst>
              <a:ext uri="{FF2B5EF4-FFF2-40B4-BE49-F238E27FC236}">
                <a16:creationId xmlns:a16="http://schemas.microsoft.com/office/drawing/2014/main" id="{6089BC86-DCEC-4283-A721-EA44186FEC06}"/>
              </a:ext>
            </a:extLst>
          </p:cNvPr>
          <p:cNvSpPr>
            <a:spLocks noChangeArrowheads="1"/>
          </p:cNvSpPr>
          <p:nvPr/>
        </p:nvSpPr>
        <p:spPr bwMode="auto">
          <a:xfrm>
            <a:off x="304800" y="4876800"/>
            <a:ext cx="8610600" cy="1077218"/>
          </a:xfrm>
          <a:prstGeom prst="rect">
            <a:avLst/>
          </a:prstGeom>
          <a:noFill/>
          <a:ln w="12700">
            <a:noFill/>
            <a:miter lim="800000"/>
            <a:headEnd/>
            <a:tailEnd/>
          </a:ln>
        </p:spPr>
        <p:txBody>
          <a:bodyPr>
            <a:spAutoFit/>
          </a:bodyPr>
          <a:lstStyle/>
          <a:p>
            <a:pPr indent="168275" algn="just" eaLnBrk="1" hangingPunct="1">
              <a:buFontTx/>
              <a:buChar char="•"/>
              <a:defRPr/>
            </a:pPr>
            <a:r>
              <a:rPr lang="en-US" sz="1600" dirty="0">
                <a:latin typeface="Verdana" panose="020B0604030504040204" pitchFamily="34" charset="0"/>
                <a:ea typeface="Verdana" panose="020B0604030504040204" pitchFamily="34" charset="0"/>
                <a:cs typeface="Verdana" panose="020B0604030504040204" pitchFamily="34" charset="0"/>
              </a:rPr>
              <a:t>In the SAP system, you can set up approval procedures for purchase requisitions and external purchasing documents (POs, contracts, scheduling agreements, and</a:t>
            </a:r>
          </a:p>
          <a:p>
            <a:pPr eaLnBrk="1" hangingPunct="1">
              <a:defRPr/>
            </a:pPr>
            <a:r>
              <a:rPr lang="en-US" sz="1600" dirty="0">
                <a:latin typeface="Verdana" panose="020B0604030504040204" pitchFamily="34" charset="0"/>
                <a:ea typeface="Verdana" panose="020B0604030504040204" pitchFamily="34" charset="0"/>
                <a:cs typeface="Verdana" panose="020B0604030504040204" pitchFamily="34" charset="0"/>
              </a:rPr>
              <a:t>RFQs).</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C28D91A0-598C-40F3-9577-E1E353721E0D}"/>
              </a:ext>
            </a:extLst>
          </p:cNvPr>
          <p:cNvSpPr>
            <a:spLocks noGrp="1" noChangeArrowheads="1"/>
          </p:cNvSpPr>
          <p:nvPr>
            <p:ph type="title"/>
          </p:nvPr>
        </p:nvSpPr>
        <p:spPr>
          <a:xfrm>
            <a:off x="0" y="1066800"/>
            <a:ext cx="8915400" cy="685800"/>
          </a:xfrm>
        </p:spPr>
        <p:txBody>
          <a:bodyPr lIns="92075" tIns="46038" rIns="92075" bIns="46038"/>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 - Release</a:t>
            </a:r>
          </a:p>
        </p:txBody>
      </p:sp>
      <p:sp>
        <p:nvSpPr>
          <p:cNvPr id="55299" name="Text Box 3">
            <a:extLst>
              <a:ext uri="{FF2B5EF4-FFF2-40B4-BE49-F238E27FC236}">
                <a16:creationId xmlns:a16="http://schemas.microsoft.com/office/drawing/2014/main" id="{FAA8BFDE-7402-4836-B8F1-0788532AECBF}"/>
              </a:ext>
            </a:extLst>
          </p:cNvPr>
          <p:cNvSpPr txBox="1">
            <a:spLocks noChangeArrowheads="1"/>
          </p:cNvSpPr>
          <p:nvPr/>
        </p:nvSpPr>
        <p:spPr bwMode="auto">
          <a:xfrm>
            <a:off x="609600" y="2133600"/>
            <a:ext cx="8001000" cy="3416320"/>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800100" indent="-3429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ko-KR" sz="1600" dirty="0">
                <a:latin typeface="Verdana" panose="020B0604030504040204" pitchFamily="34" charset="0"/>
                <a:ea typeface="Verdana" panose="020B0604030504040204" pitchFamily="34" charset="0"/>
                <a:cs typeface="Verdana" panose="020B0604030504040204" pitchFamily="34" charset="0"/>
              </a:rPr>
              <a:t>	A Purchasing Requisition that is subject to a release procedure needs to be released by the required releasing authority.</a:t>
            </a:r>
          </a:p>
          <a:p>
            <a:pPr eaLnBrk="1" hangingPunct="1">
              <a:spcBef>
                <a:spcPct val="50000"/>
              </a:spcBef>
              <a:buFontTx/>
              <a:buNone/>
            </a:pPr>
            <a:r>
              <a:rPr lang="en-US" altLang="ko-KR" sz="1600" dirty="0">
                <a:latin typeface="Verdana" panose="020B0604030504040204" pitchFamily="34" charset="0"/>
                <a:ea typeface="Verdana" panose="020B0604030504040204" pitchFamily="34" charset="0"/>
                <a:cs typeface="Verdana" panose="020B0604030504040204" pitchFamily="34" charset="0"/>
              </a:rPr>
              <a:t>	The release procedure is semi-automated but it does require that all persons who are responsible for approving the requisitions to understand how to release them in a timely manner so that goods and services can be procured efficiently.</a:t>
            </a:r>
          </a:p>
          <a:p>
            <a:pPr eaLnBrk="1" hangingPunct="1">
              <a:spcBef>
                <a:spcPct val="50000"/>
              </a:spcBef>
              <a:buFontTx/>
              <a:buNone/>
            </a:pPr>
            <a:r>
              <a:rPr lang="en-US" altLang="ko-KR" sz="1600" b="1" dirty="0">
                <a:latin typeface="Verdana" panose="020B0604030504040204" pitchFamily="34" charset="0"/>
                <a:ea typeface="Verdana" panose="020B0604030504040204" pitchFamily="34" charset="0"/>
                <a:cs typeface="Verdana" panose="020B0604030504040204" pitchFamily="34" charset="0"/>
              </a:rPr>
              <a:t>	Daily Activities for all approval authorities</a:t>
            </a:r>
          </a:p>
          <a:p>
            <a:pPr lvl="1" eaLnBrk="1" hangingPunct="1">
              <a:spcBef>
                <a:spcPct val="50000"/>
              </a:spcBef>
              <a:buFontTx/>
              <a:buChar char="•"/>
            </a:pPr>
            <a:r>
              <a:rPr lang="en-US" altLang="ko-KR" sz="1600" dirty="0">
                <a:latin typeface="Verdana" panose="020B0604030504040204" pitchFamily="34" charset="0"/>
                <a:ea typeface="Verdana" panose="020B0604030504040204" pitchFamily="34" charset="0"/>
                <a:cs typeface="Verdana" panose="020B0604030504040204" pitchFamily="34" charset="0"/>
              </a:rPr>
              <a:t>List Display of Purchasing Requisitions</a:t>
            </a:r>
          </a:p>
          <a:p>
            <a:pPr lvl="1" eaLnBrk="1" hangingPunct="1">
              <a:spcBef>
                <a:spcPct val="50000"/>
              </a:spcBef>
              <a:buFontTx/>
              <a:buChar char="•"/>
            </a:pPr>
            <a:r>
              <a:rPr lang="en-US" altLang="ko-KR" sz="1600" dirty="0">
                <a:latin typeface="Verdana" panose="020B0604030504040204" pitchFamily="34" charset="0"/>
                <a:ea typeface="Verdana" panose="020B0604030504040204" pitchFamily="34" charset="0"/>
                <a:cs typeface="Verdana" panose="020B0604030504040204" pitchFamily="34" charset="0"/>
              </a:rPr>
              <a:t>Perform Individual release (line item wise) or Collective release (Entire document)</a:t>
            </a:r>
          </a:p>
          <a:p>
            <a:pPr eaLnBrk="1" hangingPunct="1">
              <a:spcBef>
                <a:spcPct val="50000"/>
              </a:spcBef>
              <a:buFontTx/>
              <a:buNone/>
            </a:pPr>
            <a:endParaRPr lang="en-US" altLang="ko-KR" sz="1600" dirty="0">
              <a:latin typeface="Verdana" panose="020B0604030504040204" pitchFamily="34" charset="0"/>
              <a:ea typeface="Verdana" panose="020B0604030504040204" pitchFamily="34" charset="0"/>
              <a:cs typeface="Verdana" panose="020B0604030504040204" pitchFamily="34" charset="0"/>
            </a:endParaRPr>
          </a:p>
        </p:txBody>
      </p:sp>
      <p:pic>
        <p:nvPicPr>
          <p:cNvPr id="55300" name="Picture 4" descr="ag00218_">
            <a:extLst>
              <a:ext uri="{FF2B5EF4-FFF2-40B4-BE49-F238E27FC236}">
                <a16:creationId xmlns:a16="http://schemas.microsoft.com/office/drawing/2014/main" id="{7CE46343-171F-4028-8F05-86446AC1DBA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7467600" y="1600200"/>
            <a:ext cx="685800"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62FD1597-06D5-4D4D-9D36-D3F22ADBE68D}"/>
              </a:ext>
            </a:extLst>
          </p:cNvPr>
          <p:cNvSpPr>
            <a:spLocks noGrp="1" noChangeArrowheads="1"/>
          </p:cNvSpPr>
          <p:nvPr>
            <p:ph type="title"/>
          </p:nvPr>
        </p:nvSpPr>
        <p:spPr>
          <a:xfrm>
            <a:off x="0" y="228600"/>
            <a:ext cx="8915400" cy="685800"/>
          </a:xfrm>
        </p:spPr>
        <p:txBody>
          <a:bodyPr lIns="92075" tIns="46038" rIns="92075" bIns="46038"/>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RFQ/Quotation Processing</a:t>
            </a:r>
          </a:p>
        </p:txBody>
      </p:sp>
      <p:sp>
        <p:nvSpPr>
          <p:cNvPr id="57347" name="AutoShape 283">
            <a:extLst>
              <a:ext uri="{FF2B5EF4-FFF2-40B4-BE49-F238E27FC236}">
                <a16:creationId xmlns:a16="http://schemas.microsoft.com/office/drawing/2014/main" id="{66225129-7F7F-42CB-A9B9-EFE3986EB6B7}"/>
              </a:ext>
            </a:extLst>
          </p:cNvPr>
          <p:cNvSpPr>
            <a:spLocks noChangeArrowheads="1"/>
          </p:cNvSpPr>
          <p:nvPr/>
        </p:nvSpPr>
        <p:spPr bwMode="auto">
          <a:xfrm rot="5400000" flipH="1">
            <a:off x="766763" y="2995613"/>
            <a:ext cx="2882900" cy="660400"/>
          </a:xfrm>
          <a:prstGeom prst="triangle">
            <a:avLst>
              <a:gd name="adj" fmla="val 49995"/>
            </a:avLst>
          </a:prstGeom>
          <a:solidFill>
            <a:schemeClr val="folHlink"/>
          </a:solidFill>
          <a:ln w="3175">
            <a:solidFill>
              <a:srgbClr val="FF9900"/>
            </a:solidFill>
            <a:miter lim="800000"/>
            <a:headEnd/>
            <a:tailEnd/>
          </a:ln>
          <a:effectLst>
            <a:outerShdw dist="53882"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7348" name="Group 284">
            <a:extLst>
              <a:ext uri="{FF2B5EF4-FFF2-40B4-BE49-F238E27FC236}">
                <a16:creationId xmlns:a16="http://schemas.microsoft.com/office/drawing/2014/main" id="{94B44B50-6B02-4926-8442-709ED9249AC1}"/>
              </a:ext>
            </a:extLst>
          </p:cNvPr>
          <p:cNvGrpSpPr>
            <a:grpSpLocks/>
          </p:cNvGrpSpPr>
          <p:nvPr/>
        </p:nvGrpSpPr>
        <p:grpSpPr bwMode="auto">
          <a:xfrm>
            <a:off x="304800" y="3546475"/>
            <a:ext cx="1079500" cy="1204913"/>
            <a:chOff x="341" y="2175"/>
            <a:chExt cx="680" cy="759"/>
          </a:xfrm>
        </p:grpSpPr>
        <p:grpSp>
          <p:nvGrpSpPr>
            <p:cNvPr id="57397" name="Group 285">
              <a:extLst>
                <a:ext uri="{FF2B5EF4-FFF2-40B4-BE49-F238E27FC236}">
                  <a16:creationId xmlns:a16="http://schemas.microsoft.com/office/drawing/2014/main" id="{3D172FB2-1F39-42BA-A409-E053A03D710E}"/>
                </a:ext>
              </a:extLst>
            </p:cNvPr>
            <p:cNvGrpSpPr>
              <a:grpSpLocks/>
            </p:cNvGrpSpPr>
            <p:nvPr/>
          </p:nvGrpSpPr>
          <p:grpSpPr bwMode="auto">
            <a:xfrm>
              <a:off x="375" y="2180"/>
              <a:ext cx="646" cy="743"/>
              <a:chOff x="375" y="2180"/>
              <a:chExt cx="646" cy="743"/>
            </a:xfrm>
          </p:grpSpPr>
          <p:sp>
            <p:nvSpPr>
              <p:cNvPr id="57403" name="Freeform 286">
                <a:extLst>
                  <a:ext uri="{FF2B5EF4-FFF2-40B4-BE49-F238E27FC236}">
                    <a16:creationId xmlns:a16="http://schemas.microsoft.com/office/drawing/2014/main" id="{2B06B835-3819-4828-93C8-7942D431D453}"/>
                  </a:ext>
                </a:extLst>
              </p:cNvPr>
              <p:cNvSpPr>
                <a:spLocks/>
              </p:cNvSpPr>
              <p:nvPr/>
            </p:nvSpPr>
            <p:spPr bwMode="auto">
              <a:xfrm>
                <a:off x="375" y="2180"/>
                <a:ext cx="646" cy="743"/>
              </a:xfrm>
              <a:custGeom>
                <a:avLst/>
                <a:gdLst>
                  <a:gd name="T0" fmla="*/ 454 w 646"/>
                  <a:gd name="T1" fmla="*/ 0 h 743"/>
                  <a:gd name="T2" fmla="*/ 0 w 646"/>
                  <a:gd name="T3" fmla="*/ 0 h 743"/>
                  <a:gd name="T4" fmla="*/ 0 w 646"/>
                  <a:gd name="T5" fmla="*/ 742 h 743"/>
                  <a:gd name="T6" fmla="*/ 645 w 646"/>
                  <a:gd name="T7" fmla="*/ 742 h 743"/>
                  <a:gd name="T8" fmla="*/ 645 w 646"/>
                  <a:gd name="T9" fmla="*/ 124 h 743"/>
                  <a:gd name="T10" fmla="*/ 454 w 646"/>
                  <a:gd name="T11" fmla="*/ 0 h 7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743">
                    <a:moveTo>
                      <a:pt x="454" y="0"/>
                    </a:moveTo>
                    <a:lnTo>
                      <a:pt x="0" y="0"/>
                    </a:lnTo>
                    <a:lnTo>
                      <a:pt x="0" y="742"/>
                    </a:lnTo>
                    <a:lnTo>
                      <a:pt x="645" y="742"/>
                    </a:lnTo>
                    <a:lnTo>
                      <a:pt x="645" y="124"/>
                    </a:lnTo>
                    <a:lnTo>
                      <a:pt x="454" y="0"/>
                    </a:lnTo>
                  </a:path>
                </a:pathLst>
              </a:cu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nvGrpSpPr>
              <p:cNvPr id="57404" name="Group 287">
                <a:extLst>
                  <a:ext uri="{FF2B5EF4-FFF2-40B4-BE49-F238E27FC236}">
                    <a16:creationId xmlns:a16="http://schemas.microsoft.com/office/drawing/2014/main" id="{E6BCF353-E262-4F76-9462-09280E6B95B6}"/>
                  </a:ext>
                </a:extLst>
              </p:cNvPr>
              <p:cNvGrpSpPr>
                <a:grpSpLocks/>
              </p:cNvGrpSpPr>
              <p:nvPr/>
            </p:nvGrpSpPr>
            <p:grpSpPr bwMode="auto">
              <a:xfrm>
                <a:off x="815" y="2181"/>
                <a:ext cx="198" cy="198"/>
                <a:chOff x="815" y="2181"/>
                <a:chExt cx="198" cy="198"/>
              </a:xfrm>
            </p:grpSpPr>
            <p:sp>
              <p:nvSpPr>
                <p:cNvPr id="57405" name="Freeform 288">
                  <a:extLst>
                    <a:ext uri="{FF2B5EF4-FFF2-40B4-BE49-F238E27FC236}">
                      <a16:creationId xmlns:a16="http://schemas.microsoft.com/office/drawing/2014/main" id="{A8EB76DC-DB09-4F9C-9177-2E3EB84018D8}"/>
                    </a:ext>
                  </a:extLst>
                </p:cNvPr>
                <p:cNvSpPr>
                  <a:spLocks/>
                </p:cNvSpPr>
                <p:nvPr/>
              </p:nvSpPr>
              <p:spPr bwMode="auto">
                <a:xfrm>
                  <a:off x="828" y="2181"/>
                  <a:ext cx="184" cy="127"/>
                </a:xfrm>
                <a:custGeom>
                  <a:avLst/>
                  <a:gdLst>
                    <a:gd name="T0" fmla="*/ 1 w 184"/>
                    <a:gd name="T1" fmla="*/ 4 h 127"/>
                    <a:gd name="T2" fmla="*/ 0 w 184"/>
                    <a:gd name="T3" fmla="*/ 4 h 127"/>
                    <a:gd name="T4" fmla="*/ 181 w 184"/>
                    <a:gd name="T5" fmla="*/ 126 h 127"/>
                    <a:gd name="T6" fmla="*/ 183 w 184"/>
                    <a:gd name="T7" fmla="*/ 123 h 127"/>
                    <a:gd name="T8" fmla="*/ 2 w 184"/>
                    <a:gd name="T9" fmla="*/ 0 h 127"/>
                    <a:gd name="T10" fmla="*/ 1 w 184"/>
                    <a:gd name="T11" fmla="*/ 0 h 127"/>
                    <a:gd name="T12" fmla="*/ 2 w 184"/>
                    <a:gd name="T13" fmla="*/ 0 h 127"/>
                    <a:gd name="T14" fmla="*/ 1 w 184"/>
                    <a:gd name="T15" fmla="*/ 0 h 127"/>
                    <a:gd name="T16" fmla="*/ 1 w 184"/>
                    <a:gd name="T17" fmla="*/ 4 h 1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127"/>
                    <a:gd name="T29" fmla="*/ 184 w 184"/>
                    <a:gd name="T30" fmla="*/ 127 h 1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127">
                      <a:moveTo>
                        <a:pt x="1" y="4"/>
                      </a:moveTo>
                      <a:lnTo>
                        <a:pt x="0" y="4"/>
                      </a:lnTo>
                      <a:lnTo>
                        <a:pt x="181" y="126"/>
                      </a:lnTo>
                      <a:lnTo>
                        <a:pt x="183" y="123"/>
                      </a:lnTo>
                      <a:lnTo>
                        <a:pt x="2" y="0"/>
                      </a:lnTo>
                      <a:lnTo>
                        <a:pt x="1" y="0"/>
                      </a:lnTo>
                      <a:lnTo>
                        <a:pt x="2" y="0"/>
                      </a:lnTo>
                      <a:lnTo>
                        <a:pt x="1" y="0"/>
                      </a:lnTo>
                      <a:lnTo>
                        <a:pt x="1" y="4"/>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406" name="Freeform 289">
                  <a:extLst>
                    <a:ext uri="{FF2B5EF4-FFF2-40B4-BE49-F238E27FC236}">
                      <a16:creationId xmlns:a16="http://schemas.microsoft.com/office/drawing/2014/main" id="{878CCFCF-6BB0-4AB2-B3B9-83522827BEC9}"/>
                    </a:ext>
                  </a:extLst>
                </p:cNvPr>
                <p:cNvSpPr>
                  <a:spLocks/>
                </p:cNvSpPr>
                <p:nvPr/>
              </p:nvSpPr>
              <p:spPr bwMode="auto">
                <a:xfrm>
                  <a:off x="815" y="2186"/>
                  <a:ext cx="194" cy="193"/>
                </a:xfrm>
                <a:custGeom>
                  <a:avLst/>
                  <a:gdLst>
                    <a:gd name="T0" fmla="*/ 9 w 194"/>
                    <a:gd name="T1" fmla="*/ 192 h 193"/>
                    <a:gd name="T2" fmla="*/ 16 w 194"/>
                    <a:gd name="T3" fmla="*/ 158 h 193"/>
                    <a:gd name="T4" fmla="*/ 18 w 194"/>
                    <a:gd name="T5" fmla="*/ 131 h 193"/>
                    <a:gd name="T6" fmla="*/ 19 w 194"/>
                    <a:gd name="T7" fmla="*/ 108 h 193"/>
                    <a:gd name="T8" fmla="*/ 20 w 194"/>
                    <a:gd name="T9" fmla="*/ 79 h 193"/>
                    <a:gd name="T10" fmla="*/ 18 w 194"/>
                    <a:gd name="T11" fmla="*/ 70 h 193"/>
                    <a:gd name="T12" fmla="*/ 18 w 194"/>
                    <a:gd name="T13" fmla="*/ 61 h 193"/>
                    <a:gd name="T14" fmla="*/ 17 w 194"/>
                    <a:gd name="T15" fmla="*/ 50 h 193"/>
                    <a:gd name="T16" fmla="*/ 13 w 194"/>
                    <a:gd name="T17" fmla="*/ 41 h 193"/>
                    <a:gd name="T18" fmla="*/ 11 w 194"/>
                    <a:gd name="T19" fmla="*/ 32 h 193"/>
                    <a:gd name="T20" fmla="*/ 8 w 194"/>
                    <a:gd name="T21" fmla="*/ 23 h 193"/>
                    <a:gd name="T22" fmla="*/ 4 w 194"/>
                    <a:gd name="T23" fmla="*/ 12 h 193"/>
                    <a:gd name="T24" fmla="*/ 0 w 194"/>
                    <a:gd name="T25" fmla="*/ 1 h 193"/>
                    <a:gd name="T26" fmla="*/ 3 w 194"/>
                    <a:gd name="T27" fmla="*/ 0 h 193"/>
                    <a:gd name="T28" fmla="*/ 7 w 194"/>
                    <a:gd name="T29" fmla="*/ 0 h 193"/>
                    <a:gd name="T30" fmla="*/ 13 w 194"/>
                    <a:gd name="T31" fmla="*/ 0 h 193"/>
                    <a:gd name="T32" fmla="*/ 15 w 194"/>
                    <a:gd name="T33" fmla="*/ 0 h 193"/>
                    <a:gd name="T34" fmla="*/ 29 w 194"/>
                    <a:gd name="T35" fmla="*/ 11 h 193"/>
                    <a:gd name="T36" fmla="*/ 43 w 194"/>
                    <a:gd name="T37" fmla="*/ 22 h 193"/>
                    <a:gd name="T38" fmla="*/ 60 w 194"/>
                    <a:gd name="T39" fmla="*/ 31 h 193"/>
                    <a:gd name="T40" fmla="*/ 75 w 194"/>
                    <a:gd name="T41" fmla="*/ 42 h 193"/>
                    <a:gd name="T42" fmla="*/ 90 w 194"/>
                    <a:gd name="T43" fmla="*/ 52 h 193"/>
                    <a:gd name="T44" fmla="*/ 105 w 194"/>
                    <a:gd name="T45" fmla="*/ 62 h 193"/>
                    <a:gd name="T46" fmla="*/ 118 w 194"/>
                    <a:gd name="T47" fmla="*/ 71 h 193"/>
                    <a:gd name="T48" fmla="*/ 132 w 194"/>
                    <a:gd name="T49" fmla="*/ 80 h 193"/>
                    <a:gd name="T50" fmla="*/ 144 w 194"/>
                    <a:gd name="T51" fmla="*/ 88 h 193"/>
                    <a:gd name="T52" fmla="*/ 157 w 194"/>
                    <a:gd name="T53" fmla="*/ 96 h 193"/>
                    <a:gd name="T54" fmla="*/ 166 w 194"/>
                    <a:gd name="T55" fmla="*/ 103 h 193"/>
                    <a:gd name="T56" fmla="*/ 175 w 194"/>
                    <a:gd name="T57" fmla="*/ 109 h 193"/>
                    <a:gd name="T58" fmla="*/ 184 w 194"/>
                    <a:gd name="T59" fmla="*/ 115 h 193"/>
                    <a:gd name="T60" fmla="*/ 189 w 194"/>
                    <a:gd name="T61" fmla="*/ 118 h 193"/>
                    <a:gd name="T62" fmla="*/ 192 w 194"/>
                    <a:gd name="T63" fmla="*/ 120 h 193"/>
                    <a:gd name="T64" fmla="*/ 193 w 194"/>
                    <a:gd name="T65" fmla="*/ 121 h 193"/>
                    <a:gd name="T66" fmla="*/ 193 w 194"/>
                    <a:gd name="T67" fmla="*/ 125 h 193"/>
                    <a:gd name="T68" fmla="*/ 192 w 194"/>
                    <a:gd name="T69" fmla="*/ 128 h 193"/>
                    <a:gd name="T70" fmla="*/ 192 w 194"/>
                    <a:gd name="T71" fmla="*/ 131 h 193"/>
                    <a:gd name="T72" fmla="*/ 193 w 194"/>
                    <a:gd name="T73" fmla="*/ 135 h 193"/>
                    <a:gd name="T74" fmla="*/ 187 w 194"/>
                    <a:gd name="T75" fmla="*/ 135 h 193"/>
                    <a:gd name="T76" fmla="*/ 181 w 194"/>
                    <a:gd name="T77" fmla="*/ 135 h 193"/>
                    <a:gd name="T78" fmla="*/ 175 w 194"/>
                    <a:gd name="T79" fmla="*/ 135 h 193"/>
                    <a:gd name="T80" fmla="*/ 169 w 194"/>
                    <a:gd name="T81" fmla="*/ 135 h 193"/>
                    <a:gd name="T82" fmla="*/ 163 w 194"/>
                    <a:gd name="T83" fmla="*/ 135 h 193"/>
                    <a:gd name="T84" fmla="*/ 158 w 194"/>
                    <a:gd name="T85" fmla="*/ 136 h 193"/>
                    <a:gd name="T86" fmla="*/ 153 w 194"/>
                    <a:gd name="T87" fmla="*/ 136 h 193"/>
                    <a:gd name="T88" fmla="*/ 150 w 194"/>
                    <a:gd name="T89" fmla="*/ 138 h 193"/>
                    <a:gd name="T90" fmla="*/ 137 w 194"/>
                    <a:gd name="T91" fmla="*/ 139 h 193"/>
                    <a:gd name="T92" fmla="*/ 126 w 194"/>
                    <a:gd name="T93" fmla="*/ 141 h 193"/>
                    <a:gd name="T94" fmla="*/ 115 w 194"/>
                    <a:gd name="T95" fmla="*/ 142 h 193"/>
                    <a:gd name="T96" fmla="*/ 104 w 194"/>
                    <a:gd name="T97" fmla="*/ 145 h 193"/>
                    <a:gd name="T98" fmla="*/ 95 w 194"/>
                    <a:gd name="T99" fmla="*/ 148 h 193"/>
                    <a:gd name="T100" fmla="*/ 85 w 194"/>
                    <a:gd name="T101" fmla="*/ 151 h 193"/>
                    <a:gd name="T102" fmla="*/ 77 w 194"/>
                    <a:gd name="T103" fmla="*/ 155 h 193"/>
                    <a:gd name="T104" fmla="*/ 69 w 194"/>
                    <a:gd name="T105" fmla="*/ 157 h 193"/>
                    <a:gd name="T106" fmla="*/ 60 w 194"/>
                    <a:gd name="T107" fmla="*/ 162 h 193"/>
                    <a:gd name="T108" fmla="*/ 53 w 194"/>
                    <a:gd name="T109" fmla="*/ 165 h 193"/>
                    <a:gd name="T110" fmla="*/ 44 w 194"/>
                    <a:gd name="T111" fmla="*/ 169 h 193"/>
                    <a:gd name="T112" fmla="*/ 38 w 194"/>
                    <a:gd name="T113" fmla="*/ 174 h 193"/>
                    <a:gd name="T114" fmla="*/ 30 w 194"/>
                    <a:gd name="T115" fmla="*/ 179 h 193"/>
                    <a:gd name="T116" fmla="*/ 22 w 194"/>
                    <a:gd name="T117" fmla="*/ 184 h 193"/>
                    <a:gd name="T118" fmla="*/ 17 w 194"/>
                    <a:gd name="T119" fmla="*/ 188 h 193"/>
                    <a:gd name="T120" fmla="*/ 9 w 194"/>
                    <a:gd name="T121" fmla="*/ 192 h 1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4"/>
                    <a:gd name="T184" fmla="*/ 0 h 193"/>
                    <a:gd name="T185" fmla="*/ 194 w 194"/>
                    <a:gd name="T186" fmla="*/ 193 h 1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4" h="193">
                      <a:moveTo>
                        <a:pt x="9" y="192"/>
                      </a:moveTo>
                      <a:lnTo>
                        <a:pt x="16" y="158"/>
                      </a:lnTo>
                      <a:lnTo>
                        <a:pt x="18" y="131"/>
                      </a:lnTo>
                      <a:lnTo>
                        <a:pt x="19" y="108"/>
                      </a:lnTo>
                      <a:lnTo>
                        <a:pt x="20" y="79"/>
                      </a:lnTo>
                      <a:lnTo>
                        <a:pt x="18" y="70"/>
                      </a:lnTo>
                      <a:lnTo>
                        <a:pt x="18" y="61"/>
                      </a:lnTo>
                      <a:lnTo>
                        <a:pt x="17" y="50"/>
                      </a:lnTo>
                      <a:lnTo>
                        <a:pt x="13" y="41"/>
                      </a:lnTo>
                      <a:lnTo>
                        <a:pt x="11" y="32"/>
                      </a:lnTo>
                      <a:lnTo>
                        <a:pt x="8" y="23"/>
                      </a:lnTo>
                      <a:lnTo>
                        <a:pt x="4" y="12"/>
                      </a:lnTo>
                      <a:lnTo>
                        <a:pt x="0" y="1"/>
                      </a:lnTo>
                      <a:lnTo>
                        <a:pt x="3" y="0"/>
                      </a:lnTo>
                      <a:lnTo>
                        <a:pt x="7" y="0"/>
                      </a:lnTo>
                      <a:lnTo>
                        <a:pt x="13" y="0"/>
                      </a:lnTo>
                      <a:lnTo>
                        <a:pt x="15" y="0"/>
                      </a:lnTo>
                      <a:lnTo>
                        <a:pt x="29" y="11"/>
                      </a:lnTo>
                      <a:lnTo>
                        <a:pt x="43" y="22"/>
                      </a:lnTo>
                      <a:lnTo>
                        <a:pt x="60" y="31"/>
                      </a:lnTo>
                      <a:lnTo>
                        <a:pt x="75" y="42"/>
                      </a:lnTo>
                      <a:lnTo>
                        <a:pt x="90" y="52"/>
                      </a:lnTo>
                      <a:lnTo>
                        <a:pt x="105" y="62"/>
                      </a:lnTo>
                      <a:lnTo>
                        <a:pt x="118" y="71"/>
                      </a:lnTo>
                      <a:lnTo>
                        <a:pt x="132" y="80"/>
                      </a:lnTo>
                      <a:lnTo>
                        <a:pt x="144" y="88"/>
                      </a:lnTo>
                      <a:lnTo>
                        <a:pt x="157" y="96"/>
                      </a:lnTo>
                      <a:lnTo>
                        <a:pt x="166" y="103"/>
                      </a:lnTo>
                      <a:lnTo>
                        <a:pt x="175" y="109"/>
                      </a:lnTo>
                      <a:lnTo>
                        <a:pt x="184" y="115"/>
                      </a:lnTo>
                      <a:lnTo>
                        <a:pt x="189" y="118"/>
                      </a:lnTo>
                      <a:lnTo>
                        <a:pt x="192" y="120"/>
                      </a:lnTo>
                      <a:lnTo>
                        <a:pt x="193" y="121"/>
                      </a:lnTo>
                      <a:lnTo>
                        <a:pt x="193" y="125"/>
                      </a:lnTo>
                      <a:lnTo>
                        <a:pt x="192" y="128"/>
                      </a:lnTo>
                      <a:lnTo>
                        <a:pt x="192" y="131"/>
                      </a:lnTo>
                      <a:lnTo>
                        <a:pt x="193" y="135"/>
                      </a:lnTo>
                      <a:lnTo>
                        <a:pt x="187" y="135"/>
                      </a:lnTo>
                      <a:lnTo>
                        <a:pt x="181" y="135"/>
                      </a:lnTo>
                      <a:lnTo>
                        <a:pt x="175" y="135"/>
                      </a:lnTo>
                      <a:lnTo>
                        <a:pt x="169" y="135"/>
                      </a:lnTo>
                      <a:lnTo>
                        <a:pt x="163" y="135"/>
                      </a:lnTo>
                      <a:lnTo>
                        <a:pt x="158" y="136"/>
                      </a:lnTo>
                      <a:lnTo>
                        <a:pt x="153" y="136"/>
                      </a:lnTo>
                      <a:lnTo>
                        <a:pt x="150" y="138"/>
                      </a:lnTo>
                      <a:lnTo>
                        <a:pt x="137" y="139"/>
                      </a:lnTo>
                      <a:lnTo>
                        <a:pt x="126" y="141"/>
                      </a:lnTo>
                      <a:lnTo>
                        <a:pt x="115" y="142"/>
                      </a:lnTo>
                      <a:lnTo>
                        <a:pt x="104" y="145"/>
                      </a:lnTo>
                      <a:lnTo>
                        <a:pt x="95" y="148"/>
                      </a:lnTo>
                      <a:lnTo>
                        <a:pt x="85" y="151"/>
                      </a:lnTo>
                      <a:lnTo>
                        <a:pt x="77" y="155"/>
                      </a:lnTo>
                      <a:lnTo>
                        <a:pt x="69" y="157"/>
                      </a:lnTo>
                      <a:lnTo>
                        <a:pt x="60" y="162"/>
                      </a:lnTo>
                      <a:lnTo>
                        <a:pt x="53" y="165"/>
                      </a:lnTo>
                      <a:lnTo>
                        <a:pt x="44" y="169"/>
                      </a:lnTo>
                      <a:lnTo>
                        <a:pt x="38" y="174"/>
                      </a:lnTo>
                      <a:lnTo>
                        <a:pt x="30" y="179"/>
                      </a:lnTo>
                      <a:lnTo>
                        <a:pt x="22" y="184"/>
                      </a:lnTo>
                      <a:lnTo>
                        <a:pt x="17" y="188"/>
                      </a:lnTo>
                      <a:lnTo>
                        <a:pt x="9" y="192"/>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407" name="Freeform 290">
                  <a:extLst>
                    <a:ext uri="{FF2B5EF4-FFF2-40B4-BE49-F238E27FC236}">
                      <a16:creationId xmlns:a16="http://schemas.microsoft.com/office/drawing/2014/main" id="{11CC9D9C-25C7-4D54-B649-F29B6B484E3E}"/>
                    </a:ext>
                  </a:extLst>
                </p:cNvPr>
                <p:cNvSpPr>
                  <a:spLocks/>
                </p:cNvSpPr>
                <p:nvPr/>
              </p:nvSpPr>
              <p:spPr bwMode="auto">
                <a:xfrm>
                  <a:off x="830" y="2186"/>
                  <a:ext cx="182" cy="156"/>
                </a:xfrm>
                <a:custGeom>
                  <a:avLst/>
                  <a:gdLst>
                    <a:gd name="T0" fmla="*/ 21 w 182"/>
                    <a:gd name="T1" fmla="*/ 155 h 156"/>
                    <a:gd name="T2" fmla="*/ 24 w 182"/>
                    <a:gd name="T3" fmla="*/ 127 h 156"/>
                    <a:gd name="T4" fmla="*/ 26 w 182"/>
                    <a:gd name="T5" fmla="*/ 111 h 156"/>
                    <a:gd name="T6" fmla="*/ 26 w 182"/>
                    <a:gd name="T7" fmla="*/ 95 h 156"/>
                    <a:gd name="T8" fmla="*/ 25 w 182"/>
                    <a:gd name="T9" fmla="*/ 73 h 156"/>
                    <a:gd name="T10" fmla="*/ 23 w 182"/>
                    <a:gd name="T11" fmla="*/ 58 h 156"/>
                    <a:gd name="T12" fmla="*/ 19 w 182"/>
                    <a:gd name="T13" fmla="*/ 44 h 156"/>
                    <a:gd name="T14" fmla="*/ 13 w 182"/>
                    <a:gd name="T15" fmla="*/ 32 h 156"/>
                    <a:gd name="T16" fmla="*/ 8 w 182"/>
                    <a:gd name="T17" fmla="*/ 21 h 156"/>
                    <a:gd name="T18" fmla="*/ 4 w 182"/>
                    <a:gd name="T19" fmla="*/ 12 h 156"/>
                    <a:gd name="T20" fmla="*/ 2 w 182"/>
                    <a:gd name="T21" fmla="*/ 5 h 156"/>
                    <a:gd name="T22" fmla="*/ 0 w 182"/>
                    <a:gd name="T23" fmla="*/ 1 h 156"/>
                    <a:gd name="T24" fmla="*/ 0 w 182"/>
                    <a:gd name="T25" fmla="*/ 0 h 156"/>
                    <a:gd name="T26" fmla="*/ 181 w 182"/>
                    <a:gd name="T27" fmla="*/ 120 h 156"/>
                    <a:gd name="T28" fmla="*/ 180 w 182"/>
                    <a:gd name="T29" fmla="*/ 120 h 156"/>
                    <a:gd name="T30" fmla="*/ 176 w 182"/>
                    <a:gd name="T31" fmla="*/ 120 h 156"/>
                    <a:gd name="T32" fmla="*/ 168 w 182"/>
                    <a:gd name="T33" fmla="*/ 120 h 156"/>
                    <a:gd name="T34" fmla="*/ 159 w 182"/>
                    <a:gd name="T35" fmla="*/ 119 h 156"/>
                    <a:gd name="T36" fmla="*/ 148 w 182"/>
                    <a:gd name="T37" fmla="*/ 119 h 156"/>
                    <a:gd name="T38" fmla="*/ 134 w 182"/>
                    <a:gd name="T39" fmla="*/ 120 h 156"/>
                    <a:gd name="T40" fmla="*/ 120 w 182"/>
                    <a:gd name="T41" fmla="*/ 120 h 156"/>
                    <a:gd name="T42" fmla="*/ 104 w 182"/>
                    <a:gd name="T43" fmla="*/ 121 h 156"/>
                    <a:gd name="T44" fmla="*/ 91 w 182"/>
                    <a:gd name="T45" fmla="*/ 124 h 156"/>
                    <a:gd name="T46" fmla="*/ 80 w 182"/>
                    <a:gd name="T47" fmla="*/ 126 h 156"/>
                    <a:gd name="T48" fmla="*/ 71 w 182"/>
                    <a:gd name="T49" fmla="*/ 129 h 156"/>
                    <a:gd name="T50" fmla="*/ 62 w 182"/>
                    <a:gd name="T51" fmla="*/ 134 h 156"/>
                    <a:gd name="T52" fmla="*/ 53 w 182"/>
                    <a:gd name="T53" fmla="*/ 136 h 156"/>
                    <a:gd name="T54" fmla="*/ 44 w 182"/>
                    <a:gd name="T55" fmla="*/ 141 h 156"/>
                    <a:gd name="T56" fmla="*/ 33 w 182"/>
                    <a:gd name="T57" fmla="*/ 147 h 156"/>
                    <a:gd name="T58" fmla="*/ 21 w 182"/>
                    <a:gd name="T59" fmla="*/ 155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2"/>
                    <a:gd name="T91" fmla="*/ 0 h 156"/>
                    <a:gd name="T92" fmla="*/ 182 w 182"/>
                    <a:gd name="T93" fmla="*/ 156 h 1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2" h="156">
                      <a:moveTo>
                        <a:pt x="21" y="155"/>
                      </a:moveTo>
                      <a:lnTo>
                        <a:pt x="24" y="127"/>
                      </a:lnTo>
                      <a:lnTo>
                        <a:pt x="26" y="111"/>
                      </a:lnTo>
                      <a:lnTo>
                        <a:pt x="26" y="95"/>
                      </a:lnTo>
                      <a:lnTo>
                        <a:pt x="25" y="73"/>
                      </a:lnTo>
                      <a:lnTo>
                        <a:pt x="23" y="58"/>
                      </a:lnTo>
                      <a:lnTo>
                        <a:pt x="19" y="44"/>
                      </a:lnTo>
                      <a:lnTo>
                        <a:pt x="13" y="32"/>
                      </a:lnTo>
                      <a:lnTo>
                        <a:pt x="8" y="21"/>
                      </a:lnTo>
                      <a:lnTo>
                        <a:pt x="4" y="12"/>
                      </a:lnTo>
                      <a:lnTo>
                        <a:pt x="2" y="5"/>
                      </a:lnTo>
                      <a:lnTo>
                        <a:pt x="0" y="1"/>
                      </a:lnTo>
                      <a:lnTo>
                        <a:pt x="0" y="0"/>
                      </a:lnTo>
                      <a:lnTo>
                        <a:pt x="181" y="120"/>
                      </a:lnTo>
                      <a:lnTo>
                        <a:pt x="180" y="120"/>
                      </a:lnTo>
                      <a:lnTo>
                        <a:pt x="176" y="120"/>
                      </a:lnTo>
                      <a:lnTo>
                        <a:pt x="168" y="120"/>
                      </a:lnTo>
                      <a:lnTo>
                        <a:pt x="159" y="119"/>
                      </a:lnTo>
                      <a:lnTo>
                        <a:pt x="148" y="119"/>
                      </a:lnTo>
                      <a:lnTo>
                        <a:pt x="134" y="120"/>
                      </a:lnTo>
                      <a:lnTo>
                        <a:pt x="120" y="120"/>
                      </a:lnTo>
                      <a:lnTo>
                        <a:pt x="104" y="121"/>
                      </a:lnTo>
                      <a:lnTo>
                        <a:pt x="91" y="124"/>
                      </a:lnTo>
                      <a:lnTo>
                        <a:pt x="80" y="126"/>
                      </a:lnTo>
                      <a:lnTo>
                        <a:pt x="71" y="129"/>
                      </a:lnTo>
                      <a:lnTo>
                        <a:pt x="62" y="134"/>
                      </a:lnTo>
                      <a:lnTo>
                        <a:pt x="53" y="136"/>
                      </a:lnTo>
                      <a:lnTo>
                        <a:pt x="44" y="141"/>
                      </a:lnTo>
                      <a:lnTo>
                        <a:pt x="33" y="147"/>
                      </a:lnTo>
                      <a:lnTo>
                        <a:pt x="21" y="155"/>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408" name="Freeform 291">
                  <a:extLst>
                    <a:ext uri="{FF2B5EF4-FFF2-40B4-BE49-F238E27FC236}">
                      <a16:creationId xmlns:a16="http://schemas.microsoft.com/office/drawing/2014/main" id="{46C04164-DE88-41AE-A52F-3237E6B6D181}"/>
                    </a:ext>
                  </a:extLst>
                </p:cNvPr>
                <p:cNvSpPr>
                  <a:spLocks/>
                </p:cNvSpPr>
                <p:nvPr/>
              </p:nvSpPr>
              <p:spPr bwMode="auto">
                <a:xfrm>
                  <a:off x="849" y="2264"/>
                  <a:ext cx="5" cy="78"/>
                </a:xfrm>
                <a:custGeom>
                  <a:avLst/>
                  <a:gdLst>
                    <a:gd name="T0" fmla="*/ 2 w 5"/>
                    <a:gd name="T1" fmla="*/ 0 h 78"/>
                    <a:gd name="T2" fmla="*/ 2 w 5"/>
                    <a:gd name="T3" fmla="*/ 0 h 78"/>
                    <a:gd name="T4" fmla="*/ 2 w 5"/>
                    <a:gd name="T5" fmla="*/ 19 h 78"/>
                    <a:gd name="T6" fmla="*/ 3 w 5"/>
                    <a:gd name="T7" fmla="*/ 35 h 78"/>
                    <a:gd name="T8" fmla="*/ 1 w 5"/>
                    <a:gd name="T9" fmla="*/ 52 h 78"/>
                    <a:gd name="T10" fmla="*/ 0 w 5"/>
                    <a:gd name="T11" fmla="*/ 77 h 78"/>
                    <a:gd name="T12" fmla="*/ 2 w 5"/>
                    <a:gd name="T13" fmla="*/ 77 h 78"/>
                    <a:gd name="T14" fmla="*/ 2 w 5"/>
                    <a:gd name="T15" fmla="*/ 52 h 78"/>
                    <a:gd name="T16" fmla="*/ 4 w 5"/>
                    <a:gd name="T17" fmla="*/ 35 h 78"/>
                    <a:gd name="T18" fmla="*/ 4 w 5"/>
                    <a:gd name="T19" fmla="*/ 19 h 78"/>
                    <a:gd name="T20" fmla="*/ 4 w 5"/>
                    <a:gd name="T21" fmla="*/ 0 h 78"/>
                    <a:gd name="T22" fmla="*/ 2 w 5"/>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
                    <a:gd name="T37" fmla="*/ 0 h 78"/>
                    <a:gd name="T38" fmla="*/ 5 w 5"/>
                    <a:gd name="T39" fmla="*/ 78 h 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 h="78">
                      <a:moveTo>
                        <a:pt x="2" y="0"/>
                      </a:moveTo>
                      <a:lnTo>
                        <a:pt x="2" y="0"/>
                      </a:lnTo>
                      <a:lnTo>
                        <a:pt x="2" y="19"/>
                      </a:lnTo>
                      <a:lnTo>
                        <a:pt x="3" y="35"/>
                      </a:lnTo>
                      <a:lnTo>
                        <a:pt x="1" y="52"/>
                      </a:lnTo>
                      <a:lnTo>
                        <a:pt x="0" y="77"/>
                      </a:lnTo>
                      <a:lnTo>
                        <a:pt x="2" y="77"/>
                      </a:lnTo>
                      <a:lnTo>
                        <a:pt x="2" y="52"/>
                      </a:lnTo>
                      <a:lnTo>
                        <a:pt x="4" y="35"/>
                      </a:lnTo>
                      <a:lnTo>
                        <a:pt x="4" y="19"/>
                      </a:lnTo>
                      <a:lnTo>
                        <a:pt x="4" y="0"/>
                      </a:lnTo>
                      <a:lnTo>
                        <a:pt x="2"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409" name="Freeform 292">
                  <a:extLst>
                    <a:ext uri="{FF2B5EF4-FFF2-40B4-BE49-F238E27FC236}">
                      <a16:creationId xmlns:a16="http://schemas.microsoft.com/office/drawing/2014/main" id="{B2D33E20-D9F5-4904-95C7-B8E18D42D718}"/>
                    </a:ext>
                  </a:extLst>
                </p:cNvPr>
                <p:cNvSpPr>
                  <a:spLocks/>
                </p:cNvSpPr>
                <p:nvPr/>
              </p:nvSpPr>
              <p:spPr bwMode="auto">
                <a:xfrm>
                  <a:off x="828" y="2186"/>
                  <a:ext cx="25" cy="71"/>
                </a:xfrm>
                <a:custGeom>
                  <a:avLst/>
                  <a:gdLst>
                    <a:gd name="T0" fmla="*/ 3 w 25"/>
                    <a:gd name="T1" fmla="*/ 0 h 71"/>
                    <a:gd name="T2" fmla="*/ 3 w 25"/>
                    <a:gd name="T3" fmla="*/ 0 h 71"/>
                    <a:gd name="T4" fmla="*/ 0 w 25"/>
                    <a:gd name="T5" fmla="*/ 2 h 71"/>
                    <a:gd name="T6" fmla="*/ 2 w 25"/>
                    <a:gd name="T7" fmla="*/ 6 h 71"/>
                    <a:gd name="T8" fmla="*/ 4 w 25"/>
                    <a:gd name="T9" fmla="*/ 12 h 71"/>
                    <a:gd name="T10" fmla="*/ 6 w 25"/>
                    <a:gd name="T11" fmla="*/ 20 h 71"/>
                    <a:gd name="T12" fmla="*/ 12 w 25"/>
                    <a:gd name="T13" fmla="*/ 31 h 71"/>
                    <a:gd name="T14" fmla="*/ 15 w 25"/>
                    <a:gd name="T15" fmla="*/ 43 h 71"/>
                    <a:gd name="T16" fmla="*/ 19 w 25"/>
                    <a:gd name="T17" fmla="*/ 55 h 71"/>
                    <a:gd name="T18" fmla="*/ 20 w 25"/>
                    <a:gd name="T19" fmla="*/ 70 h 71"/>
                    <a:gd name="T20" fmla="*/ 24 w 25"/>
                    <a:gd name="T21" fmla="*/ 70 h 71"/>
                    <a:gd name="T22" fmla="*/ 21 w 25"/>
                    <a:gd name="T23" fmla="*/ 54 h 71"/>
                    <a:gd name="T24" fmla="*/ 18 w 25"/>
                    <a:gd name="T25" fmla="*/ 42 h 71"/>
                    <a:gd name="T26" fmla="*/ 14 w 25"/>
                    <a:gd name="T27" fmla="*/ 29 h 71"/>
                    <a:gd name="T28" fmla="*/ 10 w 25"/>
                    <a:gd name="T29" fmla="*/ 19 h 71"/>
                    <a:gd name="T30" fmla="*/ 6 w 25"/>
                    <a:gd name="T31" fmla="*/ 12 h 71"/>
                    <a:gd name="T32" fmla="*/ 5 w 25"/>
                    <a:gd name="T33" fmla="*/ 5 h 71"/>
                    <a:gd name="T34" fmla="*/ 4 w 25"/>
                    <a:gd name="T35" fmla="*/ 1 h 71"/>
                    <a:gd name="T36" fmla="*/ 1 w 25"/>
                    <a:gd name="T37" fmla="*/ 3 h 71"/>
                    <a:gd name="T38" fmla="*/ 3 w 25"/>
                    <a:gd name="T39" fmla="*/ 0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71"/>
                    <a:gd name="T62" fmla="*/ 25 w 25"/>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71">
                      <a:moveTo>
                        <a:pt x="3" y="0"/>
                      </a:moveTo>
                      <a:lnTo>
                        <a:pt x="3" y="0"/>
                      </a:lnTo>
                      <a:lnTo>
                        <a:pt x="0" y="2"/>
                      </a:lnTo>
                      <a:lnTo>
                        <a:pt x="2" y="6"/>
                      </a:lnTo>
                      <a:lnTo>
                        <a:pt x="4" y="12"/>
                      </a:lnTo>
                      <a:lnTo>
                        <a:pt x="6" y="20"/>
                      </a:lnTo>
                      <a:lnTo>
                        <a:pt x="12" y="31"/>
                      </a:lnTo>
                      <a:lnTo>
                        <a:pt x="15" y="43"/>
                      </a:lnTo>
                      <a:lnTo>
                        <a:pt x="19" y="55"/>
                      </a:lnTo>
                      <a:lnTo>
                        <a:pt x="20" y="70"/>
                      </a:lnTo>
                      <a:lnTo>
                        <a:pt x="24" y="70"/>
                      </a:lnTo>
                      <a:lnTo>
                        <a:pt x="21" y="54"/>
                      </a:lnTo>
                      <a:lnTo>
                        <a:pt x="18" y="42"/>
                      </a:lnTo>
                      <a:lnTo>
                        <a:pt x="14" y="29"/>
                      </a:lnTo>
                      <a:lnTo>
                        <a:pt x="10" y="19"/>
                      </a:lnTo>
                      <a:lnTo>
                        <a:pt x="6" y="12"/>
                      </a:lnTo>
                      <a:lnTo>
                        <a:pt x="5" y="5"/>
                      </a:lnTo>
                      <a:lnTo>
                        <a:pt x="4" y="1"/>
                      </a:lnTo>
                      <a:lnTo>
                        <a:pt x="1" y="3"/>
                      </a:lnTo>
                      <a:lnTo>
                        <a:pt x="3"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410" name="Freeform 293">
                  <a:extLst>
                    <a:ext uri="{FF2B5EF4-FFF2-40B4-BE49-F238E27FC236}">
                      <a16:creationId xmlns:a16="http://schemas.microsoft.com/office/drawing/2014/main" id="{A620AB3B-1A76-4823-8D11-2A58DE94832A}"/>
                    </a:ext>
                  </a:extLst>
                </p:cNvPr>
                <p:cNvSpPr>
                  <a:spLocks/>
                </p:cNvSpPr>
                <p:nvPr/>
              </p:nvSpPr>
              <p:spPr bwMode="auto">
                <a:xfrm>
                  <a:off x="829" y="2186"/>
                  <a:ext cx="184" cy="122"/>
                </a:xfrm>
                <a:custGeom>
                  <a:avLst/>
                  <a:gdLst>
                    <a:gd name="T0" fmla="*/ 183 w 184"/>
                    <a:gd name="T1" fmla="*/ 119 h 122"/>
                    <a:gd name="T2" fmla="*/ 183 w 184"/>
                    <a:gd name="T3" fmla="*/ 118 h 122"/>
                    <a:gd name="T4" fmla="*/ 2 w 184"/>
                    <a:gd name="T5" fmla="*/ 0 h 122"/>
                    <a:gd name="T6" fmla="*/ 0 w 184"/>
                    <a:gd name="T7" fmla="*/ 3 h 122"/>
                    <a:gd name="T8" fmla="*/ 181 w 184"/>
                    <a:gd name="T9" fmla="*/ 121 h 122"/>
                    <a:gd name="T10" fmla="*/ 180 w 184"/>
                    <a:gd name="T11" fmla="*/ 121 h 122"/>
                    <a:gd name="T12" fmla="*/ 183 w 184"/>
                    <a:gd name="T13" fmla="*/ 119 h 122"/>
                    <a:gd name="T14" fmla="*/ 0 60000 65536"/>
                    <a:gd name="T15" fmla="*/ 0 60000 65536"/>
                    <a:gd name="T16" fmla="*/ 0 60000 65536"/>
                    <a:gd name="T17" fmla="*/ 0 60000 65536"/>
                    <a:gd name="T18" fmla="*/ 0 60000 65536"/>
                    <a:gd name="T19" fmla="*/ 0 60000 65536"/>
                    <a:gd name="T20" fmla="*/ 0 60000 65536"/>
                    <a:gd name="T21" fmla="*/ 0 w 184"/>
                    <a:gd name="T22" fmla="*/ 0 h 122"/>
                    <a:gd name="T23" fmla="*/ 184 w 184"/>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 h="122">
                      <a:moveTo>
                        <a:pt x="183" y="119"/>
                      </a:moveTo>
                      <a:lnTo>
                        <a:pt x="183" y="118"/>
                      </a:lnTo>
                      <a:lnTo>
                        <a:pt x="2" y="0"/>
                      </a:lnTo>
                      <a:lnTo>
                        <a:pt x="0" y="3"/>
                      </a:lnTo>
                      <a:lnTo>
                        <a:pt x="181" y="121"/>
                      </a:lnTo>
                      <a:lnTo>
                        <a:pt x="180" y="121"/>
                      </a:lnTo>
                      <a:lnTo>
                        <a:pt x="183" y="119"/>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411" name="Freeform 294">
                  <a:extLst>
                    <a:ext uri="{FF2B5EF4-FFF2-40B4-BE49-F238E27FC236}">
                      <a16:creationId xmlns:a16="http://schemas.microsoft.com/office/drawing/2014/main" id="{708B260F-7AFE-4002-9345-2016BE240B15}"/>
                    </a:ext>
                  </a:extLst>
                </p:cNvPr>
                <p:cNvSpPr>
                  <a:spLocks/>
                </p:cNvSpPr>
                <p:nvPr/>
              </p:nvSpPr>
              <p:spPr bwMode="auto">
                <a:xfrm>
                  <a:off x="938" y="2309"/>
                  <a:ext cx="75" cy="2"/>
                </a:xfrm>
                <a:custGeom>
                  <a:avLst/>
                  <a:gdLst>
                    <a:gd name="T0" fmla="*/ 0 w 75"/>
                    <a:gd name="T1" fmla="*/ 1 h 2"/>
                    <a:gd name="T2" fmla="*/ 0 w 75"/>
                    <a:gd name="T3" fmla="*/ 1 h 2"/>
                    <a:gd name="T4" fmla="*/ 14 w 75"/>
                    <a:gd name="T5" fmla="*/ 1 h 2"/>
                    <a:gd name="T6" fmla="*/ 28 w 75"/>
                    <a:gd name="T7" fmla="*/ 1 h 2"/>
                    <a:gd name="T8" fmla="*/ 41 w 75"/>
                    <a:gd name="T9" fmla="*/ 1 h 2"/>
                    <a:gd name="T10" fmla="*/ 52 w 75"/>
                    <a:gd name="T11" fmla="*/ 1 h 2"/>
                    <a:gd name="T12" fmla="*/ 61 w 75"/>
                    <a:gd name="T13" fmla="*/ 1 h 2"/>
                    <a:gd name="T14" fmla="*/ 68 w 75"/>
                    <a:gd name="T15" fmla="*/ 1 h 2"/>
                    <a:gd name="T16" fmla="*/ 72 w 75"/>
                    <a:gd name="T17" fmla="*/ 1 h 2"/>
                    <a:gd name="T18" fmla="*/ 74 w 75"/>
                    <a:gd name="T19" fmla="*/ 1 h 2"/>
                    <a:gd name="T20" fmla="*/ 71 w 75"/>
                    <a:gd name="T21" fmla="*/ 1 h 2"/>
                    <a:gd name="T22" fmla="*/ 72 w 75"/>
                    <a:gd name="T23" fmla="*/ 1 h 2"/>
                    <a:gd name="T24" fmla="*/ 68 w 75"/>
                    <a:gd name="T25" fmla="*/ 1 h 2"/>
                    <a:gd name="T26" fmla="*/ 61 w 75"/>
                    <a:gd name="T27" fmla="*/ 1 h 2"/>
                    <a:gd name="T28" fmla="*/ 52 w 75"/>
                    <a:gd name="T29" fmla="*/ 0 h 2"/>
                    <a:gd name="T30" fmla="*/ 41 w 75"/>
                    <a:gd name="T31" fmla="*/ 0 h 2"/>
                    <a:gd name="T32" fmla="*/ 28 w 75"/>
                    <a:gd name="T33" fmla="*/ 0 h 2"/>
                    <a:gd name="T34" fmla="*/ 14 w 75"/>
                    <a:gd name="T35" fmla="*/ 0 h 2"/>
                    <a:gd name="T36" fmla="*/ 0 w 75"/>
                    <a:gd name="T37" fmla="*/ 0 h 2"/>
                    <a:gd name="T38" fmla="*/ 0 w 75"/>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
                    <a:gd name="T62" fmla="*/ 75 w 75"/>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
                      <a:moveTo>
                        <a:pt x="0" y="1"/>
                      </a:moveTo>
                      <a:lnTo>
                        <a:pt x="0" y="1"/>
                      </a:lnTo>
                      <a:lnTo>
                        <a:pt x="14" y="1"/>
                      </a:lnTo>
                      <a:lnTo>
                        <a:pt x="28" y="1"/>
                      </a:lnTo>
                      <a:lnTo>
                        <a:pt x="41" y="1"/>
                      </a:lnTo>
                      <a:lnTo>
                        <a:pt x="52" y="1"/>
                      </a:lnTo>
                      <a:lnTo>
                        <a:pt x="61" y="1"/>
                      </a:lnTo>
                      <a:lnTo>
                        <a:pt x="68" y="1"/>
                      </a:lnTo>
                      <a:lnTo>
                        <a:pt x="72" y="1"/>
                      </a:lnTo>
                      <a:lnTo>
                        <a:pt x="74" y="1"/>
                      </a:lnTo>
                      <a:lnTo>
                        <a:pt x="71" y="1"/>
                      </a:lnTo>
                      <a:lnTo>
                        <a:pt x="72" y="1"/>
                      </a:lnTo>
                      <a:lnTo>
                        <a:pt x="68" y="1"/>
                      </a:lnTo>
                      <a:lnTo>
                        <a:pt x="61" y="1"/>
                      </a:lnTo>
                      <a:lnTo>
                        <a:pt x="52" y="0"/>
                      </a:lnTo>
                      <a:lnTo>
                        <a:pt x="41" y="0"/>
                      </a:lnTo>
                      <a:lnTo>
                        <a:pt x="28" y="0"/>
                      </a:lnTo>
                      <a:lnTo>
                        <a:pt x="14" y="0"/>
                      </a:lnTo>
                      <a:lnTo>
                        <a:pt x="0" y="0"/>
                      </a:lnTo>
                      <a:lnTo>
                        <a:pt x="0" y="1"/>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412" name="Freeform 295">
                  <a:extLst>
                    <a:ext uri="{FF2B5EF4-FFF2-40B4-BE49-F238E27FC236}">
                      <a16:creationId xmlns:a16="http://schemas.microsoft.com/office/drawing/2014/main" id="{CA5107BB-FFDA-46E1-99A9-730DC2081084}"/>
                    </a:ext>
                  </a:extLst>
                </p:cNvPr>
                <p:cNvSpPr>
                  <a:spLocks/>
                </p:cNvSpPr>
                <p:nvPr/>
              </p:nvSpPr>
              <p:spPr bwMode="auto">
                <a:xfrm>
                  <a:off x="849" y="2310"/>
                  <a:ext cx="85" cy="35"/>
                </a:xfrm>
                <a:custGeom>
                  <a:avLst/>
                  <a:gdLst>
                    <a:gd name="T0" fmla="*/ 0 w 85"/>
                    <a:gd name="T1" fmla="*/ 30 h 35"/>
                    <a:gd name="T2" fmla="*/ 3 w 85"/>
                    <a:gd name="T3" fmla="*/ 32 h 35"/>
                    <a:gd name="T4" fmla="*/ 15 w 85"/>
                    <a:gd name="T5" fmla="*/ 25 h 35"/>
                    <a:gd name="T6" fmla="*/ 26 w 85"/>
                    <a:gd name="T7" fmla="*/ 20 h 35"/>
                    <a:gd name="T8" fmla="*/ 34 w 85"/>
                    <a:gd name="T9" fmla="*/ 16 h 35"/>
                    <a:gd name="T10" fmla="*/ 43 w 85"/>
                    <a:gd name="T11" fmla="*/ 14 h 35"/>
                    <a:gd name="T12" fmla="*/ 53 w 85"/>
                    <a:gd name="T13" fmla="*/ 11 h 35"/>
                    <a:gd name="T14" fmla="*/ 62 w 85"/>
                    <a:gd name="T15" fmla="*/ 8 h 35"/>
                    <a:gd name="T16" fmla="*/ 72 w 85"/>
                    <a:gd name="T17" fmla="*/ 5 h 35"/>
                    <a:gd name="T18" fmla="*/ 84 w 85"/>
                    <a:gd name="T19" fmla="*/ 4 h 35"/>
                    <a:gd name="T20" fmla="*/ 84 w 85"/>
                    <a:gd name="T21" fmla="*/ 0 h 35"/>
                    <a:gd name="T22" fmla="*/ 72 w 85"/>
                    <a:gd name="T23" fmla="*/ 3 h 35"/>
                    <a:gd name="T24" fmla="*/ 61 w 85"/>
                    <a:gd name="T25" fmla="*/ 5 h 35"/>
                    <a:gd name="T26" fmla="*/ 51 w 85"/>
                    <a:gd name="T27" fmla="*/ 8 h 35"/>
                    <a:gd name="T28" fmla="*/ 41 w 85"/>
                    <a:gd name="T29" fmla="*/ 11 h 35"/>
                    <a:gd name="T30" fmla="*/ 32 w 85"/>
                    <a:gd name="T31" fmla="*/ 13 h 35"/>
                    <a:gd name="T32" fmla="*/ 23 w 85"/>
                    <a:gd name="T33" fmla="*/ 17 h 35"/>
                    <a:gd name="T34" fmla="*/ 13 w 85"/>
                    <a:gd name="T35" fmla="*/ 22 h 35"/>
                    <a:gd name="T36" fmla="*/ 1 w 85"/>
                    <a:gd name="T37" fmla="*/ 29 h 35"/>
                    <a:gd name="T38" fmla="*/ 4 w 85"/>
                    <a:gd name="T39" fmla="*/ 30 h 35"/>
                    <a:gd name="T40" fmla="*/ 0 w 85"/>
                    <a:gd name="T41" fmla="*/ 30 h 35"/>
                    <a:gd name="T42" fmla="*/ 0 w 85"/>
                    <a:gd name="T43" fmla="*/ 34 h 35"/>
                    <a:gd name="T44" fmla="*/ 3 w 85"/>
                    <a:gd name="T45" fmla="*/ 32 h 35"/>
                    <a:gd name="T46" fmla="*/ 0 w 85"/>
                    <a:gd name="T47" fmla="*/ 30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35"/>
                    <a:gd name="T74" fmla="*/ 85 w 85"/>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35">
                      <a:moveTo>
                        <a:pt x="0" y="30"/>
                      </a:moveTo>
                      <a:lnTo>
                        <a:pt x="3" y="32"/>
                      </a:lnTo>
                      <a:lnTo>
                        <a:pt x="15" y="25"/>
                      </a:lnTo>
                      <a:lnTo>
                        <a:pt x="26" y="20"/>
                      </a:lnTo>
                      <a:lnTo>
                        <a:pt x="34" y="16"/>
                      </a:lnTo>
                      <a:lnTo>
                        <a:pt x="43" y="14"/>
                      </a:lnTo>
                      <a:lnTo>
                        <a:pt x="53" y="11"/>
                      </a:lnTo>
                      <a:lnTo>
                        <a:pt x="62" y="8"/>
                      </a:lnTo>
                      <a:lnTo>
                        <a:pt x="72" y="5"/>
                      </a:lnTo>
                      <a:lnTo>
                        <a:pt x="84" y="4"/>
                      </a:lnTo>
                      <a:lnTo>
                        <a:pt x="84" y="0"/>
                      </a:lnTo>
                      <a:lnTo>
                        <a:pt x="72" y="3"/>
                      </a:lnTo>
                      <a:lnTo>
                        <a:pt x="61" y="5"/>
                      </a:lnTo>
                      <a:lnTo>
                        <a:pt x="51" y="8"/>
                      </a:lnTo>
                      <a:lnTo>
                        <a:pt x="41" y="11"/>
                      </a:lnTo>
                      <a:lnTo>
                        <a:pt x="32" y="13"/>
                      </a:lnTo>
                      <a:lnTo>
                        <a:pt x="23" y="17"/>
                      </a:lnTo>
                      <a:lnTo>
                        <a:pt x="13" y="22"/>
                      </a:lnTo>
                      <a:lnTo>
                        <a:pt x="1" y="29"/>
                      </a:lnTo>
                      <a:lnTo>
                        <a:pt x="4" y="30"/>
                      </a:lnTo>
                      <a:lnTo>
                        <a:pt x="0" y="30"/>
                      </a:lnTo>
                      <a:lnTo>
                        <a:pt x="0" y="34"/>
                      </a:lnTo>
                      <a:lnTo>
                        <a:pt x="3" y="32"/>
                      </a:lnTo>
                      <a:lnTo>
                        <a:pt x="0" y="3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grpSp>
        <p:sp>
          <p:nvSpPr>
            <p:cNvPr id="57398" name="Line 296">
              <a:extLst>
                <a:ext uri="{FF2B5EF4-FFF2-40B4-BE49-F238E27FC236}">
                  <a16:creationId xmlns:a16="http://schemas.microsoft.com/office/drawing/2014/main" id="{BD6A5F38-5966-40BF-B846-0105EC9D0EFA}"/>
                </a:ext>
              </a:extLst>
            </p:cNvPr>
            <p:cNvSpPr>
              <a:spLocks noChangeShapeType="1"/>
            </p:cNvSpPr>
            <p:nvPr/>
          </p:nvSpPr>
          <p:spPr bwMode="auto">
            <a:xfrm>
              <a:off x="431" y="2429"/>
              <a:ext cx="552"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99" name="Line 297">
              <a:extLst>
                <a:ext uri="{FF2B5EF4-FFF2-40B4-BE49-F238E27FC236}">
                  <a16:creationId xmlns:a16="http://schemas.microsoft.com/office/drawing/2014/main" id="{F3F520D4-9578-4BDF-B562-BB440D7935AE}"/>
                </a:ext>
              </a:extLst>
            </p:cNvPr>
            <p:cNvSpPr>
              <a:spLocks noChangeShapeType="1"/>
            </p:cNvSpPr>
            <p:nvPr/>
          </p:nvSpPr>
          <p:spPr bwMode="auto">
            <a:xfrm>
              <a:off x="536" y="2627"/>
              <a:ext cx="40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0" name="Line 298">
              <a:extLst>
                <a:ext uri="{FF2B5EF4-FFF2-40B4-BE49-F238E27FC236}">
                  <a16:creationId xmlns:a16="http://schemas.microsoft.com/office/drawing/2014/main" id="{D9388A53-9976-4DC7-B711-E9B00B20A46C}"/>
                </a:ext>
              </a:extLst>
            </p:cNvPr>
            <p:cNvSpPr>
              <a:spLocks noChangeShapeType="1"/>
            </p:cNvSpPr>
            <p:nvPr/>
          </p:nvSpPr>
          <p:spPr bwMode="auto">
            <a:xfrm>
              <a:off x="543" y="2746"/>
              <a:ext cx="40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1" name="Line 299">
              <a:extLst>
                <a:ext uri="{FF2B5EF4-FFF2-40B4-BE49-F238E27FC236}">
                  <a16:creationId xmlns:a16="http://schemas.microsoft.com/office/drawing/2014/main" id="{DCB93F38-6773-4417-AEE3-07F5C400C2AD}"/>
                </a:ext>
              </a:extLst>
            </p:cNvPr>
            <p:cNvSpPr>
              <a:spLocks noChangeShapeType="1"/>
            </p:cNvSpPr>
            <p:nvPr/>
          </p:nvSpPr>
          <p:spPr bwMode="auto">
            <a:xfrm>
              <a:off x="542" y="2862"/>
              <a:ext cx="40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402" name="Rectangle 300">
              <a:extLst>
                <a:ext uri="{FF2B5EF4-FFF2-40B4-BE49-F238E27FC236}">
                  <a16:creationId xmlns:a16="http://schemas.microsoft.com/office/drawing/2014/main" id="{73B37259-FD00-4812-9DAE-7400BD88F32F}"/>
                </a:ext>
              </a:extLst>
            </p:cNvPr>
            <p:cNvSpPr>
              <a:spLocks noChangeArrowheads="1"/>
            </p:cNvSpPr>
            <p:nvPr/>
          </p:nvSpPr>
          <p:spPr bwMode="auto">
            <a:xfrm>
              <a:off x="341" y="2175"/>
              <a:ext cx="676" cy="759"/>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6873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73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73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spcAft>
                  <a:spcPct val="50000"/>
                </a:spcAft>
                <a:buFontTx/>
                <a:buNone/>
              </a:pPr>
              <a:r>
                <a:rPr lang="en-US" altLang="ko-KR" sz="1200" b="1">
                  <a:latin typeface="Arial" panose="020B0604020202020204" pitchFamily="34" charset="0"/>
                  <a:ea typeface="굴림" panose="020B0600000101010101" pitchFamily="34" charset="-127"/>
                </a:rPr>
                <a:t>Request for Quotation</a:t>
              </a:r>
            </a:p>
            <a:p>
              <a:pPr eaLnBrk="1" hangingPunct="1">
                <a:lnSpc>
                  <a:spcPct val="90000"/>
                </a:lnSpc>
                <a:spcBef>
                  <a:spcPct val="0"/>
                </a:spcBef>
                <a:spcAft>
                  <a:spcPct val="50000"/>
                </a:spcAft>
                <a:buFontTx/>
                <a:buNone/>
              </a:pPr>
              <a:endParaRPr lang="en-US" altLang="ko-KR" sz="900" b="1">
                <a:latin typeface="Arial" panose="020B0604020202020204" pitchFamily="34" charset="0"/>
                <a:ea typeface="굴림" panose="020B0600000101010101" pitchFamily="34" charset="-127"/>
              </a:endParaRP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10</a:t>
              </a: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20</a:t>
              </a: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30</a:t>
              </a:r>
            </a:p>
          </p:txBody>
        </p:sp>
      </p:grpSp>
      <p:grpSp>
        <p:nvGrpSpPr>
          <p:cNvPr id="57349" name="Group 301">
            <a:extLst>
              <a:ext uri="{FF2B5EF4-FFF2-40B4-BE49-F238E27FC236}">
                <a16:creationId xmlns:a16="http://schemas.microsoft.com/office/drawing/2014/main" id="{9532B64A-C1B1-451B-8682-1A6E767A1F41}"/>
              </a:ext>
            </a:extLst>
          </p:cNvPr>
          <p:cNvGrpSpPr>
            <a:grpSpLocks/>
          </p:cNvGrpSpPr>
          <p:nvPr/>
        </p:nvGrpSpPr>
        <p:grpSpPr bwMode="auto">
          <a:xfrm>
            <a:off x="2787650" y="3503613"/>
            <a:ext cx="1035050" cy="1179512"/>
            <a:chOff x="1905" y="2148"/>
            <a:chExt cx="652" cy="743"/>
          </a:xfrm>
        </p:grpSpPr>
        <p:grpSp>
          <p:nvGrpSpPr>
            <p:cNvPr id="57376" name="Group 302">
              <a:extLst>
                <a:ext uri="{FF2B5EF4-FFF2-40B4-BE49-F238E27FC236}">
                  <a16:creationId xmlns:a16="http://schemas.microsoft.com/office/drawing/2014/main" id="{4328D083-6708-4D02-8E3C-DF2B7BD942FF}"/>
                </a:ext>
              </a:extLst>
            </p:cNvPr>
            <p:cNvGrpSpPr>
              <a:grpSpLocks/>
            </p:cNvGrpSpPr>
            <p:nvPr/>
          </p:nvGrpSpPr>
          <p:grpSpPr bwMode="auto">
            <a:xfrm>
              <a:off x="1915" y="2148"/>
              <a:ext cx="642" cy="743"/>
              <a:chOff x="1915" y="2148"/>
              <a:chExt cx="642" cy="743"/>
            </a:xfrm>
          </p:grpSpPr>
          <p:sp>
            <p:nvSpPr>
              <p:cNvPr id="57387" name="Freeform 303">
                <a:extLst>
                  <a:ext uri="{FF2B5EF4-FFF2-40B4-BE49-F238E27FC236}">
                    <a16:creationId xmlns:a16="http://schemas.microsoft.com/office/drawing/2014/main" id="{EC7A388C-6E86-4CB6-AA89-E67D1BC6DA6C}"/>
                  </a:ext>
                </a:extLst>
              </p:cNvPr>
              <p:cNvSpPr>
                <a:spLocks/>
              </p:cNvSpPr>
              <p:nvPr/>
            </p:nvSpPr>
            <p:spPr bwMode="auto">
              <a:xfrm>
                <a:off x="1915" y="2148"/>
                <a:ext cx="642" cy="743"/>
              </a:xfrm>
              <a:custGeom>
                <a:avLst/>
                <a:gdLst>
                  <a:gd name="T0" fmla="*/ 451 w 642"/>
                  <a:gd name="T1" fmla="*/ 0 h 743"/>
                  <a:gd name="T2" fmla="*/ 0 w 642"/>
                  <a:gd name="T3" fmla="*/ 0 h 743"/>
                  <a:gd name="T4" fmla="*/ 0 w 642"/>
                  <a:gd name="T5" fmla="*/ 742 h 743"/>
                  <a:gd name="T6" fmla="*/ 641 w 642"/>
                  <a:gd name="T7" fmla="*/ 742 h 743"/>
                  <a:gd name="T8" fmla="*/ 641 w 642"/>
                  <a:gd name="T9" fmla="*/ 124 h 743"/>
                  <a:gd name="T10" fmla="*/ 451 w 642"/>
                  <a:gd name="T11" fmla="*/ 0 h 74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2" h="743">
                    <a:moveTo>
                      <a:pt x="451" y="0"/>
                    </a:moveTo>
                    <a:lnTo>
                      <a:pt x="0" y="0"/>
                    </a:lnTo>
                    <a:lnTo>
                      <a:pt x="0" y="742"/>
                    </a:lnTo>
                    <a:lnTo>
                      <a:pt x="641" y="742"/>
                    </a:lnTo>
                    <a:lnTo>
                      <a:pt x="641" y="124"/>
                    </a:lnTo>
                    <a:lnTo>
                      <a:pt x="451" y="0"/>
                    </a:lnTo>
                  </a:path>
                </a:pathLst>
              </a:custGeom>
              <a:solidFill>
                <a:srgbClr val="FFFFCC"/>
              </a:solidFill>
              <a:ln>
                <a:noFill/>
              </a:ln>
              <a:effectLst>
                <a:outerShdw dist="53882" dir="2700000" algn="ctr" rotWithShape="0">
                  <a:schemeClr val="bg2"/>
                </a:outerShdw>
              </a:effectLst>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nvGrpSpPr>
              <p:cNvPr id="57388" name="Group 304">
                <a:extLst>
                  <a:ext uri="{FF2B5EF4-FFF2-40B4-BE49-F238E27FC236}">
                    <a16:creationId xmlns:a16="http://schemas.microsoft.com/office/drawing/2014/main" id="{0A5C6D7B-33FF-4070-84AC-EEF5D2E5A8A8}"/>
                  </a:ext>
                </a:extLst>
              </p:cNvPr>
              <p:cNvGrpSpPr>
                <a:grpSpLocks/>
              </p:cNvGrpSpPr>
              <p:nvPr/>
            </p:nvGrpSpPr>
            <p:grpSpPr bwMode="auto">
              <a:xfrm>
                <a:off x="2352" y="2149"/>
                <a:ext cx="197" cy="198"/>
                <a:chOff x="2352" y="2149"/>
                <a:chExt cx="197" cy="198"/>
              </a:xfrm>
            </p:grpSpPr>
            <p:sp>
              <p:nvSpPr>
                <p:cNvPr id="57389" name="Freeform 305">
                  <a:extLst>
                    <a:ext uri="{FF2B5EF4-FFF2-40B4-BE49-F238E27FC236}">
                      <a16:creationId xmlns:a16="http://schemas.microsoft.com/office/drawing/2014/main" id="{7240B8A6-C55F-40F8-8CD1-DBC375BF3011}"/>
                    </a:ext>
                  </a:extLst>
                </p:cNvPr>
                <p:cNvSpPr>
                  <a:spLocks/>
                </p:cNvSpPr>
                <p:nvPr/>
              </p:nvSpPr>
              <p:spPr bwMode="auto">
                <a:xfrm>
                  <a:off x="2365" y="2149"/>
                  <a:ext cx="183" cy="127"/>
                </a:xfrm>
                <a:custGeom>
                  <a:avLst/>
                  <a:gdLst>
                    <a:gd name="T0" fmla="*/ 1 w 183"/>
                    <a:gd name="T1" fmla="*/ 4 h 127"/>
                    <a:gd name="T2" fmla="*/ 0 w 183"/>
                    <a:gd name="T3" fmla="*/ 4 h 127"/>
                    <a:gd name="T4" fmla="*/ 180 w 183"/>
                    <a:gd name="T5" fmla="*/ 126 h 127"/>
                    <a:gd name="T6" fmla="*/ 182 w 183"/>
                    <a:gd name="T7" fmla="*/ 123 h 127"/>
                    <a:gd name="T8" fmla="*/ 2 w 183"/>
                    <a:gd name="T9" fmla="*/ 0 h 127"/>
                    <a:gd name="T10" fmla="*/ 1 w 183"/>
                    <a:gd name="T11" fmla="*/ 0 h 127"/>
                    <a:gd name="T12" fmla="*/ 2 w 183"/>
                    <a:gd name="T13" fmla="*/ 0 h 127"/>
                    <a:gd name="T14" fmla="*/ 1 w 183"/>
                    <a:gd name="T15" fmla="*/ 0 h 127"/>
                    <a:gd name="T16" fmla="*/ 1 w 183"/>
                    <a:gd name="T17" fmla="*/ 4 h 1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3"/>
                    <a:gd name="T28" fmla="*/ 0 h 127"/>
                    <a:gd name="T29" fmla="*/ 183 w 183"/>
                    <a:gd name="T30" fmla="*/ 127 h 1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3" h="127">
                      <a:moveTo>
                        <a:pt x="1" y="4"/>
                      </a:moveTo>
                      <a:lnTo>
                        <a:pt x="0" y="4"/>
                      </a:lnTo>
                      <a:lnTo>
                        <a:pt x="180" y="126"/>
                      </a:lnTo>
                      <a:lnTo>
                        <a:pt x="182" y="123"/>
                      </a:lnTo>
                      <a:lnTo>
                        <a:pt x="2" y="0"/>
                      </a:lnTo>
                      <a:lnTo>
                        <a:pt x="1" y="0"/>
                      </a:lnTo>
                      <a:lnTo>
                        <a:pt x="2" y="0"/>
                      </a:lnTo>
                      <a:lnTo>
                        <a:pt x="1" y="0"/>
                      </a:lnTo>
                      <a:lnTo>
                        <a:pt x="1" y="4"/>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390" name="Freeform 306">
                  <a:extLst>
                    <a:ext uri="{FF2B5EF4-FFF2-40B4-BE49-F238E27FC236}">
                      <a16:creationId xmlns:a16="http://schemas.microsoft.com/office/drawing/2014/main" id="{4903CFD0-69FB-436B-ACFD-6E49830FCDC8}"/>
                    </a:ext>
                  </a:extLst>
                </p:cNvPr>
                <p:cNvSpPr>
                  <a:spLocks/>
                </p:cNvSpPr>
                <p:nvPr/>
              </p:nvSpPr>
              <p:spPr bwMode="auto">
                <a:xfrm>
                  <a:off x="2352" y="2154"/>
                  <a:ext cx="193" cy="193"/>
                </a:xfrm>
                <a:custGeom>
                  <a:avLst/>
                  <a:gdLst>
                    <a:gd name="T0" fmla="*/ 9 w 193"/>
                    <a:gd name="T1" fmla="*/ 192 h 193"/>
                    <a:gd name="T2" fmla="*/ 16 w 193"/>
                    <a:gd name="T3" fmla="*/ 158 h 193"/>
                    <a:gd name="T4" fmla="*/ 17 w 193"/>
                    <a:gd name="T5" fmla="*/ 131 h 193"/>
                    <a:gd name="T6" fmla="*/ 19 w 193"/>
                    <a:gd name="T7" fmla="*/ 108 h 193"/>
                    <a:gd name="T8" fmla="*/ 20 w 193"/>
                    <a:gd name="T9" fmla="*/ 79 h 193"/>
                    <a:gd name="T10" fmla="*/ 18 w 193"/>
                    <a:gd name="T11" fmla="*/ 70 h 193"/>
                    <a:gd name="T12" fmla="*/ 17 w 193"/>
                    <a:gd name="T13" fmla="*/ 61 h 193"/>
                    <a:gd name="T14" fmla="*/ 17 w 193"/>
                    <a:gd name="T15" fmla="*/ 50 h 193"/>
                    <a:gd name="T16" fmla="*/ 13 w 193"/>
                    <a:gd name="T17" fmla="*/ 41 h 193"/>
                    <a:gd name="T18" fmla="*/ 11 w 193"/>
                    <a:gd name="T19" fmla="*/ 32 h 193"/>
                    <a:gd name="T20" fmla="*/ 8 w 193"/>
                    <a:gd name="T21" fmla="*/ 23 h 193"/>
                    <a:gd name="T22" fmla="*/ 4 w 193"/>
                    <a:gd name="T23" fmla="*/ 12 h 193"/>
                    <a:gd name="T24" fmla="*/ 0 w 193"/>
                    <a:gd name="T25" fmla="*/ 1 h 193"/>
                    <a:gd name="T26" fmla="*/ 3 w 193"/>
                    <a:gd name="T27" fmla="*/ 0 h 193"/>
                    <a:gd name="T28" fmla="*/ 7 w 193"/>
                    <a:gd name="T29" fmla="*/ 0 h 193"/>
                    <a:gd name="T30" fmla="*/ 13 w 193"/>
                    <a:gd name="T31" fmla="*/ 0 h 193"/>
                    <a:gd name="T32" fmla="*/ 15 w 193"/>
                    <a:gd name="T33" fmla="*/ 0 h 193"/>
                    <a:gd name="T34" fmla="*/ 28 w 193"/>
                    <a:gd name="T35" fmla="*/ 11 h 193"/>
                    <a:gd name="T36" fmla="*/ 43 w 193"/>
                    <a:gd name="T37" fmla="*/ 22 h 193"/>
                    <a:gd name="T38" fmla="*/ 60 w 193"/>
                    <a:gd name="T39" fmla="*/ 31 h 193"/>
                    <a:gd name="T40" fmla="*/ 74 w 193"/>
                    <a:gd name="T41" fmla="*/ 42 h 193"/>
                    <a:gd name="T42" fmla="*/ 89 w 193"/>
                    <a:gd name="T43" fmla="*/ 52 h 193"/>
                    <a:gd name="T44" fmla="*/ 105 w 193"/>
                    <a:gd name="T45" fmla="*/ 62 h 193"/>
                    <a:gd name="T46" fmla="*/ 118 w 193"/>
                    <a:gd name="T47" fmla="*/ 71 h 193"/>
                    <a:gd name="T48" fmla="*/ 131 w 193"/>
                    <a:gd name="T49" fmla="*/ 80 h 193"/>
                    <a:gd name="T50" fmla="*/ 143 w 193"/>
                    <a:gd name="T51" fmla="*/ 88 h 193"/>
                    <a:gd name="T52" fmla="*/ 156 w 193"/>
                    <a:gd name="T53" fmla="*/ 96 h 193"/>
                    <a:gd name="T54" fmla="*/ 165 w 193"/>
                    <a:gd name="T55" fmla="*/ 103 h 193"/>
                    <a:gd name="T56" fmla="*/ 175 w 193"/>
                    <a:gd name="T57" fmla="*/ 109 h 193"/>
                    <a:gd name="T58" fmla="*/ 183 w 193"/>
                    <a:gd name="T59" fmla="*/ 115 h 193"/>
                    <a:gd name="T60" fmla="*/ 188 w 193"/>
                    <a:gd name="T61" fmla="*/ 118 h 193"/>
                    <a:gd name="T62" fmla="*/ 191 w 193"/>
                    <a:gd name="T63" fmla="*/ 120 h 193"/>
                    <a:gd name="T64" fmla="*/ 192 w 193"/>
                    <a:gd name="T65" fmla="*/ 121 h 193"/>
                    <a:gd name="T66" fmla="*/ 192 w 193"/>
                    <a:gd name="T67" fmla="*/ 125 h 193"/>
                    <a:gd name="T68" fmla="*/ 191 w 193"/>
                    <a:gd name="T69" fmla="*/ 128 h 193"/>
                    <a:gd name="T70" fmla="*/ 191 w 193"/>
                    <a:gd name="T71" fmla="*/ 131 h 193"/>
                    <a:gd name="T72" fmla="*/ 192 w 193"/>
                    <a:gd name="T73" fmla="*/ 135 h 193"/>
                    <a:gd name="T74" fmla="*/ 186 w 193"/>
                    <a:gd name="T75" fmla="*/ 135 h 193"/>
                    <a:gd name="T76" fmla="*/ 180 w 193"/>
                    <a:gd name="T77" fmla="*/ 135 h 193"/>
                    <a:gd name="T78" fmla="*/ 174 w 193"/>
                    <a:gd name="T79" fmla="*/ 135 h 193"/>
                    <a:gd name="T80" fmla="*/ 168 w 193"/>
                    <a:gd name="T81" fmla="*/ 135 h 193"/>
                    <a:gd name="T82" fmla="*/ 162 w 193"/>
                    <a:gd name="T83" fmla="*/ 135 h 193"/>
                    <a:gd name="T84" fmla="*/ 157 w 193"/>
                    <a:gd name="T85" fmla="*/ 136 h 193"/>
                    <a:gd name="T86" fmla="*/ 152 w 193"/>
                    <a:gd name="T87" fmla="*/ 136 h 193"/>
                    <a:gd name="T88" fmla="*/ 149 w 193"/>
                    <a:gd name="T89" fmla="*/ 138 h 193"/>
                    <a:gd name="T90" fmla="*/ 136 w 193"/>
                    <a:gd name="T91" fmla="*/ 139 h 193"/>
                    <a:gd name="T92" fmla="*/ 125 w 193"/>
                    <a:gd name="T93" fmla="*/ 141 h 193"/>
                    <a:gd name="T94" fmla="*/ 114 w 193"/>
                    <a:gd name="T95" fmla="*/ 142 h 193"/>
                    <a:gd name="T96" fmla="*/ 104 w 193"/>
                    <a:gd name="T97" fmla="*/ 145 h 193"/>
                    <a:gd name="T98" fmla="*/ 95 w 193"/>
                    <a:gd name="T99" fmla="*/ 148 h 193"/>
                    <a:gd name="T100" fmla="*/ 85 w 193"/>
                    <a:gd name="T101" fmla="*/ 151 h 193"/>
                    <a:gd name="T102" fmla="*/ 76 w 193"/>
                    <a:gd name="T103" fmla="*/ 155 h 193"/>
                    <a:gd name="T104" fmla="*/ 69 w 193"/>
                    <a:gd name="T105" fmla="*/ 157 h 193"/>
                    <a:gd name="T106" fmla="*/ 60 w 193"/>
                    <a:gd name="T107" fmla="*/ 162 h 193"/>
                    <a:gd name="T108" fmla="*/ 52 w 193"/>
                    <a:gd name="T109" fmla="*/ 165 h 193"/>
                    <a:gd name="T110" fmla="*/ 44 w 193"/>
                    <a:gd name="T111" fmla="*/ 169 h 193"/>
                    <a:gd name="T112" fmla="*/ 38 w 193"/>
                    <a:gd name="T113" fmla="*/ 174 h 193"/>
                    <a:gd name="T114" fmla="*/ 30 w 193"/>
                    <a:gd name="T115" fmla="*/ 179 h 193"/>
                    <a:gd name="T116" fmla="*/ 22 w 193"/>
                    <a:gd name="T117" fmla="*/ 184 h 193"/>
                    <a:gd name="T118" fmla="*/ 17 w 193"/>
                    <a:gd name="T119" fmla="*/ 188 h 193"/>
                    <a:gd name="T120" fmla="*/ 9 w 193"/>
                    <a:gd name="T121" fmla="*/ 192 h 1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3"/>
                    <a:gd name="T184" fmla="*/ 0 h 193"/>
                    <a:gd name="T185" fmla="*/ 193 w 193"/>
                    <a:gd name="T186" fmla="*/ 193 h 1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3" h="193">
                      <a:moveTo>
                        <a:pt x="9" y="192"/>
                      </a:moveTo>
                      <a:lnTo>
                        <a:pt x="16" y="158"/>
                      </a:lnTo>
                      <a:lnTo>
                        <a:pt x="17" y="131"/>
                      </a:lnTo>
                      <a:lnTo>
                        <a:pt x="19" y="108"/>
                      </a:lnTo>
                      <a:lnTo>
                        <a:pt x="20" y="79"/>
                      </a:lnTo>
                      <a:lnTo>
                        <a:pt x="18" y="70"/>
                      </a:lnTo>
                      <a:lnTo>
                        <a:pt x="17" y="61"/>
                      </a:lnTo>
                      <a:lnTo>
                        <a:pt x="17" y="50"/>
                      </a:lnTo>
                      <a:lnTo>
                        <a:pt x="13" y="41"/>
                      </a:lnTo>
                      <a:lnTo>
                        <a:pt x="11" y="32"/>
                      </a:lnTo>
                      <a:lnTo>
                        <a:pt x="8" y="23"/>
                      </a:lnTo>
                      <a:lnTo>
                        <a:pt x="4" y="12"/>
                      </a:lnTo>
                      <a:lnTo>
                        <a:pt x="0" y="1"/>
                      </a:lnTo>
                      <a:lnTo>
                        <a:pt x="3" y="0"/>
                      </a:lnTo>
                      <a:lnTo>
                        <a:pt x="7" y="0"/>
                      </a:lnTo>
                      <a:lnTo>
                        <a:pt x="13" y="0"/>
                      </a:lnTo>
                      <a:lnTo>
                        <a:pt x="15" y="0"/>
                      </a:lnTo>
                      <a:lnTo>
                        <a:pt x="28" y="11"/>
                      </a:lnTo>
                      <a:lnTo>
                        <a:pt x="43" y="22"/>
                      </a:lnTo>
                      <a:lnTo>
                        <a:pt x="60" y="31"/>
                      </a:lnTo>
                      <a:lnTo>
                        <a:pt x="74" y="42"/>
                      </a:lnTo>
                      <a:lnTo>
                        <a:pt x="89" y="52"/>
                      </a:lnTo>
                      <a:lnTo>
                        <a:pt x="105" y="62"/>
                      </a:lnTo>
                      <a:lnTo>
                        <a:pt x="118" y="71"/>
                      </a:lnTo>
                      <a:lnTo>
                        <a:pt x="131" y="80"/>
                      </a:lnTo>
                      <a:lnTo>
                        <a:pt x="143" y="88"/>
                      </a:lnTo>
                      <a:lnTo>
                        <a:pt x="156" y="96"/>
                      </a:lnTo>
                      <a:lnTo>
                        <a:pt x="165" y="103"/>
                      </a:lnTo>
                      <a:lnTo>
                        <a:pt x="175" y="109"/>
                      </a:lnTo>
                      <a:lnTo>
                        <a:pt x="183" y="115"/>
                      </a:lnTo>
                      <a:lnTo>
                        <a:pt x="188" y="118"/>
                      </a:lnTo>
                      <a:lnTo>
                        <a:pt x="191" y="120"/>
                      </a:lnTo>
                      <a:lnTo>
                        <a:pt x="192" y="121"/>
                      </a:lnTo>
                      <a:lnTo>
                        <a:pt x="192" y="125"/>
                      </a:lnTo>
                      <a:lnTo>
                        <a:pt x="191" y="128"/>
                      </a:lnTo>
                      <a:lnTo>
                        <a:pt x="191" y="131"/>
                      </a:lnTo>
                      <a:lnTo>
                        <a:pt x="192" y="135"/>
                      </a:lnTo>
                      <a:lnTo>
                        <a:pt x="186" y="135"/>
                      </a:lnTo>
                      <a:lnTo>
                        <a:pt x="180" y="135"/>
                      </a:lnTo>
                      <a:lnTo>
                        <a:pt x="174" y="135"/>
                      </a:lnTo>
                      <a:lnTo>
                        <a:pt x="168" y="135"/>
                      </a:lnTo>
                      <a:lnTo>
                        <a:pt x="162" y="135"/>
                      </a:lnTo>
                      <a:lnTo>
                        <a:pt x="157" y="136"/>
                      </a:lnTo>
                      <a:lnTo>
                        <a:pt x="152" y="136"/>
                      </a:lnTo>
                      <a:lnTo>
                        <a:pt x="149" y="138"/>
                      </a:lnTo>
                      <a:lnTo>
                        <a:pt x="136" y="139"/>
                      </a:lnTo>
                      <a:lnTo>
                        <a:pt x="125" y="141"/>
                      </a:lnTo>
                      <a:lnTo>
                        <a:pt x="114" y="142"/>
                      </a:lnTo>
                      <a:lnTo>
                        <a:pt x="104" y="145"/>
                      </a:lnTo>
                      <a:lnTo>
                        <a:pt x="95" y="148"/>
                      </a:lnTo>
                      <a:lnTo>
                        <a:pt x="85" y="151"/>
                      </a:lnTo>
                      <a:lnTo>
                        <a:pt x="76" y="155"/>
                      </a:lnTo>
                      <a:lnTo>
                        <a:pt x="69" y="157"/>
                      </a:lnTo>
                      <a:lnTo>
                        <a:pt x="60" y="162"/>
                      </a:lnTo>
                      <a:lnTo>
                        <a:pt x="52" y="165"/>
                      </a:lnTo>
                      <a:lnTo>
                        <a:pt x="44" y="169"/>
                      </a:lnTo>
                      <a:lnTo>
                        <a:pt x="38" y="174"/>
                      </a:lnTo>
                      <a:lnTo>
                        <a:pt x="30" y="179"/>
                      </a:lnTo>
                      <a:lnTo>
                        <a:pt x="22" y="184"/>
                      </a:lnTo>
                      <a:lnTo>
                        <a:pt x="17" y="188"/>
                      </a:lnTo>
                      <a:lnTo>
                        <a:pt x="9" y="192"/>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391" name="Freeform 307">
                  <a:extLst>
                    <a:ext uri="{FF2B5EF4-FFF2-40B4-BE49-F238E27FC236}">
                      <a16:creationId xmlns:a16="http://schemas.microsoft.com/office/drawing/2014/main" id="{444649B3-06D0-4A34-92D3-AA2B77B2FA12}"/>
                    </a:ext>
                  </a:extLst>
                </p:cNvPr>
                <p:cNvSpPr>
                  <a:spLocks/>
                </p:cNvSpPr>
                <p:nvPr/>
              </p:nvSpPr>
              <p:spPr bwMode="auto">
                <a:xfrm>
                  <a:off x="2367" y="2154"/>
                  <a:ext cx="181" cy="156"/>
                </a:xfrm>
                <a:custGeom>
                  <a:avLst/>
                  <a:gdLst>
                    <a:gd name="T0" fmla="*/ 21 w 181"/>
                    <a:gd name="T1" fmla="*/ 155 h 156"/>
                    <a:gd name="T2" fmla="*/ 24 w 181"/>
                    <a:gd name="T3" fmla="*/ 127 h 156"/>
                    <a:gd name="T4" fmla="*/ 26 w 181"/>
                    <a:gd name="T5" fmla="*/ 111 h 156"/>
                    <a:gd name="T6" fmla="*/ 26 w 181"/>
                    <a:gd name="T7" fmla="*/ 95 h 156"/>
                    <a:gd name="T8" fmla="*/ 25 w 181"/>
                    <a:gd name="T9" fmla="*/ 73 h 156"/>
                    <a:gd name="T10" fmla="*/ 23 w 181"/>
                    <a:gd name="T11" fmla="*/ 58 h 156"/>
                    <a:gd name="T12" fmla="*/ 18 w 181"/>
                    <a:gd name="T13" fmla="*/ 44 h 156"/>
                    <a:gd name="T14" fmla="*/ 13 w 181"/>
                    <a:gd name="T15" fmla="*/ 32 h 156"/>
                    <a:gd name="T16" fmla="*/ 8 w 181"/>
                    <a:gd name="T17" fmla="*/ 21 h 156"/>
                    <a:gd name="T18" fmla="*/ 4 w 181"/>
                    <a:gd name="T19" fmla="*/ 12 h 156"/>
                    <a:gd name="T20" fmla="*/ 2 w 181"/>
                    <a:gd name="T21" fmla="*/ 5 h 156"/>
                    <a:gd name="T22" fmla="*/ 0 w 181"/>
                    <a:gd name="T23" fmla="*/ 1 h 156"/>
                    <a:gd name="T24" fmla="*/ 0 w 181"/>
                    <a:gd name="T25" fmla="*/ 0 h 156"/>
                    <a:gd name="T26" fmla="*/ 180 w 181"/>
                    <a:gd name="T27" fmla="*/ 120 h 156"/>
                    <a:gd name="T28" fmla="*/ 179 w 181"/>
                    <a:gd name="T29" fmla="*/ 120 h 156"/>
                    <a:gd name="T30" fmla="*/ 175 w 181"/>
                    <a:gd name="T31" fmla="*/ 120 h 156"/>
                    <a:gd name="T32" fmla="*/ 167 w 181"/>
                    <a:gd name="T33" fmla="*/ 120 h 156"/>
                    <a:gd name="T34" fmla="*/ 158 w 181"/>
                    <a:gd name="T35" fmla="*/ 119 h 156"/>
                    <a:gd name="T36" fmla="*/ 147 w 181"/>
                    <a:gd name="T37" fmla="*/ 119 h 156"/>
                    <a:gd name="T38" fmla="*/ 133 w 181"/>
                    <a:gd name="T39" fmla="*/ 120 h 156"/>
                    <a:gd name="T40" fmla="*/ 119 w 181"/>
                    <a:gd name="T41" fmla="*/ 120 h 156"/>
                    <a:gd name="T42" fmla="*/ 103 w 181"/>
                    <a:gd name="T43" fmla="*/ 121 h 156"/>
                    <a:gd name="T44" fmla="*/ 90 w 181"/>
                    <a:gd name="T45" fmla="*/ 124 h 156"/>
                    <a:gd name="T46" fmla="*/ 79 w 181"/>
                    <a:gd name="T47" fmla="*/ 126 h 156"/>
                    <a:gd name="T48" fmla="*/ 70 w 181"/>
                    <a:gd name="T49" fmla="*/ 129 h 156"/>
                    <a:gd name="T50" fmla="*/ 62 w 181"/>
                    <a:gd name="T51" fmla="*/ 134 h 156"/>
                    <a:gd name="T52" fmla="*/ 53 w 181"/>
                    <a:gd name="T53" fmla="*/ 136 h 156"/>
                    <a:gd name="T54" fmla="*/ 43 w 181"/>
                    <a:gd name="T55" fmla="*/ 141 h 156"/>
                    <a:gd name="T56" fmla="*/ 33 w 181"/>
                    <a:gd name="T57" fmla="*/ 147 h 156"/>
                    <a:gd name="T58" fmla="*/ 21 w 181"/>
                    <a:gd name="T59" fmla="*/ 155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1"/>
                    <a:gd name="T91" fmla="*/ 0 h 156"/>
                    <a:gd name="T92" fmla="*/ 181 w 181"/>
                    <a:gd name="T93" fmla="*/ 156 h 1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1" h="156">
                      <a:moveTo>
                        <a:pt x="21" y="155"/>
                      </a:moveTo>
                      <a:lnTo>
                        <a:pt x="24" y="127"/>
                      </a:lnTo>
                      <a:lnTo>
                        <a:pt x="26" y="111"/>
                      </a:lnTo>
                      <a:lnTo>
                        <a:pt x="26" y="95"/>
                      </a:lnTo>
                      <a:lnTo>
                        <a:pt x="25" y="73"/>
                      </a:lnTo>
                      <a:lnTo>
                        <a:pt x="23" y="58"/>
                      </a:lnTo>
                      <a:lnTo>
                        <a:pt x="18" y="44"/>
                      </a:lnTo>
                      <a:lnTo>
                        <a:pt x="13" y="32"/>
                      </a:lnTo>
                      <a:lnTo>
                        <a:pt x="8" y="21"/>
                      </a:lnTo>
                      <a:lnTo>
                        <a:pt x="4" y="12"/>
                      </a:lnTo>
                      <a:lnTo>
                        <a:pt x="2" y="5"/>
                      </a:lnTo>
                      <a:lnTo>
                        <a:pt x="0" y="1"/>
                      </a:lnTo>
                      <a:lnTo>
                        <a:pt x="0" y="0"/>
                      </a:lnTo>
                      <a:lnTo>
                        <a:pt x="180" y="120"/>
                      </a:lnTo>
                      <a:lnTo>
                        <a:pt x="179" y="120"/>
                      </a:lnTo>
                      <a:lnTo>
                        <a:pt x="175" y="120"/>
                      </a:lnTo>
                      <a:lnTo>
                        <a:pt x="167" y="120"/>
                      </a:lnTo>
                      <a:lnTo>
                        <a:pt x="158" y="119"/>
                      </a:lnTo>
                      <a:lnTo>
                        <a:pt x="147" y="119"/>
                      </a:lnTo>
                      <a:lnTo>
                        <a:pt x="133" y="120"/>
                      </a:lnTo>
                      <a:lnTo>
                        <a:pt x="119" y="120"/>
                      </a:lnTo>
                      <a:lnTo>
                        <a:pt x="103" y="121"/>
                      </a:lnTo>
                      <a:lnTo>
                        <a:pt x="90" y="124"/>
                      </a:lnTo>
                      <a:lnTo>
                        <a:pt x="79" y="126"/>
                      </a:lnTo>
                      <a:lnTo>
                        <a:pt x="70" y="129"/>
                      </a:lnTo>
                      <a:lnTo>
                        <a:pt x="62" y="134"/>
                      </a:lnTo>
                      <a:lnTo>
                        <a:pt x="53" y="136"/>
                      </a:lnTo>
                      <a:lnTo>
                        <a:pt x="43" y="141"/>
                      </a:lnTo>
                      <a:lnTo>
                        <a:pt x="33" y="147"/>
                      </a:lnTo>
                      <a:lnTo>
                        <a:pt x="21" y="155"/>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392" name="Freeform 308">
                  <a:extLst>
                    <a:ext uri="{FF2B5EF4-FFF2-40B4-BE49-F238E27FC236}">
                      <a16:creationId xmlns:a16="http://schemas.microsoft.com/office/drawing/2014/main" id="{386FA435-098B-475A-9B7E-E3B332D83888}"/>
                    </a:ext>
                  </a:extLst>
                </p:cNvPr>
                <p:cNvSpPr>
                  <a:spLocks/>
                </p:cNvSpPr>
                <p:nvPr/>
              </p:nvSpPr>
              <p:spPr bwMode="auto">
                <a:xfrm>
                  <a:off x="2386" y="2232"/>
                  <a:ext cx="5" cy="78"/>
                </a:xfrm>
                <a:custGeom>
                  <a:avLst/>
                  <a:gdLst>
                    <a:gd name="T0" fmla="*/ 2 w 5"/>
                    <a:gd name="T1" fmla="*/ 0 h 78"/>
                    <a:gd name="T2" fmla="*/ 2 w 5"/>
                    <a:gd name="T3" fmla="*/ 0 h 78"/>
                    <a:gd name="T4" fmla="*/ 2 w 5"/>
                    <a:gd name="T5" fmla="*/ 19 h 78"/>
                    <a:gd name="T6" fmla="*/ 3 w 5"/>
                    <a:gd name="T7" fmla="*/ 35 h 78"/>
                    <a:gd name="T8" fmla="*/ 1 w 5"/>
                    <a:gd name="T9" fmla="*/ 52 h 78"/>
                    <a:gd name="T10" fmla="*/ 0 w 5"/>
                    <a:gd name="T11" fmla="*/ 77 h 78"/>
                    <a:gd name="T12" fmla="*/ 2 w 5"/>
                    <a:gd name="T13" fmla="*/ 77 h 78"/>
                    <a:gd name="T14" fmla="*/ 2 w 5"/>
                    <a:gd name="T15" fmla="*/ 52 h 78"/>
                    <a:gd name="T16" fmla="*/ 4 w 5"/>
                    <a:gd name="T17" fmla="*/ 35 h 78"/>
                    <a:gd name="T18" fmla="*/ 4 w 5"/>
                    <a:gd name="T19" fmla="*/ 19 h 78"/>
                    <a:gd name="T20" fmla="*/ 4 w 5"/>
                    <a:gd name="T21" fmla="*/ 0 h 78"/>
                    <a:gd name="T22" fmla="*/ 2 w 5"/>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
                    <a:gd name="T37" fmla="*/ 0 h 78"/>
                    <a:gd name="T38" fmla="*/ 5 w 5"/>
                    <a:gd name="T39" fmla="*/ 78 h 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 h="78">
                      <a:moveTo>
                        <a:pt x="2" y="0"/>
                      </a:moveTo>
                      <a:lnTo>
                        <a:pt x="2" y="0"/>
                      </a:lnTo>
                      <a:lnTo>
                        <a:pt x="2" y="19"/>
                      </a:lnTo>
                      <a:lnTo>
                        <a:pt x="3" y="35"/>
                      </a:lnTo>
                      <a:lnTo>
                        <a:pt x="1" y="52"/>
                      </a:lnTo>
                      <a:lnTo>
                        <a:pt x="0" y="77"/>
                      </a:lnTo>
                      <a:lnTo>
                        <a:pt x="2" y="77"/>
                      </a:lnTo>
                      <a:lnTo>
                        <a:pt x="2" y="52"/>
                      </a:lnTo>
                      <a:lnTo>
                        <a:pt x="4" y="35"/>
                      </a:lnTo>
                      <a:lnTo>
                        <a:pt x="4" y="19"/>
                      </a:lnTo>
                      <a:lnTo>
                        <a:pt x="4" y="0"/>
                      </a:lnTo>
                      <a:lnTo>
                        <a:pt x="2"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393" name="Freeform 309">
                  <a:extLst>
                    <a:ext uri="{FF2B5EF4-FFF2-40B4-BE49-F238E27FC236}">
                      <a16:creationId xmlns:a16="http://schemas.microsoft.com/office/drawing/2014/main" id="{90F8C508-6721-4E13-B710-2A9B609F3CF0}"/>
                    </a:ext>
                  </a:extLst>
                </p:cNvPr>
                <p:cNvSpPr>
                  <a:spLocks/>
                </p:cNvSpPr>
                <p:nvPr/>
              </p:nvSpPr>
              <p:spPr bwMode="auto">
                <a:xfrm>
                  <a:off x="2365" y="2154"/>
                  <a:ext cx="25" cy="71"/>
                </a:xfrm>
                <a:custGeom>
                  <a:avLst/>
                  <a:gdLst>
                    <a:gd name="T0" fmla="*/ 3 w 25"/>
                    <a:gd name="T1" fmla="*/ 0 h 71"/>
                    <a:gd name="T2" fmla="*/ 3 w 25"/>
                    <a:gd name="T3" fmla="*/ 0 h 71"/>
                    <a:gd name="T4" fmla="*/ 0 w 25"/>
                    <a:gd name="T5" fmla="*/ 2 h 71"/>
                    <a:gd name="T6" fmla="*/ 2 w 25"/>
                    <a:gd name="T7" fmla="*/ 6 h 71"/>
                    <a:gd name="T8" fmla="*/ 4 w 25"/>
                    <a:gd name="T9" fmla="*/ 12 h 71"/>
                    <a:gd name="T10" fmla="*/ 6 w 25"/>
                    <a:gd name="T11" fmla="*/ 20 h 71"/>
                    <a:gd name="T12" fmla="*/ 12 w 25"/>
                    <a:gd name="T13" fmla="*/ 31 h 71"/>
                    <a:gd name="T14" fmla="*/ 15 w 25"/>
                    <a:gd name="T15" fmla="*/ 43 h 71"/>
                    <a:gd name="T16" fmla="*/ 19 w 25"/>
                    <a:gd name="T17" fmla="*/ 55 h 71"/>
                    <a:gd name="T18" fmla="*/ 20 w 25"/>
                    <a:gd name="T19" fmla="*/ 70 h 71"/>
                    <a:gd name="T20" fmla="*/ 24 w 25"/>
                    <a:gd name="T21" fmla="*/ 70 h 71"/>
                    <a:gd name="T22" fmla="*/ 21 w 25"/>
                    <a:gd name="T23" fmla="*/ 54 h 71"/>
                    <a:gd name="T24" fmla="*/ 18 w 25"/>
                    <a:gd name="T25" fmla="*/ 42 h 71"/>
                    <a:gd name="T26" fmla="*/ 14 w 25"/>
                    <a:gd name="T27" fmla="*/ 29 h 71"/>
                    <a:gd name="T28" fmla="*/ 10 w 25"/>
                    <a:gd name="T29" fmla="*/ 19 h 71"/>
                    <a:gd name="T30" fmla="*/ 6 w 25"/>
                    <a:gd name="T31" fmla="*/ 12 h 71"/>
                    <a:gd name="T32" fmla="*/ 5 w 25"/>
                    <a:gd name="T33" fmla="*/ 5 h 71"/>
                    <a:gd name="T34" fmla="*/ 4 w 25"/>
                    <a:gd name="T35" fmla="*/ 1 h 71"/>
                    <a:gd name="T36" fmla="*/ 1 w 25"/>
                    <a:gd name="T37" fmla="*/ 3 h 71"/>
                    <a:gd name="T38" fmla="*/ 3 w 25"/>
                    <a:gd name="T39" fmla="*/ 0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71"/>
                    <a:gd name="T62" fmla="*/ 25 w 25"/>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71">
                      <a:moveTo>
                        <a:pt x="3" y="0"/>
                      </a:moveTo>
                      <a:lnTo>
                        <a:pt x="3" y="0"/>
                      </a:lnTo>
                      <a:lnTo>
                        <a:pt x="0" y="2"/>
                      </a:lnTo>
                      <a:lnTo>
                        <a:pt x="2" y="6"/>
                      </a:lnTo>
                      <a:lnTo>
                        <a:pt x="4" y="12"/>
                      </a:lnTo>
                      <a:lnTo>
                        <a:pt x="6" y="20"/>
                      </a:lnTo>
                      <a:lnTo>
                        <a:pt x="12" y="31"/>
                      </a:lnTo>
                      <a:lnTo>
                        <a:pt x="15" y="43"/>
                      </a:lnTo>
                      <a:lnTo>
                        <a:pt x="19" y="55"/>
                      </a:lnTo>
                      <a:lnTo>
                        <a:pt x="20" y="70"/>
                      </a:lnTo>
                      <a:lnTo>
                        <a:pt x="24" y="70"/>
                      </a:lnTo>
                      <a:lnTo>
                        <a:pt x="21" y="54"/>
                      </a:lnTo>
                      <a:lnTo>
                        <a:pt x="18" y="42"/>
                      </a:lnTo>
                      <a:lnTo>
                        <a:pt x="14" y="29"/>
                      </a:lnTo>
                      <a:lnTo>
                        <a:pt x="10" y="19"/>
                      </a:lnTo>
                      <a:lnTo>
                        <a:pt x="6" y="12"/>
                      </a:lnTo>
                      <a:lnTo>
                        <a:pt x="5" y="5"/>
                      </a:lnTo>
                      <a:lnTo>
                        <a:pt x="4" y="1"/>
                      </a:lnTo>
                      <a:lnTo>
                        <a:pt x="1" y="3"/>
                      </a:lnTo>
                      <a:lnTo>
                        <a:pt x="3"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394" name="Freeform 310">
                  <a:extLst>
                    <a:ext uri="{FF2B5EF4-FFF2-40B4-BE49-F238E27FC236}">
                      <a16:creationId xmlns:a16="http://schemas.microsoft.com/office/drawing/2014/main" id="{B17AAA2F-AA90-4791-ACA1-F54343DA314E}"/>
                    </a:ext>
                  </a:extLst>
                </p:cNvPr>
                <p:cNvSpPr>
                  <a:spLocks/>
                </p:cNvSpPr>
                <p:nvPr/>
              </p:nvSpPr>
              <p:spPr bwMode="auto">
                <a:xfrm>
                  <a:off x="2366" y="2154"/>
                  <a:ext cx="183" cy="122"/>
                </a:xfrm>
                <a:custGeom>
                  <a:avLst/>
                  <a:gdLst>
                    <a:gd name="T0" fmla="*/ 182 w 183"/>
                    <a:gd name="T1" fmla="*/ 119 h 122"/>
                    <a:gd name="T2" fmla="*/ 182 w 183"/>
                    <a:gd name="T3" fmla="*/ 118 h 122"/>
                    <a:gd name="T4" fmla="*/ 2 w 183"/>
                    <a:gd name="T5" fmla="*/ 0 h 122"/>
                    <a:gd name="T6" fmla="*/ 0 w 183"/>
                    <a:gd name="T7" fmla="*/ 3 h 122"/>
                    <a:gd name="T8" fmla="*/ 180 w 183"/>
                    <a:gd name="T9" fmla="*/ 121 h 122"/>
                    <a:gd name="T10" fmla="*/ 179 w 183"/>
                    <a:gd name="T11" fmla="*/ 121 h 122"/>
                    <a:gd name="T12" fmla="*/ 182 w 183"/>
                    <a:gd name="T13" fmla="*/ 119 h 122"/>
                    <a:gd name="T14" fmla="*/ 0 60000 65536"/>
                    <a:gd name="T15" fmla="*/ 0 60000 65536"/>
                    <a:gd name="T16" fmla="*/ 0 60000 65536"/>
                    <a:gd name="T17" fmla="*/ 0 60000 65536"/>
                    <a:gd name="T18" fmla="*/ 0 60000 65536"/>
                    <a:gd name="T19" fmla="*/ 0 60000 65536"/>
                    <a:gd name="T20" fmla="*/ 0 60000 65536"/>
                    <a:gd name="T21" fmla="*/ 0 w 183"/>
                    <a:gd name="T22" fmla="*/ 0 h 122"/>
                    <a:gd name="T23" fmla="*/ 183 w 183"/>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3" h="122">
                      <a:moveTo>
                        <a:pt x="182" y="119"/>
                      </a:moveTo>
                      <a:lnTo>
                        <a:pt x="182" y="118"/>
                      </a:lnTo>
                      <a:lnTo>
                        <a:pt x="2" y="0"/>
                      </a:lnTo>
                      <a:lnTo>
                        <a:pt x="0" y="3"/>
                      </a:lnTo>
                      <a:lnTo>
                        <a:pt x="180" y="121"/>
                      </a:lnTo>
                      <a:lnTo>
                        <a:pt x="179" y="121"/>
                      </a:lnTo>
                      <a:lnTo>
                        <a:pt x="182" y="119"/>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395" name="Freeform 311">
                  <a:extLst>
                    <a:ext uri="{FF2B5EF4-FFF2-40B4-BE49-F238E27FC236}">
                      <a16:creationId xmlns:a16="http://schemas.microsoft.com/office/drawing/2014/main" id="{CB8E9B04-4D4F-488C-9C91-6B9297EBFE50}"/>
                    </a:ext>
                  </a:extLst>
                </p:cNvPr>
                <p:cNvSpPr>
                  <a:spLocks/>
                </p:cNvSpPr>
                <p:nvPr/>
              </p:nvSpPr>
              <p:spPr bwMode="auto">
                <a:xfrm>
                  <a:off x="2475" y="2277"/>
                  <a:ext cx="74" cy="2"/>
                </a:xfrm>
                <a:custGeom>
                  <a:avLst/>
                  <a:gdLst>
                    <a:gd name="T0" fmla="*/ 0 w 74"/>
                    <a:gd name="T1" fmla="*/ 1 h 2"/>
                    <a:gd name="T2" fmla="*/ 0 w 74"/>
                    <a:gd name="T3" fmla="*/ 1 h 2"/>
                    <a:gd name="T4" fmla="*/ 14 w 74"/>
                    <a:gd name="T5" fmla="*/ 1 h 2"/>
                    <a:gd name="T6" fmla="*/ 28 w 74"/>
                    <a:gd name="T7" fmla="*/ 1 h 2"/>
                    <a:gd name="T8" fmla="*/ 41 w 74"/>
                    <a:gd name="T9" fmla="*/ 1 h 2"/>
                    <a:gd name="T10" fmla="*/ 51 w 74"/>
                    <a:gd name="T11" fmla="*/ 1 h 2"/>
                    <a:gd name="T12" fmla="*/ 60 w 74"/>
                    <a:gd name="T13" fmla="*/ 1 h 2"/>
                    <a:gd name="T14" fmla="*/ 67 w 74"/>
                    <a:gd name="T15" fmla="*/ 1 h 2"/>
                    <a:gd name="T16" fmla="*/ 71 w 74"/>
                    <a:gd name="T17" fmla="*/ 1 h 2"/>
                    <a:gd name="T18" fmla="*/ 73 w 74"/>
                    <a:gd name="T19" fmla="*/ 1 h 2"/>
                    <a:gd name="T20" fmla="*/ 70 w 74"/>
                    <a:gd name="T21" fmla="*/ 1 h 2"/>
                    <a:gd name="T22" fmla="*/ 71 w 74"/>
                    <a:gd name="T23" fmla="*/ 1 h 2"/>
                    <a:gd name="T24" fmla="*/ 67 w 74"/>
                    <a:gd name="T25" fmla="*/ 1 h 2"/>
                    <a:gd name="T26" fmla="*/ 60 w 74"/>
                    <a:gd name="T27" fmla="*/ 1 h 2"/>
                    <a:gd name="T28" fmla="*/ 51 w 74"/>
                    <a:gd name="T29" fmla="*/ 0 h 2"/>
                    <a:gd name="T30" fmla="*/ 41 w 74"/>
                    <a:gd name="T31" fmla="*/ 0 h 2"/>
                    <a:gd name="T32" fmla="*/ 28 w 74"/>
                    <a:gd name="T33" fmla="*/ 0 h 2"/>
                    <a:gd name="T34" fmla="*/ 14 w 74"/>
                    <a:gd name="T35" fmla="*/ 0 h 2"/>
                    <a:gd name="T36" fmla="*/ 0 w 74"/>
                    <a:gd name="T37" fmla="*/ 0 h 2"/>
                    <a:gd name="T38" fmla="*/ 0 w 74"/>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4"/>
                    <a:gd name="T61" fmla="*/ 0 h 2"/>
                    <a:gd name="T62" fmla="*/ 74 w 74"/>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4" h="2">
                      <a:moveTo>
                        <a:pt x="0" y="1"/>
                      </a:moveTo>
                      <a:lnTo>
                        <a:pt x="0" y="1"/>
                      </a:lnTo>
                      <a:lnTo>
                        <a:pt x="14" y="1"/>
                      </a:lnTo>
                      <a:lnTo>
                        <a:pt x="28" y="1"/>
                      </a:lnTo>
                      <a:lnTo>
                        <a:pt x="41" y="1"/>
                      </a:lnTo>
                      <a:lnTo>
                        <a:pt x="51" y="1"/>
                      </a:lnTo>
                      <a:lnTo>
                        <a:pt x="60" y="1"/>
                      </a:lnTo>
                      <a:lnTo>
                        <a:pt x="67" y="1"/>
                      </a:lnTo>
                      <a:lnTo>
                        <a:pt x="71" y="1"/>
                      </a:lnTo>
                      <a:lnTo>
                        <a:pt x="73" y="1"/>
                      </a:lnTo>
                      <a:lnTo>
                        <a:pt x="70" y="1"/>
                      </a:lnTo>
                      <a:lnTo>
                        <a:pt x="71" y="1"/>
                      </a:lnTo>
                      <a:lnTo>
                        <a:pt x="67" y="1"/>
                      </a:lnTo>
                      <a:lnTo>
                        <a:pt x="60" y="1"/>
                      </a:lnTo>
                      <a:lnTo>
                        <a:pt x="51" y="0"/>
                      </a:lnTo>
                      <a:lnTo>
                        <a:pt x="41" y="0"/>
                      </a:lnTo>
                      <a:lnTo>
                        <a:pt x="28" y="0"/>
                      </a:lnTo>
                      <a:lnTo>
                        <a:pt x="14" y="0"/>
                      </a:lnTo>
                      <a:lnTo>
                        <a:pt x="0" y="0"/>
                      </a:lnTo>
                      <a:lnTo>
                        <a:pt x="0" y="1"/>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57396" name="Freeform 312">
                  <a:extLst>
                    <a:ext uri="{FF2B5EF4-FFF2-40B4-BE49-F238E27FC236}">
                      <a16:creationId xmlns:a16="http://schemas.microsoft.com/office/drawing/2014/main" id="{CF99DBEF-FAE6-4BE4-9331-56D63B220F61}"/>
                    </a:ext>
                  </a:extLst>
                </p:cNvPr>
                <p:cNvSpPr>
                  <a:spLocks/>
                </p:cNvSpPr>
                <p:nvPr/>
              </p:nvSpPr>
              <p:spPr bwMode="auto">
                <a:xfrm>
                  <a:off x="2386" y="2278"/>
                  <a:ext cx="84" cy="35"/>
                </a:xfrm>
                <a:custGeom>
                  <a:avLst/>
                  <a:gdLst>
                    <a:gd name="T0" fmla="*/ 0 w 84"/>
                    <a:gd name="T1" fmla="*/ 30 h 35"/>
                    <a:gd name="T2" fmla="*/ 3 w 84"/>
                    <a:gd name="T3" fmla="*/ 32 h 35"/>
                    <a:gd name="T4" fmla="*/ 15 w 84"/>
                    <a:gd name="T5" fmla="*/ 25 h 35"/>
                    <a:gd name="T6" fmla="*/ 25 w 84"/>
                    <a:gd name="T7" fmla="*/ 20 h 35"/>
                    <a:gd name="T8" fmla="*/ 34 w 84"/>
                    <a:gd name="T9" fmla="*/ 16 h 35"/>
                    <a:gd name="T10" fmla="*/ 42 w 84"/>
                    <a:gd name="T11" fmla="*/ 14 h 35"/>
                    <a:gd name="T12" fmla="*/ 52 w 84"/>
                    <a:gd name="T13" fmla="*/ 11 h 35"/>
                    <a:gd name="T14" fmla="*/ 61 w 84"/>
                    <a:gd name="T15" fmla="*/ 8 h 35"/>
                    <a:gd name="T16" fmla="*/ 71 w 84"/>
                    <a:gd name="T17" fmla="*/ 5 h 35"/>
                    <a:gd name="T18" fmla="*/ 83 w 84"/>
                    <a:gd name="T19" fmla="*/ 4 h 35"/>
                    <a:gd name="T20" fmla="*/ 83 w 84"/>
                    <a:gd name="T21" fmla="*/ 0 h 35"/>
                    <a:gd name="T22" fmla="*/ 71 w 84"/>
                    <a:gd name="T23" fmla="*/ 3 h 35"/>
                    <a:gd name="T24" fmla="*/ 60 w 84"/>
                    <a:gd name="T25" fmla="*/ 5 h 35"/>
                    <a:gd name="T26" fmla="*/ 50 w 84"/>
                    <a:gd name="T27" fmla="*/ 8 h 35"/>
                    <a:gd name="T28" fmla="*/ 41 w 84"/>
                    <a:gd name="T29" fmla="*/ 11 h 35"/>
                    <a:gd name="T30" fmla="*/ 32 w 84"/>
                    <a:gd name="T31" fmla="*/ 13 h 35"/>
                    <a:gd name="T32" fmla="*/ 23 w 84"/>
                    <a:gd name="T33" fmla="*/ 17 h 35"/>
                    <a:gd name="T34" fmla="*/ 13 w 84"/>
                    <a:gd name="T35" fmla="*/ 22 h 35"/>
                    <a:gd name="T36" fmla="*/ 1 w 84"/>
                    <a:gd name="T37" fmla="*/ 29 h 35"/>
                    <a:gd name="T38" fmla="*/ 4 w 84"/>
                    <a:gd name="T39" fmla="*/ 30 h 35"/>
                    <a:gd name="T40" fmla="*/ 0 w 84"/>
                    <a:gd name="T41" fmla="*/ 30 h 35"/>
                    <a:gd name="T42" fmla="*/ 0 w 84"/>
                    <a:gd name="T43" fmla="*/ 34 h 35"/>
                    <a:gd name="T44" fmla="*/ 3 w 84"/>
                    <a:gd name="T45" fmla="*/ 32 h 35"/>
                    <a:gd name="T46" fmla="*/ 0 w 84"/>
                    <a:gd name="T47" fmla="*/ 30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4"/>
                    <a:gd name="T73" fmla="*/ 0 h 35"/>
                    <a:gd name="T74" fmla="*/ 84 w 84"/>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4" h="35">
                      <a:moveTo>
                        <a:pt x="0" y="30"/>
                      </a:moveTo>
                      <a:lnTo>
                        <a:pt x="3" y="32"/>
                      </a:lnTo>
                      <a:lnTo>
                        <a:pt x="15" y="25"/>
                      </a:lnTo>
                      <a:lnTo>
                        <a:pt x="25" y="20"/>
                      </a:lnTo>
                      <a:lnTo>
                        <a:pt x="34" y="16"/>
                      </a:lnTo>
                      <a:lnTo>
                        <a:pt x="42" y="14"/>
                      </a:lnTo>
                      <a:lnTo>
                        <a:pt x="52" y="11"/>
                      </a:lnTo>
                      <a:lnTo>
                        <a:pt x="61" y="8"/>
                      </a:lnTo>
                      <a:lnTo>
                        <a:pt x="71" y="5"/>
                      </a:lnTo>
                      <a:lnTo>
                        <a:pt x="83" y="4"/>
                      </a:lnTo>
                      <a:lnTo>
                        <a:pt x="83" y="0"/>
                      </a:lnTo>
                      <a:lnTo>
                        <a:pt x="71" y="3"/>
                      </a:lnTo>
                      <a:lnTo>
                        <a:pt x="60" y="5"/>
                      </a:lnTo>
                      <a:lnTo>
                        <a:pt x="50" y="8"/>
                      </a:lnTo>
                      <a:lnTo>
                        <a:pt x="41" y="11"/>
                      </a:lnTo>
                      <a:lnTo>
                        <a:pt x="32" y="13"/>
                      </a:lnTo>
                      <a:lnTo>
                        <a:pt x="23" y="17"/>
                      </a:lnTo>
                      <a:lnTo>
                        <a:pt x="13" y="22"/>
                      </a:lnTo>
                      <a:lnTo>
                        <a:pt x="1" y="29"/>
                      </a:lnTo>
                      <a:lnTo>
                        <a:pt x="4" y="30"/>
                      </a:lnTo>
                      <a:lnTo>
                        <a:pt x="0" y="30"/>
                      </a:lnTo>
                      <a:lnTo>
                        <a:pt x="0" y="34"/>
                      </a:lnTo>
                      <a:lnTo>
                        <a:pt x="3" y="32"/>
                      </a:lnTo>
                      <a:lnTo>
                        <a:pt x="0" y="3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grpSp>
        <p:sp>
          <p:nvSpPr>
            <p:cNvPr id="57377" name="Line 313">
              <a:extLst>
                <a:ext uri="{FF2B5EF4-FFF2-40B4-BE49-F238E27FC236}">
                  <a16:creationId xmlns:a16="http://schemas.microsoft.com/office/drawing/2014/main" id="{BAC26CA2-E74B-4F82-91EF-371850DE9227}"/>
                </a:ext>
              </a:extLst>
            </p:cNvPr>
            <p:cNvSpPr>
              <a:spLocks noChangeShapeType="1"/>
            </p:cNvSpPr>
            <p:nvPr/>
          </p:nvSpPr>
          <p:spPr bwMode="auto">
            <a:xfrm>
              <a:off x="1999" y="2544"/>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78" name="Line 314">
              <a:extLst>
                <a:ext uri="{FF2B5EF4-FFF2-40B4-BE49-F238E27FC236}">
                  <a16:creationId xmlns:a16="http://schemas.microsoft.com/office/drawing/2014/main" id="{39367B0B-1D20-4485-A182-FEB459F838B4}"/>
                </a:ext>
              </a:extLst>
            </p:cNvPr>
            <p:cNvSpPr>
              <a:spLocks noChangeShapeType="1"/>
            </p:cNvSpPr>
            <p:nvPr/>
          </p:nvSpPr>
          <p:spPr bwMode="auto">
            <a:xfrm>
              <a:off x="1999" y="2575"/>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79" name="Line 315">
              <a:extLst>
                <a:ext uri="{FF2B5EF4-FFF2-40B4-BE49-F238E27FC236}">
                  <a16:creationId xmlns:a16="http://schemas.microsoft.com/office/drawing/2014/main" id="{2FCBD523-605D-4185-82DE-05C3AEA0B36B}"/>
                </a:ext>
              </a:extLst>
            </p:cNvPr>
            <p:cNvSpPr>
              <a:spLocks noChangeShapeType="1"/>
            </p:cNvSpPr>
            <p:nvPr/>
          </p:nvSpPr>
          <p:spPr bwMode="auto">
            <a:xfrm>
              <a:off x="1999" y="2606"/>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0" name="Line 316">
              <a:extLst>
                <a:ext uri="{FF2B5EF4-FFF2-40B4-BE49-F238E27FC236}">
                  <a16:creationId xmlns:a16="http://schemas.microsoft.com/office/drawing/2014/main" id="{11BDA71A-8501-4D11-816A-2D868EBE8E6A}"/>
                </a:ext>
              </a:extLst>
            </p:cNvPr>
            <p:cNvSpPr>
              <a:spLocks noChangeShapeType="1"/>
            </p:cNvSpPr>
            <p:nvPr/>
          </p:nvSpPr>
          <p:spPr bwMode="auto">
            <a:xfrm>
              <a:off x="1999" y="2637"/>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1" name="Line 317">
              <a:extLst>
                <a:ext uri="{FF2B5EF4-FFF2-40B4-BE49-F238E27FC236}">
                  <a16:creationId xmlns:a16="http://schemas.microsoft.com/office/drawing/2014/main" id="{9E112EAD-A497-491F-AEA7-DAF4834B870C}"/>
                </a:ext>
              </a:extLst>
            </p:cNvPr>
            <p:cNvSpPr>
              <a:spLocks noChangeShapeType="1"/>
            </p:cNvSpPr>
            <p:nvPr/>
          </p:nvSpPr>
          <p:spPr bwMode="auto">
            <a:xfrm>
              <a:off x="1999" y="2667"/>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2" name="Line 318">
              <a:extLst>
                <a:ext uri="{FF2B5EF4-FFF2-40B4-BE49-F238E27FC236}">
                  <a16:creationId xmlns:a16="http://schemas.microsoft.com/office/drawing/2014/main" id="{ACBDB26A-07AB-4601-A22E-6D40BAA958DC}"/>
                </a:ext>
              </a:extLst>
            </p:cNvPr>
            <p:cNvSpPr>
              <a:spLocks noChangeShapeType="1"/>
            </p:cNvSpPr>
            <p:nvPr/>
          </p:nvSpPr>
          <p:spPr bwMode="auto">
            <a:xfrm>
              <a:off x="1999" y="2698"/>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3" name="Line 319">
              <a:extLst>
                <a:ext uri="{FF2B5EF4-FFF2-40B4-BE49-F238E27FC236}">
                  <a16:creationId xmlns:a16="http://schemas.microsoft.com/office/drawing/2014/main" id="{82EA1FB3-1845-431F-94F9-7ED0ED667903}"/>
                </a:ext>
              </a:extLst>
            </p:cNvPr>
            <p:cNvSpPr>
              <a:spLocks noChangeShapeType="1"/>
            </p:cNvSpPr>
            <p:nvPr/>
          </p:nvSpPr>
          <p:spPr bwMode="auto">
            <a:xfrm>
              <a:off x="1999" y="2729"/>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4" name="Line 320">
              <a:extLst>
                <a:ext uri="{FF2B5EF4-FFF2-40B4-BE49-F238E27FC236}">
                  <a16:creationId xmlns:a16="http://schemas.microsoft.com/office/drawing/2014/main" id="{F5E079C9-81A6-4DB5-BD63-9370117C5B59}"/>
                </a:ext>
              </a:extLst>
            </p:cNvPr>
            <p:cNvSpPr>
              <a:spLocks noChangeShapeType="1"/>
            </p:cNvSpPr>
            <p:nvPr/>
          </p:nvSpPr>
          <p:spPr bwMode="auto">
            <a:xfrm>
              <a:off x="1999" y="2760"/>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5" name="Line 321">
              <a:extLst>
                <a:ext uri="{FF2B5EF4-FFF2-40B4-BE49-F238E27FC236}">
                  <a16:creationId xmlns:a16="http://schemas.microsoft.com/office/drawing/2014/main" id="{CFEBAC2B-9932-458B-A213-2864BD4DED56}"/>
                </a:ext>
              </a:extLst>
            </p:cNvPr>
            <p:cNvSpPr>
              <a:spLocks noChangeShapeType="1"/>
            </p:cNvSpPr>
            <p:nvPr/>
          </p:nvSpPr>
          <p:spPr bwMode="auto">
            <a:xfrm>
              <a:off x="1999" y="2791"/>
              <a:ext cx="47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86" name="Rectangle 322">
              <a:extLst>
                <a:ext uri="{FF2B5EF4-FFF2-40B4-BE49-F238E27FC236}">
                  <a16:creationId xmlns:a16="http://schemas.microsoft.com/office/drawing/2014/main" id="{4AD3C67C-E924-4EBE-8E58-FA64A71D3853}"/>
                </a:ext>
              </a:extLst>
            </p:cNvPr>
            <p:cNvSpPr>
              <a:spLocks noChangeArrowheads="1"/>
            </p:cNvSpPr>
            <p:nvPr/>
          </p:nvSpPr>
          <p:spPr bwMode="auto">
            <a:xfrm>
              <a:off x="1905" y="2170"/>
              <a:ext cx="596" cy="322"/>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385763" indent="-385763" defTabSz="6873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73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73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spcAft>
                  <a:spcPct val="50000"/>
                </a:spcAft>
                <a:buFontTx/>
                <a:buNone/>
              </a:pPr>
              <a:r>
                <a:rPr lang="en-US" altLang="ko-KR" sz="1200" b="1">
                  <a:latin typeface="Arial" panose="020B0604020202020204" pitchFamily="34" charset="0"/>
                  <a:ea typeface="굴림" panose="020B0600000101010101" pitchFamily="34" charset="-127"/>
                </a:rPr>
                <a:t>Maintain</a:t>
              </a:r>
            </a:p>
            <a:p>
              <a:pPr eaLnBrk="1" hangingPunct="1">
                <a:lnSpc>
                  <a:spcPct val="90000"/>
                </a:lnSpc>
                <a:spcBef>
                  <a:spcPct val="0"/>
                </a:spcBef>
                <a:spcAft>
                  <a:spcPct val="50000"/>
                </a:spcAft>
                <a:buFontTx/>
                <a:buNone/>
              </a:pPr>
              <a:r>
                <a:rPr lang="en-US" altLang="ko-KR" sz="1200" b="1">
                  <a:latin typeface="Arial" panose="020B0604020202020204" pitchFamily="34" charset="0"/>
                  <a:ea typeface="굴림" panose="020B0600000101010101" pitchFamily="34" charset="-127"/>
                </a:rPr>
                <a:t> Quotation</a:t>
              </a:r>
            </a:p>
          </p:txBody>
        </p:sp>
      </p:grpSp>
      <p:sp>
        <p:nvSpPr>
          <p:cNvPr id="57350" name="Freeform 325">
            <a:extLst>
              <a:ext uri="{FF2B5EF4-FFF2-40B4-BE49-F238E27FC236}">
                <a16:creationId xmlns:a16="http://schemas.microsoft.com/office/drawing/2014/main" id="{97621AC0-43F2-4778-A7FB-4B6B32A0D021}"/>
              </a:ext>
            </a:extLst>
          </p:cNvPr>
          <p:cNvSpPr>
            <a:spLocks/>
          </p:cNvSpPr>
          <p:nvPr/>
        </p:nvSpPr>
        <p:spPr bwMode="auto">
          <a:xfrm>
            <a:off x="7559675" y="3787775"/>
            <a:ext cx="833438" cy="858838"/>
          </a:xfrm>
          <a:custGeom>
            <a:avLst/>
            <a:gdLst>
              <a:gd name="T0" fmla="*/ 0 w 525"/>
              <a:gd name="T1" fmla="*/ 2147483646 h 541"/>
              <a:gd name="T2" fmla="*/ 0 w 525"/>
              <a:gd name="T3" fmla="*/ 0 h 541"/>
              <a:gd name="T4" fmla="*/ 2147483646 w 525"/>
              <a:gd name="T5" fmla="*/ 0 h 541"/>
              <a:gd name="T6" fmla="*/ 2147483646 w 525"/>
              <a:gd name="T7" fmla="*/ 2147483646 h 541"/>
              <a:gd name="T8" fmla="*/ 2147483646 w 525"/>
              <a:gd name="T9" fmla="*/ 2147483646 h 541"/>
              <a:gd name="T10" fmla="*/ 0 w 525"/>
              <a:gd name="T11" fmla="*/ 2147483646 h 541"/>
              <a:gd name="T12" fmla="*/ 0 60000 65536"/>
              <a:gd name="T13" fmla="*/ 0 60000 65536"/>
              <a:gd name="T14" fmla="*/ 0 60000 65536"/>
              <a:gd name="T15" fmla="*/ 0 60000 65536"/>
              <a:gd name="T16" fmla="*/ 0 60000 65536"/>
              <a:gd name="T17" fmla="*/ 0 60000 65536"/>
              <a:gd name="T18" fmla="*/ 0 w 525"/>
              <a:gd name="T19" fmla="*/ 0 h 541"/>
              <a:gd name="T20" fmla="*/ 525 w 525"/>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5" h="541">
                <a:moveTo>
                  <a:pt x="0" y="540"/>
                </a:moveTo>
                <a:lnTo>
                  <a:pt x="0" y="0"/>
                </a:lnTo>
                <a:lnTo>
                  <a:pt x="419" y="0"/>
                </a:lnTo>
                <a:lnTo>
                  <a:pt x="524" y="66"/>
                </a:lnTo>
                <a:lnTo>
                  <a:pt x="524"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57351" name="Rectangle 326">
            <a:extLst>
              <a:ext uri="{FF2B5EF4-FFF2-40B4-BE49-F238E27FC236}">
                <a16:creationId xmlns:a16="http://schemas.microsoft.com/office/drawing/2014/main" id="{E1D83897-AD34-4F40-9AB4-8B2EFC89121D}"/>
              </a:ext>
            </a:extLst>
          </p:cNvPr>
          <p:cNvSpPr>
            <a:spLocks noChangeArrowheads="1"/>
          </p:cNvSpPr>
          <p:nvPr/>
        </p:nvSpPr>
        <p:spPr bwMode="auto">
          <a:xfrm>
            <a:off x="7543800" y="3848100"/>
            <a:ext cx="787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5857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5857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200">
                <a:solidFill>
                  <a:schemeClr val="tx2"/>
                </a:solidFill>
                <a:latin typeface="Arial" panose="020B0604020202020204" pitchFamily="34" charset="0"/>
                <a:ea typeface="굴림" panose="020B0600000101010101" pitchFamily="34" charset="-127"/>
              </a:rPr>
              <a:t>Purchase</a:t>
            </a:r>
            <a:br>
              <a:rPr lang="en-US" altLang="ko-KR" sz="1200">
                <a:solidFill>
                  <a:schemeClr val="tx2"/>
                </a:solidFill>
                <a:latin typeface="Arial" panose="020B0604020202020204" pitchFamily="34" charset="0"/>
                <a:ea typeface="굴림" panose="020B0600000101010101" pitchFamily="34" charset="-127"/>
              </a:rPr>
            </a:br>
            <a:r>
              <a:rPr lang="en-US" altLang="ko-KR" sz="1200">
                <a:solidFill>
                  <a:schemeClr val="tx2"/>
                </a:solidFill>
                <a:latin typeface="Arial" panose="020B0604020202020204" pitchFamily="34" charset="0"/>
                <a:ea typeface="굴림" panose="020B0600000101010101" pitchFamily="34" charset="-127"/>
              </a:rPr>
              <a:t>Order</a:t>
            </a:r>
          </a:p>
        </p:txBody>
      </p:sp>
      <p:sp>
        <p:nvSpPr>
          <p:cNvPr id="57352" name="Line 327">
            <a:extLst>
              <a:ext uri="{FF2B5EF4-FFF2-40B4-BE49-F238E27FC236}">
                <a16:creationId xmlns:a16="http://schemas.microsoft.com/office/drawing/2014/main" id="{A9B604AC-C645-4119-8C09-72DE751F21AE}"/>
              </a:ext>
            </a:extLst>
          </p:cNvPr>
          <p:cNvSpPr>
            <a:spLocks noChangeShapeType="1"/>
          </p:cNvSpPr>
          <p:nvPr/>
        </p:nvSpPr>
        <p:spPr bwMode="auto">
          <a:xfrm>
            <a:off x="7569200" y="4243388"/>
            <a:ext cx="601663" cy="31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3" name="Line 328">
            <a:extLst>
              <a:ext uri="{FF2B5EF4-FFF2-40B4-BE49-F238E27FC236}">
                <a16:creationId xmlns:a16="http://schemas.microsoft.com/office/drawing/2014/main" id="{C77C66FF-D368-4A47-A8B1-AFB9828F5B7F}"/>
              </a:ext>
            </a:extLst>
          </p:cNvPr>
          <p:cNvSpPr>
            <a:spLocks noChangeShapeType="1"/>
          </p:cNvSpPr>
          <p:nvPr/>
        </p:nvSpPr>
        <p:spPr bwMode="auto">
          <a:xfrm>
            <a:off x="3048000" y="3789363"/>
            <a:ext cx="596900"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57354" name="Group 329">
            <a:extLst>
              <a:ext uri="{FF2B5EF4-FFF2-40B4-BE49-F238E27FC236}">
                <a16:creationId xmlns:a16="http://schemas.microsoft.com/office/drawing/2014/main" id="{ADF10ED9-4A7F-4C11-BA4B-7AC3C75FCBB3}"/>
              </a:ext>
            </a:extLst>
          </p:cNvPr>
          <p:cNvGrpSpPr>
            <a:grpSpLocks/>
          </p:cNvGrpSpPr>
          <p:nvPr/>
        </p:nvGrpSpPr>
        <p:grpSpPr bwMode="auto">
          <a:xfrm>
            <a:off x="403225" y="1851025"/>
            <a:ext cx="1276350" cy="965200"/>
            <a:chOff x="403" y="1107"/>
            <a:chExt cx="804" cy="608"/>
          </a:xfrm>
        </p:grpSpPr>
        <p:sp>
          <p:nvSpPr>
            <p:cNvPr id="48" name="Rectangle 330">
              <a:extLst>
                <a:ext uri="{FF2B5EF4-FFF2-40B4-BE49-F238E27FC236}">
                  <a16:creationId xmlns:a16="http://schemas.microsoft.com/office/drawing/2014/main" id="{DA304FBF-4393-4E45-8918-57CE88B33B25}"/>
                </a:ext>
              </a:extLst>
            </p:cNvPr>
            <p:cNvSpPr>
              <a:spLocks noChangeArrowheads="1"/>
            </p:cNvSpPr>
            <p:nvPr/>
          </p:nvSpPr>
          <p:spPr bwMode="auto">
            <a:xfrm>
              <a:off x="405" y="1107"/>
              <a:ext cx="799" cy="608"/>
            </a:xfrm>
            <a:prstGeom prst="rect">
              <a:avLst/>
            </a:prstGeom>
            <a:solidFill>
              <a:srgbClr val="DADADA"/>
            </a:solidFill>
            <a:ln w="3175">
              <a:solidFill>
                <a:srgbClr val="FF9900"/>
              </a:solidFill>
              <a:miter lim="800000"/>
              <a:headEnd/>
              <a:tailEnd/>
            </a:ln>
            <a:effectLst/>
          </p:spPr>
          <p:txBody>
            <a:bodyPr wrap="none"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Create</a:t>
              </a:r>
            </a:p>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RFQ</a:t>
              </a:r>
            </a:p>
          </p:txBody>
        </p:sp>
        <p:grpSp>
          <p:nvGrpSpPr>
            <p:cNvPr id="57373" name="Group 331">
              <a:extLst>
                <a:ext uri="{FF2B5EF4-FFF2-40B4-BE49-F238E27FC236}">
                  <a16:creationId xmlns:a16="http://schemas.microsoft.com/office/drawing/2014/main" id="{411DD080-9A7D-4DD6-9BE1-10E6C600D4C4}"/>
                </a:ext>
              </a:extLst>
            </p:cNvPr>
            <p:cNvGrpSpPr>
              <a:grpSpLocks/>
            </p:cNvGrpSpPr>
            <p:nvPr/>
          </p:nvGrpSpPr>
          <p:grpSpPr bwMode="auto">
            <a:xfrm>
              <a:off x="403" y="1116"/>
              <a:ext cx="804" cy="592"/>
              <a:chOff x="403" y="1116"/>
              <a:chExt cx="804" cy="592"/>
            </a:xfrm>
          </p:grpSpPr>
          <p:sp>
            <p:nvSpPr>
              <p:cNvPr id="57374" name="Freeform 332">
                <a:extLst>
                  <a:ext uri="{FF2B5EF4-FFF2-40B4-BE49-F238E27FC236}">
                    <a16:creationId xmlns:a16="http://schemas.microsoft.com/office/drawing/2014/main" id="{09537165-A964-487A-B864-76194FC4A7D9}"/>
                  </a:ext>
                </a:extLst>
              </p:cNvPr>
              <p:cNvSpPr>
                <a:spLocks/>
              </p:cNvSpPr>
              <p:nvPr/>
            </p:nvSpPr>
            <p:spPr bwMode="auto">
              <a:xfrm>
                <a:off x="403" y="1116"/>
                <a:ext cx="804" cy="592"/>
              </a:xfrm>
              <a:custGeom>
                <a:avLst/>
                <a:gdLst>
                  <a:gd name="T0" fmla="*/ 803 w 804"/>
                  <a:gd name="T1" fmla="*/ 0 h 592"/>
                  <a:gd name="T2" fmla="*/ 0 w 804"/>
                  <a:gd name="T3" fmla="*/ 0 h 592"/>
                  <a:gd name="T4" fmla="*/ 0 w 804"/>
                  <a:gd name="T5" fmla="*/ 591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803" y="0"/>
                    </a:moveTo>
                    <a:lnTo>
                      <a:pt x="0" y="0"/>
                    </a:lnTo>
                    <a:lnTo>
                      <a:pt x="0" y="591"/>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75" name="Freeform 333">
                <a:extLst>
                  <a:ext uri="{FF2B5EF4-FFF2-40B4-BE49-F238E27FC236}">
                    <a16:creationId xmlns:a16="http://schemas.microsoft.com/office/drawing/2014/main" id="{BEB001CD-0121-431F-97A5-FF04B84DE1F7}"/>
                  </a:ext>
                </a:extLst>
              </p:cNvPr>
              <p:cNvSpPr>
                <a:spLocks/>
              </p:cNvSpPr>
              <p:nvPr/>
            </p:nvSpPr>
            <p:spPr bwMode="auto">
              <a:xfrm>
                <a:off x="403" y="1116"/>
                <a:ext cx="804" cy="592"/>
              </a:xfrm>
              <a:custGeom>
                <a:avLst/>
                <a:gdLst>
                  <a:gd name="T0" fmla="*/ 0 w 804"/>
                  <a:gd name="T1" fmla="*/ 591 h 592"/>
                  <a:gd name="T2" fmla="*/ 803 w 804"/>
                  <a:gd name="T3" fmla="*/ 591 h 592"/>
                  <a:gd name="T4" fmla="*/ 803 w 804"/>
                  <a:gd name="T5" fmla="*/ 0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0" y="591"/>
                    </a:moveTo>
                    <a:lnTo>
                      <a:pt x="803" y="591"/>
                    </a:lnTo>
                    <a:lnTo>
                      <a:pt x="803"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57355" name="Group 334">
            <a:extLst>
              <a:ext uri="{FF2B5EF4-FFF2-40B4-BE49-F238E27FC236}">
                <a16:creationId xmlns:a16="http://schemas.microsoft.com/office/drawing/2014/main" id="{32B53BA0-3637-45AC-9FA7-D2E9284553D6}"/>
              </a:ext>
            </a:extLst>
          </p:cNvPr>
          <p:cNvGrpSpPr>
            <a:grpSpLocks/>
          </p:cNvGrpSpPr>
          <p:nvPr/>
        </p:nvGrpSpPr>
        <p:grpSpPr bwMode="auto">
          <a:xfrm>
            <a:off x="2540000" y="1857375"/>
            <a:ext cx="1276350" cy="952500"/>
            <a:chOff x="1749" y="1111"/>
            <a:chExt cx="804" cy="600"/>
          </a:xfrm>
        </p:grpSpPr>
        <p:sp>
          <p:nvSpPr>
            <p:cNvPr id="53" name="Rectangle 335">
              <a:extLst>
                <a:ext uri="{FF2B5EF4-FFF2-40B4-BE49-F238E27FC236}">
                  <a16:creationId xmlns:a16="http://schemas.microsoft.com/office/drawing/2014/main" id="{E2A83F83-CA36-417C-BBCE-62732CB969E7}"/>
                </a:ext>
              </a:extLst>
            </p:cNvPr>
            <p:cNvSpPr>
              <a:spLocks noChangeArrowheads="1"/>
            </p:cNvSpPr>
            <p:nvPr/>
          </p:nvSpPr>
          <p:spPr bwMode="auto">
            <a:xfrm>
              <a:off x="1755" y="1111"/>
              <a:ext cx="791" cy="600"/>
            </a:xfrm>
            <a:prstGeom prst="rect">
              <a:avLst/>
            </a:prstGeom>
            <a:solidFill>
              <a:srgbClr val="DADADA"/>
            </a:solidFill>
            <a:ln w="3175">
              <a:solidFill>
                <a:srgbClr val="FF9900"/>
              </a:solidFill>
              <a:miter lim="800000"/>
              <a:headEnd/>
              <a:tailEnd/>
            </a:ln>
            <a:effectLst/>
          </p:spPr>
          <p:txBody>
            <a:bodyPr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Maintain Quote</a:t>
              </a:r>
            </a:p>
          </p:txBody>
        </p:sp>
        <p:grpSp>
          <p:nvGrpSpPr>
            <p:cNvPr id="57369" name="Group 336">
              <a:extLst>
                <a:ext uri="{FF2B5EF4-FFF2-40B4-BE49-F238E27FC236}">
                  <a16:creationId xmlns:a16="http://schemas.microsoft.com/office/drawing/2014/main" id="{4445B8DF-940A-439F-A3D6-B9A3A610C9BC}"/>
                </a:ext>
              </a:extLst>
            </p:cNvPr>
            <p:cNvGrpSpPr>
              <a:grpSpLocks/>
            </p:cNvGrpSpPr>
            <p:nvPr/>
          </p:nvGrpSpPr>
          <p:grpSpPr bwMode="auto">
            <a:xfrm>
              <a:off x="1749" y="1116"/>
              <a:ext cx="804" cy="592"/>
              <a:chOff x="1749" y="1116"/>
              <a:chExt cx="804" cy="592"/>
            </a:xfrm>
          </p:grpSpPr>
          <p:sp>
            <p:nvSpPr>
              <p:cNvPr id="57370" name="Freeform 337">
                <a:extLst>
                  <a:ext uri="{FF2B5EF4-FFF2-40B4-BE49-F238E27FC236}">
                    <a16:creationId xmlns:a16="http://schemas.microsoft.com/office/drawing/2014/main" id="{BC7BA19E-41C2-4C98-97F6-AF942C9DF3F1}"/>
                  </a:ext>
                </a:extLst>
              </p:cNvPr>
              <p:cNvSpPr>
                <a:spLocks/>
              </p:cNvSpPr>
              <p:nvPr/>
            </p:nvSpPr>
            <p:spPr bwMode="auto">
              <a:xfrm>
                <a:off x="1749" y="1116"/>
                <a:ext cx="804" cy="592"/>
              </a:xfrm>
              <a:custGeom>
                <a:avLst/>
                <a:gdLst>
                  <a:gd name="T0" fmla="*/ 803 w 804"/>
                  <a:gd name="T1" fmla="*/ 0 h 592"/>
                  <a:gd name="T2" fmla="*/ 0 w 804"/>
                  <a:gd name="T3" fmla="*/ 0 h 592"/>
                  <a:gd name="T4" fmla="*/ 0 w 804"/>
                  <a:gd name="T5" fmla="*/ 591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803" y="0"/>
                    </a:moveTo>
                    <a:lnTo>
                      <a:pt x="0" y="0"/>
                    </a:lnTo>
                    <a:lnTo>
                      <a:pt x="0" y="591"/>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71" name="Freeform 338">
                <a:extLst>
                  <a:ext uri="{FF2B5EF4-FFF2-40B4-BE49-F238E27FC236}">
                    <a16:creationId xmlns:a16="http://schemas.microsoft.com/office/drawing/2014/main" id="{6D27D95B-3D51-4DAE-8519-586A0E3E9B2C}"/>
                  </a:ext>
                </a:extLst>
              </p:cNvPr>
              <p:cNvSpPr>
                <a:spLocks/>
              </p:cNvSpPr>
              <p:nvPr/>
            </p:nvSpPr>
            <p:spPr bwMode="auto">
              <a:xfrm>
                <a:off x="1749" y="1116"/>
                <a:ext cx="804" cy="592"/>
              </a:xfrm>
              <a:custGeom>
                <a:avLst/>
                <a:gdLst>
                  <a:gd name="T0" fmla="*/ 0 w 804"/>
                  <a:gd name="T1" fmla="*/ 591 h 592"/>
                  <a:gd name="T2" fmla="*/ 803 w 804"/>
                  <a:gd name="T3" fmla="*/ 591 h 592"/>
                  <a:gd name="T4" fmla="*/ 803 w 804"/>
                  <a:gd name="T5" fmla="*/ 0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0" y="591"/>
                    </a:moveTo>
                    <a:lnTo>
                      <a:pt x="803" y="591"/>
                    </a:lnTo>
                    <a:lnTo>
                      <a:pt x="803"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grpSp>
        <p:nvGrpSpPr>
          <p:cNvPr id="57356" name="Group 339">
            <a:extLst>
              <a:ext uri="{FF2B5EF4-FFF2-40B4-BE49-F238E27FC236}">
                <a16:creationId xmlns:a16="http://schemas.microsoft.com/office/drawing/2014/main" id="{DB9FF4F8-1D36-404F-BB49-C7AAD93312E4}"/>
              </a:ext>
            </a:extLst>
          </p:cNvPr>
          <p:cNvGrpSpPr>
            <a:grpSpLocks/>
          </p:cNvGrpSpPr>
          <p:nvPr/>
        </p:nvGrpSpPr>
        <p:grpSpPr bwMode="auto">
          <a:xfrm>
            <a:off x="7251700" y="1905000"/>
            <a:ext cx="1358900" cy="973138"/>
            <a:chOff x="4653" y="1105"/>
            <a:chExt cx="856" cy="613"/>
          </a:xfrm>
        </p:grpSpPr>
        <p:sp>
          <p:nvSpPr>
            <p:cNvPr id="58" name="Rectangle 340">
              <a:extLst>
                <a:ext uri="{FF2B5EF4-FFF2-40B4-BE49-F238E27FC236}">
                  <a16:creationId xmlns:a16="http://schemas.microsoft.com/office/drawing/2014/main" id="{05AA61D1-4E93-4CA0-BACE-5BC83D46AB5F}"/>
                </a:ext>
              </a:extLst>
            </p:cNvPr>
            <p:cNvSpPr>
              <a:spLocks noChangeArrowheads="1"/>
            </p:cNvSpPr>
            <p:nvPr/>
          </p:nvSpPr>
          <p:spPr bwMode="auto">
            <a:xfrm>
              <a:off x="4661" y="1107"/>
              <a:ext cx="839" cy="608"/>
            </a:xfrm>
            <a:prstGeom prst="rect">
              <a:avLst/>
            </a:prstGeom>
            <a:solidFill>
              <a:srgbClr val="DADADA"/>
            </a:solidFill>
            <a:ln w="3175">
              <a:solidFill>
                <a:srgbClr val="FF9900"/>
              </a:solidFill>
              <a:miter lim="800000"/>
              <a:headEnd/>
              <a:tailEnd/>
            </a:ln>
            <a:effectLst/>
          </p:spPr>
          <p:txBody>
            <a:bodyPr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Create Info record</a:t>
              </a:r>
            </a:p>
          </p:txBody>
        </p:sp>
        <p:grpSp>
          <p:nvGrpSpPr>
            <p:cNvPr id="57365" name="Group 341">
              <a:extLst>
                <a:ext uri="{FF2B5EF4-FFF2-40B4-BE49-F238E27FC236}">
                  <a16:creationId xmlns:a16="http://schemas.microsoft.com/office/drawing/2014/main" id="{FEBCF6CC-6213-4ABB-BBFA-0C607A9BC032}"/>
                </a:ext>
              </a:extLst>
            </p:cNvPr>
            <p:cNvGrpSpPr>
              <a:grpSpLocks/>
            </p:cNvGrpSpPr>
            <p:nvPr/>
          </p:nvGrpSpPr>
          <p:grpSpPr bwMode="auto">
            <a:xfrm>
              <a:off x="4653" y="1105"/>
              <a:ext cx="856" cy="613"/>
              <a:chOff x="4653" y="1105"/>
              <a:chExt cx="856" cy="613"/>
            </a:xfrm>
          </p:grpSpPr>
          <p:sp>
            <p:nvSpPr>
              <p:cNvPr id="57366" name="Freeform 342">
                <a:extLst>
                  <a:ext uri="{FF2B5EF4-FFF2-40B4-BE49-F238E27FC236}">
                    <a16:creationId xmlns:a16="http://schemas.microsoft.com/office/drawing/2014/main" id="{33487D71-3D73-49C2-B4BC-67DDC4E666B3}"/>
                  </a:ext>
                </a:extLst>
              </p:cNvPr>
              <p:cNvSpPr>
                <a:spLocks/>
              </p:cNvSpPr>
              <p:nvPr/>
            </p:nvSpPr>
            <p:spPr bwMode="auto">
              <a:xfrm>
                <a:off x="4653" y="1105"/>
                <a:ext cx="856" cy="613"/>
              </a:xfrm>
              <a:custGeom>
                <a:avLst/>
                <a:gdLst>
                  <a:gd name="T0" fmla="*/ 855 w 856"/>
                  <a:gd name="T1" fmla="*/ 0 h 613"/>
                  <a:gd name="T2" fmla="*/ 0 w 856"/>
                  <a:gd name="T3" fmla="*/ 0 h 613"/>
                  <a:gd name="T4" fmla="*/ 0 w 856"/>
                  <a:gd name="T5" fmla="*/ 612 h 613"/>
                  <a:gd name="T6" fmla="*/ 0 60000 65536"/>
                  <a:gd name="T7" fmla="*/ 0 60000 65536"/>
                  <a:gd name="T8" fmla="*/ 0 60000 65536"/>
                  <a:gd name="T9" fmla="*/ 0 w 856"/>
                  <a:gd name="T10" fmla="*/ 0 h 613"/>
                  <a:gd name="T11" fmla="*/ 856 w 856"/>
                  <a:gd name="T12" fmla="*/ 613 h 613"/>
                </a:gdLst>
                <a:ahLst/>
                <a:cxnLst>
                  <a:cxn ang="T6">
                    <a:pos x="T0" y="T1"/>
                  </a:cxn>
                  <a:cxn ang="T7">
                    <a:pos x="T2" y="T3"/>
                  </a:cxn>
                  <a:cxn ang="T8">
                    <a:pos x="T4" y="T5"/>
                  </a:cxn>
                </a:cxnLst>
                <a:rect l="T9" t="T10" r="T11" b="T12"/>
                <a:pathLst>
                  <a:path w="856" h="613">
                    <a:moveTo>
                      <a:pt x="855" y="0"/>
                    </a:moveTo>
                    <a:lnTo>
                      <a:pt x="0" y="0"/>
                    </a:lnTo>
                    <a:lnTo>
                      <a:pt x="0" y="612"/>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67" name="Freeform 343">
                <a:extLst>
                  <a:ext uri="{FF2B5EF4-FFF2-40B4-BE49-F238E27FC236}">
                    <a16:creationId xmlns:a16="http://schemas.microsoft.com/office/drawing/2014/main" id="{1CB18327-9E26-4723-9547-1BB183B5BB27}"/>
                  </a:ext>
                </a:extLst>
              </p:cNvPr>
              <p:cNvSpPr>
                <a:spLocks/>
              </p:cNvSpPr>
              <p:nvPr/>
            </p:nvSpPr>
            <p:spPr bwMode="auto">
              <a:xfrm>
                <a:off x="4653" y="1105"/>
                <a:ext cx="856" cy="613"/>
              </a:xfrm>
              <a:custGeom>
                <a:avLst/>
                <a:gdLst>
                  <a:gd name="T0" fmla="*/ 0 w 856"/>
                  <a:gd name="T1" fmla="*/ 612 h 613"/>
                  <a:gd name="T2" fmla="*/ 855 w 856"/>
                  <a:gd name="T3" fmla="*/ 612 h 613"/>
                  <a:gd name="T4" fmla="*/ 855 w 856"/>
                  <a:gd name="T5" fmla="*/ 0 h 613"/>
                  <a:gd name="T6" fmla="*/ 0 60000 65536"/>
                  <a:gd name="T7" fmla="*/ 0 60000 65536"/>
                  <a:gd name="T8" fmla="*/ 0 60000 65536"/>
                  <a:gd name="T9" fmla="*/ 0 w 856"/>
                  <a:gd name="T10" fmla="*/ 0 h 613"/>
                  <a:gd name="T11" fmla="*/ 856 w 856"/>
                  <a:gd name="T12" fmla="*/ 613 h 613"/>
                </a:gdLst>
                <a:ahLst/>
                <a:cxnLst>
                  <a:cxn ang="T6">
                    <a:pos x="T0" y="T1"/>
                  </a:cxn>
                  <a:cxn ang="T7">
                    <a:pos x="T2" y="T3"/>
                  </a:cxn>
                  <a:cxn ang="T8">
                    <a:pos x="T4" y="T5"/>
                  </a:cxn>
                </a:cxnLst>
                <a:rect l="T9" t="T10" r="T11" b="T12"/>
                <a:pathLst>
                  <a:path w="856" h="613">
                    <a:moveTo>
                      <a:pt x="0" y="612"/>
                    </a:moveTo>
                    <a:lnTo>
                      <a:pt x="855" y="612"/>
                    </a:lnTo>
                    <a:lnTo>
                      <a:pt x="855"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57357" name="AutoShape 345">
            <a:extLst>
              <a:ext uri="{FF2B5EF4-FFF2-40B4-BE49-F238E27FC236}">
                <a16:creationId xmlns:a16="http://schemas.microsoft.com/office/drawing/2014/main" id="{E9EEAE16-D237-4040-B6EC-CCBA2CA3583C}"/>
              </a:ext>
            </a:extLst>
          </p:cNvPr>
          <p:cNvSpPr>
            <a:spLocks noChangeArrowheads="1"/>
          </p:cNvSpPr>
          <p:nvPr/>
        </p:nvSpPr>
        <p:spPr bwMode="auto">
          <a:xfrm rot="5400000" flipH="1">
            <a:off x="3117850" y="3148013"/>
            <a:ext cx="2882900" cy="660400"/>
          </a:xfrm>
          <a:prstGeom prst="triangle">
            <a:avLst>
              <a:gd name="adj" fmla="val 49995"/>
            </a:avLst>
          </a:prstGeom>
          <a:solidFill>
            <a:schemeClr val="folHlink"/>
          </a:solidFill>
          <a:ln w="3175">
            <a:solidFill>
              <a:srgbClr val="FF9900"/>
            </a:solidFill>
            <a:miter lim="800000"/>
            <a:headEnd/>
            <a:tailEnd/>
          </a:ln>
          <a:effectLst>
            <a:outerShdw dist="53882"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7358" name="Group 351">
            <a:extLst>
              <a:ext uri="{FF2B5EF4-FFF2-40B4-BE49-F238E27FC236}">
                <a16:creationId xmlns:a16="http://schemas.microsoft.com/office/drawing/2014/main" id="{E48B6D8B-C7B0-4624-B926-1979A7F3A7CF}"/>
              </a:ext>
            </a:extLst>
          </p:cNvPr>
          <p:cNvGrpSpPr>
            <a:grpSpLocks/>
          </p:cNvGrpSpPr>
          <p:nvPr/>
        </p:nvGrpSpPr>
        <p:grpSpPr bwMode="auto">
          <a:xfrm>
            <a:off x="4737100" y="1890713"/>
            <a:ext cx="1276350" cy="952500"/>
            <a:chOff x="1749" y="1111"/>
            <a:chExt cx="804" cy="600"/>
          </a:xfrm>
        </p:grpSpPr>
        <p:sp>
          <p:nvSpPr>
            <p:cNvPr id="64" name="Rectangle 352">
              <a:extLst>
                <a:ext uri="{FF2B5EF4-FFF2-40B4-BE49-F238E27FC236}">
                  <a16:creationId xmlns:a16="http://schemas.microsoft.com/office/drawing/2014/main" id="{16BBCC07-BCCF-4E7B-B88D-980C55AF51F5}"/>
                </a:ext>
              </a:extLst>
            </p:cNvPr>
            <p:cNvSpPr>
              <a:spLocks noChangeArrowheads="1"/>
            </p:cNvSpPr>
            <p:nvPr/>
          </p:nvSpPr>
          <p:spPr bwMode="auto">
            <a:xfrm>
              <a:off x="1755" y="1111"/>
              <a:ext cx="791" cy="600"/>
            </a:xfrm>
            <a:prstGeom prst="rect">
              <a:avLst/>
            </a:prstGeom>
            <a:solidFill>
              <a:srgbClr val="DADADA"/>
            </a:solidFill>
            <a:ln w="3175">
              <a:solidFill>
                <a:srgbClr val="FF9900"/>
              </a:solidFill>
              <a:miter lim="800000"/>
              <a:headEnd/>
              <a:tailEnd/>
            </a:ln>
            <a:effectLst/>
          </p:spPr>
          <p:txBody>
            <a:bodyPr lIns="111125" tIns="55562" rIns="111125" bIns="55562" anchor="ctr"/>
            <a:lstStyle/>
            <a:p>
              <a:pPr algn="ctr" defTabSz="1316038" eaLnBrk="1" hangingPunct="1">
                <a:defRPr/>
              </a:pPr>
              <a:r>
                <a:rPr lang="en-US" altLang="ko-KR" sz="1600" b="1">
                  <a:solidFill>
                    <a:schemeClr val="tx2"/>
                  </a:solidFill>
                  <a:effectLst>
                    <a:outerShdw blurRad="38100" dist="38100" dir="2700000" algn="tl">
                      <a:srgbClr val="FFFFFF"/>
                    </a:outerShdw>
                  </a:effectLst>
                  <a:latin typeface="Arial" charset="0"/>
                  <a:ea typeface="굴림" pitchFamily="50" charset="-127"/>
                  <a:cs typeface="Arial" charset="0"/>
                </a:rPr>
                <a:t>Price Comparision</a:t>
              </a:r>
            </a:p>
          </p:txBody>
        </p:sp>
        <p:grpSp>
          <p:nvGrpSpPr>
            <p:cNvPr id="57361" name="Group 353">
              <a:extLst>
                <a:ext uri="{FF2B5EF4-FFF2-40B4-BE49-F238E27FC236}">
                  <a16:creationId xmlns:a16="http://schemas.microsoft.com/office/drawing/2014/main" id="{4A9BEF0B-BC9C-4EA1-8C50-570CE7FD63B6}"/>
                </a:ext>
              </a:extLst>
            </p:cNvPr>
            <p:cNvGrpSpPr>
              <a:grpSpLocks/>
            </p:cNvGrpSpPr>
            <p:nvPr/>
          </p:nvGrpSpPr>
          <p:grpSpPr bwMode="auto">
            <a:xfrm>
              <a:off x="1749" y="1116"/>
              <a:ext cx="804" cy="592"/>
              <a:chOff x="1749" y="1116"/>
              <a:chExt cx="804" cy="592"/>
            </a:xfrm>
          </p:grpSpPr>
          <p:sp>
            <p:nvSpPr>
              <p:cNvPr id="57362" name="Freeform 354">
                <a:extLst>
                  <a:ext uri="{FF2B5EF4-FFF2-40B4-BE49-F238E27FC236}">
                    <a16:creationId xmlns:a16="http://schemas.microsoft.com/office/drawing/2014/main" id="{E4FE0536-2F64-42F4-9344-1195914CEA2E}"/>
                  </a:ext>
                </a:extLst>
              </p:cNvPr>
              <p:cNvSpPr>
                <a:spLocks/>
              </p:cNvSpPr>
              <p:nvPr/>
            </p:nvSpPr>
            <p:spPr bwMode="auto">
              <a:xfrm>
                <a:off x="1749" y="1116"/>
                <a:ext cx="804" cy="592"/>
              </a:xfrm>
              <a:custGeom>
                <a:avLst/>
                <a:gdLst>
                  <a:gd name="T0" fmla="*/ 803 w 804"/>
                  <a:gd name="T1" fmla="*/ 0 h 592"/>
                  <a:gd name="T2" fmla="*/ 0 w 804"/>
                  <a:gd name="T3" fmla="*/ 0 h 592"/>
                  <a:gd name="T4" fmla="*/ 0 w 804"/>
                  <a:gd name="T5" fmla="*/ 591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803" y="0"/>
                    </a:moveTo>
                    <a:lnTo>
                      <a:pt x="0" y="0"/>
                    </a:lnTo>
                    <a:lnTo>
                      <a:pt x="0" y="591"/>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7363" name="Freeform 355">
                <a:extLst>
                  <a:ext uri="{FF2B5EF4-FFF2-40B4-BE49-F238E27FC236}">
                    <a16:creationId xmlns:a16="http://schemas.microsoft.com/office/drawing/2014/main" id="{6F1BB189-6C08-4247-8011-680031FBB7C5}"/>
                  </a:ext>
                </a:extLst>
              </p:cNvPr>
              <p:cNvSpPr>
                <a:spLocks/>
              </p:cNvSpPr>
              <p:nvPr/>
            </p:nvSpPr>
            <p:spPr bwMode="auto">
              <a:xfrm>
                <a:off x="1749" y="1116"/>
                <a:ext cx="804" cy="592"/>
              </a:xfrm>
              <a:custGeom>
                <a:avLst/>
                <a:gdLst>
                  <a:gd name="T0" fmla="*/ 0 w 804"/>
                  <a:gd name="T1" fmla="*/ 591 h 592"/>
                  <a:gd name="T2" fmla="*/ 803 w 804"/>
                  <a:gd name="T3" fmla="*/ 591 h 592"/>
                  <a:gd name="T4" fmla="*/ 803 w 804"/>
                  <a:gd name="T5" fmla="*/ 0 h 592"/>
                  <a:gd name="T6" fmla="*/ 0 60000 65536"/>
                  <a:gd name="T7" fmla="*/ 0 60000 65536"/>
                  <a:gd name="T8" fmla="*/ 0 60000 65536"/>
                  <a:gd name="T9" fmla="*/ 0 w 804"/>
                  <a:gd name="T10" fmla="*/ 0 h 592"/>
                  <a:gd name="T11" fmla="*/ 804 w 804"/>
                  <a:gd name="T12" fmla="*/ 592 h 592"/>
                </a:gdLst>
                <a:ahLst/>
                <a:cxnLst>
                  <a:cxn ang="T6">
                    <a:pos x="T0" y="T1"/>
                  </a:cxn>
                  <a:cxn ang="T7">
                    <a:pos x="T2" y="T3"/>
                  </a:cxn>
                  <a:cxn ang="T8">
                    <a:pos x="T4" y="T5"/>
                  </a:cxn>
                </a:cxnLst>
                <a:rect l="T9" t="T10" r="T11" b="T12"/>
                <a:pathLst>
                  <a:path w="804" h="592">
                    <a:moveTo>
                      <a:pt x="0" y="591"/>
                    </a:moveTo>
                    <a:lnTo>
                      <a:pt x="803" y="591"/>
                    </a:lnTo>
                    <a:lnTo>
                      <a:pt x="803" y="0"/>
                    </a:lnTo>
                  </a:path>
                </a:pathLst>
              </a:custGeom>
              <a:noFill/>
              <a:ln w="3175" cap="rnd" cmpd="sng">
                <a:solidFill>
                  <a:srgbClr val="FF99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57359" name="AutoShape 356">
            <a:extLst>
              <a:ext uri="{FF2B5EF4-FFF2-40B4-BE49-F238E27FC236}">
                <a16:creationId xmlns:a16="http://schemas.microsoft.com/office/drawing/2014/main" id="{BB5B00FE-1FAC-407C-89EC-EF2D815D7244}"/>
              </a:ext>
            </a:extLst>
          </p:cNvPr>
          <p:cNvSpPr>
            <a:spLocks noChangeArrowheads="1"/>
          </p:cNvSpPr>
          <p:nvPr/>
        </p:nvSpPr>
        <p:spPr bwMode="auto">
          <a:xfrm rot="5400000" flipH="1">
            <a:off x="5314950" y="3181350"/>
            <a:ext cx="2882900" cy="660400"/>
          </a:xfrm>
          <a:prstGeom prst="triangle">
            <a:avLst>
              <a:gd name="adj" fmla="val 49995"/>
            </a:avLst>
          </a:prstGeom>
          <a:solidFill>
            <a:schemeClr val="folHlink"/>
          </a:solidFill>
          <a:ln w="3175">
            <a:solidFill>
              <a:srgbClr val="FF9900"/>
            </a:solidFill>
            <a:miter lim="800000"/>
            <a:headEnd/>
            <a:tailEnd/>
          </a:ln>
          <a:effectLst>
            <a:outerShdw dist="53882"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C3B3832-108D-4C6F-898A-1A4178BBC3BA}"/>
              </a:ext>
            </a:extLst>
          </p:cNvPr>
          <p:cNvSpPr>
            <a:spLocks noGrp="1" noChangeArrowheads="1"/>
          </p:cNvSpPr>
          <p:nvPr>
            <p:ph type="title"/>
          </p:nvPr>
        </p:nvSpPr>
        <p:spPr>
          <a:xfrm>
            <a:off x="0" y="228600"/>
            <a:ext cx="8915400" cy="685800"/>
          </a:xfrm>
        </p:spPr>
        <p:txBody>
          <a:bodyPr lIns="92075" tIns="46038" rIns="92075" bIns="46038"/>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Quotation Processing</a:t>
            </a:r>
          </a:p>
        </p:txBody>
      </p:sp>
      <p:grpSp>
        <p:nvGrpSpPr>
          <p:cNvPr id="59395" name="Group 71">
            <a:extLst>
              <a:ext uri="{FF2B5EF4-FFF2-40B4-BE49-F238E27FC236}">
                <a16:creationId xmlns:a16="http://schemas.microsoft.com/office/drawing/2014/main" id="{4A699492-43B3-4EBE-94EF-49DA995D302C}"/>
              </a:ext>
            </a:extLst>
          </p:cNvPr>
          <p:cNvGrpSpPr>
            <a:grpSpLocks/>
          </p:cNvGrpSpPr>
          <p:nvPr/>
        </p:nvGrpSpPr>
        <p:grpSpPr bwMode="auto">
          <a:xfrm>
            <a:off x="76200" y="1046163"/>
            <a:ext cx="9144000" cy="5659437"/>
            <a:chOff x="48" y="432"/>
            <a:chExt cx="5760" cy="3565"/>
          </a:xfrm>
        </p:grpSpPr>
        <p:sp>
          <p:nvSpPr>
            <p:cNvPr id="59396" name="Rectangle 72">
              <a:extLst>
                <a:ext uri="{FF2B5EF4-FFF2-40B4-BE49-F238E27FC236}">
                  <a16:creationId xmlns:a16="http://schemas.microsoft.com/office/drawing/2014/main" id="{57FC931E-B6B7-4E39-8C45-FA15D78CE7BB}"/>
                </a:ext>
              </a:extLst>
            </p:cNvPr>
            <p:cNvSpPr>
              <a:spLocks noChangeArrowheads="1"/>
            </p:cNvSpPr>
            <p:nvPr/>
          </p:nvSpPr>
          <p:spPr bwMode="auto">
            <a:xfrm>
              <a:off x="816" y="528"/>
              <a:ext cx="3888" cy="192"/>
            </a:xfrm>
            <a:prstGeom prst="rect">
              <a:avLst/>
            </a:prstGeom>
            <a:solidFill>
              <a:srgbClr val="FFCC00"/>
            </a:solidFill>
            <a:ln w="25400" algn="ctr">
              <a:solidFill>
                <a:schemeClr val="tx1"/>
              </a:solidFill>
              <a:miter lim="800000"/>
              <a:headEnd/>
              <a:tailEnd/>
            </a:ln>
          </p:spPr>
          <p:txBody>
            <a:bodyPr wrap="none" lIns="87312" tIns="44450" rIns="87312" bIns="44450" anchor="ctr"/>
            <a:lstStyle>
              <a:lvl1pPr defTabSz="825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25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25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chemeClr val="bg1"/>
                  </a:solidFill>
                  <a:latin typeface="Arial" panose="020B0604020202020204" pitchFamily="34" charset="0"/>
                </a:rPr>
                <a:t>Enter Price &amp; Conditions</a:t>
              </a:r>
            </a:p>
          </p:txBody>
        </p:sp>
        <p:sp>
          <p:nvSpPr>
            <p:cNvPr id="5" name="Rectangle 73">
              <a:extLst>
                <a:ext uri="{FF2B5EF4-FFF2-40B4-BE49-F238E27FC236}">
                  <a16:creationId xmlns:a16="http://schemas.microsoft.com/office/drawing/2014/main" id="{B99137B2-2418-41CD-9542-DCFD170C7A37}"/>
                </a:ext>
              </a:extLst>
            </p:cNvPr>
            <p:cNvSpPr>
              <a:spLocks noChangeArrowheads="1"/>
            </p:cNvSpPr>
            <p:nvPr/>
          </p:nvSpPr>
          <p:spPr bwMode="auto">
            <a:xfrm>
              <a:off x="960" y="1515"/>
              <a:ext cx="880" cy="210"/>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Discount: $ 50</a:t>
              </a:r>
              <a:endParaRPr lang="en-US" b="1">
                <a:effectLst>
                  <a:outerShdw blurRad="38100" dist="38100" dir="2700000" algn="tl">
                    <a:srgbClr val="C0C0C0"/>
                  </a:outerShdw>
                </a:effectLst>
                <a:latin typeface="Arial" charset="0"/>
                <a:cs typeface="Arial" charset="0"/>
              </a:endParaRPr>
            </a:p>
          </p:txBody>
        </p:sp>
        <p:sp>
          <p:nvSpPr>
            <p:cNvPr id="6" name="Rectangle 74">
              <a:extLst>
                <a:ext uri="{FF2B5EF4-FFF2-40B4-BE49-F238E27FC236}">
                  <a16:creationId xmlns:a16="http://schemas.microsoft.com/office/drawing/2014/main" id="{AF4F8FB9-9F78-4A01-AFE4-680F8C8D3144}"/>
                </a:ext>
              </a:extLst>
            </p:cNvPr>
            <p:cNvSpPr>
              <a:spLocks noChangeArrowheads="1"/>
            </p:cNvSpPr>
            <p:nvPr/>
          </p:nvSpPr>
          <p:spPr bwMode="auto">
            <a:xfrm>
              <a:off x="960" y="1275"/>
              <a:ext cx="880" cy="240"/>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Gross Price: 400/t</a:t>
              </a:r>
              <a:endParaRPr lang="en-US" b="1">
                <a:effectLst>
                  <a:outerShdw blurRad="38100" dist="38100" dir="2700000" algn="tl">
                    <a:srgbClr val="C0C0C0"/>
                  </a:outerShdw>
                </a:effectLst>
                <a:latin typeface="Arial" charset="0"/>
                <a:cs typeface="Arial" charset="0"/>
              </a:endParaRPr>
            </a:p>
          </p:txBody>
        </p:sp>
        <p:sp>
          <p:nvSpPr>
            <p:cNvPr id="7" name="Rectangle 75">
              <a:extLst>
                <a:ext uri="{FF2B5EF4-FFF2-40B4-BE49-F238E27FC236}">
                  <a16:creationId xmlns:a16="http://schemas.microsoft.com/office/drawing/2014/main" id="{13897637-927D-47E7-A58D-016372F85591}"/>
                </a:ext>
              </a:extLst>
            </p:cNvPr>
            <p:cNvSpPr>
              <a:spLocks noChangeArrowheads="1"/>
            </p:cNvSpPr>
            <p:nvPr/>
          </p:nvSpPr>
          <p:spPr bwMode="auto">
            <a:xfrm>
              <a:off x="960" y="1122"/>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Item 10</a:t>
              </a:r>
              <a:endParaRPr lang="en-US" b="1">
                <a:effectLst>
                  <a:outerShdw blurRad="38100" dist="38100" dir="2700000" algn="tl">
                    <a:srgbClr val="C0C0C0"/>
                  </a:outerShdw>
                </a:effectLst>
                <a:latin typeface="Arial" charset="0"/>
                <a:cs typeface="Arial" charset="0"/>
              </a:endParaRPr>
            </a:p>
          </p:txBody>
        </p:sp>
        <p:sp>
          <p:nvSpPr>
            <p:cNvPr id="8" name="Rectangle 76">
              <a:extLst>
                <a:ext uri="{FF2B5EF4-FFF2-40B4-BE49-F238E27FC236}">
                  <a16:creationId xmlns:a16="http://schemas.microsoft.com/office/drawing/2014/main" id="{DF4EAC09-B45C-4FDC-9663-4A36BA7E0714}"/>
                </a:ext>
              </a:extLst>
            </p:cNvPr>
            <p:cNvSpPr>
              <a:spLocks noChangeArrowheads="1"/>
            </p:cNvSpPr>
            <p:nvPr/>
          </p:nvSpPr>
          <p:spPr bwMode="auto">
            <a:xfrm>
              <a:off x="960" y="969"/>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Quotation for RFQ 1</a:t>
              </a:r>
              <a:endParaRPr lang="en-US" b="1">
                <a:effectLst>
                  <a:outerShdw blurRad="38100" dist="38100" dir="2700000" algn="tl">
                    <a:srgbClr val="C0C0C0"/>
                  </a:outerShdw>
                </a:effectLst>
                <a:latin typeface="Arial" charset="0"/>
                <a:cs typeface="Arial" charset="0"/>
              </a:endParaRPr>
            </a:p>
          </p:txBody>
        </p:sp>
        <p:sp>
          <p:nvSpPr>
            <p:cNvPr id="9" name="Rectangle 77">
              <a:extLst>
                <a:ext uri="{FF2B5EF4-FFF2-40B4-BE49-F238E27FC236}">
                  <a16:creationId xmlns:a16="http://schemas.microsoft.com/office/drawing/2014/main" id="{B0313EE9-B77D-4BCC-91DA-7DFCDBE21C84}"/>
                </a:ext>
              </a:extLst>
            </p:cNvPr>
            <p:cNvSpPr>
              <a:spLocks noChangeArrowheads="1"/>
            </p:cNvSpPr>
            <p:nvPr/>
          </p:nvSpPr>
          <p:spPr bwMode="auto">
            <a:xfrm>
              <a:off x="960" y="816"/>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Vendor A</a:t>
              </a:r>
              <a:endParaRPr lang="en-US" b="1">
                <a:effectLst>
                  <a:outerShdw blurRad="38100" dist="38100" dir="2700000" algn="tl">
                    <a:srgbClr val="C0C0C0"/>
                  </a:outerShdw>
                </a:effectLst>
                <a:latin typeface="Arial" charset="0"/>
                <a:cs typeface="Arial" charset="0"/>
              </a:endParaRPr>
            </a:p>
          </p:txBody>
        </p:sp>
        <p:sp>
          <p:nvSpPr>
            <p:cNvPr id="59402" name="Line 78">
              <a:extLst>
                <a:ext uri="{FF2B5EF4-FFF2-40B4-BE49-F238E27FC236}">
                  <a16:creationId xmlns:a16="http://schemas.microsoft.com/office/drawing/2014/main" id="{BD4FCC00-E786-47A5-AEED-D362BF131F4A}"/>
                </a:ext>
              </a:extLst>
            </p:cNvPr>
            <p:cNvSpPr>
              <a:spLocks noChangeShapeType="1"/>
            </p:cNvSpPr>
            <p:nvPr/>
          </p:nvSpPr>
          <p:spPr bwMode="auto">
            <a:xfrm>
              <a:off x="960" y="816"/>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3" name="Line 79">
              <a:extLst>
                <a:ext uri="{FF2B5EF4-FFF2-40B4-BE49-F238E27FC236}">
                  <a16:creationId xmlns:a16="http://schemas.microsoft.com/office/drawing/2014/main" id="{A7669D8C-357F-4407-98C5-5E764341C110}"/>
                </a:ext>
              </a:extLst>
            </p:cNvPr>
            <p:cNvSpPr>
              <a:spLocks noChangeShapeType="1"/>
            </p:cNvSpPr>
            <p:nvPr/>
          </p:nvSpPr>
          <p:spPr bwMode="auto">
            <a:xfrm>
              <a:off x="960" y="172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4" name="Line 80">
              <a:extLst>
                <a:ext uri="{FF2B5EF4-FFF2-40B4-BE49-F238E27FC236}">
                  <a16:creationId xmlns:a16="http://schemas.microsoft.com/office/drawing/2014/main" id="{F0914F1B-3246-4281-9E96-EB0E2F9CA12B}"/>
                </a:ext>
              </a:extLst>
            </p:cNvPr>
            <p:cNvSpPr>
              <a:spLocks noChangeShapeType="1"/>
            </p:cNvSpPr>
            <p:nvPr/>
          </p:nvSpPr>
          <p:spPr bwMode="auto">
            <a:xfrm>
              <a:off x="960" y="816"/>
              <a:ext cx="0" cy="90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5" name="Line 81">
              <a:extLst>
                <a:ext uri="{FF2B5EF4-FFF2-40B4-BE49-F238E27FC236}">
                  <a16:creationId xmlns:a16="http://schemas.microsoft.com/office/drawing/2014/main" id="{AD476211-B7A5-4825-8184-459820892021}"/>
                </a:ext>
              </a:extLst>
            </p:cNvPr>
            <p:cNvSpPr>
              <a:spLocks noChangeShapeType="1"/>
            </p:cNvSpPr>
            <p:nvPr/>
          </p:nvSpPr>
          <p:spPr bwMode="auto">
            <a:xfrm>
              <a:off x="1840" y="816"/>
              <a:ext cx="0" cy="90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6" name="Line 82">
              <a:extLst>
                <a:ext uri="{FF2B5EF4-FFF2-40B4-BE49-F238E27FC236}">
                  <a16:creationId xmlns:a16="http://schemas.microsoft.com/office/drawing/2014/main" id="{AB0D61F2-A284-4B9F-8FDF-2CF5123D0553}"/>
                </a:ext>
              </a:extLst>
            </p:cNvPr>
            <p:cNvSpPr>
              <a:spLocks noChangeShapeType="1"/>
            </p:cNvSpPr>
            <p:nvPr/>
          </p:nvSpPr>
          <p:spPr bwMode="auto">
            <a:xfrm>
              <a:off x="960" y="969"/>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7" name="Line 83">
              <a:extLst>
                <a:ext uri="{FF2B5EF4-FFF2-40B4-BE49-F238E27FC236}">
                  <a16:creationId xmlns:a16="http://schemas.microsoft.com/office/drawing/2014/main" id="{8066E30A-3CD5-4C74-88DE-E26492DFD79C}"/>
                </a:ext>
              </a:extLst>
            </p:cNvPr>
            <p:cNvSpPr>
              <a:spLocks noChangeShapeType="1"/>
            </p:cNvSpPr>
            <p:nvPr/>
          </p:nvSpPr>
          <p:spPr bwMode="auto">
            <a:xfrm>
              <a:off x="960" y="1122"/>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8" name="Line 84">
              <a:extLst>
                <a:ext uri="{FF2B5EF4-FFF2-40B4-BE49-F238E27FC236}">
                  <a16:creationId xmlns:a16="http://schemas.microsoft.com/office/drawing/2014/main" id="{9F81B708-631C-4B55-A864-5CD3EF2CD6A9}"/>
                </a:ext>
              </a:extLst>
            </p:cNvPr>
            <p:cNvSpPr>
              <a:spLocks noChangeShapeType="1"/>
            </p:cNvSpPr>
            <p:nvPr/>
          </p:nvSpPr>
          <p:spPr bwMode="auto">
            <a:xfrm>
              <a:off x="960" y="127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09" name="Line 85">
              <a:extLst>
                <a:ext uri="{FF2B5EF4-FFF2-40B4-BE49-F238E27FC236}">
                  <a16:creationId xmlns:a16="http://schemas.microsoft.com/office/drawing/2014/main" id="{B72AD52D-DB14-4073-B83C-4FABA0C0AB88}"/>
                </a:ext>
              </a:extLst>
            </p:cNvPr>
            <p:cNvSpPr>
              <a:spLocks noChangeShapeType="1"/>
            </p:cNvSpPr>
            <p:nvPr/>
          </p:nvSpPr>
          <p:spPr bwMode="auto">
            <a:xfrm>
              <a:off x="960" y="151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Rectangle 86">
              <a:extLst>
                <a:ext uri="{FF2B5EF4-FFF2-40B4-BE49-F238E27FC236}">
                  <a16:creationId xmlns:a16="http://schemas.microsoft.com/office/drawing/2014/main" id="{099D092F-0C27-45F9-A19A-64CB03AE4B08}"/>
                </a:ext>
              </a:extLst>
            </p:cNvPr>
            <p:cNvSpPr>
              <a:spLocks noChangeArrowheads="1"/>
            </p:cNvSpPr>
            <p:nvPr/>
          </p:nvSpPr>
          <p:spPr bwMode="auto">
            <a:xfrm>
              <a:off x="2048" y="1515"/>
              <a:ext cx="880" cy="210"/>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Discount: $ 20</a:t>
              </a:r>
              <a:endParaRPr lang="en-US" b="1">
                <a:effectLst>
                  <a:outerShdw blurRad="38100" dist="38100" dir="2700000" algn="tl">
                    <a:srgbClr val="C0C0C0"/>
                  </a:outerShdw>
                </a:effectLst>
                <a:latin typeface="Arial" charset="0"/>
                <a:cs typeface="Arial" charset="0"/>
              </a:endParaRPr>
            </a:p>
          </p:txBody>
        </p:sp>
        <p:sp>
          <p:nvSpPr>
            <p:cNvPr id="19" name="Rectangle 87">
              <a:extLst>
                <a:ext uri="{FF2B5EF4-FFF2-40B4-BE49-F238E27FC236}">
                  <a16:creationId xmlns:a16="http://schemas.microsoft.com/office/drawing/2014/main" id="{C964AD5E-F2F5-44AE-833B-B3F4E88DFC4A}"/>
                </a:ext>
              </a:extLst>
            </p:cNvPr>
            <p:cNvSpPr>
              <a:spLocks noChangeArrowheads="1"/>
            </p:cNvSpPr>
            <p:nvPr/>
          </p:nvSpPr>
          <p:spPr bwMode="auto">
            <a:xfrm>
              <a:off x="2048" y="1275"/>
              <a:ext cx="880" cy="240"/>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Gross Price: 400/t</a:t>
              </a:r>
              <a:endParaRPr lang="en-US" b="1">
                <a:effectLst>
                  <a:outerShdw blurRad="38100" dist="38100" dir="2700000" algn="tl">
                    <a:srgbClr val="C0C0C0"/>
                  </a:outerShdw>
                </a:effectLst>
                <a:latin typeface="Arial" charset="0"/>
                <a:cs typeface="Arial" charset="0"/>
              </a:endParaRPr>
            </a:p>
          </p:txBody>
        </p:sp>
        <p:sp>
          <p:nvSpPr>
            <p:cNvPr id="20" name="Rectangle 88">
              <a:extLst>
                <a:ext uri="{FF2B5EF4-FFF2-40B4-BE49-F238E27FC236}">
                  <a16:creationId xmlns:a16="http://schemas.microsoft.com/office/drawing/2014/main" id="{C96AE7B6-015F-4053-8ACF-EE8A64D8CA34}"/>
                </a:ext>
              </a:extLst>
            </p:cNvPr>
            <p:cNvSpPr>
              <a:spLocks noChangeArrowheads="1"/>
            </p:cNvSpPr>
            <p:nvPr/>
          </p:nvSpPr>
          <p:spPr bwMode="auto">
            <a:xfrm>
              <a:off x="2048" y="1122"/>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Item 10</a:t>
              </a:r>
              <a:endParaRPr lang="en-US" b="1">
                <a:effectLst>
                  <a:outerShdw blurRad="38100" dist="38100" dir="2700000" algn="tl">
                    <a:srgbClr val="C0C0C0"/>
                  </a:outerShdw>
                </a:effectLst>
                <a:latin typeface="Arial" charset="0"/>
                <a:cs typeface="Arial" charset="0"/>
              </a:endParaRPr>
            </a:p>
          </p:txBody>
        </p:sp>
        <p:sp>
          <p:nvSpPr>
            <p:cNvPr id="21" name="Rectangle 89">
              <a:extLst>
                <a:ext uri="{FF2B5EF4-FFF2-40B4-BE49-F238E27FC236}">
                  <a16:creationId xmlns:a16="http://schemas.microsoft.com/office/drawing/2014/main" id="{F00F19B5-2BB3-4812-B374-8AE93F20BDDC}"/>
                </a:ext>
              </a:extLst>
            </p:cNvPr>
            <p:cNvSpPr>
              <a:spLocks noChangeArrowheads="1"/>
            </p:cNvSpPr>
            <p:nvPr/>
          </p:nvSpPr>
          <p:spPr bwMode="auto">
            <a:xfrm>
              <a:off x="2048" y="969"/>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Quotation for RFQ 2</a:t>
              </a:r>
              <a:endParaRPr lang="en-US" b="1">
                <a:effectLst>
                  <a:outerShdw blurRad="38100" dist="38100" dir="2700000" algn="tl">
                    <a:srgbClr val="C0C0C0"/>
                  </a:outerShdw>
                </a:effectLst>
                <a:latin typeface="Arial" charset="0"/>
                <a:cs typeface="Arial" charset="0"/>
              </a:endParaRPr>
            </a:p>
          </p:txBody>
        </p:sp>
        <p:sp>
          <p:nvSpPr>
            <p:cNvPr id="22" name="Rectangle 90">
              <a:extLst>
                <a:ext uri="{FF2B5EF4-FFF2-40B4-BE49-F238E27FC236}">
                  <a16:creationId xmlns:a16="http://schemas.microsoft.com/office/drawing/2014/main" id="{C384919E-8408-43CF-ABD0-9C55E590E8CB}"/>
                </a:ext>
              </a:extLst>
            </p:cNvPr>
            <p:cNvSpPr>
              <a:spLocks noChangeArrowheads="1"/>
            </p:cNvSpPr>
            <p:nvPr/>
          </p:nvSpPr>
          <p:spPr bwMode="auto">
            <a:xfrm>
              <a:off x="2048" y="816"/>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Vendor B</a:t>
              </a:r>
              <a:endParaRPr lang="en-US" b="1">
                <a:effectLst>
                  <a:outerShdw blurRad="38100" dist="38100" dir="2700000" algn="tl">
                    <a:srgbClr val="C0C0C0"/>
                  </a:outerShdw>
                </a:effectLst>
                <a:latin typeface="Arial" charset="0"/>
                <a:cs typeface="Arial" charset="0"/>
              </a:endParaRPr>
            </a:p>
          </p:txBody>
        </p:sp>
        <p:sp>
          <p:nvSpPr>
            <p:cNvPr id="59415" name="Line 91">
              <a:extLst>
                <a:ext uri="{FF2B5EF4-FFF2-40B4-BE49-F238E27FC236}">
                  <a16:creationId xmlns:a16="http://schemas.microsoft.com/office/drawing/2014/main" id="{C072B350-E05C-4A00-B25D-89B78EBAA9A5}"/>
                </a:ext>
              </a:extLst>
            </p:cNvPr>
            <p:cNvSpPr>
              <a:spLocks noChangeShapeType="1"/>
            </p:cNvSpPr>
            <p:nvPr/>
          </p:nvSpPr>
          <p:spPr bwMode="auto">
            <a:xfrm>
              <a:off x="2048" y="816"/>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6" name="Line 92">
              <a:extLst>
                <a:ext uri="{FF2B5EF4-FFF2-40B4-BE49-F238E27FC236}">
                  <a16:creationId xmlns:a16="http://schemas.microsoft.com/office/drawing/2014/main" id="{1046C464-883B-4B6F-9B9B-6140FC074F05}"/>
                </a:ext>
              </a:extLst>
            </p:cNvPr>
            <p:cNvSpPr>
              <a:spLocks noChangeShapeType="1"/>
            </p:cNvSpPr>
            <p:nvPr/>
          </p:nvSpPr>
          <p:spPr bwMode="auto">
            <a:xfrm>
              <a:off x="2048" y="172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7" name="Line 93">
              <a:extLst>
                <a:ext uri="{FF2B5EF4-FFF2-40B4-BE49-F238E27FC236}">
                  <a16:creationId xmlns:a16="http://schemas.microsoft.com/office/drawing/2014/main" id="{5EF5649D-2EBE-43F7-8A15-E020353F73E7}"/>
                </a:ext>
              </a:extLst>
            </p:cNvPr>
            <p:cNvSpPr>
              <a:spLocks noChangeShapeType="1"/>
            </p:cNvSpPr>
            <p:nvPr/>
          </p:nvSpPr>
          <p:spPr bwMode="auto">
            <a:xfrm>
              <a:off x="2048" y="816"/>
              <a:ext cx="0" cy="90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8" name="Line 94">
              <a:extLst>
                <a:ext uri="{FF2B5EF4-FFF2-40B4-BE49-F238E27FC236}">
                  <a16:creationId xmlns:a16="http://schemas.microsoft.com/office/drawing/2014/main" id="{A9BC794F-AFED-4A8E-B07A-98EA3930459A}"/>
                </a:ext>
              </a:extLst>
            </p:cNvPr>
            <p:cNvSpPr>
              <a:spLocks noChangeShapeType="1"/>
            </p:cNvSpPr>
            <p:nvPr/>
          </p:nvSpPr>
          <p:spPr bwMode="auto">
            <a:xfrm>
              <a:off x="2928" y="816"/>
              <a:ext cx="0" cy="90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19" name="Line 95">
              <a:extLst>
                <a:ext uri="{FF2B5EF4-FFF2-40B4-BE49-F238E27FC236}">
                  <a16:creationId xmlns:a16="http://schemas.microsoft.com/office/drawing/2014/main" id="{3367A31A-BEAD-416F-AD12-71044C532D76}"/>
                </a:ext>
              </a:extLst>
            </p:cNvPr>
            <p:cNvSpPr>
              <a:spLocks noChangeShapeType="1"/>
            </p:cNvSpPr>
            <p:nvPr/>
          </p:nvSpPr>
          <p:spPr bwMode="auto">
            <a:xfrm>
              <a:off x="2048" y="969"/>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0" name="Line 96">
              <a:extLst>
                <a:ext uri="{FF2B5EF4-FFF2-40B4-BE49-F238E27FC236}">
                  <a16:creationId xmlns:a16="http://schemas.microsoft.com/office/drawing/2014/main" id="{F298243C-20C8-4845-A03F-662D6C09CA0A}"/>
                </a:ext>
              </a:extLst>
            </p:cNvPr>
            <p:cNvSpPr>
              <a:spLocks noChangeShapeType="1"/>
            </p:cNvSpPr>
            <p:nvPr/>
          </p:nvSpPr>
          <p:spPr bwMode="auto">
            <a:xfrm>
              <a:off x="2048" y="1122"/>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1" name="Line 97">
              <a:extLst>
                <a:ext uri="{FF2B5EF4-FFF2-40B4-BE49-F238E27FC236}">
                  <a16:creationId xmlns:a16="http://schemas.microsoft.com/office/drawing/2014/main" id="{5CF08357-9F86-4BCA-A6DB-01C62F33EDCD}"/>
                </a:ext>
              </a:extLst>
            </p:cNvPr>
            <p:cNvSpPr>
              <a:spLocks noChangeShapeType="1"/>
            </p:cNvSpPr>
            <p:nvPr/>
          </p:nvSpPr>
          <p:spPr bwMode="auto">
            <a:xfrm>
              <a:off x="2048" y="127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2" name="Line 98">
              <a:extLst>
                <a:ext uri="{FF2B5EF4-FFF2-40B4-BE49-F238E27FC236}">
                  <a16:creationId xmlns:a16="http://schemas.microsoft.com/office/drawing/2014/main" id="{E2DF0BBA-1A4D-4C63-8ADA-A5883A9A07F8}"/>
                </a:ext>
              </a:extLst>
            </p:cNvPr>
            <p:cNvSpPr>
              <a:spLocks noChangeShapeType="1"/>
            </p:cNvSpPr>
            <p:nvPr/>
          </p:nvSpPr>
          <p:spPr bwMode="auto">
            <a:xfrm>
              <a:off x="2048" y="151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Rectangle 99">
              <a:extLst>
                <a:ext uri="{FF2B5EF4-FFF2-40B4-BE49-F238E27FC236}">
                  <a16:creationId xmlns:a16="http://schemas.microsoft.com/office/drawing/2014/main" id="{38A83B5A-92A2-4BCF-B0DD-4C42F4582317}"/>
                </a:ext>
              </a:extLst>
            </p:cNvPr>
            <p:cNvSpPr>
              <a:spLocks noChangeArrowheads="1"/>
            </p:cNvSpPr>
            <p:nvPr/>
          </p:nvSpPr>
          <p:spPr bwMode="auto">
            <a:xfrm>
              <a:off x="3072" y="1515"/>
              <a:ext cx="880" cy="210"/>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Discount: $ 40</a:t>
              </a:r>
              <a:endParaRPr lang="en-US" b="1">
                <a:effectLst>
                  <a:outerShdw blurRad="38100" dist="38100" dir="2700000" algn="tl">
                    <a:srgbClr val="C0C0C0"/>
                  </a:outerShdw>
                </a:effectLst>
                <a:latin typeface="Arial" charset="0"/>
                <a:cs typeface="Arial" charset="0"/>
              </a:endParaRPr>
            </a:p>
          </p:txBody>
        </p:sp>
        <p:sp>
          <p:nvSpPr>
            <p:cNvPr id="32" name="Rectangle 100">
              <a:extLst>
                <a:ext uri="{FF2B5EF4-FFF2-40B4-BE49-F238E27FC236}">
                  <a16:creationId xmlns:a16="http://schemas.microsoft.com/office/drawing/2014/main" id="{65186ED6-5F27-4315-95D1-83F505BDFCD7}"/>
                </a:ext>
              </a:extLst>
            </p:cNvPr>
            <p:cNvSpPr>
              <a:spLocks noChangeArrowheads="1"/>
            </p:cNvSpPr>
            <p:nvPr/>
          </p:nvSpPr>
          <p:spPr bwMode="auto">
            <a:xfrm>
              <a:off x="3072" y="1275"/>
              <a:ext cx="880" cy="240"/>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Gross Price: 400/t</a:t>
              </a:r>
              <a:endParaRPr lang="en-US" b="1">
                <a:effectLst>
                  <a:outerShdw blurRad="38100" dist="38100" dir="2700000" algn="tl">
                    <a:srgbClr val="C0C0C0"/>
                  </a:outerShdw>
                </a:effectLst>
                <a:latin typeface="Arial" charset="0"/>
                <a:cs typeface="Arial" charset="0"/>
              </a:endParaRPr>
            </a:p>
          </p:txBody>
        </p:sp>
        <p:sp>
          <p:nvSpPr>
            <p:cNvPr id="33" name="Rectangle 101">
              <a:extLst>
                <a:ext uri="{FF2B5EF4-FFF2-40B4-BE49-F238E27FC236}">
                  <a16:creationId xmlns:a16="http://schemas.microsoft.com/office/drawing/2014/main" id="{A0E218B8-94F9-4D6D-A6EA-C4208F0009CD}"/>
                </a:ext>
              </a:extLst>
            </p:cNvPr>
            <p:cNvSpPr>
              <a:spLocks noChangeArrowheads="1"/>
            </p:cNvSpPr>
            <p:nvPr/>
          </p:nvSpPr>
          <p:spPr bwMode="auto">
            <a:xfrm>
              <a:off x="3072" y="1122"/>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Item 10</a:t>
              </a:r>
              <a:endParaRPr lang="en-US" b="1">
                <a:effectLst>
                  <a:outerShdw blurRad="38100" dist="38100" dir="2700000" algn="tl">
                    <a:srgbClr val="C0C0C0"/>
                  </a:outerShdw>
                </a:effectLst>
                <a:latin typeface="Arial" charset="0"/>
                <a:cs typeface="Arial" charset="0"/>
              </a:endParaRPr>
            </a:p>
          </p:txBody>
        </p:sp>
        <p:sp>
          <p:nvSpPr>
            <p:cNvPr id="34" name="Rectangle 102">
              <a:extLst>
                <a:ext uri="{FF2B5EF4-FFF2-40B4-BE49-F238E27FC236}">
                  <a16:creationId xmlns:a16="http://schemas.microsoft.com/office/drawing/2014/main" id="{0E0A88C8-656A-4CD3-8355-30D73FD2A9F3}"/>
                </a:ext>
              </a:extLst>
            </p:cNvPr>
            <p:cNvSpPr>
              <a:spLocks noChangeArrowheads="1"/>
            </p:cNvSpPr>
            <p:nvPr/>
          </p:nvSpPr>
          <p:spPr bwMode="auto">
            <a:xfrm>
              <a:off x="3072" y="969"/>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Quotation for RFQ 3</a:t>
              </a:r>
              <a:endParaRPr lang="en-US" b="1">
                <a:effectLst>
                  <a:outerShdw blurRad="38100" dist="38100" dir="2700000" algn="tl">
                    <a:srgbClr val="C0C0C0"/>
                  </a:outerShdw>
                </a:effectLst>
                <a:latin typeface="Arial" charset="0"/>
                <a:cs typeface="Arial" charset="0"/>
              </a:endParaRPr>
            </a:p>
          </p:txBody>
        </p:sp>
        <p:sp>
          <p:nvSpPr>
            <p:cNvPr id="35" name="Rectangle 103">
              <a:extLst>
                <a:ext uri="{FF2B5EF4-FFF2-40B4-BE49-F238E27FC236}">
                  <a16:creationId xmlns:a16="http://schemas.microsoft.com/office/drawing/2014/main" id="{8EF0B782-2D12-4915-BFF3-EF818527E712}"/>
                </a:ext>
              </a:extLst>
            </p:cNvPr>
            <p:cNvSpPr>
              <a:spLocks noChangeArrowheads="1"/>
            </p:cNvSpPr>
            <p:nvPr/>
          </p:nvSpPr>
          <p:spPr bwMode="auto">
            <a:xfrm>
              <a:off x="3072" y="816"/>
              <a:ext cx="880" cy="153"/>
            </a:xfrm>
            <a:prstGeom prst="rect">
              <a:avLst/>
            </a:prstGeom>
            <a:noFill/>
            <a:ln w="9525">
              <a:noFill/>
              <a:miter lim="800000"/>
              <a:headEnd/>
              <a:tailEnd/>
            </a:ln>
            <a:effectLst/>
          </p:spPr>
          <p:txBody>
            <a:bodyPr anchor="ctr"/>
            <a:lstStyle/>
            <a:p>
              <a:pPr algn="ctr" eaLnBrk="1" fontAlgn="ctr" hangingPunct="1">
                <a:buSzPct val="100000"/>
                <a:defRPr/>
              </a:pPr>
              <a:r>
                <a:rPr lang="en-US" sz="1000">
                  <a:effectLst>
                    <a:outerShdw blurRad="38100" dist="38100" dir="2700000" algn="tl">
                      <a:srgbClr val="C0C0C0"/>
                    </a:outerShdw>
                  </a:effectLst>
                  <a:latin typeface="Arial" charset="0"/>
                  <a:cs typeface="Arial" charset="0"/>
                </a:rPr>
                <a:t>Vendor C</a:t>
              </a:r>
              <a:endParaRPr lang="en-US" b="1">
                <a:effectLst>
                  <a:outerShdw blurRad="38100" dist="38100" dir="2700000" algn="tl">
                    <a:srgbClr val="C0C0C0"/>
                  </a:outerShdw>
                </a:effectLst>
                <a:latin typeface="Arial" charset="0"/>
                <a:cs typeface="Arial" charset="0"/>
              </a:endParaRPr>
            </a:p>
          </p:txBody>
        </p:sp>
        <p:sp>
          <p:nvSpPr>
            <p:cNvPr id="59428" name="Line 104">
              <a:extLst>
                <a:ext uri="{FF2B5EF4-FFF2-40B4-BE49-F238E27FC236}">
                  <a16:creationId xmlns:a16="http://schemas.microsoft.com/office/drawing/2014/main" id="{CD49AFC4-018A-41AB-AE15-E147C9486238}"/>
                </a:ext>
              </a:extLst>
            </p:cNvPr>
            <p:cNvSpPr>
              <a:spLocks noChangeShapeType="1"/>
            </p:cNvSpPr>
            <p:nvPr/>
          </p:nvSpPr>
          <p:spPr bwMode="auto">
            <a:xfrm>
              <a:off x="3072" y="816"/>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29" name="Line 105">
              <a:extLst>
                <a:ext uri="{FF2B5EF4-FFF2-40B4-BE49-F238E27FC236}">
                  <a16:creationId xmlns:a16="http://schemas.microsoft.com/office/drawing/2014/main" id="{39E3A2BF-803A-4DA2-AD1D-AE3C4359FFB7}"/>
                </a:ext>
              </a:extLst>
            </p:cNvPr>
            <p:cNvSpPr>
              <a:spLocks noChangeShapeType="1"/>
            </p:cNvSpPr>
            <p:nvPr/>
          </p:nvSpPr>
          <p:spPr bwMode="auto">
            <a:xfrm>
              <a:off x="3072" y="172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0" name="Line 106">
              <a:extLst>
                <a:ext uri="{FF2B5EF4-FFF2-40B4-BE49-F238E27FC236}">
                  <a16:creationId xmlns:a16="http://schemas.microsoft.com/office/drawing/2014/main" id="{4F7C8321-26D2-4B37-AF38-8BB9E8B22E70}"/>
                </a:ext>
              </a:extLst>
            </p:cNvPr>
            <p:cNvSpPr>
              <a:spLocks noChangeShapeType="1"/>
            </p:cNvSpPr>
            <p:nvPr/>
          </p:nvSpPr>
          <p:spPr bwMode="auto">
            <a:xfrm>
              <a:off x="3072" y="816"/>
              <a:ext cx="0" cy="90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1" name="Line 107">
              <a:extLst>
                <a:ext uri="{FF2B5EF4-FFF2-40B4-BE49-F238E27FC236}">
                  <a16:creationId xmlns:a16="http://schemas.microsoft.com/office/drawing/2014/main" id="{16B0EA36-22F8-471C-92B3-40E2D27BD8AF}"/>
                </a:ext>
              </a:extLst>
            </p:cNvPr>
            <p:cNvSpPr>
              <a:spLocks noChangeShapeType="1"/>
            </p:cNvSpPr>
            <p:nvPr/>
          </p:nvSpPr>
          <p:spPr bwMode="auto">
            <a:xfrm>
              <a:off x="3952" y="816"/>
              <a:ext cx="0" cy="909"/>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2" name="Line 108">
              <a:extLst>
                <a:ext uri="{FF2B5EF4-FFF2-40B4-BE49-F238E27FC236}">
                  <a16:creationId xmlns:a16="http://schemas.microsoft.com/office/drawing/2014/main" id="{5E29C5A6-EEE7-4C37-9162-1D4D455DEADD}"/>
                </a:ext>
              </a:extLst>
            </p:cNvPr>
            <p:cNvSpPr>
              <a:spLocks noChangeShapeType="1"/>
            </p:cNvSpPr>
            <p:nvPr/>
          </p:nvSpPr>
          <p:spPr bwMode="auto">
            <a:xfrm>
              <a:off x="3072" y="969"/>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3" name="Line 109">
              <a:extLst>
                <a:ext uri="{FF2B5EF4-FFF2-40B4-BE49-F238E27FC236}">
                  <a16:creationId xmlns:a16="http://schemas.microsoft.com/office/drawing/2014/main" id="{21F3D4B4-B3F2-4A55-A8D9-0BB4C17329E1}"/>
                </a:ext>
              </a:extLst>
            </p:cNvPr>
            <p:cNvSpPr>
              <a:spLocks noChangeShapeType="1"/>
            </p:cNvSpPr>
            <p:nvPr/>
          </p:nvSpPr>
          <p:spPr bwMode="auto">
            <a:xfrm>
              <a:off x="3072" y="1122"/>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4" name="Line 110">
              <a:extLst>
                <a:ext uri="{FF2B5EF4-FFF2-40B4-BE49-F238E27FC236}">
                  <a16:creationId xmlns:a16="http://schemas.microsoft.com/office/drawing/2014/main" id="{CC11A699-5AFD-4B04-B07E-699F2CC9CE14}"/>
                </a:ext>
              </a:extLst>
            </p:cNvPr>
            <p:cNvSpPr>
              <a:spLocks noChangeShapeType="1"/>
            </p:cNvSpPr>
            <p:nvPr/>
          </p:nvSpPr>
          <p:spPr bwMode="auto">
            <a:xfrm>
              <a:off x="3072" y="127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5" name="Line 111">
              <a:extLst>
                <a:ext uri="{FF2B5EF4-FFF2-40B4-BE49-F238E27FC236}">
                  <a16:creationId xmlns:a16="http://schemas.microsoft.com/office/drawing/2014/main" id="{D6A25BD3-A929-44A7-9B2B-52255992D959}"/>
                </a:ext>
              </a:extLst>
            </p:cNvPr>
            <p:cNvSpPr>
              <a:spLocks noChangeShapeType="1"/>
            </p:cNvSpPr>
            <p:nvPr/>
          </p:nvSpPr>
          <p:spPr bwMode="auto">
            <a:xfrm>
              <a:off x="3072" y="1515"/>
              <a:ext cx="88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36" name="Rectangle 112">
              <a:extLst>
                <a:ext uri="{FF2B5EF4-FFF2-40B4-BE49-F238E27FC236}">
                  <a16:creationId xmlns:a16="http://schemas.microsoft.com/office/drawing/2014/main" id="{0EDE3777-D701-4214-96E3-21CA76AA1D9C}"/>
                </a:ext>
              </a:extLst>
            </p:cNvPr>
            <p:cNvSpPr>
              <a:spLocks noChangeArrowheads="1"/>
            </p:cNvSpPr>
            <p:nvPr/>
          </p:nvSpPr>
          <p:spPr bwMode="auto">
            <a:xfrm>
              <a:off x="48" y="1040"/>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5" name="Rectangle 113">
              <a:extLst>
                <a:ext uri="{FF2B5EF4-FFF2-40B4-BE49-F238E27FC236}">
                  <a16:creationId xmlns:a16="http://schemas.microsoft.com/office/drawing/2014/main" id="{C94805D8-276A-45EA-B7EE-7FB379003C4D}"/>
                </a:ext>
              </a:extLst>
            </p:cNvPr>
            <p:cNvSpPr>
              <a:spLocks noChangeArrowheads="1"/>
            </p:cNvSpPr>
            <p:nvPr/>
          </p:nvSpPr>
          <p:spPr bwMode="auto">
            <a:xfrm>
              <a:off x="2688" y="2076"/>
              <a:ext cx="426" cy="233"/>
            </a:xfrm>
            <a:prstGeom prst="rect">
              <a:avLst/>
            </a:prstGeom>
            <a:solidFill>
              <a:srgbClr val="FF9900"/>
            </a:solidFill>
            <a:ln w="9525">
              <a:noFill/>
              <a:miter lim="800000"/>
              <a:headEnd/>
              <a:tailEnd/>
            </a:ln>
            <a:effectLst/>
          </p:spPr>
          <p:txBody>
            <a:bodyPr/>
            <a:lstStyle/>
            <a:p>
              <a:pPr eaLnBrk="1" hangingPunct="1">
                <a:spcBef>
                  <a:spcPct val="20000"/>
                </a:spcBef>
                <a:buSzPct val="100000"/>
                <a:defRPr/>
              </a:pPr>
              <a:r>
                <a:rPr lang="en-US" sz="1200">
                  <a:effectLst>
                    <a:outerShdw blurRad="38100" dist="38100" dir="2700000" algn="tl">
                      <a:srgbClr val="FFFFFF"/>
                    </a:outerShdw>
                  </a:effectLst>
                  <a:latin typeface="Arial" charset="0"/>
                  <a:cs typeface="Arial" charset="0"/>
                </a:rPr>
                <a:t>480/t</a:t>
              </a:r>
            </a:p>
          </p:txBody>
        </p:sp>
        <p:grpSp>
          <p:nvGrpSpPr>
            <p:cNvPr id="59438" name="Group 114">
              <a:extLst>
                <a:ext uri="{FF2B5EF4-FFF2-40B4-BE49-F238E27FC236}">
                  <a16:creationId xmlns:a16="http://schemas.microsoft.com/office/drawing/2014/main" id="{A6471B1C-CF55-4C9C-9EEE-AE4CBAEC2069}"/>
                </a:ext>
              </a:extLst>
            </p:cNvPr>
            <p:cNvGrpSpPr>
              <a:grpSpLocks/>
            </p:cNvGrpSpPr>
            <p:nvPr/>
          </p:nvGrpSpPr>
          <p:grpSpPr bwMode="auto">
            <a:xfrm>
              <a:off x="960" y="2076"/>
              <a:ext cx="3120" cy="1044"/>
              <a:chOff x="912" y="2304"/>
              <a:chExt cx="3120" cy="1044"/>
            </a:xfrm>
          </p:grpSpPr>
          <p:sp>
            <p:nvSpPr>
              <p:cNvPr id="72" name="Rectangle 115">
                <a:extLst>
                  <a:ext uri="{FF2B5EF4-FFF2-40B4-BE49-F238E27FC236}">
                    <a16:creationId xmlns:a16="http://schemas.microsoft.com/office/drawing/2014/main" id="{B1BBDC5D-F971-47E3-AC20-E4181DA33F36}"/>
                  </a:ext>
                </a:extLst>
              </p:cNvPr>
              <p:cNvSpPr>
                <a:spLocks noChangeArrowheads="1"/>
              </p:cNvSpPr>
              <p:nvPr/>
            </p:nvSpPr>
            <p:spPr bwMode="auto">
              <a:xfrm>
                <a:off x="3504" y="2946"/>
                <a:ext cx="528" cy="402"/>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r>
                  <a:rPr lang="en-US" sz="1200" b="1">
                    <a:effectLst>
                      <a:outerShdw blurRad="38100" dist="38100" dir="2700000" algn="tl">
                        <a:srgbClr val="FFFFFF"/>
                      </a:outerShdw>
                    </a:effectLst>
                    <a:latin typeface="Arial" charset="0"/>
                    <a:cs typeface="Arial" charset="0"/>
                  </a:rPr>
                  <a:t>Mean Value Quote</a:t>
                </a:r>
              </a:p>
            </p:txBody>
          </p:sp>
          <p:sp>
            <p:nvSpPr>
              <p:cNvPr id="73" name="Rectangle 116">
                <a:extLst>
                  <a:ext uri="{FF2B5EF4-FFF2-40B4-BE49-F238E27FC236}">
                    <a16:creationId xmlns:a16="http://schemas.microsoft.com/office/drawing/2014/main" id="{016D21BD-DD89-4766-BCCD-DBC93A9A14FD}"/>
                  </a:ext>
                </a:extLst>
              </p:cNvPr>
              <p:cNvSpPr>
                <a:spLocks noChangeArrowheads="1"/>
              </p:cNvSpPr>
              <p:nvPr/>
            </p:nvSpPr>
            <p:spPr bwMode="auto">
              <a:xfrm>
                <a:off x="2640" y="2946"/>
                <a:ext cx="426" cy="402"/>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r>
                  <a:rPr lang="en-US" sz="1200" b="1">
                    <a:effectLst>
                      <a:outerShdw blurRad="38100" dist="38100" dir="2700000" algn="tl">
                        <a:srgbClr val="FFFFFF"/>
                      </a:outerShdw>
                    </a:effectLst>
                    <a:latin typeface="Arial" charset="0"/>
                    <a:cs typeface="Arial" charset="0"/>
                  </a:rPr>
                  <a:t>Quote2</a:t>
                </a:r>
              </a:p>
            </p:txBody>
          </p:sp>
          <p:sp>
            <p:nvSpPr>
              <p:cNvPr id="74" name="Rectangle 117">
                <a:extLst>
                  <a:ext uri="{FF2B5EF4-FFF2-40B4-BE49-F238E27FC236}">
                    <a16:creationId xmlns:a16="http://schemas.microsoft.com/office/drawing/2014/main" id="{AFFA0744-FCBA-4F24-AD61-4C2A46E21AF6}"/>
                  </a:ext>
                </a:extLst>
              </p:cNvPr>
              <p:cNvSpPr>
                <a:spLocks noChangeArrowheads="1"/>
              </p:cNvSpPr>
              <p:nvPr/>
            </p:nvSpPr>
            <p:spPr bwMode="auto">
              <a:xfrm>
                <a:off x="3066" y="2946"/>
                <a:ext cx="438" cy="402"/>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r>
                  <a:rPr lang="en-US" sz="1200" b="1">
                    <a:effectLst>
                      <a:outerShdw blurRad="38100" dist="38100" dir="2700000" algn="tl">
                        <a:srgbClr val="FFFFFF"/>
                      </a:outerShdw>
                    </a:effectLst>
                    <a:latin typeface="Arial" charset="0"/>
                    <a:cs typeface="Arial" charset="0"/>
                  </a:rPr>
                  <a:t>Quote 3</a:t>
                </a:r>
              </a:p>
            </p:txBody>
          </p:sp>
          <p:sp>
            <p:nvSpPr>
              <p:cNvPr id="75" name="Rectangle 118">
                <a:extLst>
                  <a:ext uri="{FF2B5EF4-FFF2-40B4-BE49-F238E27FC236}">
                    <a16:creationId xmlns:a16="http://schemas.microsoft.com/office/drawing/2014/main" id="{102D38C0-D906-4BBD-AFD2-A3D6847959E8}"/>
                  </a:ext>
                </a:extLst>
              </p:cNvPr>
              <p:cNvSpPr>
                <a:spLocks noChangeArrowheads="1"/>
              </p:cNvSpPr>
              <p:nvPr/>
            </p:nvSpPr>
            <p:spPr bwMode="auto">
              <a:xfrm>
                <a:off x="2640" y="2537"/>
                <a:ext cx="426" cy="409"/>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endParaRPr lang="en-US" sz="2800" b="1">
                  <a:effectLst>
                    <a:outerShdw blurRad="38100" dist="38100" dir="2700000" algn="tl">
                      <a:srgbClr val="FFFFFF"/>
                    </a:outerShdw>
                  </a:effectLst>
                  <a:latin typeface="Arial" charset="0"/>
                  <a:cs typeface="Arial" charset="0"/>
                </a:endParaRPr>
              </a:p>
            </p:txBody>
          </p:sp>
          <p:sp>
            <p:nvSpPr>
              <p:cNvPr id="76" name="Rectangle 119">
                <a:extLst>
                  <a:ext uri="{FF2B5EF4-FFF2-40B4-BE49-F238E27FC236}">
                    <a16:creationId xmlns:a16="http://schemas.microsoft.com/office/drawing/2014/main" id="{D04563B4-A2B5-476E-9955-3DF1D37204F4}"/>
                  </a:ext>
                </a:extLst>
              </p:cNvPr>
              <p:cNvSpPr>
                <a:spLocks noChangeArrowheads="1"/>
              </p:cNvSpPr>
              <p:nvPr/>
            </p:nvSpPr>
            <p:spPr bwMode="auto">
              <a:xfrm>
                <a:off x="2208" y="2537"/>
                <a:ext cx="432" cy="409"/>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endParaRPr lang="en-US" sz="2800" b="1">
                  <a:effectLst>
                    <a:outerShdw blurRad="38100" dist="38100" dir="2700000" algn="tl">
                      <a:srgbClr val="FFFFFF"/>
                    </a:outerShdw>
                  </a:effectLst>
                  <a:latin typeface="Arial" charset="0"/>
                  <a:cs typeface="Arial" charset="0"/>
                </a:endParaRPr>
              </a:p>
            </p:txBody>
          </p:sp>
          <p:sp>
            <p:nvSpPr>
              <p:cNvPr id="77" name="Rectangle 120">
                <a:extLst>
                  <a:ext uri="{FF2B5EF4-FFF2-40B4-BE49-F238E27FC236}">
                    <a16:creationId xmlns:a16="http://schemas.microsoft.com/office/drawing/2014/main" id="{ED4B24C6-C0DE-461E-9E6C-BA3133E9FB25}"/>
                  </a:ext>
                </a:extLst>
              </p:cNvPr>
              <p:cNvSpPr>
                <a:spLocks noChangeArrowheads="1"/>
              </p:cNvSpPr>
              <p:nvPr/>
            </p:nvSpPr>
            <p:spPr bwMode="auto">
              <a:xfrm>
                <a:off x="3066" y="2537"/>
                <a:ext cx="438" cy="409"/>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endParaRPr lang="en-US" sz="2800" b="1">
                  <a:effectLst>
                    <a:outerShdw blurRad="38100" dist="38100" dir="2700000" algn="tl">
                      <a:srgbClr val="FFFFFF"/>
                    </a:outerShdw>
                  </a:effectLst>
                  <a:latin typeface="Arial" charset="0"/>
                  <a:cs typeface="Arial" charset="0"/>
                </a:endParaRPr>
              </a:p>
            </p:txBody>
          </p:sp>
          <p:sp>
            <p:nvSpPr>
              <p:cNvPr id="78" name="Rectangle 121">
                <a:extLst>
                  <a:ext uri="{FF2B5EF4-FFF2-40B4-BE49-F238E27FC236}">
                    <a16:creationId xmlns:a16="http://schemas.microsoft.com/office/drawing/2014/main" id="{848BA814-A95F-4475-BC14-F2B12DED94CA}"/>
                  </a:ext>
                </a:extLst>
              </p:cNvPr>
              <p:cNvSpPr>
                <a:spLocks noChangeArrowheads="1"/>
              </p:cNvSpPr>
              <p:nvPr/>
            </p:nvSpPr>
            <p:spPr bwMode="auto">
              <a:xfrm>
                <a:off x="3504" y="2537"/>
                <a:ext cx="528" cy="409"/>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endParaRPr lang="en-US" sz="2800" b="1">
                  <a:effectLst>
                    <a:outerShdw blurRad="38100" dist="38100" dir="2700000" algn="tl">
                      <a:srgbClr val="FFFFFF"/>
                    </a:outerShdw>
                  </a:effectLst>
                  <a:latin typeface="Arial" charset="0"/>
                  <a:cs typeface="Arial" charset="0"/>
                </a:endParaRPr>
              </a:p>
            </p:txBody>
          </p:sp>
          <p:sp>
            <p:nvSpPr>
              <p:cNvPr id="79" name="Rectangle 122">
                <a:extLst>
                  <a:ext uri="{FF2B5EF4-FFF2-40B4-BE49-F238E27FC236}">
                    <a16:creationId xmlns:a16="http://schemas.microsoft.com/office/drawing/2014/main" id="{BD7486D0-EC11-43C5-BDEA-AFCD4E16DC03}"/>
                  </a:ext>
                </a:extLst>
              </p:cNvPr>
              <p:cNvSpPr>
                <a:spLocks noChangeArrowheads="1"/>
              </p:cNvSpPr>
              <p:nvPr/>
            </p:nvSpPr>
            <p:spPr bwMode="auto">
              <a:xfrm>
                <a:off x="3504" y="2304"/>
                <a:ext cx="528" cy="233"/>
              </a:xfrm>
              <a:prstGeom prst="rect">
                <a:avLst/>
              </a:prstGeom>
              <a:solidFill>
                <a:srgbClr val="FF9900"/>
              </a:solidFill>
              <a:ln w="9525">
                <a:noFill/>
                <a:miter lim="800000"/>
                <a:headEnd/>
                <a:tailEnd/>
              </a:ln>
              <a:effectLst/>
            </p:spPr>
            <p:txBody>
              <a:bodyPr/>
              <a:lstStyle/>
              <a:p>
                <a:pPr eaLnBrk="1" hangingPunct="1">
                  <a:spcBef>
                    <a:spcPct val="20000"/>
                  </a:spcBef>
                  <a:buSzPct val="100000"/>
                  <a:defRPr/>
                </a:pPr>
                <a:r>
                  <a:rPr lang="en-US" sz="1200">
                    <a:effectLst>
                      <a:outerShdw blurRad="38100" dist="38100" dir="2700000" algn="tl">
                        <a:srgbClr val="FFFFFF"/>
                      </a:outerShdw>
                    </a:effectLst>
                    <a:latin typeface="Arial" charset="0"/>
                    <a:cs typeface="Arial" charset="0"/>
                  </a:rPr>
                  <a:t>450/t</a:t>
                </a:r>
              </a:p>
            </p:txBody>
          </p:sp>
          <p:sp>
            <p:nvSpPr>
              <p:cNvPr id="80" name="Rectangle 123">
                <a:extLst>
                  <a:ext uri="{FF2B5EF4-FFF2-40B4-BE49-F238E27FC236}">
                    <a16:creationId xmlns:a16="http://schemas.microsoft.com/office/drawing/2014/main" id="{05884B48-629F-4D1F-ABE9-296390482DD3}"/>
                  </a:ext>
                </a:extLst>
              </p:cNvPr>
              <p:cNvSpPr>
                <a:spLocks noChangeArrowheads="1"/>
              </p:cNvSpPr>
              <p:nvPr/>
            </p:nvSpPr>
            <p:spPr bwMode="auto">
              <a:xfrm>
                <a:off x="3066" y="2304"/>
                <a:ext cx="438" cy="233"/>
              </a:xfrm>
              <a:prstGeom prst="rect">
                <a:avLst/>
              </a:prstGeom>
              <a:solidFill>
                <a:srgbClr val="FF9900"/>
              </a:solidFill>
              <a:ln w="9525">
                <a:noFill/>
                <a:miter lim="800000"/>
                <a:headEnd/>
                <a:tailEnd/>
              </a:ln>
              <a:effectLst/>
            </p:spPr>
            <p:txBody>
              <a:bodyPr/>
              <a:lstStyle/>
              <a:p>
                <a:pPr eaLnBrk="1" hangingPunct="1">
                  <a:spcBef>
                    <a:spcPct val="20000"/>
                  </a:spcBef>
                  <a:buSzPct val="100000"/>
                  <a:defRPr/>
                </a:pPr>
                <a:r>
                  <a:rPr lang="en-US" sz="1200">
                    <a:effectLst>
                      <a:outerShdw blurRad="38100" dist="38100" dir="2700000" algn="tl">
                        <a:srgbClr val="FFFFFF"/>
                      </a:outerShdw>
                    </a:effectLst>
                    <a:latin typeface="Arial" charset="0"/>
                    <a:cs typeface="Arial" charset="0"/>
                  </a:rPr>
                  <a:t>520/t</a:t>
                </a:r>
              </a:p>
            </p:txBody>
          </p:sp>
          <p:sp>
            <p:nvSpPr>
              <p:cNvPr id="81" name="Rectangle 124">
                <a:extLst>
                  <a:ext uri="{FF2B5EF4-FFF2-40B4-BE49-F238E27FC236}">
                    <a16:creationId xmlns:a16="http://schemas.microsoft.com/office/drawing/2014/main" id="{5CFFAD3A-29DB-41C3-9495-51A2B9B37E63}"/>
                  </a:ext>
                </a:extLst>
              </p:cNvPr>
              <p:cNvSpPr>
                <a:spLocks noChangeArrowheads="1"/>
              </p:cNvSpPr>
              <p:nvPr/>
            </p:nvSpPr>
            <p:spPr bwMode="auto">
              <a:xfrm>
                <a:off x="2208" y="2946"/>
                <a:ext cx="432" cy="402"/>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r>
                  <a:rPr lang="en-US" sz="1200" b="1">
                    <a:effectLst>
                      <a:outerShdw blurRad="38100" dist="38100" dir="2700000" algn="tl">
                        <a:srgbClr val="FFFFFF"/>
                      </a:outerShdw>
                    </a:effectLst>
                    <a:latin typeface="Arial" charset="0"/>
                    <a:cs typeface="Arial" charset="0"/>
                  </a:rPr>
                  <a:t>Quote 1</a:t>
                </a:r>
              </a:p>
            </p:txBody>
          </p:sp>
          <p:sp>
            <p:nvSpPr>
              <p:cNvPr id="82" name="Rectangle 125">
                <a:extLst>
                  <a:ext uri="{FF2B5EF4-FFF2-40B4-BE49-F238E27FC236}">
                    <a16:creationId xmlns:a16="http://schemas.microsoft.com/office/drawing/2014/main" id="{D50F1830-AEB1-4C65-8FAC-6C8B38B49C7F}"/>
                  </a:ext>
                </a:extLst>
              </p:cNvPr>
              <p:cNvSpPr>
                <a:spLocks noChangeArrowheads="1"/>
              </p:cNvSpPr>
              <p:nvPr/>
            </p:nvSpPr>
            <p:spPr bwMode="auto">
              <a:xfrm>
                <a:off x="912" y="2946"/>
                <a:ext cx="1296" cy="402"/>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endParaRPr lang="en-US" sz="2800" b="1">
                  <a:effectLst>
                    <a:outerShdw blurRad="38100" dist="38100" dir="2700000" algn="tl">
                      <a:srgbClr val="FFFFFF"/>
                    </a:outerShdw>
                  </a:effectLst>
                  <a:latin typeface="Arial" charset="0"/>
                  <a:cs typeface="Arial" charset="0"/>
                </a:endParaRPr>
              </a:p>
            </p:txBody>
          </p:sp>
          <p:sp>
            <p:nvSpPr>
              <p:cNvPr id="83" name="Rectangle 126">
                <a:extLst>
                  <a:ext uri="{FF2B5EF4-FFF2-40B4-BE49-F238E27FC236}">
                    <a16:creationId xmlns:a16="http://schemas.microsoft.com/office/drawing/2014/main" id="{225AEA7A-69DC-4033-912A-DBE931C7E2DB}"/>
                  </a:ext>
                </a:extLst>
              </p:cNvPr>
              <p:cNvSpPr>
                <a:spLocks noChangeArrowheads="1"/>
              </p:cNvSpPr>
              <p:nvPr/>
            </p:nvSpPr>
            <p:spPr bwMode="auto">
              <a:xfrm>
                <a:off x="2208" y="2304"/>
                <a:ext cx="432" cy="233"/>
              </a:xfrm>
              <a:prstGeom prst="rect">
                <a:avLst/>
              </a:prstGeom>
              <a:solidFill>
                <a:srgbClr val="FF9900"/>
              </a:solidFill>
              <a:ln w="9525">
                <a:noFill/>
                <a:miter lim="800000"/>
                <a:headEnd/>
                <a:tailEnd/>
              </a:ln>
              <a:effectLst/>
            </p:spPr>
            <p:txBody>
              <a:bodyPr/>
              <a:lstStyle/>
              <a:p>
                <a:pPr eaLnBrk="1" hangingPunct="1">
                  <a:spcBef>
                    <a:spcPct val="20000"/>
                  </a:spcBef>
                  <a:buSzPct val="100000"/>
                  <a:defRPr/>
                </a:pPr>
                <a:r>
                  <a:rPr lang="en-US" sz="1200">
                    <a:effectLst>
                      <a:outerShdw blurRad="38100" dist="38100" dir="2700000" algn="tl">
                        <a:srgbClr val="FFFFFF"/>
                      </a:outerShdw>
                    </a:effectLst>
                    <a:latin typeface="Arial" charset="0"/>
                    <a:cs typeface="Arial" charset="0"/>
                  </a:rPr>
                  <a:t>350/t</a:t>
                </a:r>
              </a:p>
            </p:txBody>
          </p:sp>
          <p:sp>
            <p:nvSpPr>
              <p:cNvPr id="84" name="Rectangle 127">
                <a:extLst>
                  <a:ext uri="{FF2B5EF4-FFF2-40B4-BE49-F238E27FC236}">
                    <a16:creationId xmlns:a16="http://schemas.microsoft.com/office/drawing/2014/main" id="{5642276A-8394-4E1B-8B8F-FD321D7E8341}"/>
                  </a:ext>
                </a:extLst>
              </p:cNvPr>
              <p:cNvSpPr>
                <a:spLocks noChangeArrowheads="1"/>
              </p:cNvSpPr>
              <p:nvPr/>
            </p:nvSpPr>
            <p:spPr bwMode="auto">
              <a:xfrm>
                <a:off x="912" y="2304"/>
                <a:ext cx="1296" cy="642"/>
              </a:xfrm>
              <a:prstGeom prst="rect">
                <a:avLst/>
              </a:prstGeom>
              <a:solidFill>
                <a:srgbClr val="ABDBF3"/>
              </a:solidFill>
              <a:ln w="9525">
                <a:noFill/>
                <a:miter lim="800000"/>
                <a:headEnd/>
                <a:tailEnd/>
              </a:ln>
              <a:effectLst/>
            </p:spPr>
            <p:txBody>
              <a:bodyPr/>
              <a:lstStyle/>
              <a:p>
                <a:pPr eaLnBrk="1" hangingPunct="1">
                  <a:spcBef>
                    <a:spcPct val="20000"/>
                  </a:spcBef>
                  <a:buSzPct val="100000"/>
                  <a:defRPr/>
                </a:pPr>
                <a:r>
                  <a:rPr lang="en-US" sz="1200" b="1">
                    <a:effectLst>
                      <a:outerShdw blurRad="38100" dist="38100" dir="2700000" algn="tl">
                        <a:srgbClr val="FFFFFF"/>
                      </a:outerShdw>
                    </a:effectLst>
                    <a:latin typeface="Arial" charset="0"/>
                    <a:cs typeface="Arial" charset="0"/>
                  </a:rPr>
                  <a:t>Steel 2t</a:t>
                </a:r>
              </a:p>
              <a:p>
                <a:pPr eaLnBrk="1" hangingPunct="1">
                  <a:spcBef>
                    <a:spcPct val="20000"/>
                  </a:spcBef>
                  <a:buSzPct val="100000"/>
                  <a:defRPr/>
                </a:pPr>
                <a:endParaRPr lang="en-US" sz="1200" b="1">
                  <a:effectLst>
                    <a:outerShdw blurRad="38100" dist="38100" dir="2700000" algn="tl">
                      <a:srgbClr val="FFFFFF"/>
                    </a:outerShdw>
                  </a:effectLst>
                  <a:latin typeface="Arial" charset="0"/>
                  <a:cs typeface="Arial" charset="0"/>
                </a:endParaRPr>
              </a:p>
              <a:p>
                <a:pPr eaLnBrk="1" hangingPunct="1">
                  <a:spcBef>
                    <a:spcPct val="20000"/>
                  </a:spcBef>
                  <a:buSzPct val="100000"/>
                  <a:defRPr/>
                </a:pPr>
                <a:endParaRPr lang="en-US" sz="1200" b="1">
                  <a:effectLst>
                    <a:outerShdw blurRad="38100" dist="38100" dir="2700000" algn="tl">
                      <a:srgbClr val="FFFFFF"/>
                    </a:outerShdw>
                  </a:effectLst>
                  <a:latin typeface="Arial" charset="0"/>
                  <a:cs typeface="Arial" charset="0"/>
                </a:endParaRPr>
              </a:p>
              <a:p>
                <a:pPr eaLnBrk="1" hangingPunct="1">
                  <a:spcBef>
                    <a:spcPct val="20000"/>
                  </a:spcBef>
                  <a:buSzPct val="100000"/>
                  <a:defRPr/>
                </a:pPr>
                <a:r>
                  <a:rPr lang="en-US" sz="1200" b="1">
                    <a:effectLst>
                      <a:outerShdw blurRad="38100" dist="38100" dir="2700000" algn="tl">
                        <a:srgbClr val="FFFFFF"/>
                      </a:outerShdw>
                    </a:effectLst>
                    <a:latin typeface="Arial" charset="0"/>
                    <a:cs typeface="Arial" charset="0"/>
                  </a:rPr>
                  <a:t>Price</a:t>
                </a:r>
              </a:p>
            </p:txBody>
          </p:sp>
          <p:sp>
            <p:nvSpPr>
              <p:cNvPr id="59477" name="Line 128">
                <a:extLst>
                  <a:ext uri="{FF2B5EF4-FFF2-40B4-BE49-F238E27FC236}">
                    <a16:creationId xmlns:a16="http://schemas.microsoft.com/office/drawing/2014/main" id="{F890181F-F62A-4234-98C6-4032DBA3DFEE}"/>
                  </a:ext>
                </a:extLst>
              </p:cNvPr>
              <p:cNvSpPr>
                <a:spLocks noChangeShapeType="1"/>
              </p:cNvSpPr>
              <p:nvPr/>
            </p:nvSpPr>
            <p:spPr bwMode="auto">
              <a:xfrm>
                <a:off x="912" y="2304"/>
                <a:ext cx="31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8" name="Line 129">
                <a:extLst>
                  <a:ext uri="{FF2B5EF4-FFF2-40B4-BE49-F238E27FC236}">
                    <a16:creationId xmlns:a16="http://schemas.microsoft.com/office/drawing/2014/main" id="{1750FA0B-A817-450B-B261-045B50C93B66}"/>
                  </a:ext>
                </a:extLst>
              </p:cNvPr>
              <p:cNvSpPr>
                <a:spLocks noChangeShapeType="1"/>
              </p:cNvSpPr>
              <p:nvPr/>
            </p:nvSpPr>
            <p:spPr bwMode="auto">
              <a:xfrm>
                <a:off x="912" y="2946"/>
                <a:ext cx="312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79" name="Line 130">
                <a:extLst>
                  <a:ext uri="{FF2B5EF4-FFF2-40B4-BE49-F238E27FC236}">
                    <a16:creationId xmlns:a16="http://schemas.microsoft.com/office/drawing/2014/main" id="{2C146F2B-20EC-4A89-BD1E-3B92C2D943BB}"/>
                  </a:ext>
                </a:extLst>
              </p:cNvPr>
              <p:cNvSpPr>
                <a:spLocks noChangeShapeType="1"/>
              </p:cNvSpPr>
              <p:nvPr/>
            </p:nvSpPr>
            <p:spPr bwMode="auto">
              <a:xfrm>
                <a:off x="912" y="3348"/>
                <a:ext cx="312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0" name="Line 131">
                <a:extLst>
                  <a:ext uri="{FF2B5EF4-FFF2-40B4-BE49-F238E27FC236}">
                    <a16:creationId xmlns:a16="http://schemas.microsoft.com/office/drawing/2014/main" id="{F56F45CA-2EA3-475C-82B5-C5F40178AAC5}"/>
                  </a:ext>
                </a:extLst>
              </p:cNvPr>
              <p:cNvSpPr>
                <a:spLocks noChangeShapeType="1"/>
              </p:cNvSpPr>
              <p:nvPr/>
            </p:nvSpPr>
            <p:spPr bwMode="auto">
              <a:xfrm>
                <a:off x="912" y="2304"/>
                <a:ext cx="0" cy="10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1" name="Line 132">
                <a:extLst>
                  <a:ext uri="{FF2B5EF4-FFF2-40B4-BE49-F238E27FC236}">
                    <a16:creationId xmlns:a16="http://schemas.microsoft.com/office/drawing/2014/main" id="{5416507C-96FB-4D73-AF80-A9E62D49518D}"/>
                  </a:ext>
                </a:extLst>
              </p:cNvPr>
              <p:cNvSpPr>
                <a:spLocks noChangeShapeType="1"/>
              </p:cNvSpPr>
              <p:nvPr/>
            </p:nvSpPr>
            <p:spPr bwMode="auto">
              <a:xfrm>
                <a:off x="2208" y="2304"/>
                <a:ext cx="0" cy="10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2" name="Line 133">
                <a:extLst>
                  <a:ext uri="{FF2B5EF4-FFF2-40B4-BE49-F238E27FC236}">
                    <a16:creationId xmlns:a16="http://schemas.microsoft.com/office/drawing/2014/main" id="{A8EF9154-CE5C-4AAE-8936-102D03351A4A}"/>
                  </a:ext>
                </a:extLst>
              </p:cNvPr>
              <p:cNvSpPr>
                <a:spLocks noChangeShapeType="1"/>
              </p:cNvSpPr>
              <p:nvPr/>
            </p:nvSpPr>
            <p:spPr bwMode="auto">
              <a:xfrm>
                <a:off x="4032" y="2304"/>
                <a:ext cx="0" cy="1044"/>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3" name="Line 134">
                <a:extLst>
                  <a:ext uri="{FF2B5EF4-FFF2-40B4-BE49-F238E27FC236}">
                    <a16:creationId xmlns:a16="http://schemas.microsoft.com/office/drawing/2014/main" id="{0A98C5E6-4968-4C87-BFD3-ADF83B9ACC19}"/>
                  </a:ext>
                </a:extLst>
              </p:cNvPr>
              <p:cNvSpPr>
                <a:spLocks noChangeShapeType="1"/>
              </p:cNvSpPr>
              <p:nvPr/>
            </p:nvSpPr>
            <p:spPr bwMode="auto">
              <a:xfrm>
                <a:off x="3066" y="2304"/>
                <a:ext cx="0" cy="10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4" name="Line 135">
                <a:extLst>
                  <a:ext uri="{FF2B5EF4-FFF2-40B4-BE49-F238E27FC236}">
                    <a16:creationId xmlns:a16="http://schemas.microsoft.com/office/drawing/2014/main" id="{7B36CBFA-C324-4299-A414-DC3E10ADE740}"/>
                  </a:ext>
                </a:extLst>
              </p:cNvPr>
              <p:cNvSpPr>
                <a:spLocks noChangeShapeType="1"/>
              </p:cNvSpPr>
              <p:nvPr/>
            </p:nvSpPr>
            <p:spPr bwMode="auto">
              <a:xfrm>
                <a:off x="3504" y="2304"/>
                <a:ext cx="0" cy="10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5" name="Line 136">
                <a:extLst>
                  <a:ext uri="{FF2B5EF4-FFF2-40B4-BE49-F238E27FC236}">
                    <a16:creationId xmlns:a16="http://schemas.microsoft.com/office/drawing/2014/main" id="{8ACCDBE1-BDD8-435D-95CF-6CC89E3E85B6}"/>
                  </a:ext>
                </a:extLst>
              </p:cNvPr>
              <p:cNvSpPr>
                <a:spLocks noChangeShapeType="1"/>
              </p:cNvSpPr>
              <p:nvPr/>
            </p:nvSpPr>
            <p:spPr bwMode="auto">
              <a:xfrm>
                <a:off x="2208" y="2537"/>
                <a:ext cx="1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86" name="Line 137">
                <a:extLst>
                  <a:ext uri="{FF2B5EF4-FFF2-40B4-BE49-F238E27FC236}">
                    <a16:creationId xmlns:a16="http://schemas.microsoft.com/office/drawing/2014/main" id="{6AB4FDA2-89C3-472D-BBC0-9F7E0CFC3C29}"/>
                  </a:ext>
                </a:extLst>
              </p:cNvPr>
              <p:cNvSpPr>
                <a:spLocks noChangeShapeType="1"/>
              </p:cNvSpPr>
              <p:nvPr/>
            </p:nvSpPr>
            <p:spPr bwMode="auto">
              <a:xfrm>
                <a:off x="2640" y="2304"/>
                <a:ext cx="0" cy="10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39" name="Rectangle 138">
              <a:extLst>
                <a:ext uri="{FF2B5EF4-FFF2-40B4-BE49-F238E27FC236}">
                  <a16:creationId xmlns:a16="http://schemas.microsoft.com/office/drawing/2014/main" id="{31CEE271-160E-463C-AB1A-5773C347B7CB}"/>
                </a:ext>
              </a:extLst>
            </p:cNvPr>
            <p:cNvSpPr>
              <a:spLocks noChangeArrowheads="1"/>
            </p:cNvSpPr>
            <p:nvPr/>
          </p:nvSpPr>
          <p:spPr bwMode="auto">
            <a:xfrm>
              <a:off x="2880" y="2412"/>
              <a:ext cx="48" cy="288"/>
            </a:xfrm>
            <a:prstGeom prst="rect">
              <a:avLst/>
            </a:prstGeom>
            <a:solidFill>
              <a:schemeClr val="tx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9440" name="Rectangle 139">
              <a:extLst>
                <a:ext uri="{FF2B5EF4-FFF2-40B4-BE49-F238E27FC236}">
                  <a16:creationId xmlns:a16="http://schemas.microsoft.com/office/drawing/2014/main" id="{F059CEB1-510E-4EF2-BB50-6CABB1722443}"/>
                </a:ext>
              </a:extLst>
            </p:cNvPr>
            <p:cNvSpPr>
              <a:spLocks noChangeArrowheads="1"/>
            </p:cNvSpPr>
            <p:nvPr/>
          </p:nvSpPr>
          <p:spPr bwMode="auto">
            <a:xfrm>
              <a:off x="3312" y="2316"/>
              <a:ext cx="48" cy="384"/>
            </a:xfrm>
            <a:prstGeom prst="rect">
              <a:avLst/>
            </a:prstGeom>
            <a:solidFill>
              <a:schemeClr val="tx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9441" name="Rectangle 140">
              <a:extLst>
                <a:ext uri="{FF2B5EF4-FFF2-40B4-BE49-F238E27FC236}">
                  <a16:creationId xmlns:a16="http://schemas.microsoft.com/office/drawing/2014/main" id="{5F24D946-113D-43FC-B02D-04FCA11BEE12}"/>
                </a:ext>
              </a:extLst>
            </p:cNvPr>
            <p:cNvSpPr>
              <a:spLocks noChangeArrowheads="1"/>
            </p:cNvSpPr>
            <p:nvPr/>
          </p:nvSpPr>
          <p:spPr bwMode="auto">
            <a:xfrm>
              <a:off x="3792" y="2412"/>
              <a:ext cx="48" cy="288"/>
            </a:xfrm>
            <a:prstGeom prst="rect">
              <a:avLst/>
            </a:prstGeom>
            <a:solidFill>
              <a:schemeClr val="tx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9442" name="Rectangle 141">
              <a:extLst>
                <a:ext uri="{FF2B5EF4-FFF2-40B4-BE49-F238E27FC236}">
                  <a16:creationId xmlns:a16="http://schemas.microsoft.com/office/drawing/2014/main" id="{52246673-DFA1-4DB1-AEAF-ABA7838FBB03}"/>
                </a:ext>
              </a:extLst>
            </p:cNvPr>
            <p:cNvSpPr>
              <a:spLocks noChangeArrowheads="1"/>
            </p:cNvSpPr>
            <p:nvPr/>
          </p:nvSpPr>
          <p:spPr bwMode="auto">
            <a:xfrm>
              <a:off x="2448" y="2556"/>
              <a:ext cx="48" cy="144"/>
            </a:xfrm>
            <a:prstGeom prst="rect">
              <a:avLst/>
            </a:prstGeom>
            <a:solidFill>
              <a:schemeClr val="tx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9443" name="Freeform 142">
              <a:extLst>
                <a:ext uri="{FF2B5EF4-FFF2-40B4-BE49-F238E27FC236}">
                  <a16:creationId xmlns:a16="http://schemas.microsoft.com/office/drawing/2014/main" id="{0DD73ADC-C0C4-4BB6-AE79-EB99EC29CFB6}"/>
                </a:ext>
              </a:extLst>
            </p:cNvPr>
            <p:cNvSpPr>
              <a:spLocks/>
            </p:cNvSpPr>
            <p:nvPr/>
          </p:nvSpPr>
          <p:spPr bwMode="auto">
            <a:xfrm>
              <a:off x="963" y="3456"/>
              <a:ext cx="525" cy="541"/>
            </a:xfrm>
            <a:custGeom>
              <a:avLst/>
              <a:gdLst>
                <a:gd name="T0" fmla="*/ 0 w 525"/>
                <a:gd name="T1" fmla="*/ 540 h 541"/>
                <a:gd name="T2" fmla="*/ 0 w 525"/>
                <a:gd name="T3" fmla="*/ 0 h 541"/>
                <a:gd name="T4" fmla="*/ 419 w 525"/>
                <a:gd name="T5" fmla="*/ 0 h 541"/>
                <a:gd name="T6" fmla="*/ 524 w 525"/>
                <a:gd name="T7" fmla="*/ 66 h 541"/>
                <a:gd name="T8" fmla="*/ 524 w 525"/>
                <a:gd name="T9" fmla="*/ 540 h 541"/>
                <a:gd name="T10" fmla="*/ 0 w 525"/>
                <a:gd name="T11" fmla="*/ 540 h 541"/>
                <a:gd name="T12" fmla="*/ 0 60000 65536"/>
                <a:gd name="T13" fmla="*/ 0 60000 65536"/>
                <a:gd name="T14" fmla="*/ 0 60000 65536"/>
                <a:gd name="T15" fmla="*/ 0 60000 65536"/>
                <a:gd name="T16" fmla="*/ 0 60000 65536"/>
                <a:gd name="T17" fmla="*/ 0 60000 65536"/>
                <a:gd name="T18" fmla="*/ 0 w 525"/>
                <a:gd name="T19" fmla="*/ 0 h 541"/>
                <a:gd name="T20" fmla="*/ 525 w 525"/>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5" h="541">
                  <a:moveTo>
                    <a:pt x="0" y="540"/>
                  </a:moveTo>
                  <a:lnTo>
                    <a:pt x="0" y="0"/>
                  </a:lnTo>
                  <a:lnTo>
                    <a:pt x="419" y="0"/>
                  </a:lnTo>
                  <a:lnTo>
                    <a:pt x="524" y="66"/>
                  </a:lnTo>
                  <a:lnTo>
                    <a:pt x="524"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59444" name="Text Box 143">
              <a:extLst>
                <a:ext uri="{FF2B5EF4-FFF2-40B4-BE49-F238E27FC236}">
                  <a16:creationId xmlns:a16="http://schemas.microsoft.com/office/drawing/2014/main" id="{D7D72CF0-F98B-4C33-BA81-7223314AAA4E}"/>
                </a:ext>
              </a:extLst>
            </p:cNvPr>
            <p:cNvSpPr txBox="1">
              <a:spLocks noChangeArrowheads="1"/>
            </p:cNvSpPr>
            <p:nvPr/>
          </p:nvSpPr>
          <p:spPr bwMode="auto">
            <a:xfrm>
              <a:off x="1008" y="3493"/>
              <a:ext cx="4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900">
                  <a:latin typeface="Arial" panose="020B0604020202020204" pitchFamily="34" charset="0"/>
                </a:rPr>
                <a:t>Purchase Order</a:t>
              </a:r>
            </a:p>
          </p:txBody>
        </p:sp>
        <p:sp>
          <p:nvSpPr>
            <p:cNvPr id="59445" name="Freeform 144">
              <a:extLst>
                <a:ext uri="{FF2B5EF4-FFF2-40B4-BE49-F238E27FC236}">
                  <a16:creationId xmlns:a16="http://schemas.microsoft.com/office/drawing/2014/main" id="{4162088C-A64A-4668-BAF9-D599864873C6}"/>
                </a:ext>
              </a:extLst>
            </p:cNvPr>
            <p:cNvSpPr>
              <a:spLocks/>
            </p:cNvSpPr>
            <p:nvPr/>
          </p:nvSpPr>
          <p:spPr bwMode="auto">
            <a:xfrm>
              <a:off x="3363" y="3456"/>
              <a:ext cx="525" cy="541"/>
            </a:xfrm>
            <a:custGeom>
              <a:avLst/>
              <a:gdLst>
                <a:gd name="T0" fmla="*/ 0 w 525"/>
                <a:gd name="T1" fmla="*/ 540 h 541"/>
                <a:gd name="T2" fmla="*/ 0 w 525"/>
                <a:gd name="T3" fmla="*/ 0 h 541"/>
                <a:gd name="T4" fmla="*/ 419 w 525"/>
                <a:gd name="T5" fmla="*/ 0 h 541"/>
                <a:gd name="T6" fmla="*/ 524 w 525"/>
                <a:gd name="T7" fmla="*/ 66 h 541"/>
                <a:gd name="T8" fmla="*/ 524 w 525"/>
                <a:gd name="T9" fmla="*/ 540 h 541"/>
                <a:gd name="T10" fmla="*/ 0 w 525"/>
                <a:gd name="T11" fmla="*/ 540 h 541"/>
                <a:gd name="T12" fmla="*/ 0 60000 65536"/>
                <a:gd name="T13" fmla="*/ 0 60000 65536"/>
                <a:gd name="T14" fmla="*/ 0 60000 65536"/>
                <a:gd name="T15" fmla="*/ 0 60000 65536"/>
                <a:gd name="T16" fmla="*/ 0 60000 65536"/>
                <a:gd name="T17" fmla="*/ 0 60000 65536"/>
                <a:gd name="T18" fmla="*/ 0 w 525"/>
                <a:gd name="T19" fmla="*/ 0 h 541"/>
                <a:gd name="T20" fmla="*/ 525 w 525"/>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5" h="541">
                  <a:moveTo>
                    <a:pt x="0" y="540"/>
                  </a:moveTo>
                  <a:lnTo>
                    <a:pt x="0" y="0"/>
                  </a:lnTo>
                  <a:lnTo>
                    <a:pt x="419" y="0"/>
                  </a:lnTo>
                  <a:lnTo>
                    <a:pt x="524" y="66"/>
                  </a:lnTo>
                  <a:lnTo>
                    <a:pt x="524"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59446" name="Text Box 145">
              <a:extLst>
                <a:ext uri="{FF2B5EF4-FFF2-40B4-BE49-F238E27FC236}">
                  <a16:creationId xmlns:a16="http://schemas.microsoft.com/office/drawing/2014/main" id="{306ACB85-BD4E-4422-AF77-32BEC7AC2516}"/>
                </a:ext>
              </a:extLst>
            </p:cNvPr>
            <p:cNvSpPr txBox="1">
              <a:spLocks noChangeArrowheads="1"/>
            </p:cNvSpPr>
            <p:nvPr/>
          </p:nvSpPr>
          <p:spPr bwMode="auto">
            <a:xfrm>
              <a:off x="3408" y="3493"/>
              <a:ext cx="43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900">
                  <a:latin typeface="Arial" panose="020B0604020202020204" pitchFamily="34" charset="0"/>
                </a:rPr>
                <a:t>Rejection</a:t>
              </a:r>
            </a:p>
          </p:txBody>
        </p:sp>
        <p:sp>
          <p:nvSpPr>
            <p:cNvPr id="59447" name="Rectangle 146">
              <a:extLst>
                <a:ext uri="{FF2B5EF4-FFF2-40B4-BE49-F238E27FC236}">
                  <a16:creationId xmlns:a16="http://schemas.microsoft.com/office/drawing/2014/main" id="{7E26ECF6-BC7C-4995-A637-9750A0D973D2}"/>
                </a:ext>
              </a:extLst>
            </p:cNvPr>
            <p:cNvSpPr>
              <a:spLocks noChangeArrowheads="1"/>
            </p:cNvSpPr>
            <p:nvPr/>
          </p:nvSpPr>
          <p:spPr bwMode="auto">
            <a:xfrm>
              <a:off x="864" y="1824"/>
              <a:ext cx="3840" cy="192"/>
            </a:xfrm>
            <a:prstGeom prst="rect">
              <a:avLst/>
            </a:prstGeom>
            <a:solidFill>
              <a:srgbClr val="FFCC00"/>
            </a:solidFill>
            <a:ln w="25400" algn="ctr">
              <a:solidFill>
                <a:schemeClr val="tx1"/>
              </a:solidFill>
              <a:miter lim="800000"/>
              <a:headEnd/>
              <a:tailEnd/>
            </a:ln>
          </p:spPr>
          <p:txBody>
            <a:bodyPr wrap="none" lIns="87312" tIns="44450" rIns="87312" bIns="44450" anchor="ctr"/>
            <a:lstStyle>
              <a:lvl1pPr defTabSz="825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25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25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chemeClr val="bg1"/>
                  </a:solidFill>
                  <a:latin typeface="Arial" panose="020B0604020202020204" pitchFamily="34" charset="0"/>
                </a:rPr>
                <a:t>Enter Price &amp; Conditions</a:t>
              </a:r>
            </a:p>
          </p:txBody>
        </p:sp>
        <p:sp>
          <p:nvSpPr>
            <p:cNvPr id="59448" name="Line 147">
              <a:extLst>
                <a:ext uri="{FF2B5EF4-FFF2-40B4-BE49-F238E27FC236}">
                  <a16:creationId xmlns:a16="http://schemas.microsoft.com/office/drawing/2014/main" id="{B0F826E0-AB62-4ECA-A7B8-028A645D124D}"/>
                </a:ext>
              </a:extLst>
            </p:cNvPr>
            <p:cNvSpPr>
              <a:spLocks noChangeShapeType="1"/>
            </p:cNvSpPr>
            <p:nvPr/>
          </p:nvSpPr>
          <p:spPr bwMode="auto">
            <a:xfrm flipV="1">
              <a:off x="1152" y="2976"/>
              <a:ext cx="1200"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49" name="Rectangle 148">
              <a:extLst>
                <a:ext uri="{FF2B5EF4-FFF2-40B4-BE49-F238E27FC236}">
                  <a16:creationId xmlns:a16="http://schemas.microsoft.com/office/drawing/2014/main" id="{5960EA12-EE25-4FC7-B400-F6320BE894C5}"/>
                </a:ext>
              </a:extLst>
            </p:cNvPr>
            <p:cNvSpPr>
              <a:spLocks noChangeArrowheads="1"/>
            </p:cNvSpPr>
            <p:nvPr/>
          </p:nvSpPr>
          <p:spPr bwMode="auto">
            <a:xfrm>
              <a:off x="2112" y="3456"/>
              <a:ext cx="432" cy="384"/>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800">
                  <a:latin typeface="Arial" panose="020B0604020202020204" pitchFamily="34" charset="0"/>
                </a:rPr>
                <a:t>Price</a:t>
              </a:r>
            </a:p>
          </p:txBody>
        </p:sp>
        <p:sp>
          <p:nvSpPr>
            <p:cNvPr id="59450" name="Rectangle 149">
              <a:extLst>
                <a:ext uri="{FF2B5EF4-FFF2-40B4-BE49-F238E27FC236}">
                  <a16:creationId xmlns:a16="http://schemas.microsoft.com/office/drawing/2014/main" id="{FF5B9C83-E318-431F-95BA-9BE9802DD091}"/>
                </a:ext>
              </a:extLst>
            </p:cNvPr>
            <p:cNvSpPr>
              <a:spLocks noChangeArrowheads="1"/>
            </p:cNvSpPr>
            <p:nvPr/>
          </p:nvSpPr>
          <p:spPr bwMode="auto">
            <a:xfrm>
              <a:off x="2016" y="3840"/>
              <a:ext cx="624" cy="144"/>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1">
                  <a:latin typeface="Arial" panose="020B0604020202020204" pitchFamily="34" charset="0"/>
                </a:rPr>
                <a:t>Info record</a:t>
              </a:r>
            </a:p>
          </p:txBody>
        </p:sp>
        <p:sp>
          <p:nvSpPr>
            <p:cNvPr id="59451" name="Line 150">
              <a:extLst>
                <a:ext uri="{FF2B5EF4-FFF2-40B4-BE49-F238E27FC236}">
                  <a16:creationId xmlns:a16="http://schemas.microsoft.com/office/drawing/2014/main" id="{D396AF95-62B7-4629-B221-EFF528A83B63}"/>
                </a:ext>
              </a:extLst>
            </p:cNvPr>
            <p:cNvSpPr>
              <a:spLocks noChangeShapeType="1"/>
            </p:cNvSpPr>
            <p:nvPr/>
          </p:nvSpPr>
          <p:spPr bwMode="auto">
            <a:xfrm>
              <a:off x="2400" y="3072"/>
              <a:ext cx="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52" name="Line 151">
              <a:extLst>
                <a:ext uri="{FF2B5EF4-FFF2-40B4-BE49-F238E27FC236}">
                  <a16:creationId xmlns:a16="http://schemas.microsoft.com/office/drawing/2014/main" id="{D1D214F3-0A08-4894-AB1B-5DE9400FE069}"/>
                </a:ext>
              </a:extLst>
            </p:cNvPr>
            <p:cNvSpPr>
              <a:spLocks noChangeShapeType="1"/>
            </p:cNvSpPr>
            <p:nvPr/>
          </p:nvSpPr>
          <p:spPr bwMode="auto">
            <a:xfrm>
              <a:off x="2880" y="3072"/>
              <a:ext cx="576"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53" name="Line 152">
              <a:extLst>
                <a:ext uri="{FF2B5EF4-FFF2-40B4-BE49-F238E27FC236}">
                  <a16:creationId xmlns:a16="http://schemas.microsoft.com/office/drawing/2014/main" id="{918B9741-8009-498E-9C99-3119BD1E21F5}"/>
                </a:ext>
              </a:extLst>
            </p:cNvPr>
            <p:cNvSpPr>
              <a:spLocks noChangeShapeType="1"/>
            </p:cNvSpPr>
            <p:nvPr/>
          </p:nvSpPr>
          <p:spPr bwMode="auto">
            <a:xfrm>
              <a:off x="3312" y="3024"/>
              <a:ext cx="24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54" name="Line 153">
              <a:extLst>
                <a:ext uri="{FF2B5EF4-FFF2-40B4-BE49-F238E27FC236}">
                  <a16:creationId xmlns:a16="http://schemas.microsoft.com/office/drawing/2014/main" id="{B148ACE6-FF7E-4AE3-8C55-945126548692}"/>
                </a:ext>
              </a:extLst>
            </p:cNvPr>
            <p:cNvSpPr>
              <a:spLocks noChangeShapeType="1"/>
            </p:cNvSpPr>
            <p:nvPr/>
          </p:nvSpPr>
          <p:spPr bwMode="auto">
            <a:xfrm>
              <a:off x="3936" y="3120"/>
              <a:ext cx="24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55" name="Rectangle 154">
              <a:extLst>
                <a:ext uri="{FF2B5EF4-FFF2-40B4-BE49-F238E27FC236}">
                  <a16:creationId xmlns:a16="http://schemas.microsoft.com/office/drawing/2014/main" id="{668BCE85-1720-40C5-9D03-004743D0068D}"/>
                </a:ext>
              </a:extLst>
            </p:cNvPr>
            <p:cNvSpPr>
              <a:spLocks noChangeArrowheads="1"/>
            </p:cNvSpPr>
            <p:nvPr/>
          </p:nvSpPr>
          <p:spPr bwMode="auto">
            <a:xfrm>
              <a:off x="864" y="3168"/>
              <a:ext cx="3072" cy="192"/>
            </a:xfrm>
            <a:prstGeom prst="rect">
              <a:avLst/>
            </a:prstGeom>
            <a:solidFill>
              <a:srgbClr val="FFCC00"/>
            </a:solidFill>
            <a:ln w="25400" algn="ctr">
              <a:solidFill>
                <a:schemeClr val="tx1"/>
              </a:solidFill>
              <a:miter lim="800000"/>
              <a:headEnd/>
              <a:tailEnd/>
            </a:ln>
          </p:spPr>
          <p:txBody>
            <a:bodyPr wrap="none" lIns="87312" tIns="44450" rIns="87312" bIns="44450" anchor="ctr"/>
            <a:lstStyle>
              <a:lvl1pPr defTabSz="825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25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25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solidFill>
                    <a:schemeClr val="bg1"/>
                  </a:solidFill>
                  <a:latin typeface="Arial" panose="020B0604020202020204" pitchFamily="34" charset="0"/>
                </a:rPr>
                <a:t>For E.g Create inforecord or reject Quotation</a:t>
              </a:r>
            </a:p>
          </p:txBody>
        </p:sp>
        <p:sp>
          <p:nvSpPr>
            <p:cNvPr id="59456" name="Text Box 155">
              <a:extLst>
                <a:ext uri="{FF2B5EF4-FFF2-40B4-BE49-F238E27FC236}">
                  <a16:creationId xmlns:a16="http://schemas.microsoft.com/office/drawing/2014/main" id="{8984F1DE-86BB-419C-AB19-F1384294BFBD}"/>
                </a:ext>
              </a:extLst>
            </p:cNvPr>
            <p:cNvSpPr txBox="1">
              <a:spLocks noChangeArrowheads="1"/>
            </p:cNvSpPr>
            <p:nvPr/>
          </p:nvSpPr>
          <p:spPr bwMode="auto">
            <a:xfrm>
              <a:off x="4013" y="3559"/>
              <a:ext cx="787" cy="198"/>
            </a:xfrm>
            <a:prstGeom prst="rect">
              <a:avLst/>
            </a:prstGeom>
            <a:noFill/>
            <a:ln w="9525">
              <a:solidFill>
                <a:srgbClr val="000000"/>
              </a:solidFill>
              <a:miter lim="800000"/>
              <a:headEnd/>
              <a:tailEnd/>
            </a:ln>
            <a:effectLst>
              <a:outerShdw dist="107763" dir="18900000"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Arial" panose="020B0604020202020204" pitchFamily="34" charset="0"/>
                </a:rPr>
                <a:t>Market Price</a:t>
              </a:r>
            </a:p>
          </p:txBody>
        </p:sp>
        <p:sp>
          <p:nvSpPr>
            <p:cNvPr id="59457" name="Line 156">
              <a:extLst>
                <a:ext uri="{FF2B5EF4-FFF2-40B4-BE49-F238E27FC236}">
                  <a16:creationId xmlns:a16="http://schemas.microsoft.com/office/drawing/2014/main" id="{2A3B9A53-FB82-487B-A7D9-1C69B7231013}"/>
                </a:ext>
              </a:extLst>
            </p:cNvPr>
            <p:cNvSpPr>
              <a:spLocks noChangeShapeType="1"/>
            </p:cNvSpPr>
            <p:nvPr/>
          </p:nvSpPr>
          <p:spPr bwMode="auto">
            <a:xfrm>
              <a:off x="1824" y="1632"/>
              <a:ext cx="576" cy="48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58" name="Line 157">
              <a:extLst>
                <a:ext uri="{FF2B5EF4-FFF2-40B4-BE49-F238E27FC236}">
                  <a16:creationId xmlns:a16="http://schemas.microsoft.com/office/drawing/2014/main" id="{B01494AB-6208-4C15-8B17-0137CE4D4E28}"/>
                </a:ext>
              </a:extLst>
            </p:cNvPr>
            <p:cNvSpPr>
              <a:spLocks noChangeShapeType="1"/>
            </p:cNvSpPr>
            <p:nvPr/>
          </p:nvSpPr>
          <p:spPr bwMode="auto">
            <a:xfrm>
              <a:off x="2640" y="1680"/>
              <a:ext cx="288" cy="528"/>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59" name="Line 158">
              <a:extLst>
                <a:ext uri="{FF2B5EF4-FFF2-40B4-BE49-F238E27FC236}">
                  <a16:creationId xmlns:a16="http://schemas.microsoft.com/office/drawing/2014/main" id="{46C220FC-AE0D-4353-82ED-D0A1F2F9A8D8}"/>
                </a:ext>
              </a:extLst>
            </p:cNvPr>
            <p:cNvSpPr>
              <a:spLocks noChangeShapeType="1"/>
            </p:cNvSpPr>
            <p:nvPr/>
          </p:nvSpPr>
          <p:spPr bwMode="auto">
            <a:xfrm>
              <a:off x="3408" y="1680"/>
              <a:ext cx="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60" name="Oval 159">
              <a:extLst>
                <a:ext uri="{FF2B5EF4-FFF2-40B4-BE49-F238E27FC236}">
                  <a16:creationId xmlns:a16="http://schemas.microsoft.com/office/drawing/2014/main" id="{13D02C4F-C6F3-4AE4-BAF9-E817F3DA5BA1}"/>
                </a:ext>
              </a:extLst>
            </p:cNvPr>
            <p:cNvSpPr>
              <a:spLocks noChangeArrowheads="1"/>
            </p:cNvSpPr>
            <p:nvPr/>
          </p:nvSpPr>
          <p:spPr bwMode="auto">
            <a:xfrm>
              <a:off x="672" y="432"/>
              <a:ext cx="192" cy="192"/>
            </a:xfrm>
            <a:prstGeom prst="ellipse">
              <a:avLst/>
            </a:prstGeom>
            <a:solidFill>
              <a:schemeClr val="accent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chemeClr val="bg1"/>
                  </a:solidFill>
                  <a:latin typeface="Arial" panose="020B0604020202020204" pitchFamily="34" charset="0"/>
                </a:rPr>
                <a:t>1</a:t>
              </a:r>
            </a:p>
          </p:txBody>
        </p:sp>
        <p:sp>
          <p:nvSpPr>
            <p:cNvPr id="59461" name="Line 160">
              <a:extLst>
                <a:ext uri="{FF2B5EF4-FFF2-40B4-BE49-F238E27FC236}">
                  <a16:creationId xmlns:a16="http://schemas.microsoft.com/office/drawing/2014/main" id="{33EBEB5A-BCE7-4D0D-8F91-9744FC533A85}"/>
                </a:ext>
              </a:extLst>
            </p:cNvPr>
            <p:cNvSpPr>
              <a:spLocks noChangeShapeType="1"/>
            </p:cNvSpPr>
            <p:nvPr/>
          </p:nvSpPr>
          <p:spPr bwMode="auto">
            <a:xfrm>
              <a:off x="2496" y="3168"/>
              <a:ext cx="0" cy="43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9462" name="Oval 161">
              <a:extLst>
                <a:ext uri="{FF2B5EF4-FFF2-40B4-BE49-F238E27FC236}">
                  <a16:creationId xmlns:a16="http://schemas.microsoft.com/office/drawing/2014/main" id="{0EE6F5CF-280C-4FF6-8341-70450F862AE8}"/>
                </a:ext>
              </a:extLst>
            </p:cNvPr>
            <p:cNvSpPr>
              <a:spLocks noChangeArrowheads="1"/>
            </p:cNvSpPr>
            <p:nvPr/>
          </p:nvSpPr>
          <p:spPr bwMode="auto">
            <a:xfrm>
              <a:off x="768" y="3072"/>
              <a:ext cx="192" cy="192"/>
            </a:xfrm>
            <a:prstGeom prst="ellipse">
              <a:avLst/>
            </a:prstGeom>
            <a:solidFill>
              <a:schemeClr val="accent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chemeClr val="bg1"/>
                  </a:solidFill>
                  <a:latin typeface="Arial" panose="020B0604020202020204" pitchFamily="34" charset="0"/>
                </a:rPr>
                <a:t>3</a:t>
              </a:r>
            </a:p>
          </p:txBody>
        </p:sp>
        <p:sp>
          <p:nvSpPr>
            <p:cNvPr id="59463" name="Oval 162">
              <a:extLst>
                <a:ext uri="{FF2B5EF4-FFF2-40B4-BE49-F238E27FC236}">
                  <a16:creationId xmlns:a16="http://schemas.microsoft.com/office/drawing/2014/main" id="{6CAC0AAA-0060-462C-9720-8FDA2439381C}"/>
                </a:ext>
              </a:extLst>
            </p:cNvPr>
            <p:cNvSpPr>
              <a:spLocks noChangeArrowheads="1"/>
            </p:cNvSpPr>
            <p:nvPr/>
          </p:nvSpPr>
          <p:spPr bwMode="auto">
            <a:xfrm>
              <a:off x="720" y="1728"/>
              <a:ext cx="192" cy="192"/>
            </a:xfrm>
            <a:prstGeom prst="ellipse">
              <a:avLst/>
            </a:prstGeom>
            <a:solidFill>
              <a:schemeClr val="accent2"/>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800" b="1">
                  <a:solidFill>
                    <a:schemeClr val="bg1"/>
                  </a:solidFill>
                  <a:latin typeface="Arial" panose="020B0604020202020204" pitchFamily="34" charset="0"/>
                </a:rPr>
                <a:t>2</a:t>
              </a:r>
            </a:p>
          </p:txBody>
        </p:sp>
      </p:gr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67C3BEC6-8BFF-46E7-AF25-D1692E9C13A0}"/>
              </a:ext>
            </a:extLst>
          </p:cNvPr>
          <p:cNvSpPr>
            <a:spLocks noGrp="1" noChangeArrowheads="1"/>
          </p:cNvSpPr>
          <p:nvPr>
            <p:ph type="title"/>
          </p:nvPr>
        </p:nvSpPr>
        <p:spPr>
          <a:xfrm>
            <a:off x="0" y="228600"/>
            <a:ext cx="8915400" cy="685800"/>
          </a:xfrm>
        </p:spPr>
        <p:txBody>
          <a:bodyPr lIns="92075" tIns="46038" rIns="92075" bIns="46038"/>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Order Processing</a:t>
            </a:r>
          </a:p>
        </p:txBody>
      </p:sp>
      <p:sp>
        <p:nvSpPr>
          <p:cNvPr id="61443" name="Rectangle 4">
            <a:extLst>
              <a:ext uri="{FF2B5EF4-FFF2-40B4-BE49-F238E27FC236}">
                <a16:creationId xmlns:a16="http://schemas.microsoft.com/office/drawing/2014/main" id="{554B6464-B9B5-4A44-B5BC-9501CE23EE76}"/>
              </a:ext>
            </a:extLst>
          </p:cNvPr>
          <p:cNvSpPr>
            <a:spLocks noChangeArrowheads="1"/>
          </p:cNvSpPr>
          <p:nvPr/>
        </p:nvSpPr>
        <p:spPr bwMode="auto">
          <a:xfrm>
            <a:off x="304800" y="990600"/>
            <a:ext cx="4114800" cy="3657600"/>
          </a:xfrm>
          <a:prstGeom prst="rect">
            <a:avLst/>
          </a:prstGeom>
          <a:solidFill>
            <a:srgbClr val="C0C0C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444" name="Freeform 5">
            <a:extLst>
              <a:ext uri="{FF2B5EF4-FFF2-40B4-BE49-F238E27FC236}">
                <a16:creationId xmlns:a16="http://schemas.microsoft.com/office/drawing/2014/main" id="{55408D56-54D2-41F1-8AC9-1319DD1DE533}"/>
              </a:ext>
            </a:extLst>
          </p:cNvPr>
          <p:cNvSpPr>
            <a:spLocks/>
          </p:cNvSpPr>
          <p:nvPr/>
        </p:nvSpPr>
        <p:spPr bwMode="auto">
          <a:xfrm>
            <a:off x="968375" y="1401763"/>
            <a:ext cx="833438" cy="579437"/>
          </a:xfrm>
          <a:custGeom>
            <a:avLst/>
            <a:gdLst>
              <a:gd name="T0" fmla="*/ 0 w 525"/>
              <a:gd name="T1" fmla="*/ 2147483646 h 541"/>
              <a:gd name="T2" fmla="*/ 0 w 525"/>
              <a:gd name="T3" fmla="*/ 0 h 541"/>
              <a:gd name="T4" fmla="*/ 2147483646 w 525"/>
              <a:gd name="T5" fmla="*/ 0 h 541"/>
              <a:gd name="T6" fmla="*/ 2147483646 w 525"/>
              <a:gd name="T7" fmla="*/ 2147483646 h 541"/>
              <a:gd name="T8" fmla="*/ 2147483646 w 525"/>
              <a:gd name="T9" fmla="*/ 2147483646 h 541"/>
              <a:gd name="T10" fmla="*/ 0 w 525"/>
              <a:gd name="T11" fmla="*/ 2147483646 h 541"/>
              <a:gd name="T12" fmla="*/ 0 60000 65536"/>
              <a:gd name="T13" fmla="*/ 0 60000 65536"/>
              <a:gd name="T14" fmla="*/ 0 60000 65536"/>
              <a:gd name="T15" fmla="*/ 0 60000 65536"/>
              <a:gd name="T16" fmla="*/ 0 60000 65536"/>
              <a:gd name="T17" fmla="*/ 0 60000 65536"/>
              <a:gd name="T18" fmla="*/ 0 w 525"/>
              <a:gd name="T19" fmla="*/ 0 h 541"/>
              <a:gd name="T20" fmla="*/ 525 w 525"/>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5" h="541">
                <a:moveTo>
                  <a:pt x="0" y="540"/>
                </a:moveTo>
                <a:lnTo>
                  <a:pt x="0" y="0"/>
                </a:lnTo>
                <a:lnTo>
                  <a:pt x="419" y="0"/>
                </a:lnTo>
                <a:lnTo>
                  <a:pt x="524" y="66"/>
                </a:lnTo>
                <a:lnTo>
                  <a:pt x="524"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61445" name="AutoShape 6">
            <a:extLst>
              <a:ext uri="{FF2B5EF4-FFF2-40B4-BE49-F238E27FC236}">
                <a16:creationId xmlns:a16="http://schemas.microsoft.com/office/drawing/2014/main" id="{350A5C08-81E0-4EC3-A0FE-3EE0BB11612D}"/>
              </a:ext>
            </a:extLst>
          </p:cNvPr>
          <p:cNvSpPr>
            <a:spLocks noChangeArrowheads="1"/>
          </p:cNvSpPr>
          <p:nvPr/>
        </p:nvSpPr>
        <p:spPr bwMode="auto">
          <a:xfrm rot="-8580000">
            <a:off x="1577975" y="1466850"/>
            <a:ext cx="200025" cy="87313"/>
          </a:xfrm>
          <a:prstGeom prst="triangle">
            <a:avLst>
              <a:gd name="adj" fmla="val 49995"/>
            </a:avLst>
          </a:prstGeom>
          <a:solidFill>
            <a:srgbClr val="FFFFFF"/>
          </a:solidFill>
          <a:ln w="12700">
            <a:solidFill>
              <a:schemeClr val="tx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446" name="Line 8">
            <a:extLst>
              <a:ext uri="{FF2B5EF4-FFF2-40B4-BE49-F238E27FC236}">
                <a16:creationId xmlns:a16="http://schemas.microsoft.com/office/drawing/2014/main" id="{134D0465-4221-498F-88F1-2CF873D24C5D}"/>
              </a:ext>
            </a:extLst>
          </p:cNvPr>
          <p:cNvSpPr>
            <a:spLocks noChangeShapeType="1"/>
          </p:cNvSpPr>
          <p:nvPr/>
        </p:nvSpPr>
        <p:spPr bwMode="auto">
          <a:xfrm>
            <a:off x="968375" y="1855788"/>
            <a:ext cx="601663" cy="31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7" name="Freeform 9">
            <a:extLst>
              <a:ext uri="{FF2B5EF4-FFF2-40B4-BE49-F238E27FC236}">
                <a16:creationId xmlns:a16="http://schemas.microsoft.com/office/drawing/2014/main" id="{C51F095D-61E7-4CE3-9C30-F7432CCFAD36}"/>
              </a:ext>
            </a:extLst>
          </p:cNvPr>
          <p:cNvSpPr>
            <a:spLocks/>
          </p:cNvSpPr>
          <p:nvPr/>
        </p:nvSpPr>
        <p:spPr bwMode="auto">
          <a:xfrm>
            <a:off x="968375" y="3733800"/>
            <a:ext cx="833438" cy="411163"/>
          </a:xfrm>
          <a:custGeom>
            <a:avLst/>
            <a:gdLst>
              <a:gd name="T0" fmla="*/ 0 w 525"/>
              <a:gd name="T1" fmla="*/ 2147483646 h 541"/>
              <a:gd name="T2" fmla="*/ 0 w 525"/>
              <a:gd name="T3" fmla="*/ 0 h 541"/>
              <a:gd name="T4" fmla="*/ 2147483646 w 525"/>
              <a:gd name="T5" fmla="*/ 0 h 541"/>
              <a:gd name="T6" fmla="*/ 2147483646 w 525"/>
              <a:gd name="T7" fmla="*/ 2147483646 h 541"/>
              <a:gd name="T8" fmla="*/ 2147483646 w 525"/>
              <a:gd name="T9" fmla="*/ 2147483646 h 541"/>
              <a:gd name="T10" fmla="*/ 0 w 525"/>
              <a:gd name="T11" fmla="*/ 2147483646 h 541"/>
              <a:gd name="T12" fmla="*/ 0 60000 65536"/>
              <a:gd name="T13" fmla="*/ 0 60000 65536"/>
              <a:gd name="T14" fmla="*/ 0 60000 65536"/>
              <a:gd name="T15" fmla="*/ 0 60000 65536"/>
              <a:gd name="T16" fmla="*/ 0 60000 65536"/>
              <a:gd name="T17" fmla="*/ 0 60000 65536"/>
              <a:gd name="T18" fmla="*/ 0 w 525"/>
              <a:gd name="T19" fmla="*/ 0 h 541"/>
              <a:gd name="T20" fmla="*/ 525 w 525"/>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5" h="541">
                <a:moveTo>
                  <a:pt x="0" y="540"/>
                </a:moveTo>
                <a:lnTo>
                  <a:pt x="0" y="0"/>
                </a:lnTo>
                <a:lnTo>
                  <a:pt x="419" y="0"/>
                </a:lnTo>
                <a:lnTo>
                  <a:pt x="524" y="66"/>
                </a:lnTo>
                <a:lnTo>
                  <a:pt x="524"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61448" name="Rectangle 10">
            <a:extLst>
              <a:ext uri="{FF2B5EF4-FFF2-40B4-BE49-F238E27FC236}">
                <a16:creationId xmlns:a16="http://schemas.microsoft.com/office/drawing/2014/main" id="{39BEAF28-B8BE-4FA7-954C-D6E77890886A}"/>
              </a:ext>
            </a:extLst>
          </p:cNvPr>
          <p:cNvSpPr>
            <a:spLocks noChangeArrowheads="1"/>
          </p:cNvSpPr>
          <p:nvPr/>
        </p:nvSpPr>
        <p:spPr bwMode="auto">
          <a:xfrm>
            <a:off x="990600" y="3733800"/>
            <a:ext cx="468313"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5857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5857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200">
                <a:solidFill>
                  <a:schemeClr val="tx2"/>
                </a:solidFill>
                <a:latin typeface="Arial" panose="020B0604020202020204" pitchFamily="34" charset="0"/>
                <a:ea typeface="굴림" panose="020B0600000101010101" pitchFamily="34" charset="-127"/>
              </a:rPr>
              <a:t>RFQ</a:t>
            </a:r>
          </a:p>
        </p:txBody>
      </p:sp>
      <p:sp>
        <p:nvSpPr>
          <p:cNvPr id="61449" name="Line 11">
            <a:extLst>
              <a:ext uri="{FF2B5EF4-FFF2-40B4-BE49-F238E27FC236}">
                <a16:creationId xmlns:a16="http://schemas.microsoft.com/office/drawing/2014/main" id="{75DCF76B-00E5-42E3-9927-6F603E16B98B}"/>
              </a:ext>
            </a:extLst>
          </p:cNvPr>
          <p:cNvSpPr>
            <a:spLocks noChangeShapeType="1"/>
          </p:cNvSpPr>
          <p:nvPr/>
        </p:nvSpPr>
        <p:spPr bwMode="auto">
          <a:xfrm>
            <a:off x="985838" y="3703638"/>
            <a:ext cx="601662" cy="31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0" name="AutoShape 15">
            <a:extLst>
              <a:ext uri="{FF2B5EF4-FFF2-40B4-BE49-F238E27FC236}">
                <a16:creationId xmlns:a16="http://schemas.microsoft.com/office/drawing/2014/main" id="{D55B833D-3B8A-4F1B-807E-A941C4DE587A}"/>
              </a:ext>
            </a:extLst>
          </p:cNvPr>
          <p:cNvSpPr>
            <a:spLocks noChangeArrowheads="1"/>
          </p:cNvSpPr>
          <p:nvPr/>
        </p:nvSpPr>
        <p:spPr bwMode="auto">
          <a:xfrm rot="-8580000">
            <a:off x="1606550" y="3784600"/>
            <a:ext cx="200025" cy="87313"/>
          </a:xfrm>
          <a:prstGeom prst="triangle">
            <a:avLst>
              <a:gd name="adj" fmla="val 49995"/>
            </a:avLst>
          </a:prstGeom>
          <a:solidFill>
            <a:srgbClr val="FFFFFF"/>
          </a:solidFill>
          <a:ln w="12700">
            <a:solidFill>
              <a:schemeClr val="tx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1451" name="Rectangle 16">
            <a:extLst>
              <a:ext uri="{FF2B5EF4-FFF2-40B4-BE49-F238E27FC236}">
                <a16:creationId xmlns:a16="http://schemas.microsoft.com/office/drawing/2014/main" id="{7979F8C7-D5D9-4E6D-AA96-018990F4D067}"/>
              </a:ext>
            </a:extLst>
          </p:cNvPr>
          <p:cNvSpPr>
            <a:spLocks noChangeArrowheads="1"/>
          </p:cNvSpPr>
          <p:nvPr/>
        </p:nvSpPr>
        <p:spPr bwMode="auto">
          <a:xfrm>
            <a:off x="892175" y="1401763"/>
            <a:ext cx="8953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5857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5857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200">
                <a:solidFill>
                  <a:schemeClr val="tx2"/>
                </a:solidFill>
                <a:latin typeface="Arial" panose="020B0604020202020204" pitchFamily="34" charset="0"/>
                <a:ea typeface="굴림" panose="020B0600000101010101" pitchFamily="34" charset="-127"/>
              </a:rPr>
              <a:t>Purchase</a:t>
            </a:r>
          </a:p>
          <a:p>
            <a:pPr eaLnBrk="1" hangingPunct="1">
              <a:spcBef>
                <a:spcPct val="0"/>
              </a:spcBef>
              <a:buFontTx/>
              <a:buNone/>
            </a:pPr>
            <a:r>
              <a:rPr lang="en-US" altLang="ko-KR" sz="1200">
                <a:solidFill>
                  <a:schemeClr val="tx2"/>
                </a:solidFill>
                <a:latin typeface="Arial" panose="020B0604020202020204" pitchFamily="34" charset="0"/>
                <a:ea typeface="굴림" panose="020B0600000101010101" pitchFamily="34" charset="-127"/>
              </a:rPr>
              <a:t>Requisition</a:t>
            </a:r>
          </a:p>
        </p:txBody>
      </p:sp>
      <p:grpSp>
        <p:nvGrpSpPr>
          <p:cNvPr id="61452" name="Group 17">
            <a:extLst>
              <a:ext uri="{FF2B5EF4-FFF2-40B4-BE49-F238E27FC236}">
                <a16:creationId xmlns:a16="http://schemas.microsoft.com/office/drawing/2014/main" id="{E26AA3B0-757E-43DB-A253-18D5945EEE77}"/>
              </a:ext>
            </a:extLst>
          </p:cNvPr>
          <p:cNvGrpSpPr>
            <a:grpSpLocks/>
          </p:cNvGrpSpPr>
          <p:nvPr/>
        </p:nvGrpSpPr>
        <p:grpSpPr bwMode="auto">
          <a:xfrm>
            <a:off x="3165475" y="1782763"/>
            <a:ext cx="1079500" cy="1204912"/>
            <a:chOff x="341" y="2175"/>
            <a:chExt cx="680" cy="759"/>
          </a:xfrm>
        </p:grpSpPr>
        <p:grpSp>
          <p:nvGrpSpPr>
            <p:cNvPr id="61468" name="Group 18">
              <a:extLst>
                <a:ext uri="{FF2B5EF4-FFF2-40B4-BE49-F238E27FC236}">
                  <a16:creationId xmlns:a16="http://schemas.microsoft.com/office/drawing/2014/main" id="{77F56634-B0EA-4808-A0BA-444D1224A20D}"/>
                </a:ext>
              </a:extLst>
            </p:cNvPr>
            <p:cNvGrpSpPr>
              <a:grpSpLocks/>
            </p:cNvGrpSpPr>
            <p:nvPr/>
          </p:nvGrpSpPr>
          <p:grpSpPr bwMode="auto">
            <a:xfrm>
              <a:off x="375" y="2180"/>
              <a:ext cx="646" cy="743"/>
              <a:chOff x="375" y="2180"/>
              <a:chExt cx="646" cy="743"/>
            </a:xfrm>
          </p:grpSpPr>
          <p:sp>
            <p:nvSpPr>
              <p:cNvPr id="61474" name="Freeform 19">
                <a:extLst>
                  <a:ext uri="{FF2B5EF4-FFF2-40B4-BE49-F238E27FC236}">
                    <a16:creationId xmlns:a16="http://schemas.microsoft.com/office/drawing/2014/main" id="{A2ECDA31-3493-4C09-A0D4-0D1A9E692568}"/>
                  </a:ext>
                </a:extLst>
              </p:cNvPr>
              <p:cNvSpPr>
                <a:spLocks/>
              </p:cNvSpPr>
              <p:nvPr/>
            </p:nvSpPr>
            <p:spPr bwMode="auto">
              <a:xfrm>
                <a:off x="375" y="2180"/>
                <a:ext cx="646" cy="743"/>
              </a:xfrm>
              <a:custGeom>
                <a:avLst/>
                <a:gdLst>
                  <a:gd name="T0" fmla="*/ 454 w 646"/>
                  <a:gd name="T1" fmla="*/ 0 h 743"/>
                  <a:gd name="T2" fmla="*/ 0 w 646"/>
                  <a:gd name="T3" fmla="*/ 0 h 743"/>
                  <a:gd name="T4" fmla="*/ 0 w 646"/>
                  <a:gd name="T5" fmla="*/ 742 h 743"/>
                  <a:gd name="T6" fmla="*/ 645 w 646"/>
                  <a:gd name="T7" fmla="*/ 742 h 743"/>
                  <a:gd name="T8" fmla="*/ 645 w 646"/>
                  <a:gd name="T9" fmla="*/ 124 h 743"/>
                  <a:gd name="T10" fmla="*/ 454 w 646"/>
                  <a:gd name="T11" fmla="*/ 0 h 743"/>
                  <a:gd name="T12" fmla="*/ 0 60000 65536"/>
                  <a:gd name="T13" fmla="*/ 0 60000 65536"/>
                  <a:gd name="T14" fmla="*/ 0 60000 65536"/>
                  <a:gd name="T15" fmla="*/ 0 60000 65536"/>
                  <a:gd name="T16" fmla="*/ 0 60000 65536"/>
                  <a:gd name="T17" fmla="*/ 0 60000 65536"/>
                  <a:gd name="T18" fmla="*/ 0 w 646"/>
                  <a:gd name="T19" fmla="*/ 0 h 743"/>
                  <a:gd name="T20" fmla="*/ 646 w 646"/>
                  <a:gd name="T21" fmla="*/ 743 h 743"/>
                </a:gdLst>
                <a:ahLst/>
                <a:cxnLst>
                  <a:cxn ang="T12">
                    <a:pos x="T0" y="T1"/>
                  </a:cxn>
                  <a:cxn ang="T13">
                    <a:pos x="T2" y="T3"/>
                  </a:cxn>
                  <a:cxn ang="T14">
                    <a:pos x="T4" y="T5"/>
                  </a:cxn>
                  <a:cxn ang="T15">
                    <a:pos x="T6" y="T7"/>
                  </a:cxn>
                  <a:cxn ang="T16">
                    <a:pos x="T8" y="T9"/>
                  </a:cxn>
                  <a:cxn ang="T17">
                    <a:pos x="T10" y="T11"/>
                  </a:cxn>
                </a:cxnLst>
                <a:rect l="T18" t="T19" r="T20" b="T21"/>
                <a:pathLst>
                  <a:path w="646" h="743">
                    <a:moveTo>
                      <a:pt x="454" y="0"/>
                    </a:moveTo>
                    <a:lnTo>
                      <a:pt x="0" y="0"/>
                    </a:lnTo>
                    <a:lnTo>
                      <a:pt x="0" y="742"/>
                    </a:lnTo>
                    <a:lnTo>
                      <a:pt x="645" y="742"/>
                    </a:lnTo>
                    <a:lnTo>
                      <a:pt x="645" y="124"/>
                    </a:lnTo>
                    <a:lnTo>
                      <a:pt x="454"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nvGrpSpPr>
              <p:cNvPr id="61475" name="Group 20">
                <a:extLst>
                  <a:ext uri="{FF2B5EF4-FFF2-40B4-BE49-F238E27FC236}">
                    <a16:creationId xmlns:a16="http://schemas.microsoft.com/office/drawing/2014/main" id="{AC0334E1-7DA8-4D14-8BB5-F7AB0C2B3265}"/>
                  </a:ext>
                </a:extLst>
              </p:cNvPr>
              <p:cNvGrpSpPr>
                <a:grpSpLocks/>
              </p:cNvGrpSpPr>
              <p:nvPr/>
            </p:nvGrpSpPr>
            <p:grpSpPr bwMode="auto">
              <a:xfrm>
                <a:off x="815" y="2181"/>
                <a:ext cx="198" cy="198"/>
                <a:chOff x="815" y="2181"/>
                <a:chExt cx="198" cy="198"/>
              </a:xfrm>
            </p:grpSpPr>
            <p:sp>
              <p:nvSpPr>
                <p:cNvPr id="61476" name="Freeform 21">
                  <a:extLst>
                    <a:ext uri="{FF2B5EF4-FFF2-40B4-BE49-F238E27FC236}">
                      <a16:creationId xmlns:a16="http://schemas.microsoft.com/office/drawing/2014/main" id="{DA46CF26-1C3D-47E0-B997-F6164D3B5A46}"/>
                    </a:ext>
                  </a:extLst>
                </p:cNvPr>
                <p:cNvSpPr>
                  <a:spLocks/>
                </p:cNvSpPr>
                <p:nvPr/>
              </p:nvSpPr>
              <p:spPr bwMode="auto">
                <a:xfrm>
                  <a:off x="828" y="2181"/>
                  <a:ext cx="184" cy="127"/>
                </a:xfrm>
                <a:custGeom>
                  <a:avLst/>
                  <a:gdLst>
                    <a:gd name="T0" fmla="*/ 1 w 184"/>
                    <a:gd name="T1" fmla="*/ 4 h 127"/>
                    <a:gd name="T2" fmla="*/ 0 w 184"/>
                    <a:gd name="T3" fmla="*/ 4 h 127"/>
                    <a:gd name="T4" fmla="*/ 181 w 184"/>
                    <a:gd name="T5" fmla="*/ 126 h 127"/>
                    <a:gd name="T6" fmla="*/ 183 w 184"/>
                    <a:gd name="T7" fmla="*/ 123 h 127"/>
                    <a:gd name="T8" fmla="*/ 2 w 184"/>
                    <a:gd name="T9" fmla="*/ 0 h 127"/>
                    <a:gd name="T10" fmla="*/ 1 w 184"/>
                    <a:gd name="T11" fmla="*/ 0 h 127"/>
                    <a:gd name="T12" fmla="*/ 2 w 184"/>
                    <a:gd name="T13" fmla="*/ 0 h 127"/>
                    <a:gd name="T14" fmla="*/ 1 w 184"/>
                    <a:gd name="T15" fmla="*/ 0 h 127"/>
                    <a:gd name="T16" fmla="*/ 1 w 184"/>
                    <a:gd name="T17" fmla="*/ 4 h 1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4"/>
                    <a:gd name="T28" fmla="*/ 0 h 127"/>
                    <a:gd name="T29" fmla="*/ 184 w 184"/>
                    <a:gd name="T30" fmla="*/ 127 h 1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4" h="127">
                      <a:moveTo>
                        <a:pt x="1" y="4"/>
                      </a:moveTo>
                      <a:lnTo>
                        <a:pt x="0" y="4"/>
                      </a:lnTo>
                      <a:lnTo>
                        <a:pt x="181" y="126"/>
                      </a:lnTo>
                      <a:lnTo>
                        <a:pt x="183" y="123"/>
                      </a:lnTo>
                      <a:lnTo>
                        <a:pt x="2" y="0"/>
                      </a:lnTo>
                      <a:lnTo>
                        <a:pt x="1" y="0"/>
                      </a:lnTo>
                      <a:lnTo>
                        <a:pt x="2" y="0"/>
                      </a:lnTo>
                      <a:lnTo>
                        <a:pt x="1" y="0"/>
                      </a:lnTo>
                      <a:lnTo>
                        <a:pt x="1" y="4"/>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61477" name="Freeform 22">
                  <a:extLst>
                    <a:ext uri="{FF2B5EF4-FFF2-40B4-BE49-F238E27FC236}">
                      <a16:creationId xmlns:a16="http://schemas.microsoft.com/office/drawing/2014/main" id="{785A3408-E68A-4F11-954D-6B0EE80E82E7}"/>
                    </a:ext>
                  </a:extLst>
                </p:cNvPr>
                <p:cNvSpPr>
                  <a:spLocks/>
                </p:cNvSpPr>
                <p:nvPr/>
              </p:nvSpPr>
              <p:spPr bwMode="auto">
                <a:xfrm>
                  <a:off x="815" y="2186"/>
                  <a:ext cx="194" cy="193"/>
                </a:xfrm>
                <a:custGeom>
                  <a:avLst/>
                  <a:gdLst>
                    <a:gd name="T0" fmla="*/ 9 w 194"/>
                    <a:gd name="T1" fmla="*/ 192 h 193"/>
                    <a:gd name="T2" fmla="*/ 16 w 194"/>
                    <a:gd name="T3" fmla="*/ 158 h 193"/>
                    <a:gd name="T4" fmla="*/ 18 w 194"/>
                    <a:gd name="T5" fmla="*/ 131 h 193"/>
                    <a:gd name="T6" fmla="*/ 19 w 194"/>
                    <a:gd name="T7" fmla="*/ 108 h 193"/>
                    <a:gd name="T8" fmla="*/ 20 w 194"/>
                    <a:gd name="T9" fmla="*/ 79 h 193"/>
                    <a:gd name="T10" fmla="*/ 18 w 194"/>
                    <a:gd name="T11" fmla="*/ 70 h 193"/>
                    <a:gd name="T12" fmla="*/ 18 w 194"/>
                    <a:gd name="T13" fmla="*/ 61 h 193"/>
                    <a:gd name="T14" fmla="*/ 17 w 194"/>
                    <a:gd name="T15" fmla="*/ 50 h 193"/>
                    <a:gd name="T16" fmla="*/ 13 w 194"/>
                    <a:gd name="T17" fmla="*/ 41 h 193"/>
                    <a:gd name="T18" fmla="*/ 11 w 194"/>
                    <a:gd name="T19" fmla="*/ 32 h 193"/>
                    <a:gd name="T20" fmla="*/ 8 w 194"/>
                    <a:gd name="T21" fmla="*/ 23 h 193"/>
                    <a:gd name="T22" fmla="*/ 4 w 194"/>
                    <a:gd name="T23" fmla="*/ 12 h 193"/>
                    <a:gd name="T24" fmla="*/ 0 w 194"/>
                    <a:gd name="T25" fmla="*/ 1 h 193"/>
                    <a:gd name="T26" fmla="*/ 3 w 194"/>
                    <a:gd name="T27" fmla="*/ 0 h 193"/>
                    <a:gd name="T28" fmla="*/ 7 w 194"/>
                    <a:gd name="T29" fmla="*/ 0 h 193"/>
                    <a:gd name="T30" fmla="*/ 13 w 194"/>
                    <a:gd name="T31" fmla="*/ 0 h 193"/>
                    <a:gd name="T32" fmla="*/ 15 w 194"/>
                    <a:gd name="T33" fmla="*/ 0 h 193"/>
                    <a:gd name="T34" fmla="*/ 29 w 194"/>
                    <a:gd name="T35" fmla="*/ 11 h 193"/>
                    <a:gd name="T36" fmla="*/ 43 w 194"/>
                    <a:gd name="T37" fmla="*/ 22 h 193"/>
                    <a:gd name="T38" fmla="*/ 60 w 194"/>
                    <a:gd name="T39" fmla="*/ 31 h 193"/>
                    <a:gd name="T40" fmla="*/ 75 w 194"/>
                    <a:gd name="T41" fmla="*/ 42 h 193"/>
                    <a:gd name="T42" fmla="*/ 90 w 194"/>
                    <a:gd name="T43" fmla="*/ 52 h 193"/>
                    <a:gd name="T44" fmla="*/ 105 w 194"/>
                    <a:gd name="T45" fmla="*/ 62 h 193"/>
                    <a:gd name="T46" fmla="*/ 118 w 194"/>
                    <a:gd name="T47" fmla="*/ 71 h 193"/>
                    <a:gd name="T48" fmla="*/ 132 w 194"/>
                    <a:gd name="T49" fmla="*/ 80 h 193"/>
                    <a:gd name="T50" fmla="*/ 144 w 194"/>
                    <a:gd name="T51" fmla="*/ 88 h 193"/>
                    <a:gd name="T52" fmla="*/ 157 w 194"/>
                    <a:gd name="T53" fmla="*/ 96 h 193"/>
                    <a:gd name="T54" fmla="*/ 166 w 194"/>
                    <a:gd name="T55" fmla="*/ 103 h 193"/>
                    <a:gd name="T56" fmla="*/ 175 w 194"/>
                    <a:gd name="T57" fmla="*/ 109 h 193"/>
                    <a:gd name="T58" fmla="*/ 184 w 194"/>
                    <a:gd name="T59" fmla="*/ 115 h 193"/>
                    <a:gd name="T60" fmla="*/ 189 w 194"/>
                    <a:gd name="T61" fmla="*/ 118 h 193"/>
                    <a:gd name="T62" fmla="*/ 192 w 194"/>
                    <a:gd name="T63" fmla="*/ 120 h 193"/>
                    <a:gd name="T64" fmla="*/ 193 w 194"/>
                    <a:gd name="T65" fmla="*/ 121 h 193"/>
                    <a:gd name="T66" fmla="*/ 193 w 194"/>
                    <a:gd name="T67" fmla="*/ 125 h 193"/>
                    <a:gd name="T68" fmla="*/ 192 w 194"/>
                    <a:gd name="T69" fmla="*/ 128 h 193"/>
                    <a:gd name="T70" fmla="*/ 192 w 194"/>
                    <a:gd name="T71" fmla="*/ 131 h 193"/>
                    <a:gd name="T72" fmla="*/ 193 w 194"/>
                    <a:gd name="T73" fmla="*/ 135 h 193"/>
                    <a:gd name="T74" fmla="*/ 187 w 194"/>
                    <a:gd name="T75" fmla="*/ 135 h 193"/>
                    <a:gd name="T76" fmla="*/ 181 w 194"/>
                    <a:gd name="T77" fmla="*/ 135 h 193"/>
                    <a:gd name="T78" fmla="*/ 175 w 194"/>
                    <a:gd name="T79" fmla="*/ 135 h 193"/>
                    <a:gd name="T80" fmla="*/ 169 w 194"/>
                    <a:gd name="T81" fmla="*/ 135 h 193"/>
                    <a:gd name="T82" fmla="*/ 163 w 194"/>
                    <a:gd name="T83" fmla="*/ 135 h 193"/>
                    <a:gd name="T84" fmla="*/ 158 w 194"/>
                    <a:gd name="T85" fmla="*/ 136 h 193"/>
                    <a:gd name="T86" fmla="*/ 153 w 194"/>
                    <a:gd name="T87" fmla="*/ 136 h 193"/>
                    <a:gd name="T88" fmla="*/ 150 w 194"/>
                    <a:gd name="T89" fmla="*/ 138 h 193"/>
                    <a:gd name="T90" fmla="*/ 137 w 194"/>
                    <a:gd name="T91" fmla="*/ 139 h 193"/>
                    <a:gd name="T92" fmla="*/ 126 w 194"/>
                    <a:gd name="T93" fmla="*/ 141 h 193"/>
                    <a:gd name="T94" fmla="*/ 115 w 194"/>
                    <a:gd name="T95" fmla="*/ 142 h 193"/>
                    <a:gd name="T96" fmla="*/ 104 w 194"/>
                    <a:gd name="T97" fmla="*/ 145 h 193"/>
                    <a:gd name="T98" fmla="*/ 95 w 194"/>
                    <a:gd name="T99" fmla="*/ 148 h 193"/>
                    <a:gd name="T100" fmla="*/ 85 w 194"/>
                    <a:gd name="T101" fmla="*/ 151 h 193"/>
                    <a:gd name="T102" fmla="*/ 77 w 194"/>
                    <a:gd name="T103" fmla="*/ 155 h 193"/>
                    <a:gd name="T104" fmla="*/ 69 w 194"/>
                    <a:gd name="T105" fmla="*/ 157 h 193"/>
                    <a:gd name="T106" fmla="*/ 60 w 194"/>
                    <a:gd name="T107" fmla="*/ 162 h 193"/>
                    <a:gd name="T108" fmla="*/ 53 w 194"/>
                    <a:gd name="T109" fmla="*/ 165 h 193"/>
                    <a:gd name="T110" fmla="*/ 44 w 194"/>
                    <a:gd name="T111" fmla="*/ 169 h 193"/>
                    <a:gd name="T112" fmla="*/ 38 w 194"/>
                    <a:gd name="T113" fmla="*/ 174 h 193"/>
                    <a:gd name="T114" fmla="*/ 30 w 194"/>
                    <a:gd name="T115" fmla="*/ 179 h 193"/>
                    <a:gd name="T116" fmla="*/ 22 w 194"/>
                    <a:gd name="T117" fmla="*/ 184 h 193"/>
                    <a:gd name="T118" fmla="*/ 17 w 194"/>
                    <a:gd name="T119" fmla="*/ 188 h 193"/>
                    <a:gd name="T120" fmla="*/ 9 w 194"/>
                    <a:gd name="T121" fmla="*/ 192 h 19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94"/>
                    <a:gd name="T184" fmla="*/ 0 h 193"/>
                    <a:gd name="T185" fmla="*/ 194 w 194"/>
                    <a:gd name="T186" fmla="*/ 193 h 193"/>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94" h="193">
                      <a:moveTo>
                        <a:pt x="9" y="192"/>
                      </a:moveTo>
                      <a:lnTo>
                        <a:pt x="16" y="158"/>
                      </a:lnTo>
                      <a:lnTo>
                        <a:pt x="18" y="131"/>
                      </a:lnTo>
                      <a:lnTo>
                        <a:pt x="19" y="108"/>
                      </a:lnTo>
                      <a:lnTo>
                        <a:pt x="20" y="79"/>
                      </a:lnTo>
                      <a:lnTo>
                        <a:pt x="18" y="70"/>
                      </a:lnTo>
                      <a:lnTo>
                        <a:pt x="18" y="61"/>
                      </a:lnTo>
                      <a:lnTo>
                        <a:pt x="17" y="50"/>
                      </a:lnTo>
                      <a:lnTo>
                        <a:pt x="13" y="41"/>
                      </a:lnTo>
                      <a:lnTo>
                        <a:pt x="11" y="32"/>
                      </a:lnTo>
                      <a:lnTo>
                        <a:pt x="8" y="23"/>
                      </a:lnTo>
                      <a:lnTo>
                        <a:pt x="4" y="12"/>
                      </a:lnTo>
                      <a:lnTo>
                        <a:pt x="0" y="1"/>
                      </a:lnTo>
                      <a:lnTo>
                        <a:pt x="3" y="0"/>
                      </a:lnTo>
                      <a:lnTo>
                        <a:pt x="7" y="0"/>
                      </a:lnTo>
                      <a:lnTo>
                        <a:pt x="13" y="0"/>
                      </a:lnTo>
                      <a:lnTo>
                        <a:pt x="15" y="0"/>
                      </a:lnTo>
                      <a:lnTo>
                        <a:pt x="29" y="11"/>
                      </a:lnTo>
                      <a:lnTo>
                        <a:pt x="43" y="22"/>
                      </a:lnTo>
                      <a:lnTo>
                        <a:pt x="60" y="31"/>
                      </a:lnTo>
                      <a:lnTo>
                        <a:pt x="75" y="42"/>
                      </a:lnTo>
                      <a:lnTo>
                        <a:pt x="90" y="52"/>
                      </a:lnTo>
                      <a:lnTo>
                        <a:pt x="105" y="62"/>
                      </a:lnTo>
                      <a:lnTo>
                        <a:pt x="118" y="71"/>
                      </a:lnTo>
                      <a:lnTo>
                        <a:pt x="132" y="80"/>
                      </a:lnTo>
                      <a:lnTo>
                        <a:pt x="144" y="88"/>
                      </a:lnTo>
                      <a:lnTo>
                        <a:pt x="157" y="96"/>
                      </a:lnTo>
                      <a:lnTo>
                        <a:pt x="166" y="103"/>
                      </a:lnTo>
                      <a:lnTo>
                        <a:pt x="175" y="109"/>
                      </a:lnTo>
                      <a:lnTo>
                        <a:pt x="184" y="115"/>
                      </a:lnTo>
                      <a:lnTo>
                        <a:pt x="189" y="118"/>
                      </a:lnTo>
                      <a:lnTo>
                        <a:pt x="192" y="120"/>
                      </a:lnTo>
                      <a:lnTo>
                        <a:pt x="193" y="121"/>
                      </a:lnTo>
                      <a:lnTo>
                        <a:pt x="193" y="125"/>
                      </a:lnTo>
                      <a:lnTo>
                        <a:pt x="192" y="128"/>
                      </a:lnTo>
                      <a:lnTo>
                        <a:pt x="192" y="131"/>
                      </a:lnTo>
                      <a:lnTo>
                        <a:pt x="193" y="135"/>
                      </a:lnTo>
                      <a:lnTo>
                        <a:pt x="187" y="135"/>
                      </a:lnTo>
                      <a:lnTo>
                        <a:pt x="181" y="135"/>
                      </a:lnTo>
                      <a:lnTo>
                        <a:pt x="175" y="135"/>
                      </a:lnTo>
                      <a:lnTo>
                        <a:pt x="169" y="135"/>
                      </a:lnTo>
                      <a:lnTo>
                        <a:pt x="163" y="135"/>
                      </a:lnTo>
                      <a:lnTo>
                        <a:pt x="158" y="136"/>
                      </a:lnTo>
                      <a:lnTo>
                        <a:pt x="153" y="136"/>
                      </a:lnTo>
                      <a:lnTo>
                        <a:pt x="150" y="138"/>
                      </a:lnTo>
                      <a:lnTo>
                        <a:pt x="137" y="139"/>
                      </a:lnTo>
                      <a:lnTo>
                        <a:pt x="126" y="141"/>
                      </a:lnTo>
                      <a:lnTo>
                        <a:pt x="115" y="142"/>
                      </a:lnTo>
                      <a:lnTo>
                        <a:pt x="104" y="145"/>
                      </a:lnTo>
                      <a:lnTo>
                        <a:pt x="95" y="148"/>
                      </a:lnTo>
                      <a:lnTo>
                        <a:pt x="85" y="151"/>
                      </a:lnTo>
                      <a:lnTo>
                        <a:pt x="77" y="155"/>
                      </a:lnTo>
                      <a:lnTo>
                        <a:pt x="69" y="157"/>
                      </a:lnTo>
                      <a:lnTo>
                        <a:pt x="60" y="162"/>
                      </a:lnTo>
                      <a:lnTo>
                        <a:pt x="53" y="165"/>
                      </a:lnTo>
                      <a:lnTo>
                        <a:pt x="44" y="169"/>
                      </a:lnTo>
                      <a:lnTo>
                        <a:pt x="38" y="174"/>
                      </a:lnTo>
                      <a:lnTo>
                        <a:pt x="30" y="179"/>
                      </a:lnTo>
                      <a:lnTo>
                        <a:pt x="22" y="184"/>
                      </a:lnTo>
                      <a:lnTo>
                        <a:pt x="17" y="188"/>
                      </a:lnTo>
                      <a:lnTo>
                        <a:pt x="9" y="192"/>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61478" name="Freeform 23">
                  <a:extLst>
                    <a:ext uri="{FF2B5EF4-FFF2-40B4-BE49-F238E27FC236}">
                      <a16:creationId xmlns:a16="http://schemas.microsoft.com/office/drawing/2014/main" id="{128F4E9F-6350-4F30-A339-173193CC32A5}"/>
                    </a:ext>
                  </a:extLst>
                </p:cNvPr>
                <p:cNvSpPr>
                  <a:spLocks/>
                </p:cNvSpPr>
                <p:nvPr/>
              </p:nvSpPr>
              <p:spPr bwMode="auto">
                <a:xfrm>
                  <a:off x="830" y="2186"/>
                  <a:ext cx="182" cy="156"/>
                </a:xfrm>
                <a:custGeom>
                  <a:avLst/>
                  <a:gdLst>
                    <a:gd name="T0" fmla="*/ 21 w 182"/>
                    <a:gd name="T1" fmla="*/ 155 h 156"/>
                    <a:gd name="T2" fmla="*/ 24 w 182"/>
                    <a:gd name="T3" fmla="*/ 127 h 156"/>
                    <a:gd name="T4" fmla="*/ 26 w 182"/>
                    <a:gd name="T5" fmla="*/ 111 h 156"/>
                    <a:gd name="T6" fmla="*/ 26 w 182"/>
                    <a:gd name="T7" fmla="*/ 95 h 156"/>
                    <a:gd name="T8" fmla="*/ 25 w 182"/>
                    <a:gd name="T9" fmla="*/ 73 h 156"/>
                    <a:gd name="T10" fmla="*/ 23 w 182"/>
                    <a:gd name="T11" fmla="*/ 58 h 156"/>
                    <a:gd name="T12" fmla="*/ 19 w 182"/>
                    <a:gd name="T13" fmla="*/ 44 h 156"/>
                    <a:gd name="T14" fmla="*/ 13 w 182"/>
                    <a:gd name="T15" fmla="*/ 32 h 156"/>
                    <a:gd name="T16" fmla="*/ 8 w 182"/>
                    <a:gd name="T17" fmla="*/ 21 h 156"/>
                    <a:gd name="T18" fmla="*/ 4 w 182"/>
                    <a:gd name="T19" fmla="*/ 12 h 156"/>
                    <a:gd name="T20" fmla="*/ 2 w 182"/>
                    <a:gd name="T21" fmla="*/ 5 h 156"/>
                    <a:gd name="T22" fmla="*/ 0 w 182"/>
                    <a:gd name="T23" fmla="*/ 1 h 156"/>
                    <a:gd name="T24" fmla="*/ 0 w 182"/>
                    <a:gd name="T25" fmla="*/ 0 h 156"/>
                    <a:gd name="T26" fmla="*/ 181 w 182"/>
                    <a:gd name="T27" fmla="*/ 120 h 156"/>
                    <a:gd name="T28" fmla="*/ 180 w 182"/>
                    <a:gd name="T29" fmla="*/ 120 h 156"/>
                    <a:gd name="T30" fmla="*/ 176 w 182"/>
                    <a:gd name="T31" fmla="*/ 120 h 156"/>
                    <a:gd name="T32" fmla="*/ 168 w 182"/>
                    <a:gd name="T33" fmla="*/ 120 h 156"/>
                    <a:gd name="T34" fmla="*/ 159 w 182"/>
                    <a:gd name="T35" fmla="*/ 119 h 156"/>
                    <a:gd name="T36" fmla="*/ 148 w 182"/>
                    <a:gd name="T37" fmla="*/ 119 h 156"/>
                    <a:gd name="T38" fmla="*/ 134 w 182"/>
                    <a:gd name="T39" fmla="*/ 120 h 156"/>
                    <a:gd name="T40" fmla="*/ 120 w 182"/>
                    <a:gd name="T41" fmla="*/ 120 h 156"/>
                    <a:gd name="T42" fmla="*/ 104 w 182"/>
                    <a:gd name="T43" fmla="*/ 121 h 156"/>
                    <a:gd name="T44" fmla="*/ 91 w 182"/>
                    <a:gd name="T45" fmla="*/ 124 h 156"/>
                    <a:gd name="T46" fmla="*/ 80 w 182"/>
                    <a:gd name="T47" fmla="*/ 126 h 156"/>
                    <a:gd name="T48" fmla="*/ 71 w 182"/>
                    <a:gd name="T49" fmla="*/ 129 h 156"/>
                    <a:gd name="T50" fmla="*/ 62 w 182"/>
                    <a:gd name="T51" fmla="*/ 134 h 156"/>
                    <a:gd name="T52" fmla="*/ 53 w 182"/>
                    <a:gd name="T53" fmla="*/ 136 h 156"/>
                    <a:gd name="T54" fmla="*/ 44 w 182"/>
                    <a:gd name="T55" fmla="*/ 141 h 156"/>
                    <a:gd name="T56" fmla="*/ 33 w 182"/>
                    <a:gd name="T57" fmla="*/ 147 h 156"/>
                    <a:gd name="T58" fmla="*/ 21 w 182"/>
                    <a:gd name="T59" fmla="*/ 155 h 15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82"/>
                    <a:gd name="T91" fmla="*/ 0 h 156"/>
                    <a:gd name="T92" fmla="*/ 182 w 182"/>
                    <a:gd name="T93" fmla="*/ 156 h 15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82" h="156">
                      <a:moveTo>
                        <a:pt x="21" y="155"/>
                      </a:moveTo>
                      <a:lnTo>
                        <a:pt x="24" y="127"/>
                      </a:lnTo>
                      <a:lnTo>
                        <a:pt x="26" y="111"/>
                      </a:lnTo>
                      <a:lnTo>
                        <a:pt x="26" y="95"/>
                      </a:lnTo>
                      <a:lnTo>
                        <a:pt x="25" y="73"/>
                      </a:lnTo>
                      <a:lnTo>
                        <a:pt x="23" y="58"/>
                      </a:lnTo>
                      <a:lnTo>
                        <a:pt x="19" y="44"/>
                      </a:lnTo>
                      <a:lnTo>
                        <a:pt x="13" y="32"/>
                      </a:lnTo>
                      <a:lnTo>
                        <a:pt x="8" y="21"/>
                      </a:lnTo>
                      <a:lnTo>
                        <a:pt x="4" y="12"/>
                      </a:lnTo>
                      <a:lnTo>
                        <a:pt x="2" y="5"/>
                      </a:lnTo>
                      <a:lnTo>
                        <a:pt x="0" y="1"/>
                      </a:lnTo>
                      <a:lnTo>
                        <a:pt x="0" y="0"/>
                      </a:lnTo>
                      <a:lnTo>
                        <a:pt x="181" y="120"/>
                      </a:lnTo>
                      <a:lnTo>
                        <a:pt x="180" y="120"/>
                      </a:lnTo>
                      <a:lnTo>
                        <a:pt x="176" y="120"/>
                      </a:lnTo>
                      <a:lnTo>
                        <a:pt x="168" y="120"/>
                      </a:lnTo>
                      <a:lnTo>
                        <a:pt x="159" y="119"/>
                      </a:lnTo>
                      <a:lnTo>
                        <a:pt x="148" y="119"/>
                      </a:lnTo>
                      <a:lnTo>
                        <a:pt x="134" y="120"/>
                      </a:lnTo>
                      <a:lnTo>
                        <a:pt x="120" y="120"/>
                      </a:lnTo>
                      <a:lnTo>
                        <a:pt x="104" y="121"/>
                      </a:lnTo>
                      <a:lnTo>
                        <a:pt x="91" y="124"/>
                      </a:lnTo>
                      <a:lnTo>
                        <a:pt x="80" y="126"/>
                      </a:lnTo>
                      <a:lnTo>
                        <a:pt x="71" y="129"/>
                      </a:lnTo>
                      <a:lnTo>
                        <a:pt x="62" y="134"/>
                      </a:lnTo>
                      <a:lnTo>
                        <a:pt x="53" y="136"/>
                      </a:lnTo>
                      <a:lnTo>
                        <a:pt x="44" y="141"/>
                      </a:lnTo>
                      <a:lnTo>
                        <a:pt x="33" y="147"/>
                      </a:lnTo>
                      <a:lnTo>
                        <a:pt x="21" y="155"/>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61479" name="Freeform 24">
                  <a:extLst>
                    <a:ext uri="{FF2B5EF4-FFF2-40B4-BE49-F238E27FC236}">
                      <a16:creationId xmlns:a16="http://schemas.microsoft.com/office/drawing/2014/main" id="{0B3DF8E3-A3A2-466E-AF03-C58A4E9E836C}"/>
                    </a:ext>
                  </a:extLst>
                </p:cNvPr>
                <p:cNvSpPr>
                  <a:spLocks/>
                </p:cNvSpPr>
                <p:nvPr/>
              </p:nvSpPr>
              <p:spPr bwMode="auto">
                <a:xfrm>
                  <a:off x="849" y="2264"/>
                  <a:ext cx="5" cy="78"/>
                </a:xfrm>
                <a:custGeom>
                  <a:avLst/>
                  <a:gdLst>
                    <a:gd name="T0" fmla="*/ 2 w 5"/>
                    <a:gd name="T1" fmla="*/ 0 h 78"/>
                    <a:gd name="T2" fmla="*/ 2 w 5"/>
                    <a:gd name="T3" fmla="*/ 0 h 78"/>
                    <a:gd name="T4" fmla="*/ 2 w 5"/>
                    <a:gd name="T5" fmla="*/ 19 h 78"/>
                    <a:gd name="T6" fmla="*/ 3 w 5"/>
                    <a:gd name="T7" fmla="*/ 35 h 78"/>
                    <a:gd name="T8" fmla="*/ 1 w 5"/>
                    <a:gd name="T9" fmla="*/ 52 h 78"/>
                    <a:gd name="T10" fmla="*/ 0 w 5"/>
                    <a:gd name="T11" fmla="*/ 77 h 78"/>
                    <a:gd name="T12" fmla="*/ 2 w 5"/>
                    <a:gd name="T13" fmla="*/ 77 h 78"/>
                    <a:gd name="T14" fmla="*/ 2 w 5"/>
                    <a:gd name="T15" fmla="*/ 52 h 78"/>
                    <a:gd name="T16" fmla="*/ 4 w 5"/>
                    <a:gd name="T17" fmla="*/ 35 h 78"/>
                    <a:gd name="T18" fmla="*/ 4 w 5"/>
                    <a:gd name="T19" fmla="*/ 19 h 78"/>
                    <a:gd name="T20" fmla="*/ 4 w 5"/>
                    <a:gd name="T21" fmla="*/ 0 h 78"/>
                    <a:gd name="T22" fmla="*/ 2 w 5"/>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
                    <a:gd name="T37" fmla="*/ 0 h 78"/>
                    <a:gd name="T38" fmla="*/ 5 w 5"/>
                    <a:gd name="T39" fmla="*/ 78 h 7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 h="78">
                      <a:moveTo>
                        <a:pt x="2" y="0"/>
                      </a:moveTo>
                      <a:lnTo>
                        <a:pt x="2" y="0"/>
                      </a:lnTo>
                      <a:lnTo>
                        <a:pt x="2" y="19"/>
                      </a:lnTo>
                      <a:lnTo>
                        <a:pt x="3" y="35"/>
                      </a:lnTo>
                      <a:lnTo>
                        <a:pt x="1" y="52"/>
                      </a:lnTo>
                      <a:lnTo>
                        <a:pt x="0" y="77"/>
                      </a:lnTo>
                      <a:lnTo>
                        <a:pt x="2" y="77"/>
                      </a:lnTo>
                      <a:lnTo>
                        <a:pt x="2" y="52"/>
                      </a:lnTo>
                      <a:lnTo>
                        <a:pt x="4" y="35"/>
                      </a:lnTo>
                      <a:lnTo>
                        <a:pt x="4" y="19"/>
                      </a:lnTo>
                      <a:lnTo>
                        <a:pt x="4" y="0"/>
                      </a:lnTo>
                      <a:lnTo>
                        <a:pt x="2"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61480" name="Freeform 25">
                  <a:extLst>
                    <a:ext uri="{FF2B5EF4-FFF2-40B4-BE49-F238E27FC236}">
                      <a16:creationId xmlns:a16="http://schemas.microsoft.com/office/drawing/2014/main" id="{A801E320-FC03-4B7B-995A-B1EF0CE311C3}"/>
                    </a:ext>
                  </a:extLst>
                </p:cNvPr>
                <p:cNvSpPr>
                  <a:spLocks/>
                </p:cNvSpPr>
                <p:nvPr/>
              </p:nvSpPr>
              <p:spPr bwMode="auto">
                <a:xfrm>
                  <a:off x="828" y="2186"/>
                  <a:ext cx="25" cy="71"/>
                </a:xfrm>
                <a:custGeom>
                  <a:avLst/>
                  <a:gdLst>
                    <a:gd name="T0" fmla="*/ 3 w 25"/>
                    <a:gd name="T1" fmla="*/ 0 h 71"/>
                    <a:gd name="T2" fmla="*/ 3 w 25"/>
                    <a:gd name="T3" fmla="*/ 0 h 71"/>
                    <a:gd name="T4" fmla="*/ 0 w 25"/>
                    <a:gd name="T5" fmla="*/ 2 h 71"/>
                    <a:gd name="T6" fmla="*/ 2 w 25"/>
                    <a:gd name="T7" fmla="*/ 6 h 71"/>
                    <a:gd name="T8" fmla="*/ 4 w 25"/>
                    <a:gd name="T9" fmla="*/ 12 h 71"/>
                    <a:gd name="T10" fmla="*/ 6 w 25"/>
                    <a:gd name="T11" fmla="*/ 20 h 71"/>
                    <a:gd name="T12" fmla="*/ 12 w 25"/>
                    <a:gd name="T13" fmla="*/ 31 h 71"/>
                    <a:gd name="T14" fmla="*/ 15 w 25"/>
                    <a:gd name="T15" fmla="*/ 43 h 71"/>
                    <a:gd name="T16" fmla="*/ 19 w 25"/>
                    <a:gd name="T17" fmla="*/ 55 h 71"/>
                    <a:gd name="T18" fmla="*/ 20 w 25"/>
                    <a:gd name="T19" fmla="*/ 70 h 71"/>
                    <a:gd name="T20" fmla="*/ 24 w 25"/>
                    <a:gd name="T21" fmla="*/ 70 h 71"/>
                    <a:gd name="T22" fmla="*/ 21 w 25"/>
                    <a:gd name="T23" fmla="*/ 54 h 71"/>
                    <a:gd name="T24" fmla="*/ 18 w 25"/>
                    <a:gd name="T25" fmla="*/ 42 h 71"/>
                    <a:gd name="T26" fmla="*/ 14 w 25"/>
                    <a:gd name="T27" fmla="*/ 29 h 71"/>
                    <a:gd name="T28" fmla="*/ 10 w 25"/>
                    <a:gd name="T29" fmla="*/ 19 h 71"/>
                    <a:gd name="T30" fmla="*/ 6 w 25"/>
                    <a:gd name="T31" fmla="*/ 12 h 71"/>
                    <a:gd name="T32" fmla="*/ 5 w 25"/>
                    <a:gd name="T33" fmla="*/ 5 h 71"/>
                    <a:gd name="T34" fmla="*/ 4 w 25"/>
                    <a:gd name="T35" fmla="*/ 1 h 71"/>
                    <a:gd name="T36" fmla="*/ 1 w 25"/>
                    <a:gd name="T37" fmla="*/ 3 h 71"/>
                    <a:gd name="T38" fmla="*/ 3 w 25"/>
                    <a:gd name="T39" fmla="*/ 0 h 7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5"/>
                    <a:gd name="T61" fmla="*/ 0 h 71"/>
                    <a:gd name="T62" fmla="*/ 25 w 25"/>
                    <a:gd name="T63" fmla="*/ 71 h 7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5" h="71">
                      <a:moveTo>
                        <a:pt x="3" y="0"/>
                      </a:moveTo>
                      <a:lnTo>
                        <a:pt x="3" y="0"/>
                      </a:lnTo>
                      <a:lnTo>
                        <a:pt x="0" y="2"/>
                      </a:lnTo>
                      <a:lnTo>
                        <a:pt x="2" y="6"/>
                      </a:lnTo>
                      <a:lnTo>
                        <a:pt x="4" y="12"/>
                      </a:lnTo>
                      <a:lnTo>
                        <a:pt x="6" y="20"/>
                      </a:lnTo>
                      <a:lnTo>
                        <a:pt x="12" y="31"/>
                      </a:lnTo>
                      <a:lnTo>
                        <a:pt x="15" y="43"/>
                      </a:lnTo>
                      <a:lnTo>
                        <a:pt x="19" y="55"/>
                      </a:lnTo>
                      <a:lnTo>
                        <a:pt x="20" y="70"/>
                      </a:lnTo>
                      <a:lnTo>
                        <a:pt x="24" y="70"/>
                      </a:lnTo>
                      <a:lnTo>
                        <a:pt x="21" y="54"/>
                      </a:lnTo>
                      <a:lnTo>
                        <a:pt x="18" y="42"/>
                      </a:lnTo>
                      <a:lnTo>
                        <a:pt x="14" y="29"/>
                      </a:lnTo>
                      <a:lnTo>
                        <a:pt x="10" y="19"/>
                      </a:lnTo>
                      <a:lnTo>
                        <a:pt x="6" y="12"/>
                      </a:lnTo>
                      <a:lnTo>
                        <a:pt x="5" y="5"/>
                      </a:lnTo>
                      <a:lnTo>
                        <a:pt x="4" y="1"/>
                      </a:lnTo>
                      <a:lnTo>
                        <a:pt x="1" y="3"/>
                      </a:lnTo>
                      <a:lnTo>
                        <a:pt x="3" y="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61481" name="Freeform 26">
                  <a:extLst>
                    <a:ext uri="{FF2B5EF4-FFF2-40B4-BE49-F238E27FC236}">
                      <a16:creationId xmlns:a16="http://schemas.microsoft.com/office/drawing/2014/main" id="{263D67A8-4C4B-40CF-B5DE-B1A567C1042D}"/>
                    </a:ext>
                  </a:extLst>
                </p:cNvPr>
                <p:cNvSpPr>
                  <a:spLocks/>
                </p:cNvSpPr>
                <p:nvPr/>
              </p:nvSpPr>
              <p:spPr bwMode="auto">
                <a:xfrm>
                  <a:off x="829" y="2186"/>
                  <a:ext cx="184" cy="122"/>
                </a:xfrm>
                <a:custGeom>
                  <a:avLst/>
                  <a:gdLst>
                    <a:gd name="T0" fmla="*/ 183 w 184"/>
                    <a:gd name="T1" fmla="*/ 119 h 122"/>
                    <a:gd name="T2" fmla="*/ 183 w 184"/>
                    <a:gd name="T3" fmla="*/ 118 h 122"/>
                    <a:gd name="T4" fmla="*/ 2 w 184"/>
                    <a:gd name="T5" fmla="*/ 0 h 122"/>
                    <a:gd name="T6" fmla="*/ 0 w 184"/>
                    <a:gd name="T7" fmla="*/ 3 h 122"/>
                    <a:gd name="T8" fmla="*/ 181 w 184"/>
                    <a:gd name="T9" fmla="*/ 121 h 122"/>
                    <a:gd name="T10" fmla="*/ 180 w 184"/>
                    <a:gd name="T11" fmla="*/ 121 h 122"/>
                    <a:gd name="T12" fmla="*/ 183 w 184"/>
                    <a:gd name="T13" fmla="*/ 119 h 122"/>
                    <a:gd name="T14" fmla="*/ 0 60000 65536"/>
                    <a:gd name="T15" fmla="*/ 0 60000 65536"/>
                    <a:gd name="T16" fmla="*/ 0 60000 65536"/>
                    <a:gd name="T17" fmla="*/ 0 60000 65536"/>
                    <a:gd name="T18" fmla="*/ 0 60000 65536"/>
                    <a:gd name="T19" fmla="*/ 0 60000 65536"/>
                    <a:gd name="T20" fmla="*/ 0 60000 65536"/>
                    <a:gd name="T21" fmla="*/ 0 w 184"/>
                    <a:gd name="T22" fmla="*/ 0 h 122"/>
                    <a:gd name="T23" fmla="*/ 184 w 184"/>
                    <a:gd name="T24" fmla="*/ 122 h 1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4" h="122">
                      <a:moveTo>
                        <a:pt x="183" y="119"/>
                      </a:moveTo>
                      <a:lnTo>
                        <a:pt x="183" y="118"/>
                      </a:lnTo>
                      <a:lnTo>
                        <a:pt x="2" y="0"/>
                      </a:lnTo>
                      <a:lnTo>
                        <a:pt x="0" y="3"/>
                      </a:lnTo>
                      <a:lnTo>
                        <a:pt x="181" y="121"/>
                      </a:lnTo>
                      <a:lnTo>
                        <a:pt x="180" y="121"/>
                      </a:lnTo>
                      <a:lnTo>
                        <a:pt x="183" y="119"/>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61482" name="Freeform 27">
                  <a:extLst>
                    <a:ext uri="{FF2B5EF4-FFF2-40B4-BE49-F238E27FC236}">
                      <a16:creationId xmlns:a16="http://schemas.microsoft.com/office/drawing/2014/main" id="{74D0CCB3-B587-4E58-9649-226001DED4A8}"/>
                    </a:ext>
                  </a:extLst>
                </p:cNvPr>
                <p:cNvSpPr>
                  <a:spLocks/>
                </p:cNvSpPr>
                <p:nvPr/>
              </p:nvSpPr>
              <p:spPr bwMode="auto">
                <a:xfrm>
                  <a:off x="938" y="2309"/>
                  <a:ext cx="75" cy="2"/>
                </a:xfrm>
                <a:custGeom>
                  <a:avLst/>
                  <a:gdLst>
                    <a:gd name="T0" fmla="*/ 0 w 75"/>
                    <a:gd name="T1" fmla="*/ 1 h 2"/>
                    <a:gd name="T2" fmla="*/ 0 w 75"/>
                    <a:gd name="T3" fmla="*/ 1 h 2"/>
                    <a:gd name="T4" fmla="*/ 14 w 75"/>
                    <a:gd name="T5" fmla="*/ 1 h 2"/>
                    <a:gd name="T6" fmla="*/ 28 w 75"/>
                    <a:gd name="T7" fmla="*/ 1 h 2"/>
                    <a:gd name="T8" fmla="*/ 41 w 75"/>
                    <a:gd name="T9" fmla="*/ 1 h 2"/>
                    <a:gd name="T10" fmla="*/ 52 w 75"/>
                    <a:gd name="T11" fmla="*/ 1 h 2"/>
                    <a:gd name="T12" fmla="*/ 61 w 75"/>
                    <a:gd name="T13" fmla="*/ 1 h 2"/>
                    <a:gd name="T14" fmla="*/ 68 w 75"/>
                    <a:gd name="T15" fmla="*/ 1 h 2"/>
                    <a:gd name="T16" fmla="*/ 72 w 75"/>
                    <a:gd name="T17" fmla="*/ 1 h 2"/>
                    <a:gd name="T18" fmla="*/ 74 w 75"/>
                    <a:gd name="T19" fmla="*/ 1 h 2"/>
                    <a:gd name="T20" fmla="*/ 71 w 75"/>
                    <a:gd name="T21" fmla="*/ 1 h 2"/>
                    <a:gd name="T22" fmla="*/ 72 w 75"/>
                    <a:gd name="T23" fmla="*/ 1 h 2"/>
                    <a:gd name="T24" fmla="*/ 68 w 75"/>
                    <a:gd name="T25" fmla="*/ 1 h 2"/>
                    <a:gd name="T26" fmla="*/ 61 w 75"/>
                    <a:gd name="T27" fmla="*/ 1 h 2"/>
                    <a:gd name="T28" fmla="*/ 52 w 75"/>
                    <a:gd name="T29" fmla="*/ 0 h 2"/>
                    <a:gd name="T30" fmla="*/ 41 w 75"/>
                    <a:gd name="T31" fmla="*/ 0 h 2"/>
                    <a:gd name="T32" fmla="*/ 28 w 75"/>
                    <a:gd name="T33" fmla="*/ 0 h 2"/>
                    <a:gd name="T34" fmla="*/ 14 w 75"/>
                    <a:gd name="T35" fmla="*/ 0 h 2"/>
                    <a:gd name="T36" fmla="*/ 0 w 75"/>
                    <a:gd name="T37" fmla="*/ 0 h 2"/>
                    <a:gd name="T38" fmla="*/ 0 w 75"/>
                    <a:gd name="T39" fmla="*/ 1 h 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75"/>
                    <a:gd name="T61" fmla="*/ 0 h 2"/>
                    <a:gd name="T62" fmla="*/ 75 w 75"/>
                    <a:gd name="T63" fmla="*/ 2 h 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75" h="2">
                      <a:moveTo>
                        <a:pt x="0" y="1"/>
                      </a:moveTo>
                      <a:lnTo>
                        <a:pt x="0" y="1"/>
                      </a:lnTo>
                      <a:lnTo>
                        <a:pt x="14" y="1"/>
                      </a:lnTo>
                      <a:lnTo>
                        <a:pt x="28" y="1"/>
                      </a:lnTo>
                      <a:lnTo>
                        <a:pt x="41" y="1"/>
                      </a:lnTo>
                      <a:lnTo>
                        <a:pt x="52" y="1"/>
                      </a:lnTo>
                      <a:lnTo>
                        <a:pt x="61" y="1"/>
                      </a:lnTo>
                      <a:lnTo>
                        <a:pt x="68" y="1"/>
                      </a:lnTo>
                      <a:lnTo>
                        <a:pt x="72" y="1"/>
                      </a:lnTo>
                      <a:lnTo>
                        <a:pt x="74" y="1"/>
                      </a:lnTo>
                      <a:lnTo>
                        <a:pt x="71" y="1"/>
                      </a:lnTo>
                      <a:lnTo>
                        <a:pt x="72" y="1"/>
                      </a:lnTo>
                      <a:lnTo>
                        <a:pt x="68" y="1"/>
                      </a:lnTo>
                      <a:lnTo>
                        <a:pt x="61" y="1"/>
                      </a:lnTo>
                      <a:lnTo>
                        <a:pt x="52" y="0"/>
                      </a:lnTo>
                      <a:lnTo>
                        <a:pt x="41" y="0"/>
                      </a:lnTo>
                      <a:lnTo>
                        <a:pt x="28" y="0"/>
                      </a:lnTo>
                      <a:lnTo>
                        <a:pt x="14" y="0"/>
                      </a:lnTo>
                      <a:lnTo>
                        <a:pt x="0" y="0"/>
                      </a:lnTo>
                      <a:lnTo>
                        <a:pt x="0" y="1"/>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sp>
              <p:nvSpPr>
                <p:cNvPr id="61483" name="Freeform 28">
                  <a:extLst>
                    <a:ext uri="{FF2B5EF4-FFF2-40B4-BE49-F238E27FC236}">
                      <a16:creationId xmlns:a16="http://schemas.microsoft.com/office/drawing/2014/main" id="{260F41ED-E47C-41DF-AE22-5525ABC53390}"/>
                    </a:ext>
                  </a:extLst>
                </p:cNvPr>
                <p:cNvSpPr>
                  <a:spLocks/>
                </p:cNvSpPr>
                <p:nvPr/>
              </p:nvSpPr>
              <p:spPr bwMode="auto">
                <a:xfrm>
                  <a:off x="849" y="2310"/>
                  <a:ext cx="85" cy="35"/>
                </a:xfrm>
                <a:custGeom>
                  <a:avLst/>
                  <a:gdLst>
                    <a:gd name="T0" fmla="*/ 0 w 85"/>
                    <a:gd name="T1" fmla="*/ 30 h 35"/>
                    <a:gd name="T2" fmla="*/ 3 w 85"/>
                    <a:gd name="T3" fmla="*/ 32 h 35"/>
                    <a:gd name="T4" fmla="*/ 15 w 85"/>
                    <a:gd name="T5" fmla="*/ 25 h 35"/>
                    <a:gd name="T6" fmla="*/ 26 w 85"/>
                    <a:gd name="T7" fmla="*/ 20 h 35"/>
                    <a:gd name="T8" fmla="*/ 34 w 85"/>
                    <a:gd name="T9" fmla="*/ 16 h 35"/>
                    <a:gd name="T10" fmla="*/ 43 w 85"/>
                    <a:gd name="T11" fmla="*/ 14 h 35"/>
                    <a:gd name="T12" fmla="*/ 53 w 85"/>
                    <a:gd name="T13" fmla="*/ 11 h 35"/>
                    <a:gd name="T14" fmla="*/ 62 w 85"/>
                    <a:gd name="T15" fmla="*/ 8 h 35"/>
                    <a:gd name="T16" fmla="*/ 72 w 85"/>
                    <a:gd name="T17" fmla="*/ 5 h 35"/>
                    <a:gd name="T18" fmla="*/ 84 w 85"/>
                    <a:gd name="T19" fmla="*/ 4 h 35"/>
                    <a:gd name="T20" fmla="*/ 84 w 85"/>
                    <a:gd name="T21" fmla="*/ 0 h 35"/>
                    <a:gd name="T22" fmla="*/ 72 w 85"/>
                    <a:gd name="T23" fmla="*/ 3 h 35"/>
                    <a:gd name="T24" fmla="*/ 61 w 85"/>
                    <a:gd name="T25" fmla="*/ 5 h 35"/>
                    <a:gd name="T26" fmla="*/ 51 w 85"/>
                    <a:gd name="T27" fmla="*/ 8 h 35"/>
                    <a:gd name="T28" fmla="*/ 41 w 85"/>
                    <a:gd name="T29" fmla="*/ 11 h 35"/>
                    <a:gd name="T30" fmla="*/ 32 w 85"/>
                    <a:gd name="T31" fmla="*/ 13 h 35"/>
                    <a:gd name="T32" fmla="*/ 23 w 85"/>
                    <a:gd name="T33" fmla="*/ 17 h 35"/>
                    <a:gd name="T34" fmla="*/ 13 w 85"/>
                    <a:gd name="T35" fmla="*/ 22 h 35"/>
                    <a:gd name="T36" fmla="*/ 1 w 85"/>
                    <a:gd name="T37" fmla="*/ 29 h 35"/>
                    <a:gd name="T38" fmla="*/ 4 w 85"/>
                    <a:gd name="T39" fmla="*/ 30 h 35"/>
                    <a:gd name="T40" fmla="*/ 0 w 85"/>
                    <a:gd name="T41" fmla="*/ 30 h 35"/>
                    <a:gd name="T42" fmla="*/ 0 w 85"/>
                    <a:gd name="T43" fmla="*/ 34 h 35"/>
                    <a:gd name="T44" fmla="*/ 3 w 85"/>
                    <a:gd name="T45" fmla="*/ 32 h 35"/>
                    <a:gd name="T46" fmla="*/ 0 w 85"/>
                    <a:gd name="T47" fmla="*/ 30 h 3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85"/>
                    <a:gd name="T73" fmla="*/ 0 h 35"/>
                    <a:gd name="T74" fmla="*/ 85 w 85"/>
                    <a:gd name="T75" fmla="*/ 35 h 3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85" h="35">
                      <a:moveTo>
                        <a:pt x="0" y="30"/>
                      </a:moveTo>
                      <a:lnTo>
                        <a:pt x="3" y="32"/>
                      </a:lnTo>
                      <a:lnTo>
                        <a:pt x="15" y="25"/>
                      </a:lnTo>
                      <a:lnTo>
                        <a:pt x="26" y="20"/>
                      </a:lnTo>
                      <a:lnTo>
                        <a:pt x="34" y="16"/>
                      </a:lnTo>
                      <a:lnTo>
                        <a:pt x="43" y="14"/>
                      </a:lnTo>
                      <a:lnTo>
                        <a:pt x="53" y="11"/>
                      </a:lnTo>
                      <a:lnTo>
                        <a:pt x="62" y="8"/>
                      </a:lnTo>
                      <a:lnTo>
                        <a:pt x="72" y="5"/>
                      </a:lnTo>
                      <a:lnTo>
                        <a:pt x="84" y="4"/>
                      </a:lnTo>
                      <a:lnTo>
                        <a:pt x="84" y="0"/>
                      </a:lnTo>
                      <a:lnTo>
                        <a:pt x="72" y="3"/>
                      </a:lnTo>
                      <a:lnTo>
                        <a:pt x="61" y="5"/>
                      </a:lnTo>
                      <a:lnTo>
                        <a:pt x="51" y="8"/>
                      </a:lnTo>
                      <a:lnTo>
                        <a:pt x="41" y="11"/>
                      </a:lnTo>
                      <a:lnTo>
                        <a:pt x="32" y="13"/>
                      </a:lnTo>
                      <a:lnTo>
                        <a:pt x="23" y="17"/>
                      </a:lnTo>
                      <a:lnTo>
                        <a:pt x="13" y="22"/>
                      </a:lnTo>
                      <a:lnTo>
                        <a:pt x="1" y="29"/>
                      </a:lnTo>
                      <a:lnTo>
                        <a:pt x="4" y="30"/>
                      </a:lnTo>
                      <a:lnTo>
                        <a:pt x="0" y="30"/>
                      </a:lnTo>
                      <a:lnTo>
                        <a:pt x="0" y="34"/>
                      </a:lnTo>
                      <a:lnTo>
                        <a:pt x="3" y="32"/>
                      </a:lnTo>
                      <a:lnTo>
                        <a:pt x="0" y="30"/>
                      </a:lnTo>
                    </a:path>
                  </a:pathLst>
                </a:custGeom>
                <a:solidFill>
                  <a:srgbClr val="FFFFCC"/>
                </a:solidFill>
                <a:ln>
                  <a:noFill/>
                </a:ln>
                <a:extLst>
                  <a:ext uri="{91240B29-F687-4F45-9708-019B960494DF}">
                    <a14:hiddenLine xmlns:a14="http://schemas.microsoft.com/office/drawing/2010/main" w="12700" cap="rnd" cmpd="sng">
                      <a:solidFill>
                        <a:srgbClr val="000000"/>
                      </a:solidFill>
                      <a:prstDash val="solid"/>
                      <a:round/>
                      <a:headEnd type="none" w="med" len="med"/>
                      <a:tailEnd type="none" w="med" len="med"/>
                    </a14:hiddenLine>
                  </a:ext>
                </a:extLst>
              </p:spPr>
              <p:txBody>
                <a:bodyPr/>
                <a:lstStyle/>
                <a:p>
                  <a:endParaRPr lang="en-US"/>
                </a:p>
              </p:txBody>
            </p:sp>
          </p:grpSp>
        </p:grpSp>
        <p:sp>
          <p:nvSpPr>
            <p:cNvPr id="61469" name="Line 29">
              <a:extLst>
                <a:ext uri="{FF2B5EF4-FFF2-40B4-BE49-F238E27FC236}">
                  <a16:creationId xmlns:a16="http://schemas.microsoft.com/office/drawing/2014/main" id="{CC699CC6-A005-43C2-8639-AF096DA62896}"/>
                </a:ext>
              </a:extLst>
            </p:cNvPr>
            <p:cNvSpPr>
              <a:spLocks noChangeShapeType="1"/>
            </p:cNvSpPr>
            <p:nvPr/>
          </p:nvSpPr>
          <p:spPr bwMode="auto">
            <a:xfrm>
              <a:off x="431" y="2429"/>
              <a:ext cx="552" cy="0"/>
            </a:xfrm>
            <a:prstGeom prst="line">
              <a:avLst/>
            </a:prstGeom>
            <a:noFill/>
            <a:ln w="254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70" name="Line 30">
              <a:extLst>
                <a:ext uri="{FF2B5EF4-FFF2-40B4-BE49-F238E27FC236}">
                  <a16:creationId xmlns:a16="http://schemas.microsoft.com/office/drawing/2014/main" id="{31CF4527-1E52-4443-9D0A-70CEDDBD0733}"/>
                </a:ext>
              </a:extLst>
            </p:cNvPr>
            <p:cNvSpPr>
              <a:spLocks noChangeShapeType="1"/>
            </p:cNvSpPr>
            <p:nvPr/>
          </p:nvSpPr>
          <p:spPr bwMode="auto">
            <a:xfrm>
              <a:off x="536" y="2627"/>
              <a:ext cx="40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71" name="Line 31">
              <a:extLst>
                <a:ext uri="{FF2B5EF4-FFF2-40B4-BE49-F238E27FC236}">
                  <a16:creationId xmlns:a16="http://schemas.microsoft.com/office/drawing/2014/main" id="{B69CE470-6E76-4AAD-A566-B5EE7D3EB023}"/>
                </a:ext>
              </a:extLst>
            </p:cNvPr>
            <p:cNvSpPr>
              <a:spLocks noChangeShapeType="1"/>
            </p:cNvSpPr>
            <p:nvPr/>
          </p:nvSpPr>
          <p:spPr bwMode="auto">
            <a:xfrm>
              <a:off x="543" y="2746"/>
              <a:ext cx="407"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72" name="Line 32">
              <a:extLst>
                <a:ext uri="{FF2B5EF4-FFF2-40B4-BE49-F238E27FC236}">
                  <a16:creationId xmlns:a16="http://schemas.microsoft.com/office/drawing/2014/main" id="{6CFFC2D3-6CD6-4C2C-8C37-7B072ECABABA}"/>
                </a:ext>
              </a:extLst>
            </p:cNvPr>
            <p:cNvSpPr>
              <a:spLocks noChangeShapeType="1"/>
            </p:cNvSpPr>
            <p:nvPr/>
          </p:nvSpPr>
          <p:spPr bwMode="auto">
            <a:xfrm>
              <a:off x="542" y="2862"/>
              <a:ext cx="408" cy="0"/>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73" name="Rectangle 33">
              <a:extLst>
                <a:ext uri="{FF2B5EF4-FFF2-40B4-BE49-F238E27FC236}">
                  <a16:creationId xmlns:a16="http://schemas.microsoft.com/office/drawing/2014/main" id="{07DDA012-4846-4C2B-9536-15DEB1A14698}"/>
                </a:ext>
              </a:extLst>
            </p:cNvPr>
            <p:cNvSpPr>
              <a:spLocks noChangeArrowheads="1"/>
            </p:cNvSpPr>
            <p:nvPr/>
          </p:nvSpPr>
          <p:spPr bwMode="auto">
            <a:xfrm>
              <a:off x="341" y="2175"/>
              <a:ext cx="676" cy="759"/>
            </a:xfrm>
            <a:prstGeom prst="rect">
              <a:avLst/>
            </a:prstGeom>
            <a:solidFill>
              <a:srgbClr val="FFFFCC"/>
            </a:solidFill>
            <a:ln>
              <a:noFill/>
            </a:ln>
            <a:extLs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6873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73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73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0000"/>
                </a:lnSpc>
                <a:spcBef>
                  <a:spcPct val="0"/>
                </a:spcBef>
                <a:spcAft>
                  <a:spcPct val="50000"/>
                </a:spcAft>
                <a:buFontTx/>
                <a:buNone/>
              </a:pPr>
              <a:r>
                <a:rPr lang="en-US" altLang="ko-KR" sz="1200" b="1">
                  <a:latin typeface="Arial" panose="020B0604020202020204" pitchFamily="34" charset="0"/>
                  <a:ea typeface="굴림" panose="020B0600000101010101" pitchFamily="34" charset="-127"/>
                </a:rPr>
                <a:t>Purchase Order</a:t>
              </a:r>
            </a:p>
            <a:p>
              <a:pPr eaLnBrk="1" hangingPunct="1">
                <a:lnSpc>
                  <a:spcPct val="90000"/>
                </a:lnSpc>
                <a:spcBef>
                  <a:spcPct val="0"/>
                </a:spcBef>
                <a:spcAft>
                  <a:spcPct val="50000"/>
                </a:spcAft>
                <a:buFontTx/>
                <a:buNone/>
              </a:pPr>
              <a:endParaRPr lang="en-US" altLang="ko-KR" sz="900" b="1">
                <a:latin typeface="Arial" panose="020B0604020202020204" pitchFamily="34" charset="0"/>
                <a:ea typeface="굴림" panose="020B0600000101010101" pitchFamily="34" charset="-127"/>
              </a:endParaRP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10</a:t>
              </a: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20</a:t>
              </a:r>
            </a:p>
            <a:p>
              <a:pPr eaLnBrk="1" hangingPunct="1">
                <a:lnSpc>
                  <a:spcPct val="90000"/>
                </a:lnSpc>
                <a:spcBef>
                  <a:spcPct val="0"/>
                </a:spcBef>
                <a:spcAft>
                  <a:spcPct val="50000"/>
                </a:spcAft>
                <a:buFontTx/>
                <a:buNone/>
              </a:pPr>
              <a:r>
                <a:rPr lang="en-US" altLang="ko-KR" sz="900" b="1">
                  <a:latin typeface="Arial" panose="020B0604020202020204" pitchFamily="34" charset="0"/>
                  <a:ea typeface="굴림" panose="020B0600000101010101" pitchFamily="34" charset="-127"/>
                </a:rPr>
                <a:t>30</a:t>
              </a:r>
            </a:p>
          </p:txBody>
        </p:sp>
      </p:grpSp>
      <p:sp>
        <p:nvSpPr>
          <p:cNvPr id="61453" name="Line 34">
            <a:extLst>
              <a:ext uri="{FF2B5EF4-FFF2-40B4-BE49-F238E27FC236}">
                <a16:creationId xmlns:a16="http://schemas.microsoft.com/office/drawing/2014/main" id="{A16B11A0-D5A6-4522-8A07-E51866C34E09}"/>
              </a:ext>
            </a:extLst>
          </p:cNvPr>
          <p:cNvSpPr>
            <a:spLocks noChangeShapeType="1"/>
          </p:cNvSpPr>
          <p:nvPr/>
        </p:nvSpPr>
        <p:spPr bwMode="auto">
          <a:xfrm>
            <a:off x="1806575" y="1782763"/>
            <a:ext cx="1317625" cy="350837"/>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4" name="Line 35">
            <a:extLst>
              <a:ext uri="{FF2B5EF4-FFF2-40B4-BE49-F238E27FC236}">
                <a16:creationId xmlns:a16="http://schemas.microsoft.com/office/drawing/2014/main" id="{1DB5106E-429B-4DAD-A078-2B9DFE98ED2B}"/>
              </a:ext>
            </a:extLst>
          </p:cNvPr>
          <p:cNvSpPr>
            <a:spLocks noChangeShapeType="1"/>
          </p:cNvSpPr>
          <p:nvPr/>
        </p:nvSpPr>
        <p:spPr bwMode="auto">
          <a:xfrm flipV="1">
            <a:off x="1806575" y="2743200"/>
            <a:ext cx="1317625" cy="9445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1455" name="Group 36">
            <a:extLst>
              <a:ext uri="{FF2B5EF4-FFF2-40B4-BE49-F238E27FC236}">
                <a16:creationId xmlns:a16="http://schemas.microsoft.com/office/drawing/2014/main" id="{73878D3D-8330-4DCC-89E4-C176B9D095A4}"/>
              </a:ext>
            </a:extLst>
          </p:cNvPr>
          <p:cNvGrpSpPr>
            <a:grpSpLocks/>
          </p:cNvGrpSpPr>
          <p:nvPr/>
        </p:nvGrpSpPr>
        <p:grpSpPr bwMode="auto">
          <a:xfrm>
            <a:off x="3241675" y="3319463"/>
            <a:ext cx="850900" cy="825500"/>
            <a:chOff x="672" y="1632"/>
            <a:chExt cx="912" cy="816"/>
          </a:xfrm>
        </p:grpSpPr>
        <p:sp>
          <p:nvSpPr>
            <p:cNvPr id="61466" name="AutoShape 37">
              <a:extLst>
                <a:ext uri="{FF2B5EF4-FFF2-40B4-BE49-F238E27FC236}">
                  <a16:creationId xmlns:a16="http://schemas.microsoft.com/office/drawing/2014/main" id="{D090C1A2-40A9-4A5D-889D-9BCA4EB1E841}"/>
                </a:ext>
              </a:extLst>
            </p:cNvPr>
            <p:cNvSpPr>
              <a:spLocks noChangeArrowheads="1"/>
            </p:cNvSpPr>
            <p:nvPr/>
          </p:nvSpPr>
          <p:spPr bwMode="auto">
            <a:xfrm>
              <a:off x="672" y="1632"/>
              <a:ext cx="912" cy="816"/>
            </a:xfrm>
            <a:prstGeom prst="cube">
              <a:avLst>
                <a:gd name="adj" fmla="val 27940"/>
              </a:avLst>
            </a:prstGeom>
            <a:gradFill rotWithShape="1">
              <a:gsLst>
                <a:gs pos="0">
                  <a:srgbClr val="800000"/>
                </a:gs>
                <a:gs pos="100000">
                  <a:srgbClr val="3B0000"/>
                </a:gs>
              </a:gsLst>
              <a:lin ang="5400000" scaled="1"/>
            </a:gradFill>
            <a:ln>
              <a:noFill/>
            </a:ln>
            <a:effectLst>
              <a:outerShdw dist="132592" dir="1001955" algn="ctr" rotWithShape="0">
                <a:srgbClr val="CC0000"/>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solidFill>
                    <a:schemeClr val="bg1"/>
                  </a:solidFill>
                  <a:latin typeface="Arial" panose="020B0604020202020204" pitchFamily="34" charset="0"/>
                </a:rPr>
                <a:t>Material</a:t>
              </a:r>
            </a:p>
            <a:p>
              <a:pPr algn="ctr" eaLnBrk="1" hangingPunct="1">
                <a:spcBef>
                  <a:spcPct val="0"/>
                </a:spcBef>
                <a:buFontTx/>
                <a:buNone/>
              </a:pPr>
              <a:r>
                <a:rPr lang="en-US" altLang="en-US" sz="1200">
                  <a:solidFill>
                    <a:schemeClr val="bg1"/>
                  </a:solidFill>
                  <a:latin typeface="Arial" panose="020B0604020202020204" pitchFamily="34" charset="0"/>
                </a:rPr>
                <a:t>Master</a:t>
              </a:r>
            </a:p>
          </p:txBody>
        </p:sp>
        <p:sp>
          <p:nvSpPr>
            <p:cNvPr id="61467" name="AutoShape 38">
              <a:extLst>
                <a:ext uri="{FF2B5EF4-FFF2-40B4-BE49-F238E27FC236}">
                  <a16:creationId xmlns:a16="http://schemas.microsoft.com/office/drawing/2014/main" id="{A92A042F-72B7-40C7-82A9-445321182FEF}"/>
                </a:ext>
              </a:extLst>
            </p:cNvPr>
            <p:cNvSpPr>
              <a:spLocks/>
            </p:cNvSpPr>
            <p:nvPr/>
          </p:nvSpPr>
          <p:spPr bwMode="auto">
            <a:xfrm>
              <a:off x="983" y="1688"/>
              <a:ext cx="289" cy="9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39 w 21600"/>
                <a:gd name="T25" fmla="*/ 3150 h 21600"/>
                <a:gd name="T26" fmla="*/ 18461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99"/>
            </a:solidFill>
            <a:ln>
              <a:noFill/>
            </a:ln>
            <a:effectLst>
              <a:outerShdw dist="45791" dir="2021404" algn="ctr" rotWithShape="0">
                <a:srgbClr val="C2FF15">
                  <a:alpha val="50000"/>
                </a:srgbClr>
              </a:outerShdw>
            </a:effectLst>
            <a:extLst>
              <a:ext uri="{91240B29-F687-4F45-9708-019B960494DF}">
                <a14:hiddenLine xmlns:a14="http://schemas.microsoft.com/office/drawing/2010/main" w="12700" algn="ctr">
                  <a:solidFill>
                    <a:srgbClr val="000000"/>
                  </a:solidFill>
                  <a:round/>
                  <a:headEnd/>
                  <a:tailEnd/>
                </a14:hiddenLine>
              </a:ext>
            </a:extLst>
          </p:spPr>
          <p:txBody>
            <a:bodyPr wrap="none" anchor="ctr"/>
            <a:lstStyle/>
            <a:p>
              <a:endParaRPr lang="en-US"/>
            </a:p>
          </p:txBody>
        </p:sp>
      </p:grpSp>
      <p:sp>
        <p:nvSpPr>
          <p:cNvPr id="61456" name="Rectangle 39">
            <a:extLst>
              <a:ext uri="{FF2B5EF4-FFF2-40B4-BE49-F238E27FC236}">
                <a16:creationId xmlns:a16="http://schemas.microsoft.com/office/drawing/2014/main" id="{578B46AA-C578-44C2-99FF-7EE76C35CC88}"/>
              </a:ext>
            </a:extLst>
          </p:cNvPr>
          <p:cNvSpPr>
            <a:spLocks noChangeArrowheads="1"/>
          </p:cNvSpPr>
          <p:nvPr/>
        </p:nvSpPr>
        <p:spPr bwMode="auto">
          <a:xfrm>
            <a:off x="4953000" y="1676400"/>
            <a:ext cx="1447800" cy="381000"/>
          </a:xfrm>
          <a:prstGeom prst="rect">
            <a:avLst/>
          </a:prstGeom>
          <a:solidFill>
            <a:srgbClr val="FF990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solidFill>
                  <a:schemeClr val="bg1"/>
                </a:solidFill>
                <a:latin typeface="Arial" panose="020B0604020202020204" pitchFamily="34" charset="0"/>
              </a:rPr>
              <a:t>Vendor</a:t>
            </a:r>
          </a:p>
        </p:txBody>
      </p:sp>
      <p:sp>
        <p:nvSpPr>
          <p:cNvPr id="61457" name="Rectangle 41">
            <a:extLst>
              <a:ext uri="{FF2B5EF4-FFF2-40B4-BE49-F238E27FC236}">
                <a16:creationId xmlns:a16="http://schemas.microsoft.com/office/drawing/2014/main" id="{D67A4B3F-AF4F-47BB-B3ED-A2D93513C69C}"/>
              </a:ext>
            </a:extLst>
          </p:cNvPr>
          <p:cNvSpPr>
            <a:spLocks noChangeArrowheads="1"/>
          </p:cNvSpPr>
          <p:nvPr/>
        </p:nvSpPr>
        <p:spPr bwMode="auto">
          <a:xfrm>
            <a:off x="5105400" y="3124200"/>
            <a:ext cx="1447800" cy="381000"/>
          </a:xfrm>
          <a:prstGeom prst="rect">
            <a:avLst/>
          </a:prstGeom>
          <a:solidFill>
            <a:srgbClr val="FF9900"/>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solidFill>
                  <a:schemeClr val="bg1"/>
                </a:solidFill>
                <a:latin typeface="Arial" panose="020B0604020202020204" pitchFamily="34" charset="0"/>
              </a:rPr>
              <a:t>Another plant</a:t>
            </a:r>
          </a:p>
        </p:txBody>
      </p:sp>
      <p:sp>
        <p:nvSpPr>
          <p:cNvPr id="61458" name="Line 42">
            <a:extLst>
              <a:ext uri="{FF2B5EF4-FFF2-40B4-BE49-F238E27FC236}">
                <a16:creationId xmlns:a16="http://schemas.microsoft.com/office/drawing/2014/main" id="{1A7AEA4F-199C-407D-9058-57F0A89D7CE0}"/>
              </a:ext>
            </a:extLst>
          </p:cNvPr>
          <p:cNvSpPr>
            <a:spLocks noChangeShapeType="1"/>
          </p:cNvSpPr>
          <p:nvPr/>
        </p:nvSpPr>
        <p:spPr bwMode="auto">
          <a:xfrm flipV="1">
            <a:off x="4244975" y="2057400"/>
            <a:ext cx="936625" cy="411163"/>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59" name="Line 43">
            <a:extLst>
              <a:ext uri="{FF2B5EF4-FFF2-40B4-BE49-F238E27FC236}">
                <a16:creationId xmlns:a16="http://schemas.microsoft.com/office/drawing/2014/main" id="{8FB0C2F6-B687-46EA-8B2B-3AB76C40D766}"/>
              </a:ext>
            </a:extLst>
          </p:cNvPr>
          <p:cNvSpPr>
            <a:spLocks noChangeShapeType="1"/>
          </p:cNvSpPr>
          <p:nvPr/>
        </p:nvSpPr>
        <p:spPr bwMode="auto">
          <a:xfrm>
            <a:off x="4191000" y="2590800"/>
            <a:ext cx="114300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0" name="Line 44">
            <a:extLst>
              <a:ext uri="{FF2B5EF4-FFF2-40B4-BE49-F238E27FC236}">
                <a16:creationId xmlns:a16="http://schemas.microsoft.com/office/drawing/2014/main" id="{94DF348F-2B83-4EAC-8649-25008A591569}"/>
              </a:ext>
            </a:extLst>
          </p:cNvPr>
          <p:cNvSpPr>
            <a:spLocks noChangeShapeType="1"/>
          </p:cNvSpPr>
          <p:nvPr/>
        </p:nvSpPr>
        <p:spPr bwMode="auto">
          <a:xfrm flipV="1">
            <a:off x="3635375" y="3001963"/>
            <a:ext cx="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461" name="Rectangle 40">
            <a:extLst>
              <a:ext uri="{FF2B5EF4-FFF2-40B4-BE49-F238E27FC236}">
                <a16:creationId xmlns:a16="http://schemas.microsoft.com/office/drawing/2014/main" id="{C6B2B1BB-F244-483C-85A5-9F0C0CC4D885}"/>
              </a:ext>
            </a:extLst>
          </p:cNvPr>
          <p:cNvSpPr>
            <a:spLocks noChangeArrowheads="1"/>
          </p:cNvSpPr>
          <p:nvPr/>
        </p:nvSpPr>
        <p:spPr bwMode="auto">
          <a:xfrm>
            <a:off x="304800" y="4953000"/>
            <a:ext cx="8305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1600" dirty="0">
                <a:latin typeface="Verdana" panose="020B0604030504040204" pitchFamily="34" charset="0"/>
                <a:ea typeface="Verdana" panose="020B0604030504040204" pitchFamily="34" charset="0"/>
                <a:cs typeface="Verdana" panose="020B0604030504040204" pitchFamily="34" charset="0"/>
              </a:rPr>
              <a:t>Data-entry time can be minimized by creating purchase order items with reference to an existing purchase order, purchase requisition, quotation or contract. </a:t>
            </a:r>
          </a:p>
          <a:p>
            <a:pPr eaLnBrk="1" hangingPunct="1">
              <a:spcBef>
                <a:spcPct val="0"/>
              </a:spcBef>
            </a:pPr>
            <a:r>
              <a:rPr lang="en-US" altLang="en-US" sz="1600" dirty="0">
                <a:latin typeface="Verdana" panose="020B0604030504040204" pitchFamily="34" charset="0"/>
                <a:ea typeface="Verdana" panose="020B0604030504040204" pitchFamily="34" charset="0"/>
                <a:cs typeface="Verdana" panose="020B0604030504040204" pitchFamily="34" charset="0"/>
              </a:rPr>
              <a:t>A purchase order can also be created without reference to preceding documents in the system.</a:t>
            </a:r>
          </a:p>
        </p:txBody>
      </p:sp>
      <p:sp>
        <p:nvSpPr>
          <p:cNvPr id="61462" name="Freeform 133">
            <a:extLst>
              <a:ext uri="{FF2B5EF4-FFF2-40B4-BE49-F238E27FC236}">
                <a16:creationId xmlns:a16="http://schemas.microsoft.com/office/drawing/2014/main" id="{C52D270F-2A6A-4B25-927B-D82A5E9011D3}"/>
              </a:ext>
            </a:extLst>
          </p:cNvPr>
          <p:cNvSpPr>
            <a:spLocks/>
          </p:cNvSpPr>
          <p:nvPr/>
        </p:nvSpPr>
        <p:spPr bwMode="auto">
          <a:xfrm>
            <a:off x="501650" y="2265363"/>
            <a:ext cx="833438" cy="477837"/>
          </a:xfrm>
          <a:custGeom>
            <a:avLst/>
            <a:gdLst>
              <a:gd name="T0" fmla="*/ 0 w 525"/>
              <a:gd name="T1" fmla="*/ 2147483646 h 541"/>
              <a:gd name="T2" fmla="*/ 0 w 525"/>
              <a:gd name="T3" fmla="*/ 0 h 541"/>
              <a:gd name="T4" fmla="*/ 2147483646 w 525"/>
              <a:gd name="T5" fmla="*/ 0 h 541"/>
              <a:gd name="T6" fmla="*/ 2147483646 w 525"/>
              <a:gd name="T7" fmla="*/ 2147483646 h 541"/>
              <a:gd name="T8" fmla="*/ 2147483646 w 525"/>
              <a:gd name="T9" fmla="*/ 2147483646 h 541"/>
              <a:gd name="T10" fmla="*/ 0 w 525"/>
              <a:gd name="T11" fmla="*/ 2147483646 h 541"/>
              <a:gd name="T12" fmla="*/ 0 60000 65536"/>
              <a:gd name="T13" fmla="*/ 0 60000 65536"/>
              <a:gd name="T14" fmla="*/ 0 60000 65536"/>
              <a:gd name="T15" fmla="*/ 0 60000 65536"/>
              <a:gd name="T16" fmla="*/ 0 60000 65536"/>
              <a:gd name="T17" fmla="*/ 0 60000 65536"/>
              <a:gd name="T18" fmla="*/ 0 w 525"/>
              <a:gd name="T19" fmla="*/ 0 h 541"/>
              <a:gd name="T20" fmla="*/ 525 w 525"/>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525" h="541">
                <a:moveTo>
                  <a:pt x="0" y="540"/>
                </a:moveTo>
                <a:lnTo>
                  <a:pt x="0" y="0"/>
                </a:lnTo>
                <a:lnTo>
                  <a:pt x="419" y="0"/>
                </a:lnTo>
                <a:lnTo>
                  <a:pt x="524" y="66"/>
                </a:lnTo>
                <a:lnTo>
                  <a:pt x="524" y="540"/>
                </a:lnTo>
                <a:lnTo>
                  <a:pt x="0" y="540"/>
                </a:lnTo>
              </a:path>
            </a:pathLst>
          </a:custGeom>
          <a:solidFill>
            <a:srgbClr val="FFFFFF"/>
          </a:solidFill>
          <a:ln w="12700" cap="rnd" cmpd="sng">
            <a:solidFill>
              <a:schemeClr val="tx2"/>
            </a:solidFill>
            <a:prstDash val="solid"/>
            <a:round/>
            <a:headEnd type="none" w="med" len="med"/>
            <a:tailEnd type="none" w="med" len="med"/>
          </a:ln>
        </p:spPr>
        <p:txBody>
          <a:bodyPr/>
          <a:lstStyle/>
          <a:p>
            <a:endParaRPr lang="en-US"/>
          </a:p>
        </p:txBody>
      </p:sp>
      <p:sp>
        <p:nvSpPr>
          <p:cNvPr id="61463" name="Rectangle 134">
            <a:extLst>
              <a:ext uri="{FF2B5EF4-FFF2-40B4-BE49-F238E27FC236}">
                <a16:creationId xmlns:a16="http://schemas.microsoft.com/office/drawing/2014/main" id="{AF5E956D-9727-4E5A-BDA1-4483BFF0B00D}"/>
              </a:ext>
            </a:extLst>
          </p:cNvPr>
          <p:cNvSpPr>
            <a:spLocks noChangeArrowheads="1"/>
          </p:cNvSpPr>
          <p:nvPr/>
        </p:nvSpPr>
        <p:spPr bwMode="auto">
          <a:xfrm>
            <a:off x="512763" y="2286000"/>
            <a:ext cx="64293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3025" tIns="36512" rIns="73025" bIns="36512">
            <a:spAutoFit/>
          </a:bodyPr>
          <a:lstStyle>
            <a:lvl1pPr defTabSz="5857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5857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5857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5857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5857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ko-KR" sz="1200">
                <a:solidFill>
                  <a:schemeClr val="tx2"/>
                </a:solidFill>
                <a:latin typeface="Arial" panose="020B0604020202020204" pitchFamily="34" charset="0"/>
                <a:ea typeface="굴림" panose="020B0600000101010101" pitchFamily="34" charset="-127"/>
              </a:rPr>
              <a:t>Manual</a:t>
            </a:r>
          </a:p>
        </p:txBody>
      </p:sp>
      <p:sp>
        <p:nvSpPr>
          <p:cNvPr id="61464" name="Line 135">
            <a:extLst>
              <a:ext uri="{FF2B5EF4-FFF2-40B4-BE49-F238E27FC236}">
                <a16:creationId xmlns:a16="http://schemas.microsoft.com/office/drawing/2014/main" id="{CF5A9159-0AC6-4CEA-90A9-53F8DE2F0B3E}"/>
              </a:ext>
            </a:extLst>
          </p:cNvPr>
          <p:cNvSpPr>
            <a:spLocks noChangeShapeType="1"/>
          </p:cNvSpPr>
          <p:nvPr/>
        </p:nvSpPr>
        <p:spPr bwMode="auto">
          <a:xfrm>
            <a:off x="519113" y="2546350"/>
            <a:ext cx="601662" cy="3175"/>
          </a:xfrm>
          <a:prstGeom prst="line">
            <a:avLst/>
          </a:prstGeom>
          <a:noFill/>
          <a:ln w="127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65" name="Line 35">
            <a:extLst>
              <a:ext uri="{FF2B5EF4-FFF2-40B4-BE49-F238E27FC236}">
                <a16:creationId xmlns:a16="http://schemas.microsoft.com/office/drawing/2014/main" id="{7928601A-9F41-4C98-AA21-DB5B880EB4E5}"/>
              </a:ext>
            </a:extLst>
          </p:cNvPr>
          <p:cNvSpPr>
            <a:spLocks noChangeShapeType="1"/>
          </p:cNvSpPr>
          <p:nvPr/>
        </p:nvSpPr>
        <p:spPr bwMode="auto">
          <a:xfrm>
            <a:off x="1447800" y="2514600"/>
            <a:ext cx="16764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DF56CA3-9624-4047-B0CD-2AE00281BFBD}"/>
              </a:ext>
            </a:extLst>
          </p:cNvPr>
          <p:cNvSpPr>
            <a:spLocks noGrp="1" noChangeArrowheads="1"/>
          </p:cNvSpPr>
          <p:nvPr>
            <p:ph type="title"/>
          </p:nvPr>
        </p:nvSpPr>
        <p:spPr>
          <a:xfrm>
            <a:off x="63500" y="166688"/>
            <a:ext cx="8734425" cy="671512"/>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order processing</a:t>
            </a:r>
          </a:p>
        </p:txBody>
      </p:sp>
      <p:grpSp>
        <p:nvGrpSpPr>
          <p:cNvPr id="63491" name="Group 5">
            <a:extLst>
              <a:ext uri="{FF2B5EF4-FFF2-40B4-BE49-F238E27FC236}">
                <a16:creationId xmlns:a16="http://schemas.microsoft.com/office/drawing/2014/main" id="{B195B558-DF58-448D-AFE3-03DD0C5F676F}"/>
              </a:ext>
            </a:extLst>
          </p:cNvPr>
          <p:cNvGrpSpPr>
            <a:grpSpLocks/>
          </p:cNvGrpSpPr>
          <p:nvPr/>
        </p:nvGrpSpPr>
        <p:grpSpPr bwMode="auto">
          <a:xfrm>
            <a:off x="1922463" y="889000"/>
            <a:ext cx="3640137" cy="3606800"/>
            <a:chOff x="363" y="608"/>
            <a:chExt cx="2293" cy="2560"/>
          </a:xfrm>
        </p:grpSpPr>
        <p:grpSp>
          <p:nvGrpSpPr>
            <p:cNvPr id="63493" name="Group 6">
              <a:extLst>
                <a:ext uri="{FF2B5EF4-FFF2-40B4-BE49-F238E27FC236}">
                  <a16:creationId xmlns:a16="http://schemas.microsoft.com/office/drawing/2014/main" id="{AF1D67B6-1324-4C00-97A8-A196F44CE5A0}"/>
                </a:ext>
              </a:extLst>
            </p:cNvPr>
            <p:cNvGrpSpPr>
              <a:grpSpLocks/>
            </p:cNvGrpSpPr>
            <p:nvPr/>
          </p:nvGrpSpPr>
          <p:grpSpPr bwMode="auto">
            <a:xfrm>
              <a:off x="363" y="1327"/>
              <a:ext cx="1191" cy="1320"/>
              <a:chOff x="75" y="1103"/>
              <a:chExt cx="1191" cy="1320"/>
            </a:xfrm>
          </p:grpSpPr>
          <p:sp>
            <p:nvSpPr>
              <p:cNvPr id="63499" name="AutoShape 7">
                <a:extLst>
                  <a:ext uri="{FF2B5EF4-FFF2-40B4-BE49-F238E27FC236}">
                    <a16:creationId xmlns:a16="http://schemas.microsoft.com/office/drawing/2014/main" id="{D77A0DD5-37EB-4234-BF60-7A9D6A77390F}"/>
                  </a:ext>
                </a:extLst>
              </p:cNvPr>
              <p:cNvSpPr>
                <a:spLocks noChangeArrowheads="1"/>
              </p:cNvSpPr>
              <p:nvPr/>
            </p:nvSpPr>
            <p:spPr bwMode="auto">
              <a:xfrm>
                <a:off x="114" y="1123"/>
                <a:ext cx="1152" cy="1283"/>
              </a:xfrm>
              <a:prstGeom prst="foldedCorner">
                <a:avLst>
                  <a:gd name="adj" fmla="val 12500"/>
                </a:avLst>
              </a:prstGeom>
              <a:solidFill>
                <a:srgbClr val="99CCFF"/>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800">
                  <a:latin typeface="Arial" panose="020B0604020202020204" pitchFamily="34" charset="0"/>
                </a:endParaRPr>
              </a:p>
            </p:txBody>
          </p:sp>
          <p:sp>
            <p:nvSpPr>
              <p:cNvPr id="63500" name="Text Box 8">
                <a:extLst>
                  <a:ext uri="{FF2B5EF4-FFF2-40B4-BE49-F238E27FC236}">
                    <a16:creationId xmlns:a16="http://schemas.microsoft.com/office/drawing/2014/main" id="{68405E03-B069-48E8-923C-9F03B2CCA631}"/>
                  </a:ext>
                </a:extLst>
              </p:cNvPr>
              <p:cNvSpPr txBox="1">
                <a:spLocks noChangeArrowheads="1"/>
              </p:cNvSpPr>
              <p:nvPr/>
            </p:nvSpPr>
            <p:spPr bwMode="auto">
              <a:xfrm>
                <a:off x="75" y="1103"/>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Purchase Ord</a:t>
                </a:r>
              </a:p>
            </p:txBody>
          </p:sp>
          <p:sp>
            <p:nvSpPr>
              <p:cNvPr id="63501" name="Text Box 9">
                <a:extLst>
                  <a:ext uri="{FF2B5EF4-FFF2-40B4-BE49-F238E27FC236}">
                    <a16:creationId xmlns:a16="http://schemas.microsoft.com/office/drawing/2014/main" id="{8D185360-A4D7-47B8-967B-D09717CE614C}"/>
                  </a:ext>
                </a:extLst>
              </p:cNvPr>
              <p:cNvSpPr txBox="1">
                <a:spLocks noChangeArrowheads="1"/>
              </p:cNvSpPr>
              <p:nvPr/>
            </p:nvSpPr>
            <p:spPr bwMode="auto">
              <a:xfrm>
                <a:off x="494" y="1333"/>
                <a:ext cx="4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Arial" panose="020B0604020202020204" pitchFamily="34" charset="0"/>
                  </a:rPr>
                  <a:t>Header</a:t>
                </a:r>
              </a:p>
            </p:txBody>
          </p:sp>
          <p:sp>
            <p:nvSpPr>
              <p:cNvPr id="63502" name="Line 10">
                <a:extLst>
                  <a:ext uri="{FF2B5EF4-FFF2-40B4-BE49-F238E27FC236}">
                    <a16:creationId xmlns:a16="http://schemas.microsoft.com/office/drawing/2014/main" id="{02993202-C187-4C27-84F2-AF81B92C0E18}"/>
                  </a:ext>
                </a:extLst>
              </p:cNvPr>
              <p:cNvSpPr>
                <a:spLocks noChangeShapeType="1"/>
              </p:cNvSpPr>
              <p:nvPr/>
            </p:nvSpPr>
            <p:spPr bwMode="auto">
              <a:xfrm>
                <a:off x="114" y="1496"/>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503" name="Text Box 11">
                <a:extLst>
                  <a:ext uri="{FF2B5EF4-FFF2-40B4-BE49-F238E27FC236}">
                    <a16:creationId xmlns:a16="http://schemas.microsoft.com/office/drawing/2014/main" id="{E4C9881B-1B5A-4F36-B1EC-F0FA37F970F1}"/>
                  </a:ext>
                </a:extLst>
              </p:cNvPr>
              <p:cNvSpPr txBox="1">
                <a:spLocks noChangeArrowheads="1"/>
              </p:cNvSpPr>
              <p:nvPr/>
            </p:nvSpPr>
            <p:spPr bwMode="auto">
              <a:xfrm>
                <a:off x="554" y="1485"/>
                <a:ext cx="31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Arial" panose="020B0604020202020204" pitchFamily="34" charset="0"/>
                  </a:rPr>
                  <a:t>Item</a:t>
                </a:r>
              </a:p>
            </p:txBody>
          </p:sp>
          <p:sp>
            <p:nvSpPr>
              <p:cNvPr id="63504" name="Text Box 12">
                <a:extLst>
                  <a:ext uri="{FF2B5EF4-FFF2-40B4-BE49-F238E27FC236}">
                    <a16:creationId xmlns:a16="http://schemas.microsoft.com/office/drawing/2014/main" id="{085B1106-894B-41B4-8976-A18DF027888C}"/>
                  </a:ext>
                </a:extLst>
              </p:cNvPr>
              <p:cNvSpPr txBox="1">
                <a:spLocks noChangeArrowheads="1"/>
              </p:cNvSpPr>
              <p:nvPr/>
            </p:nvSpPr>
            <p:spPr bwMode="auto">
              <a:xfrm>
                <a:off x="104" y="1693"/>
                <a:ext cx="101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10 __________________</a:t>
                </a:r>
              </a:p>
              <a:p>
                <a:pPr eaLnBrk="1" hangingPunct="1">
                  <a:spcBef>
                    <a:spcPct val="0"/>
                  </a:spcBef>
                  <a:buFontTx/>
                  <a:buNone/>
                </a:pPr>
                <a:endParaRPr lang="en-US" altLang="en-US" sz="1000">
                  <a:latin typeface="Arial" panose="020B0604020202020204" pitchFamily="34" charset="0"/>
                </a:endParaRPr>
              </a:p>
              <a:p>
                <a:pPr eaLnBrk="1" hangingPunct="1">
                  <a:spcBef>
                    <a:spcPct val="0"/>
                  </a:spcBef>
                  <a:buFontTx/>
                  <a:buNone/>
                </a:pPr>
                <a:r>
                  <a:rPr lang="en-US" altLang="en-US" sz="1000">
                    <a:latin typeface="Arial" panose="020B0604020202020204" pitchFamily="34" charset="0"/>
                  </a:rPr>
                  <a:t>20 __________________</a:t>
                </a:r>
              </a:p>
              <a:p>
                <a:pPr eaLnBrk="1" hangingPunct="1">
                  <a:spcBef>
                    <a:spcPct val="0"/>
                  </a:spcBef>
                  <a:buFontTx/>
                  <a:buNone/>
                </a:pPr>
                <a:endParaRPr lang="en-US" altLang="en-US" sz="1000">
                  <a:latin typeface="Arial" panose="020B0604020202020204" pitchFamily="34" charset="0"/>
                </a:endParaRPr>
              </a:p>
              <a:p>
                <a:pPr eaLnBrk="1" hangingPunct="1">
                  <a:spcBef>
                    <a:spcPct val="0"/>
                  </a:spcBef>
                  <a:buFontTx/>
                  <a:buNone/>
                </a:pPr>
                <a:r>
                  <a:rPr lang="en-US" altLang="en-US" sz="1000">
                    <a:latin typeface="Arial" panose="020B0604020202020204" pitchFamily="34" charset="0"/>
                  </a:rPr>
                  <a:t>30 __________________</a:t>
                </a:r>
              </a:p>
              <a:p>
                <a:pPr eaLnBrk="1" hangingPunct="1">
                  <a:spcBef>
                    <a:spcPct val="0"/>
                  </a:spcBef>
                  <a:buFontTx/>
                  <a:buNone/>
                </a:pPr>
                <a:endParaRPr lang="en-US" altLang="en-US" sz="1000">
                  <a:latin typeface="Arial" panose="020B0604020202020204" pitchFamily="34" charset="0"/>
                </a:endParaRPr>
              </a:p>
              <a:p>
                <a:pPr eaLnBrk="1" hangingPunct="1">
                  <a:spcBef>
                    <a:spcPct val="0"/>
                  </a:spcBef>
                  <a:buFontTx/>
                  <a:buNone/>
                </a:pPr>
                <a:endParaRPr lang="en-US" altLang="en-US" sz="1000">
                  <a:latin typeface="Arial" panose="020B0604020202020204" pitchFamily="34" charset="0"/>
                </a:endParaRPr>
              </a:p>
            </p:txBody>
          </p:sp>
        </p:grpSp>
        <p:sp>
          <p:nvSpPr>
            <p:cNvPr id="63494" name="AutoShape 13">
              <a:extLst>
                <a:ext uri="{FF2B5EF4-FFF2-40B4-BE49-F238E27FC236}">
                  <a16:creationId xmlns:a16="http://schemas.microsoft.com/office/drawing/2014/main" id="{D64F3B44-3AD7-4EF7-9C62-483D86614A02}"/>
                </a:ext>
              </a:extLst>
            </p:cNvPr>
            <p:cNvSpPr>
              <a:spLocks noChangeArrowheads="1"/>
            </p:cNvSpPr>
            <p:nvPr/>
          </p:nvSpPr>
          <p:spPr bwMode="auto">
            <a:xfrm>
              <a:off x="1240" y="1328"/>
              <a:ext cx="1160" cy="3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20108 h 21600"/>
                <a:gd name="T20" fmla="*/ 1728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697" y="0"/>
                  </a:moveTo>
                  <a:lnTo>
                    <a:pt x="11793" y="7200"/>
                  </a:lnTo>
                  <a:lnTo>
                    <a:pt x="16110" y="7200"/>
                  </a:lnTo>
                  <a:lnTo>
                    <a:pt x="16110" y="20134"/>
                  </a:lnTo>
                  <a:lnTo>
                    <a:pt x="0" y="20134"/>
                  </a:lnTo>
                  <a:lnTo>
                    <a:pt x="0" y="21600"/>
                  </a:lnTo>
                  <a:lnTo>
                    <a:pt x="17283" y="21600"/>
                  </a:lnTo>
                  <a:lnTo>
                    <a:pt x="17283" y="7200"/>
                  </a:lnTo>
                  <a:lnTo>
                    <a:pt x="21600" y="7200"/>
                  </a:lnTo>
                  <a:lnTo>
                    <a:pt x="16697" y="0"/>
                  </a:lnTo>
                  <a:close/>
                </a:path>
              </a:pathLst>
            </a:custGeom>
            <a:solidFill>
              <a:srgbClr val="7A997A"/>
            </a:solidFill>
            <a:ln w="12700" algn="ctr">
              <a:solidFill>
                <a:schemeClr val="tx1"/>
              </a:solidFill>
              <a:miter lim="800000"/>
              <a:headEnd/>
              <a:tailEnd/>
            </a:ln>
          </p:spPr>
          <p:txBody>
            <a:bodyPr wrap="none" anchor="ctr"/>
            <a:lstStyle/>
            <a:p>
              <a:endParaRPr lang="en-US"/>
            </a:p>
          </p:txBody>
        </p:sp>
        <p:sp>
          <p:nvSpPr>
            <p:cNvPr id="63495" name="AutoShape 14">
              <a:extLst>
                <a:ext uri="{FF2B5EF4-FFF2-40B4-BE49-F238E27FC236}">
                  <a16:creationId xmlns:a16="http://schemas.microsoft.com/office/drawing/2014/main" id="{64522031-CC3F-4CFE-8066-C2975DDFFE6D}"/>
                </a:ext>
              </a:extLst>
            </p:cNvPr>
            <p:cNvSpPr>
              <a:spLocks noChangeArrowheads="1"/>
            </p:cNvSpPr>
            <p:nvPr/>
          </p:nvSpPr>
          <p:spPr bwMode="auto">
            <a:xfrm>
              <a:off x="1696" y="608"/>
              <a:ext cx="960" cy="672"/>
            </a:xfrm>
            <a:prstGeom prst="flowChartDocument">
              <a:avLst/>
            </a:prstGeom>
            <a:solidFill>
              <a:srgbClr val="000080"/>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rgbClr val="000080"/>
              </a:contourClr>
            </a:sp3d>
          </p:spPr>
          <p:txBody>
            <a:bodyPr wrap="none" anchor="ctr">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3000">
                <a:latin typeface="Arial" panose="020B0604020202020204" pitchFamily="34" charset="0"/>
              </a:endParaRPr>
            </a:p>
          </p:txBody>
        </p:sp>
        <p:sp>
          <p:nvSpPr>
            <p:cNvPr id="63496" name="AutoShape 15">
              <a:extLst>
                <a:ext uri="{FF2B5EF4-FFF2-40B4-BE49-F238E27FC236}">
                  <a16:creationId xmlns:a16="http://schemas.microsoft.com/office/drawing/2014/main" id="{F52F3686-7C14-403B-91F9-3EA28E841610}"/>
                </a:ext>
              </a:extLst>
            </p:cNvPr>
            <p:cNvSpPr>
              <a:spLocks noChangeArrowheads="1"/>
            </p:cNvSpPr>
            <p:nvPr/>
          </p:nvSpPr>
          <p:spPr bwMode="auto">
            <a:xfrm flipV="1">
              <a:off x="1240" y="1784"/>
              <a:ext cx="1160" cy="33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20121 h 21600"/>
                <a:gd name="T20" fmla="*/ 1728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697" y="0"/>
                  </a:moveTo>
                  <a:lnTo>
                    <a:pt x="11793" y="7200"/>
                  </a:lnTo>
                  <a:lnTo>
                    <a:pt x="16110" y="7200"/>
                  </a:lnTo>
                  <a:lnTo>
                    <a:pt x="16110" y="20134"/>
                  </a:lnTo>
                  <a:lnTo>
                    <a:pt x="0" y="20134"/>
                  </a:lnTo>
                  <a:lnTo>
                    <a:pt x="0" y="21600"/>
                  </a:lnTo>
                  <a:lnTo>
                    <a:pt x="17283" y="21600"/>
                  </a:lnTo>
                  <a:lnTo>
                    <a:pt x="17283" y="7200"/>
                  </a:lnTo>
                  <a:lnTo>
                    <a:pt x="21600" y="7200"/>
                  </a:lnTo>
                  <a:lnTo>
                    <a:pt x="16697" y="0"/>
                  </a:lnTo>
                  <a:close/>
                </a:path>
              </a:pathLst>
            </a:custGeom>
            <a:solidFill>
              <a:srgbClr val="7A997A"/>
            </a:solidFill>
            <a:ln w="12700" algn="ctr">
              <a:solidFill>
                <a:schemeClr val="tx1"/>
              </a:solidFill>
              <a:miter lim="800000"/>
              <a:headEnd/>
              <a:tailEnd/>
            </a:ln>
          </p:spPr>
          <p:txBody>
            <a:bodyPr wrap="none" anchor="ctr"/>
            <a:lstStyle/>
            <a:p>
              <a:endParaRPr lang="en-US"/>
            </a:p>
          </p:txBody>
        </p:sp>
        <p:sp>
          <p:nvSpPr>
            <p:cNvPr id="63497" name="AutoShape 16">
              <a:extLst>
                <a:ext uri="{FF2B5EF4-FFF2-40B4-BE49-F238E27FC236}">
                  <a16:creationId xmlns:a16="http://schemas.microsoft.com/office/drawing/2014/main" id="{ED02654B-0549-49A1-8C44-970310CE0877}"/>
                </a:ext>
              </a:extLst>
            </p:cNvPr>
            <p:cNvSpPr>
              <a:spLocks noChangeArrowheads="1"/>
            </p:cNvSpPr>
            <p:nvPr/>
          </p:nvSpPr>
          <p:spPr bwMode="auto">
            <a:xfrm>
              <a:off x="1648" y="2272"/>
              <a:ext cx="936" cy="896"/>
            </a:xfrm>
            <a:prstGeom prst="flowChartDocument">
              <a:avLst/>
            </a:prstGeom>
            <a:solidFill>
              <a:srgbClr val="000080"/>
            </a:solidFill>
            <a:ln w="9525">
              <a:miter lim="800000"/>
              <a:headEnd/>
              <a:tailEnd/>
            </a:ln>
            <a:scene3d>
              <a:camera prst="legacyObliqueTopRight"/>
              <a:lightRig rig="legacyFlat3" dir="b"/>
            </a:scene3d>
            <a:sp3d extrusionH="430200" prstMaterial="legacyMatte">
              <a:bevelT w="13500" h="13500" prst="angle"/>
              <a:bevelB w="13500" h="13500" prst="angle"/>
              <a:extrusionClr>
                <a:schemeClr val="accent2"/>
              </a:extrusionClr>
              <a:contourClr>
                <a:srgbClr val="000080"/>
              </a:contourClr>
            </a:sp3d>
          </p:spPr>
          <p:txBody>
            <a:bodyPr wrap="none">
              <a:flatTx/>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a:solidFill>
                    <a:schemeClr val="bg1"/>
                  </a:solidFill>
                  <a:latin typeface="Arial" panose="020B0604020202020204" pitchFamily="34" charset="0"/>
                </a:rPr>
                <a:t> </a:t>
              </a:r>
              <a:r>
                <a:rPr lang="en-US" altLang="en-US" sz="1400">
                  <a:solidFill>
                    <a:schemeClr val="bg1"/>
                  </a:solidFill>
                  <a:latin typeface="Arial" panose="020B0604020202020204" pitchFamily="34" charset="0"/>
                </a:rPr>
                <a:t>Material No</a:t>
              </a:r>
            </a:p>
            <a:p>
              <a:pPr eaLnBrk="1" hangingPunct="1">
                <a:spcBef>
                  <a:spcPct val="0"/>
                </a:spcBef>
                <a:buFontTx/>
                <a:buChar char="•"/>
              </a:pPr>
              <a:r>
                <a:rPr lang="en-US" altLang="en-US" sz="1400">
                  <a:solidFill>
                    <a:schemeClr val="bg1"/>
                  </a:solidFill>
                  <a:latin typeface="Arial" panose="020B0604020202020204" pitchFamily="34" charset="0"/>
                </a:rPr>
                <a:t> Material Desc.</a:t>
              </a:r>
            </a:p>
            <a:p>
              <a:pPr eaLnBrk="1" hangingPunct="1">
                <a:spcBef>
                  <a:spcPct val="0"/>
                </a:spcBef>
                <a:buFontTx/>
                <a:buChar char="•"/>
              </a:pPr>
              <a:r>
                <a:rPr lang="en-US" altLang="en-US" sz="1400">
                  <a:solidFill>
                    <a:schemeClr val="bg1"/>
                  </a:solidFill>
                  <a:latin typeface="Arial" panose="020B0604020202020204" pitchFamily="34" charset="0"/>
                </a:rPr>
                <a:t> Quantity</a:t>
              </a:r>
            </a:p>
            <a:p>
              <a:pPr eaLnBrk="1" hangingPunct="1">
                <a:spcBef>
                  <a:spcPct val="0"/>
                </a:spcBef>
                <a:buFontTx/>
                <a:buChar char="•"/>
              </a:pPr>
              <a:r>
                <a:rPr lang="en-US" altLang="en-US" sz="1400">
                  <a:solidFill>
                    <a:schemeClr val="bg1"/>
                  </a:solidFill>
                  <a:latin typeface="Arial" panose="020B0604020202020204" pitchFamily="34" charset="0"/>
                </a:rPr>
                <a:t> Price</a:t>
              </a:r>
            </a:p>
            <a:p>
              <a:pPr eaLnBrk="1" hangingPunct="1">
                <a:spcBef>
                  <a:spcPct val="0"/>
                </a:spcBef>
                <a:buFontTx/>
                <a:buChar char="•"/>
              </a:pPr>
              <a:r>
                <a:rPr lang="en-US" altLang="en-US" sz="1400">
                  <a:solidFill>
                    <a:schemeClr val="bg1"/>
                  </a:solidFill>
                  <a:latin typeface="Arial" panose="020B0604020202020204" pitchFamily="34" charset="0"/>
                </a:rPr>
                <a:t> Plant</a:t>
              </a:r>
            </a:p>
          </p:txBody>
        </p:sp>
        <p:sp>
          <p:nvSpPr>
            <p:cNvPr id="63498" name="Text Box 17">
              <a:extLst>
                <a:ext uri="{FF2B5EF4-FFF2-40B4-BE49-F238E27FC236}">
                  <a16:creationId xmlns:a16="http://schemas.microsoft.com/office/drawing/2014/main" id="{977A440F-E51C-4419-A081-8913DE2635E8}"/>
                </a:ext>
              </a:extLst>
            </p:cNvPr>
            <p:cNvSpPr txBox="1">
              <a:spLocks noChangeArrowheads="1"/>
            </p:cNvSpPr>
            <p:nvPr/>
          </p:nvSpPr>
          <p:spPr bwMode="auto">
            <a:xfrm>
              <a:off x="1701" y="615"/>
              <a:ext cx="850" cy="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400">
                  <a:solidFill>
                    <a:schemeClr val="bg1"/>
                  </a:solidFill>
                  <a:latin typeface="Arial" panose="020B0604020202020204" pitchFamily="34" charset="0"/>
                </a:rPr>
                <a:t> Document no</a:t>
              </a:r>
            </a:p>
            <a:p>
              <a:pPr eaLnBrk="1" hangingPunct="1">
                <a:spcBef>
                  <a:spcPct val="0"/>
                </a:spcBef>
                <a:buFontTx/>
                <a:buChar char="•"/>
              </a:pPr>
              <a:r>
                <a:rPr lang="en-US" altLang="en-US" sz="1400">
                  <a:solidFill>
                    <a:schemeClr val="bg1"/>
                  </a:solidFill>
                  <a:latin typeface="Arial" panose="020B0604020202020204" pitchFamily="34" charset="0"/>
                </a:rPr>
                <a:t> Org data</a:t>
              </a:r>
            </a:p>
            <a:p>
              <a:pPr eaLnBrk="1" hangingPunct="1">
                <a:spcBef>
                  <a:spcPct val="0"/>
                </a:spcBef>
                <a:buFontTx/>
                <a:buChar char="•"/>
              </a:pPr>
              <a:r>
                <a:rPr lang="en-US" altLang="en-US" sz="1400">
                  <a:solidFill>
                    <a:schemeClr val="bg1"/>
                  </a:solidFill>
                  <a:latin typeface="Arial" panose="020B0604020202020204" pitchFamily="34" charset="0"/>
                </a:rPr>
                <a:t> Condition</a:t>
              </a:r>
            </a:p>
            <a:p>
              <a:pPr eaLnBrk="1" hangingPunct="1">
                <a:spcBef>
                  <a:spcPct val="0"/>
                </a:spcBef>
                <a:buFontTx/>
                <a:buChar char="•"/>
              </a:pPr>
              <a:r>
                <a:rPr lang="en-US" altLang="en-US" sz="1400">
                  <a:solidFill>
                    <a:schemeClr val="bg1"/>
                  </a:solidFill>
                  <a:latin typeface="Arial" panose="020B0604020202020204" pitchFamily="34" charset="0"/>
                </a:rPr>
                <a:t> Status </a:t>
              </a:r>
            </a:p>
          </p:txBody>
        </p:sp>
      </p:grpSp>
      <p:sp>
        <p:nvSpPr>
          <p:cNvPr id="63492" name="Rectangle 16">
            <a:extLst>
              <a:ext uri="{FF2B5EF4-FFF2-40B4-BE49-F238E27FC236}">
                <a16:creationId xmlns:a16="http://schemas.microsoft.com/office/drawing/2014/main" id="{29430446-C4AA-4648-9571-EBA7B4826656}"/>
              </a:ext>
            </a:extLst>
          </p:cNvPr>
          <p:cNvSpPr>
            <a:spLocks noChangeArrowheads="1"/>
          </p:cNvSpPr>
          <p:nvPr/>
        </p:nvSpPr>
        <p:spPr bwMode="auto">
          <a:xfrm>
            <a:off x="533400" y="4648200"/>
            <a:ext cx="8077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14300" indent="-1143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 In a PO, materials or services can be procured for all the Plants attached to the Purchasing Org. for which PO is created</a:t>
            </a:r>
          </a:p>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 Standard PO, Subcontracting PO, Consignment PO, STO and Third Party PO are different types of PO and these are differentiated with Document Type function.</a:t>
            </a:r>
          </a:p>
          <a:p>
            <a:pPr eaLnBrk="1" hangingPunct="1">
              <a:spcBef>
                <a:spcPct val="0"/>
              </a:spcBef>
              <a:buFontTx/>
              <a:buChar char="•"/>
            </a:pPr>
            <a:r>
              <a:rPr lang="en-US" altLang="en-US" sz="1600" dirty="0">
                <a:latin typeface="Verdana" panose="020B0604030504040204" pitchFamily="34" charset="0"/>
                <a:ea typeface="Verdana" panose="020B0604030504040204" pitchFamily="34" charset="0"/>
                <a:cs typeface="Verdana" panose="020B0604030504040204" pitchFamily="34" charset="0"/>
              </a:rPr>
              <a:t> Document Overview screen PO, displays different Purchasing documents like RFQ, PR, other PO’s.</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3F0FFDCB-DA64-4243-B46B-93C4CCE96811}"/>
              </a:ext>
            </a:extLst>
          </p:cNvPr>
          <p:cNvSpPr>
            <a:spLocks noGrp="1" noChangeArrowheads="1"/>
          </p:cNvSpPr>
          <p:nvPr>
            <p:ph type="title"/>
          </p:nvPr>
        </p:nvSpPr>
        <p:spPr>
          <a:xfrm>
            <a:off x="63500" y="166688"/>
            <a:ext cx="8734425" cy="671512"/>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Master Records for Purchasing</a:t>
            </a:r>
          </a:p>
        </p:txBody>
      </p:sp>
      <p:sp>
        <p:nvSpPr>
          <p:cNvPr id="65539" name="Rectangle 16">
            <a:extLst>
              <a:ext uri="{FF2B5EF4-FFF2-40B4-BE49-F238E27FC236}">
                <a16:creationId xmlns:a16="http://schemas.microsoft.com/office/drawing/2014/main" id="{8EAC8050-88FE-4FD3-AA00-9263DFD8EF33}"/>
              </a:ext>
            </a:extLst>
          </p:cNvPr>
          <p:cNvSpPr>
            <a:spLocks noChangeArrowheads="1"/>
          </p:cNvSpPr>
          <p:nvPr/>
        </p:nvSpPr>
        <p:spPr bwMode="auto">
          <a:xfrm>
            <a:off x="533400" y="4419600"/>
            <a:ext cx="8077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1200" dirty="0">
                <a:latin typeface="Verdana" panose="020B0604030504040204" pitchFamily="34" charset="0"/>
                <a:ea typeface="Verdana" panose="020B0604030504040204" pitchFamily="34" charset="0"/>
                <a:cs typeface="Verdana" panose="020B0604030504040204" pitchFamily="34" charset="0"/>
              </a:rPr>
              <a:t> The data on a material is kept at different organizational levels. From </a:t>
            </a:r>
            <a:r>
              <a:rPr lang="en-US" altLang="en-US" sz="1200" dirty="0" err="1">
                <a:latin typeface="Verdana" panose="020B0604030504040204" pitchFamily="34" charset="0"/>
                <a:ea typeface="Verdana" panose="020B0604030504040204" pitchFamily="34" charset="0"/>
                <a:cs typeface="Verdana" panose="020B0604030504040204" pitchFamily="34" charset="0"/>
              </a:rPr>
              <a:t>thePurchasing</a:t>
            </a:r>
            <a:r>
              <a:rPr lang="en-US" altLang="en-US" sz="1200" dirty="0">
                <a:latin typeface="Verdana" panose="020B0604030504040204" pitchFamily="34" charset="0"/>
                <a:ea typeface="Verdana" panose="020B0604030504040204" pitchFamily="34" charset="0"/>
                <a:cs typeface="Verdana" panose="020B0604030504040204" pitchFamily="34" charset="0"/>
              </a:rPr>
              <a:t> viewpoint, a material master record has the organizational levels </a:t>
            </a:r>
            <a:r>
              <a:rPr lang="en-US" altLang="en-US" sz="1200" i="1" dirty="0">
                <a:latin typeface="Verdana" panose="020B0604030504040204" pitchFamily="34" charset="0"/>
                <a:ea typeface="Verdana" panose="020B0604030504040204" pitchFamily="34" charset="0"/>
                <a:cs typeface="Verdana" panose="020B0604030504040204" pitchFamily="34" charset="0"/>
              </a:rPr>
              <a:t>client and plant.</a:t>
            </a:r>
          </a:p>
          <a:p>
            <a:pPr eaLnBrk="1" hangingPunct="1">
              <a:spcBef>
                <a:spcPct val="0"/>
              </a:spcBef>
            </a:pPr>
            <a:r>
              <a:rPr lang="en-US" altLang="en-US" sz="1200" b="1" dirty="0">
                <a:latin typeface="Verdana" panose="020B0604030504040204" pitchFamily="34" charset="0"/>
                <a:ea typeface="Verdana" panose="020B0604030504040204" pitchFamily="34" charset="0"/>
                <a:cs typeface="Verdana" panose="020B0604030504040204" pitchFamily="34" charset="0"/>
              </a:rPr>
              <a:t>Plant </a:t>
            </a:r>
            <a:r>
              <a:rPr lang="en-US" altLang="en-US" sz="1200" dirty="0">
                <a:latin typeface="Verdana" panose="020B0604030504040204" pitchFamily="34" charset="0"/>
                <a:ea typeface="Verdana" panose="020B0604030504040204" pitchFamily="34" charset="0"/>
                <a:cs typeface="Verdana" panose="020B0604030504040204" pitchFamily="34" charset="0"/>
              </a:rPr>
              <a:t>level contains the data relevant to the individual branches, plants, or departments within a certain company. The data specific to Purchasing is usually stored at this level. Examples of this data are the purchasing group, the purchase order unit, and various control indicators (such as automatic purchase order source list requirement, or quota arrangement usage).</a:t>
            </a:r>
          </a:p>
          <a:p>
            <a:pPr eaLnBrk="1" hangingPunct="1">
              <a:spcBef>
                <a:spcPct val="0"/>
              </a:spcBef>
            </a:pPr>
            <a:r>
              <a:rPr lang="en-US" altLang="en-US" sz="1200" b="1" dirty="0">
                <a:latin typeface="Verdana" panose="020B0604030504040204" pitchFamily="34" charset="0"/>
                <a:ea typeface="Verdana" panose="020B0604030504040204" pitchFamily="34" charset="0"/>
                <a:cs typeface="Verdana" panose="020B0604030504040204" pitchFamily="34" charset="0"/>
              </a:rPr>
              <a:t>Client </a:t>
            </a:r>
            <a:r>
              <a:rPr lang="en-US" altLang="en-US" sz="1200" dirty="0">
                <a:latin typeface="Verdana" panose="020B0604030504040204" pitchFamily="34" charset="0"/>
                <a:ea typeface="Verdana" panose="020B0604030504040204" pitchFamily="34" charset="0"/>
                <a:cs typeface="Verdana" panose="020B0604030504040204" pitchFamily="34" charset="0"/>
              </a:rPr>
              <a:t>level contains the data applicable to all individual group </a:t>
            </a:r>
            <a:r>
              <a:rPr lang="en-US" altLang="en-US" sz="1200" dirty="0" err="1">
                <a:latin typeface="Verdana" panose="020B0604030504040204" pitchFamily="34" charset="0"/>
                <a:ea typeface="Verdana" panose="020B0604030504040204" pitchFamily="34" charset="0"/>
                <a:cs typeface="Verdana" panose="020B0604030504040204" pitchFamily="34" charset="0"/>
              </a:rPr>
              <a:t>companies,all</a:t>
            </a:r>
            <a:r>
              <a:rPr lang="en-US" altLang="en-US" sz="1200" dirty="0">
                <a:latin typeface="Verdana" panose="020B0604030504040204" pitchFamily="34" charset="0"/>
                <a:ea typeface="Verdana" panose="020B0604030504040204" pitchFamily="34" charset="0"/>
                <a:cs typeface="Verdana" panose="020B0604030504040204" pitchFamily="34" charset="0"/>
              </a:rPr>
              <a:t> plants, and all warehouses/stores belonging to an enterprise (corporate group).</a:t>
            </a:r>
          </a:p>
        </p:txBody>
      </p:sp>
      <p:pic>
        <p:nvPicPr>
          <p:cNvPr id="65540" name="Picture 3">
            <a:extLst>
              <a:ext uri="{FF2B5EF4-FFF2-40B4-BE49-F238E27FC236}">
                <a16:creationId xmlns:a16="http://schemas.microsoft.com/office/drawing/2014/main" id="{42071213-651A-4175-9B88-62B973A1AF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38200"/>
            <a:ext cx="8686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6F72225-A422-4B45-8C9E-12EE2EA01296}"/>
              </a:ext>
            </a:extLst>
          </p:cNvPr>
          <p:cNvSpPr>
            <a:spLocks noGrp="1" noChangeArrowheads="1"/>
          </p:cNvSpPr>
          <p:nvPr>
            <p:ph type="title"/>
          </p:nvPr>
        </p:nvSpPr>
        <p:spPr>
          <a:xfrm>
            <a:off x="381000" y="149180"/>
            <a:ext cx="8229600" cy="1143000"/>
          </a:xfrm>
        </p:spPr>
        <p:txBody>
          <a:bodyPr/>
          <a:lstStyle/>
          <a:p>
            <a:pPr eaLnBrk="1" hangingPunct="1">
              <a:defRPr/>
            </a:pPr>
            <a:r>
              <a:rPr lang="en-GB"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MM0004 – Purchasing</a:t>
            </a:r>
            <a:endPar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2771" name="Arc 3">
            <a:extLst>
              <a:ext uri="{FF2B5EF4-FFF2-40B4-BE49-F238E27FC236}">
                <a16:creationId xmlns:a16="http://schemas.microsoft.com/office/drawing/2014/main" id="{25D6B18E-312D-45D3-92FF-BFBF34698FFB}"/>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2772" name="Oval 4">
            <a:extLst>
              <a:ext uri="{FF2B5EF4-FFF2-40B4-BE49-F238E27FC236}">
                <a16:creationId xmlns:a16="http://schemas.microsoft.com/office/drawing/2014/main" id="{91B00309-9AAD-43A8-B8DD-8106EBA62A1A}"/>
              </a:ext>
            </a:extLst>
          </p:cNvPr>
          <p:cNvSpPr>
            <a:spLocks noChangeArrowheads="1"/>
          </p:cNvSpPr>
          <p:nvPr/>
        </p:nvSpPr>
        <p:spPr bwMode="auto">
          <a:xfrm>
            <a:off x="1219200" y="14478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1</a:t>
            </a:r>
          </a:p>
        </p:txBody>
      </p:sp>
      <p:sp>
        <p:nvSpPr>
          <p:cNvPr id="32773" name="Text Box 5">
            <a:extLst>
              <a:ext uri="{FF2B5EF4-FFF2-40B4-BE49-F238E27FC236}">
                <a16:creationId xmlns:a16="http://schemas.microsoft.com/office/drawing/2014/main" id="{BFD1985B-353F-4F08-89D5-53F64F735BCC}"/>
              </a:ext>
            </a:extLst>
          </p:cNvPr>
          <p:cNvSpPr txBox="1">
            <a:spLocks noChangeArrowheads="1"/>
          </p:cNvSpPr>
          <p:nvPr/>
        </p:nvSpPr>
        <p:spPr bwMode="auto">
          <a:xfrm>
            <a:off x="3048000" y="1295400"/>
            <a:ext cx="3733800" cy="46166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PrepareMe</a:t>
            </a:r>
          </a:p>
        </p:txBody>
      </p:sp>
      <p:sp>
        <p:nvSpPr>
          <p:cNvPr id="32774" name="Oval 6">
            <a:extLst>
              <a:ext uri="{FF2B5EF4-FFF2-40B4-BE49-F238E27FC236}">
                <a16:creationId xmlns:a16="http://schemas.microsoft.com/office/drawing/2014/main" id="{28119DA9-F9E2-4793-BBA8-62F187966DE7}"/>
              </a:ext>
            </a:extLst>
          </p:cNvPr>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32775" name="Text Box 7">
            <a:extLst>
              <a:ext uri="{FF2B5EF4-FFF2-40B4-BE49-F238E27FC236}">
                <a16:creationId xmlns:a16="http://schemas.microsoft.com/office/drawing/2014/main" id="{7D9AD9E0-1357-4F17-9F78-B2529BD15CAB}"/>
              </a:ext>
            </a:extLst>
          </p:cNvPr>
          <p:cNvSpPr txBox="1">
            <a:spLocks noChangeArrowheads="1"/>
          </p:cNvSpPr>
          <p:nvPr/>
        </p:nvSpPr>
        <p:spPr bwMode="auto">
          <a:xfrm>
            <a:off x="3124200" y="23622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TellMe</a:t>
            </a:r>
          </a:p>
        </p:txBody>
      </p:sp>
      <p:sp>
        <p:nvSpPr>
          <p:cNvPr id="32776" name="Oval 8">
            <a:extLst>
              <a:ext uri="{FF2B5EF4-FFF2-40B4-BE49-F238E27FC236}">
                <a16:creationId xmlns:a16="http://schemas.microsoft.com/office/drawing/2014/main" id="{D288E271-05BD-4309-8FF8-6C938B16A6F4}"/>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32777" name="Text Box 9">
            <a:extLst>
              <a:ext uri="{FF2B5EF4-FFF2-40B4-BE49-F238E27FC236}">
                <a16:creationId xmlns:a16="http://schemas.microsoft.com/office/drawing/2014/main" id="{B423B4A3-E875-48A2-9154-CA147FC533DD}"/>
              </a:ext>
            </a:extLst>
          </p:cNvPr>
          <p:cNvSpPr txBox="1">
            <a:spLocks noChangeArrowheads="1"/>
          </p:cNvSpPr>
          <p:nvPr/>
        </p:nvSpPr>
        <p:spPr bwMode="auto">
          <a:xfrm>
            <a:off x="3124200" y="34290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ShowMe</a:t>
            </a:r>
          </a:p>
        </p:txBody>
      </p:sp>
      <p:sp>
        <p:nvSpPr>
          <p:cNvPr id="32778" name="Oval 10">
            <a:extLst>
              <a:ext uri="{FF2B5EF4-FFF2-40B4-BE49-F238E27FC236}">
                <a16:creationId xmlns:a16="http://schemas.microsoft.com/office/drawing/2014/main" id="{955A30A6-3F9F-4FF2-B40E-C1DF33D180D3}"/>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2779" name="Text Box 11">
            <a:extLst>
              <a:ext uri="{FF2B5EF4-FFF2-40B4-BE49-F238E27FC236}">
                <a16:creationId xmlns:a16="http://schemas.microsoft.com/office/drawing/2014/main" id="{8998EFB0-F716-4152-826D-391DC079FFC8}"/>
              </a:ext>
            </a:extLst>
          </p:cNvPr>
          <p:cNvSpPr txBox="1">
            <a:spLocks noChangeArrowheads="1"/>
          </p:cNvSpPr>
          <p:nvPr/>
        </p:nvSpPr>
        <p:spPr bwMode="auto">
          <a:xfrm>
            <a:off x="3124200" y="4449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LetMe</a:t>
            </a:r>
          </a:p>
        </p:txBody>
      </p:sp>
      <p:sp>
        <p:nvSpPr>
          <p:cNvPr id="32780" name="Oval 12">
            <a:extLst>
              <a:ext uri="{FF2B5EF4-FFF2-40B4-BE49-F238E27FC236}">
                <a16:creationId xmlns:a16="http://schemas.microsoft.com/office/drawing/2014/main" id="{081E2D7E-0FB5-49C1-8E66-A6AF49DADFBF}"/>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32781" name="Text Box 13">
            <a:extLst>
              <a:ext uri="{FF2B5EF4-FFF2-40B4-BE49-F238E27FC236}">
                <a16:creationId xmlns:a16="http://schemas.microsoft.com/office/drawing/2014/main" id="{E3BD3CB5-B311-4BFA-8583-43BEC4F521C5}"/>
              </a:ext>
            </a:extLst>
          </p:cNvPr>
          <p:cNvSpPr txBox="1">
            <a:spLocks noChangeArrowheads="1"/>
          </p:cNvSpPr>
          <p:nvPr/>
        </p:nvSpPr>
        <p:spPr bwMode="auto">
          <a:xfrm>
            <a:off x="3124200" y="5592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8BBB026E-7132-4522-99AA-BCCC63ACF9EA}"/>
              </a:ext>
            </a:extLst>
          </p:cNvPr>
          <p:cNvSpPr>
            <a:spLocks noGrp="1" noChangeArrowheads="1"/>
          </p:cNvSpPr>
          <p:nvPr>
            <p:ph type="title"/>
          </p:nvPr>
        </p:nvSpPr>
        <p:spPr>
          <a:xfrm>
            <a:off x="63500" y="166688"/>
            <a:ext cx="8394700" cy="671512"/>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Purchasing Info Records for Purchasing</a:t>
            </a:r>
          </a:p>
        </p:txBody>
      </p:sp>
      <p:sp>
        <p:nvSpPr>
          <p:cNvPr id="67587" name="Rectangle 16">
            <a:extLst>
              <a:ext uri="{FF2B5EF4-FFF2-40B4-BE49-F238E27FC236}">
                <a16:creationId xmlns:a16="http://schemas.microsoft.com/office/drawing/2014/main" id="{5D3EA2DE-A408-48E0-B7AE-455339417FC5}"/>
              </a:ext>
            </a:extLst>
          </p:cNvPr>
          <p:cNvSpPr>
            <a:spLocks noChangeArrowheads="1"/>
          </p:cNvSpPr>
          <p:nvPr/>
        </p:nvSpPr>
        <p:spPr bwMode="auto">
          <a:xfrm>
            <a:off x="533400" y="5105400"/>
            <a:ext cx="8077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pPr>
            <a:r>
              <a:rPr lang="en-US" altLang="en-US" sz="1200" dirty="0">
                <a:latin typeface="Verdana" panose="020B0604030504040204" pitchFamily="34" charset="0"/>
                <a:ea typeface="Verdana" panose="020B0604030504040204" pitchFamily="34" charset="0"/>
                <a:cs typeface="Verdana" panose="020B0604030504040204" pitchFamily="34" charset="0"/>
              </a:rPr>
              <a:t> The purchasing information record (or info record for short) is a source of</a:t>
            </a:r>
          </a:p>
          <a:p>
            <a:pPr eaLnBrk="1" hangingPunct="1">
              <a:spcBef>
                <a:spcPct val="0"/>
              </a:spcBef>
            </a:pPr>
            <a:r>
              <a:rPr lang="en-US" altLang="en-US" sz="1200" dirty="0">
                <a:latin typeface="Verdana" panose="020B0604030504040204" pitchFamily="34" charset="0"/>
                <a:ea typeface="Verdana" panose="020B0604030504040204" pitchFamily="34" charset="0"/>
                <a:cs typeface="Verdana" panose="020B0604030504040204" pitchFamily="34" charset="0"/>
              </a:rPr>
              <a:t>information for the purchasing department. </a:t>
            </a:r>
          </a:p>
          <a:p>
            <a:pPr eaLnBrk="1" hangingPunct="1">
              <a:spcBef>
                <a:spcPct val="0"/>
              </a:spcBef>
            </a:pPr>
            <a:r>
              <a:rPr lang="en-US" altLang="en-US" sz="1200" dirty="0">
                <a:latin typeface="Verdana" panose="020B0604030504040204" pitchFamily="34" charset="0"/>
                <a:ea typeface="Verdana" panose="020B0604030504040204" pitchFamily="34" charset="0"/>
                <a:cs typeface="Verdana" panose="020B0604030504040204" pitchFamily="34" charset="0"/>
              </a:rPr>
              <a:t>It contains data on a certain material and the supplier of this material. </a:t>
            </a:r>
          </a:p>
          <a:p>
            <a:pPr eaLnBrk="1" hangingPunct="1">
              <a:spcBef>
                <a:spcPct val="0"/>
              </a:spcBef>
            </a:pPr>
            <a:r>
              <a:rPr lang="en-US" altLang="en-US" sz="1200" dirty="0">
                <a:latin typeface="Verdana" panose="020B0604030504040204" pitchFamily="34" charset="0"/>
                <a:ea typeface="Verdana" panose="020B0604030504040204" pitchFamily="34" charset="0"/>
                <a:cs typeface="Verdana" panose="020B0604030504040204" pitchFamily="34" charset="0"/>
              </a:rPr>
              <a:t>It can contain data such as the vendor's current  price for the material. The prices and other data stored in the info record are used  as default values in documents such as purchase orders.</a:t>
            </a:r>
          </a:p>
        </p:txBody>
      </p:sp>
      <p:pic>
        <p:nvPicPr>
          <p:cNvPr id="67588" name="Picture 3">
            <a:extLst>
              <a:ext uri="{FF2B5EF4-FFF2-40B4-BE49-F238E27FC236}">
                <a16:creationId xmlns:a16="http://schemas.microsoft.com/office/drawing/2014/main" id="{FAB9F2DD-B520-472A-A8E0-AC8B32126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685800"/>
            <a:ext cx="8305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1B9B0BF-06AF-4AC8-AF65-09D0905F8E26}"/>
              </a:ext>
            </a:extLst>
          </p:cNvPr>
          <p:cNvSpPr>
            <a:spLocks noGrp="1" noChangeArrowheads="1"/>
          </p:cNvSpPr>
          <p:nvPr>
            <p:ph type="title"/>
          </p:nvPr>
        </p:nvSpPr>
        <p:spPr>
          <a:xfrm>
            <a:off x="0" y="685800"/>
            <a:ext cx="8734425" cy="671513"/>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Vendor Master Records for Purchasing</a:t>
            </a:r>
          </a:p>
        </p:txBody>
      </p:sp>
      <p:sp>
        <p:nvSpPr>
          <p:cNvPr id="20484" name="Rectangle 16">
            <a:extLst>
              <a:ext uri="{FF2B5EF4-FFF2-40B4-BE49-F238E27FC236}">
                <a16:creationId xmlns:a16="http://schemas.microsoft.com/office/drawing/2014/main" id="{5AF24714-4159-449F-8BDA-5C4C5A30C69A}"/>
              </a:ext>
            </a:extLst>
          </p:cNvPr>
          <p:cNvSpPr>
            <a:spLocks noChangeArrowheads="1"/>
          </p:cNvSpPr>
          <p:nvPr/>
        </p:nvSpPr>
        <p:spPr bwMode="auto">
          <a:xfrm>
            <a:off x="533400" y="5105400"/>
            <a:ext cx="8077200" cy="1200329"/>
          </a:xfrm>
          <a:prstGeom prst="rect">
            <a:avLst/>
          </a:prstGeom>
          <a:noFill/>
          <a:ln w="9525">
            <a:noFill/>
            <a:miter lim="800000"/>
            <a:headEnd/>
            <a:tailEnd/>
          </a:ln>
        </p:spPr>
        <p:txBody>
          <a:bodyPr>
            <a:spAutoFit/>
          </a:bodyPr>
          <a:lstStyle/>
          <a:p>
            <a:pPr eaLnBrk="1" hangingPunct="1">
              <a:buFont typeface="Arial" pitchFamily="34" charset="0"/>
              <a:buChar char="•"/>
              <a:defRPr/>
            </a:pPr>
            <a:r>
              <a:rPr lang="en-US" sz="1200" dirty="0">
                <a:latin typeface="Verdana" panose="020B0604030504040204" pitchFamily="34" charset="0"/>
                <a:ea typeface="Verdana" panose="020B0604030504040204" pitchFamily="34" charset="0"/>
                <a:cs typeface="Verdana" panose="020B0604030504040204" pitchFamily="34" charset="0"/>
              </a:rPr>
              <a:t> The vendor master database contains information on an enterprise's vendors. </a:t>
            </a:r>
          </a:p>
          <a:p>
            <a:pPr eaLnBrk="1" hangingPunct="1">
              <a:buFont typeface="Arial" pitchFamily="34" charset="0"/>
              <a:buChar char="•"/>
              <a:defRPr/>
            </a:pPr>
            <a:r>
              <a:rPr lang="en-US" sz="1200" dirty="0">
                <a:latin typeface="Verdana" panose="020B0604030504040204" pitchFamily="34" charset="0"/>
                <a:ea typeface="Verdana" panose="020B0604030504040204" pitchFamily="34" charset="0"/>
                <a:cs typeface="Verdana" panose="020B0604030504040204" pitchFamily="34" charset="0"/>
              </a:rPr>
              <a:t>This information is stored in individual vendor master records. In addition to the  vendor's name and address, a vendor master record contains data such as:</a:t>
            </a:r>
          </a:p>
          <a:p>
            <a:pPr marL="342900" indent="-342900" eaLnBrk="1" hangingPunct="1">
              <a:buFont typeface="+mj-lt"/>
              <a:buAutoNum type="arabicPeriod"/>
              <a:defRPr/>
            </a:pPr>
            <a:r>
              <a:rPr lang="en-US" sz="1200" dirty="0">
                <a:latin typeface="Verdana" panose="020B0604030504040204" pitchFamily="34" charset="0"/>
                <a:ea typeface="Verdana" panose="020B0604030504040204" pitchFamily="34" charset="0"/>
                <a:cs typeface="Verdana" panose="020B0604030504040204" pitchFamily="34" charset="0"/>
              </a:rPr>
              <a:t>The currency used for transactions with the vendor</a:t>
            </a:r>
          </a:p>
          <a:p>
            <a:pPr marL="342900" indent="-342900" eaLnBrk="1" hangingPunct="1">
              <a:buFont typeface="+mj-lt"/>
              <a:buAutoNum type="arabicPeriod"/>
              <a:defRPr/>
            </a:pPr>
            <a:r>
              <a:rPr lang="en-US" sz="1200" dirty="0">
                <a:latin typeface="Verdana" panose="020B0604030504040204" pitchFamily="34" charset="0"/>
                <a:ea typeface="Verdana" panose="020B0604030504040204" pitchFamily="34" charset="0"/>
                <a:cs typeface="Verdana" panose="020B0604030504040204" pitchFamily="34" charset="0"/>
              </a:rPr>
              <a:t>Terms of payment</a:t>
            </a:r>
          </a:p>
          <a:p>
            <a:pPr marL="342900" indent="-342900" eaLnBrk="1" hangingPunct="1">
              <a:buFont typeface="+mj-lt"/>
              <a:buAutoNum type="arabicPeriod"/>
              <a:defRPr/>
            </a:pPr>
            <a:r>
              <a:rPr lang="en-US" sz="1200" dirty="0">
                <a:latin typeface="Verdana" panose="020B0604030504040204" pitchFamily="34" charset="0"/>
                <a:ea typeface="Verdana" panose="020B0604030504040204" pitchFamily="34" charset="0"/>
                <a:cs typeface="Verdana" panose="020B0604030504040204" pitchFamily="34" charset="0"/>
              </a:rPr>
              <a:t>Names of important contact persons (sales staff)</a:t>
            </a:r>
          </a:p>
        </p:txBody>
      </p:sp>
      <p:pic>
        <p:nvPicPr>
          <p:cNvPr id="69636" name="Picture 2">
            <a:extLst>
              <a:ext uri="{FF2B5EF4-FFF2-40B4-BE49-F238E27FC236}">
                <a16:creationId xmlns:a16="http://schemas.microsoft.com/office/drawing/2014/main" id="{0CC25E69-F692-4A72-9E2C-8F2DCCECB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51208"/>
            <a:ext cx="7620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F3B739F-9599-4998-B11A-0449A6BF51E7}"/>
              </a:ext>
            </a:extLst>
          </p:cNvPr>
          <p:cNvSpPr>
            <a:spLocks noGrp="1" noChangeArrowheads="1"/>
          </p:cNvSpPr>
          <p:nvPr>
            <p:ph type="title"/>
          </p:nvPr>
        </p:nvSpPr>
        <p:spPr>
          <a:xfrm>
            <a:off x="0" y="0"/>
            <a:ext cx="8734425" cy="671513"/>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Outline Agreement</a:t>
            </a:r>
          </a:p>
        </p:txBody>
      </p:sp>
      <p:grpSp>
        <p:nvGrpSpPr>
          <p:cNvPr id="71683" name="Group 5">
            <a:extLst>
              <a:ext uri="{FF2B5EF4-FFF2-40B4-BE49-F238E27FC236}">
                <a16:creationId xmlns:a16="http://schemas.microsoft.com/office/drawing/2014/main" id="{C0074008-A823-4DA5-94D0-11CAEBAC7368}"/>
              </a:ext>
            </a:extLst>
          </p:cNvPr>
          <p:cNvGrpSpPr>
            <a:grpSpLocks/>
          </p:cNvGrpSpPr>
          <p:nvPr/>
        </p:nvGrpSpPr>
        <p:grpSpPr bwMode="auto">
          <a:xfrm>
            <a:off x="381000" y="914400"/>
            <a:ext cx="7620000" cy="2973388"/>
            <a:chOff x="222" y="863"/>
            <a:chExt cx="3170" cy="2113"/>
          </a:xfrm>
        </p:grpSpPr>
        <p:sp>
          <p:nvSpPr>
            <p:cNvPr id="71685" name="AutoShape 6">
              <a:extLst>
                <a:ext uri="{FF2B5EF4-FFF2-40B4-BE49-F238E27FC236}">
                  <a16:creationId xmlns:a16="http://schemas.microsoft.com/office/drawing/2014/main" id="{99454C69-420F-4636-938C-881F495FAE62}"/>
                </a:ext>
              </a:extLst>
            </p:cNvPr>
            <p:cNvSpPr>
              <a:spLocks noChangeArrowheads="1"/>
            </p:cNvSpPr>
            <p:nvPr/>
          </p:nvSpPr>
          <p:spPr bwMode="auto">
            <a:xfrm>
              <a:off x="2528" y="2080"/>
              <a:ext cx="864" cy="464"/>
            </a:xfrm>
            <a:prstGeom prst="foldedCorner">
              <a:avLst>
                <a:gd name="adj" fmla="val 16667"/>
              </a:avLst>
            </a:prstGeom>
            <a:solidFill>
              <a:srgbClr val="99CCFF"/>
            </a:solidFill>
            <a:ln w="12700">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3000">
                <a:latin typeface="Arial" panose="020B0604020202020204" pitchFamily="34" charset="0"/>
              </a:endParaRPr>
            </a:p>
          </p:txBody>
        </p:sp>
        <p:sp>
          <p:nvSpPr>
            <p:cNvPr id="71686" name="AutoShape 7">
              <a:extLst>
                <a:ext uri="{FF2B5EF4-FFF2-40B4-BE49-F238E27FC236}">
                  <a16:creationId xmlns:a16="http://schemas.microsoft.com/office/drawing/2014/main" id="{4C14980D-F6F6-463C-97CA-CABFA6F911EC}"/>
                </a:ext>
              </a:extLst>
            </p:cNvPr>
            <p:cNvSpPr>
              <a:spLocks noChangeArrowheads="1"/>
            </p:cNvSpPr>
            <p:nvPr/>
          </p:nvSpPr>
          <p:spPr bwMode="auto">
            <a:xfrm>
              <a:off x="1296" y="1064"/>
              <a:ext cx="864" cy="864"/>
            </a:xfrm>
            <a:prstGeom prst="foldedCorner">
              <a:avLst>
                <a:gd name="adj" fmla="val 16667"/>
              </a:avLst>
            </a:prstGeom>
            <a:solidFill>
              <a:srgbClr val="99CCFF"/>
            </a:solidFill>
            <a:ln w="12700">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3000">
                <a:latin typeface="Arial" panose="020B0604020202020204" pitchFamily="34" charset="0"/>
              </a:endParaRPr>
            </a:p>
          </p:txBody>
        </p:sp>
        <p:sp>
          <p:nvSpPr>
            <p:cNvPr id="71687" name="Rectangle 8">
              <a:extLst>
                <a:ext uri="{FF2B5EF4-FFF2-40B4-BE49-F238E27FC236}">
                  <a16:creationId xmlns:a16="http://schemas.microsoft.com/office/drawing/2014/main" id="{595876FE-3916-421A-89D0-A5C0A581C99D}"/>
                </a:ext>
              </a:extLst>
            </p:cNvPr>
            <p:cNvSpPr>
              <a:spLocks noChangeArrowheads="1"/>
            </p:cNvSpPr>
            <p:nvPr/>
          </p:nvSpPr>
          <p:spPr bwMode="auto">
            <a:xfrm>
              <a:off x="288" y="1064"/>
              <a:ext cx="960" cy="192"/>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Quantity</a:t>
              </a:r>
            </a:p>
          </p:txBody>
        </p:sp>
        <p:sp>
          <p:nvSpPr>
            <p:cNvPr id="71688" name="Rectangle 9">
              <a:extLst>
                <a:ext uri="{FF2B5EF4-FFF2-40B4-BE49-F238E27FC236}">
                  <a16:creationId xmlns:a16="http://schemas.microsoft.com/office/drawing/2014/main" id="{C8C49254-C54A-4AAB-9C13-F127AD062E44}"/>
                </a:ext>
              </a:extLst>
            </p:cNvPr>
            <p:cNvSpPr>
              <a:spLocks noChangeArrowheads="1"/>
            </p:cNvSpPr>
            <p:nvPr/>
          </p:nvSpPr>
          <p:spPr bwMode="auto">
            <a:xfrm>
              <a:off x="288" y="1288"/>
              <a:ext cx="960" cy="192"/>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Value</a:t>
              </a:r>
            </a:p>
          </p:txBody>
        </p:sp>
        <p:sp>
          <p:nvSpPr>
            <p:cNvPr id="71689" name="Rectangle 10">
              <a:extLst>
                <a:ext uri="{FF2B5EF4-FFF2-40B4-BE49-F238E27FC236}">
                  <a16:creationId xmlns:a16="http://schemas.microsoft.com/office/drawing/2014/main" id="{10C214E2-E65B-48F6-BF9B-A0ACAE9D9CD7}"/>
                </a:ext>
              </a:extLst>
            </p:cNvPr>
            <p:cNvSpPr>
              <a:spLocks noChangeArrowheads="1"/>
            </p:cNvSpPr>
            <p:nvPr/>
          </p:nvSpPr>
          <p:spPr bwMode="auto">
            <a:xfrm>
              <a:off x="288" y="1512"/>
              <a:ext cx="960" cy="192"/>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Centrally Agreed</a:t>
              </a:r>
            </a:p>
          </p:txBody>
        </p:sp>
        <p:sp>
          <p:nvSpPr>
            <p:cNvPr id="71690" name="Rectangle 11">
              <a:extLst>
                <a:ext uri="{FF2B5EF4-FFF2-40B4-BE49-F238E27FC236}">
                  <a16:creationId xmlns:a16="http://schemas.microsoft.com/office/drawing/2014/main" id="{34045F1D-21F7-459D-B186-09622AFC4C76}"/>
                </a:ext>
              </a:extLst>
            </p:cNvPr>
            <p:cNvSpPr>
              <a:spLocks noChangeArrowheads="1"/>
            </p:cNvSpPr>
            <p:nvPr/>
          </p:nvSpPr>
          <p:spPr bwMode="auto">
            <a:xfrm>
              <a:off x="288" y="1736"/>
              <a:ext cx="960" cy="192"/>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Distributed</a:t>
              </a:r>
            </a:p>
          </p:txBody>
        </p:sp>
        <p:sp>
          <p:nvSpPr>
            <p:cNvPr id="71691" name="Text Box 12">
              <a:extLst>
                <a:ext uri="{FF2B5EF4-FFF2-40B4-BE49-F238E27FC236}">
                  <a16:creationId xmlns:a16="http://schemas.microsoft.com/office/drawing/2014/main" id="{2A99E7A9-44AB-433C-934A-24A77C87EDB2}"/>
                </a:ext>
              </a:extLst>
            </p:cNvPr>
            <p:cNvSpPr txBox="1">
              <a:spLocks noChangeArrowheads="1"/>
            </p:cNvSpPr>
            <p:nvPr/>
          </p:nvSpPr>
          <p:spPr bwMode="auto">
            <a:xfrm>
              <a:off x="1286" y="1102"/>
              <a:ext cx="72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   Contract</a:t>
              </a:r>
            </a:p>
            <a:p>
              <a:pPr eaLnBrk="1" hangingPunct="1">
                <a:spcBef>
                  <a:spcPct val="0"/>
                </a:spcBef>
                <a:buFontTx/>
                <a:buNone/>
              </a:pPr>
              <a:r>
                <a:rPr lang="en-US" altLang="en-US" sz="1200" u="sng">
                  <a:latin typeface="Arial" panose="020B0604020202020204" pitchFamily="34" charset="0"/>
                </a:rPr>
                <a:t>Validity Period</a:t>
              </a:r>
            </a:p>
            <a:p>
              <a:pPr eaLnBrk="1" hangingPunct="1">
                <a:spcBef>
                  <a:spcPct val="0"/>
                </a:spcBef>
                <a:buFontTx/>
                <a:buNone/>
              </a:pPr>
              <a:r>
                <a:rPr lang="en-US" altLang="en-US" sz="1200" u="sng">
                  <a:latin typeface="Arial" panose="020B0604020202020204" pitchFamily="34" charset="0"/>
                </a:rPr>
                <a:t>Material</a:t>
              </a:r>
            </a:p>
            <a:p>
              <a:pPr eaLnBrk="1" hangingPunct="1">
                <a:spcBef>
                  <a:spcPct val="0"/>
                </a:spcBef>
                <a:buFontTx/>
                <a:buNone/>
              </a:pPr>
              <a:r>
                <a:rPr lang="en-US" altLang="en-US" sz="1200" u="sng">
                  <a:latin typeface="Arial" panose="020B0604020202020204" pitchFamily="34" charset="0"/>
                </a:rPr>
                <a:t>Quantity</a:t>
              </a:r>
            </a:p>
            <a:p>
              <a:pPr eaLnBrk="1" hangingPunct="1">
                <a:spcBef>
                  <a:spcPct val="0"/>
                </a:spcBef>
                <a:buFontTx/>
                <a:buNone/>
              </a:pPr>
              <a:r>
                <a:rPr lang="en-US" altLang="en-US" sz="1200" u="sng">
                  <a:latin typeface="Arial" panose="020B0604020202020204" pitchFamily="34" charset="0"/>
                </a:rPr>
                <a:t>Value</a:t>
              </a:r>
            </a:p>
          </p:txBody>
        </p:sp>
        <p:sp>
          <p:nvSpPr>
            <p:cNvPr id="71692" name="AutoShape 13">
              <a:extLst>
                <a:ext uri="{FF2B5EF4-FFF2-40B4-BE49-F238E27FC236}">
                  <a16:creationId xmlns:a16="http://schemas.microsoft.com/office/drawing/2014/main" id="{62A40CBC-5843-40EB-BA16-696A10F5F3D2}"/>
                </a:ext>
              </a:extLst>
            </p:cNvPr>
            <p:cNvSpPr>
              <a:spLocks noChangeArrowheads="1"/>
            </p:cNvSpPr>
            <p:nvPr/>
          </p:nvSpPr>
          <p:spPr bwMode="auto">
            <a:xfrm rot="5400000">
              <a:off x="1912" y="1376"/>
              <a:ext cx="864" cy="192"/>
            </a:xfrm>
            <a:prstGeom prst="triangle">
              <a:avLst>
                <a:gd name="adj" fmla="val 50000"/>
              </a:avLst>
            </a:prstGeom>
            <a:solidFill>
              <a:srgbClr val="0000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693" name="AutoShape 14">
              <a:extLst>
                <a:ext uri="{FF2B5EF4-FFF2-40B4-BE49-F238E27FC236}">
                  <a16:creationId xmlns:a16="http://schemas.microsoft.com/office/drawing/2014/main" id="{FDF25C0F-BE83-4D99-9290-EFD01260AB76}"/>
                </a:ext>
              </a:extLst>
            </p:cNvPr>
            <p:cNvSpPr>
              <a:spLocks noChangeArrowheads="1"/>
            </p:cNvSpPr>
            <p:nvPr/>
          </p:nvSpPr>
          <p:spPr bwMode="auto">
            <a:xfrm>
              <a:off x="2528" y="1064"/>
              <a:ext cx="864" cy="864"/>
            </a:xfrm>
            <a:prstGeom prst="foldedCorner">
              <a:avLst>
                <a:gd name="adj" fmla="val 16667"/>
              </a:avLst>
            </a:prstGeom>
            <a:solidFill>
              <a:srgbClr val="99CCFF"/>
            </a:solidFill>
            <a:ln w="12700">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3000">
                <a:latin typeface="Arial" panose="020B0604020202020204" pitchFamily="34" charset="0"/>
              </a:endParaRPr>
            </a:p>
          </p:txBody>
        </p:sp>
        <p:sp>
          <p:nvSpPr>
            <p:cNvPr id="71694" name="Text Box 15">
              <a:extLst>
                <a:ext uri="{FF2B5EF4-FFF2-40B4-BE49-F238E27FC236}">
                  <a16:creationId xmlns:a16="http://schemas.microsoft.com/office/drawing/2014/main" id="{850268D7-1A2B-413F-8745-0828AEDC2AC6}"/>
                </a:ext>
              </a:extLst>
            </p:cNvPr>
            <p:cNvSpPr txBox="1">
              <a:spLocks noChangeArrowheads="1"/>
            </p:cNvSpPr>
            <p:nvPr/>
          </p:nvSpPr>
          <p:spPr bwMode="auto">
            <a:xfrm>
              <a:off x="2518" y="1102"/>
              <a:ext cx="805"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   Contract </a:t>
              </a:r>
            </a:p>
            <a:p>
              <a:pPr eaLnBrk="1" hangingPunct="1">
                <a:spcBef>
                  <a:spcPct val="0"/>
                </a:spcBef>
                <a:buFontTx/>
                <a:buNone/>
              </a:pPr>
              <a:r>
                <a:rPr lang="en-US" altLang="en-US" sz="1600">
                  <a:latin typeface="Arial" panose="020B0604020202020204" pitchFamily="34" charset="0"/>
                </a:rPr>
                <a:t>Release ord</a:t>
              </a:r>
            </a:p>
            <a:p>
              <a:pPr eaLnBrk="1" hangingPunct="1">
                <a:spcBef>
                  <a:spcPct val="0"/>
                </a:spcBef>
                <a:buFontTx/>
                <a:buNone/>
              </a:pPr>
              <a:endParaRPr lang="en-US" altLang="en-US" sz="1200" u="sng">
                <a:latin typeface="Arial" panose="020B0604020202020204" pitchFamily="34" charset="0"/>
              </a:endParaRPr>
            </a:p>
            <a:p>
              <a:pPr eaLnBrk="1" hangingPunct="1">
                <a:spcBef>
                  <a:spcPct val="0"/>
                </a:spcBef>
                <a:buFontTx/>
                <a:buNone/>
              </a:pPr>
              <a:r>
                <a:rPr lang="en-US" altLang="en-US" sz="1200" u="sng">
                  <a:latin typeface="Arial" panose="020B0604020202020204" pitchFamily="34" charset="0"/>
                </a:rPr>
                <a:t>Material</a:t>
              </a:r>
            </a:p>
            <a:p>
              <a:pPr eaLnBrk="1" hangingPunct="1">
                <a:spcBef>
                  <a:spcPct val="0"/>
                </a:spcBef>
                <a:buFontTx/>
                <a:buNone/>
              </a:pPr>
              <a:r>
                <a:rPr lang="en-US" altLang="en-US" sz="1200" u="sng">
                  <a:latin typeface="Arial" panose="020B0604020202020204" pitchFamily="34" charset="0"/>
                </a:rPr>
                <a:t>Quantity</a:t>
              </a:r>
            </a:p>
          </p:txBody>
        </p:sp>
        <p:sp>
          <p:nvSpPr>
            <p:cNvPr id="71695" name="Rectangle 16">
              <a:extLst>
                <a:ext uri="{FF2B5EF4-FFF2-40B4-BE49-F238E27FC236}">
                  <a16:creationId xmlns:a16="http://schemas.microsoft.com/office/drawing/2014/main" id="{DA00F147-0159-440C-B381-2C3D200F151B}"/>
                </a:ext>
              </a:extLst>
            </p:cNvPr>
            <p:cNvSpPr>
              <a:spLocks noChangeArrowheads="1"/>
            </p:cNvSpPr>
            <p:nvPr/>
          </p:nvSpPr>
          <p:spPr bwMode="auto">
            <a:xfrm>
              <a:off x="296" y="2112"/>
              <a:ext cx="960" cy="400"/>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Scheduling</a:t>
              </a:r>
            </a:p>
            <a:p>
              <a:pPr algn="ctr" eaLnBrk="1" hangingPunct="1">
                <a:spcBef>
                  <a:spcPct val="0"/>
                </a:spcBef>
                <a:buFontTx/>
                <a:buNone/>
              </a:pPr>
              <a:r>
                <a:rPr lang="en-US" altLang="en-US" sz="1400">
                  <a:latin typeface="Arial" panose="020B0604020202020204" pitchFamily="34" charset="0"/>
                </a:rPr>
                <a:t>Agreement</a:t>
              </a:r>
            </a:p>
          </p:txBody>
        </p:sp>
        <p:sp>
          <p:nvSpPr>
            <p:cNvPr id="71696" name="Rectangle 17">
              <a:extLst>
                <a:ext uri="{FF2B5EF4-FFF2-40B4-BE49-F238E27FC236}">
                  <a16:creationId xmlns:a16="http://schemas.microsoft.com/office/drawing/2014/main" id="{4D948562-DF23-4523-9FE3-E0D53575BB38}"/>
                </a:ext>
              </a:extLst>
            </p:cNvPr>
            <p:cNvSpPr>
              <a:spLocks noChangeArrowheads="1"/>
            </p:cNvSpPr>
            <p:nvPr/>
          </p:nvSpPr>
          <p:spPr bwMode="auto">
            <a:xfrm>
              <a:off x="296" y="2544"/>
              <a:ext cx="960" cy="432"/>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a:latin typeface="Arial" panose="020B0604020202020204" pitchFamily="34" charset="0"/>
                </a:rPr>
                <a:t>Schedule </a:t>
              </a:r>
            </a:p>
            <a:p>
              <a:pPr algn="ctr" eaLnBrk="1" hangingPunct="1">
                <a:spcBef>
                  <a:spcPct val="0"/>
                </a:spcBef>
                <a:buFontTx/>
                <a:buNone/>
              </a:pPr>
              <a:r>
                <a:rPr lang="en-US" altLang="en-US" sz="1400">
                  <a:latin typeface="Arial" panose="020B0604020202020204" pitchFamily="34" charset="0"/>
                </a:rPr>
                <a:t>Agreement with</a:t>
              </a:r>
            </a:p>
            <a:p>
              <a:pPr algn="ctr" eaLnBrk="1" hangingPunct="1">
                <a:spcBef>
                  <a:spcPct val="0"/>
                </a:spcBef>
                <a:buFontTx/>
                <a:buNone/>
              </a:pPr>
              <a:r>
                <a:rPr lang="en-US" altLang="en-US" sz="1400">
                  <a:latin typeface="Arial" panose="020B0604020202020204" pitchFamily="34" charset="0"/>
                </a:rPr>
                <a:t>Release</a:t>
              </a:r>
            </a:p>
          </p:txBody>
        </p:sp>
        <p:sp>
          <p:nvSpPr>
            <p:cNvPr id="71697" name="AutoShape 18">
              <a:extLst>
                <a:ext uri="{FF2B5EF4-FFF2-40B4-BE49-F238E27FC236}">
                  <a16:creationId xmlns:a16="http://schemas.microsoft.com/office/drawing/2014/main" id="{B867AA17-939F-45BD-A6FC-3A7E65A1A397}"/>
                </a:ext>
              </a:extLst>
            </p:cNvPr>
            <p:cNvSpPr>
              <a:spLocks noChangeArrowheads="1"/>
            </p:cNvSpPr>
            <p:nvPr/>
          </p:nvSpPr>
          <p:spPr bwMode="auto">
            <a:xfrm>
              <a:off x="1298" y="2112"/>
              <a:ext cx="864" cy="864"/>
            </a:xfrm>
            <a:prstGeom prst="foldedCorner">
              <a:avLst>
                <a:gd name="adj" fmla="val 16667"/>
              </a:avLst>
            </a:prstGeom>
            <a:solidFill>
              <a:srgbClr val="99CCFF"/>
            </a:solidFill>
            <a:ln w="12700">
              <a:solidFill>
                <a:schemeClr val="bg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3000">
                <a:latin typeface="Arial" panose="020B0604020202020204" pitchFamily="34" charset="0"/>
              </a:endParaRPr>
            </a:p>
          </p:txBody>
        </p:sp>
        <p:sp>
          <p:nvSpPr>
            <p:cNvPr id="71698" name="Text Box 19">
              <a:extLst>
                <a:ext uri="{FF2B5EF4-FFF2-40B4-BE49-F238E27FC236}">
                  <a16:creationId xmlns:a16="http://schemas.microsoft.com/office/drawing/2014/main" id="{425F4A5C-D293-420B-94D5-43187E77FDE2}"/>
                </a:ext>
              </a:extLst>
            </p:cNvPr>
            <p:cNvSpPr txBox="1">
              <a:spLocks noChangeArrowheads="1"/>
            </p:cNvSpPr>
            <p:nvPr/>
          </p:nvSpPr>
          <p:spPr bwMode="auto">
            <a:xfrm>
              <a:off x="1288" y="2150"/>
              <a:ext cx="792" cy="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a:latin typeface="Arial" panose="020B0604020202020204" pitchFamily="34" charset="0"/>
                </a:rPr>
                <a:t>   Schedule </a:t>
              </a:r>
            </a:p>
            <a:p>
              <a:pPr algn="ctr" eaLnBrk="1" hangingPunct="1">
                <a:spcBef>
                  <a:spcPct val="0"/>
                </a:spcBef>
                <a:buFontTx/>
                <a:buNone/>
              </a:pPr>
              <a:r>
                <a:rPr lang="en-US" altLang="en-US" sz="1600">
                  <a:latin typeface="Arial" panose="020B0604020202020204" pitchFamily="34" charset="0"/>
                </a:rPr>
                <a:t>Agreement</a:t>
              </a:r>
              <a:endParaRPr lang="en-US" altLang="en-US" sz="1200" u="sng">
                <a:latin typeface="Arial" panose="020B0604020202020204" pitchFamily="34" charset="0"/>
              </a:endParaRPr>
            </a:p>
            <a:p>
              <a:pPr algn="ctr" eaLnBrk="1" hangingPunct="1">
                <a:spcBef>
                  <a:spcPct val="0"/>
                </a:spcBef>
                <a:buFontTx/>
                <a:buNone/>
              </a:pPr>
              <a:r>
                <a:rPr lang="en-US" altLang="en-US" sz="1200" u="sng">
                  <a:latin typeface="Arial" panose="020B0604020202020204" pitchFamily="34" charset="0"/>
                </a:rPr>
                <a:t>Material</a:t>
              </a:r>
            </a:p>
            <a:p>
              <a:pPr algn="ctr" eaLnBrk="1" hangingPunct="1">
                <a:spcBef>
                  <a:spcPct val="0"/>
                </a:spcBef>
                <a:buFontTx/>
                <a:buNone/>
              </a:pPr>
              <a:r>
                <a:rPr lang="en-US" altLang="en-US" sz="1200" u="sng">
                  <a:latin typeface="Arial" panose="020B0604020202020204" pitchFamily="34" charset="0"/>
                </a:rPr>
                <a:t>Quantity</a:t>
              </a:r>
            </a:p>
            <a:p>
              <a:pPr algn="ctr" eaLnBrk="1" hangingPunct="1">
                <a:spcBef>
                  <a:spcPct val="0"/>
                </a:spcBef>
                <a:buFontTx/>
                <a:buNone/>
              </a:pPr>
              <a:r>
                <a:rPr lang="en-US" altLang="en-US" sz="1200" u="sng">
                  <a:latin typeface="Arial" panose="020B0604020202020204" pitchFamily="34" charset="0"/>
                </a:rPr>
                <a:t>Value</a:t>
              </a:r>
            </a:p>
          </p:txBody>
        </p:sp>
        <p:sp>
          <p:nvSpPr>
            <p:cNvPr id="71699" name="AutoShape 20">
              <a:extLst>
                <a:ext uri="{FF2B5EF4-FFF2-40B4-BE49-F238E27FC236}">
                  <a16:creationId xmlns:a16="http://schemas.microsoft.com/office/drawing/2014/main" id="{B2C78AF5-3175-495E-BAAE-379BAD9AC274}"/>
                </a:ext>
              </a:extLst>
            </p:cNvPr>
            <p:cNvSpPr>
              <a:spLocks noChangeArrowheads="1"/>
            </p:cNvSpPr>
            <p:nvPr/>
          </p:nvSpPr>
          <p:spPr bwMode="auto">
            <a:xfrm rot="5400000">
              <a:off x="1912" y="2448"/>
              <a:ext cx="864" cy="192"/>
            </a:xfrm>
            <a:prstGeom prst="triangle">
              <a:avLst>
                <a:gd name="adj" fmla="val 50000"/>
              </a:avLst>
            </a:prstGeom>
            <a:solidFill>
              <a:srgbClr val="000080"/>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1700" name="Text Box 21">
              <a:extLst>
                <a:ext uri="{FF2B5EF4-FFF2-40B4-BE49-F238E27FC236}">
                  <a16:creationId xmlns:a16="http://schemas.microsoft.com/office/drawing/2014/main" id="{8306336C-C66A-4B99-B8E0-55D1983632FB}"/>
                </a:ext>
              </a:extLst>
            </p:cNvPr>
            <p:cNvSpPr txBox="1">
              <a:spLocks noChangeArrowheads="1"/>
            </p:cNvSpPr>
            <p:nvPr/>
          </p:nvSpPr>
          <p:spPr bwMode="auto">
            <a:xfrm>
              <a:off x="2544" y="2098"/>
              <a:ext cx="843" cy="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a:latin typeface="Arial" panose="020B0604020202020204" pitchFamily="34" charset="0"/>
                </a:rPr>
                <a:t>Schedule lines</a:t>
              </a:r>
            </a:p>
            <a:p>
              <a:pPr eaLnBrk="1" hangingPunct="1">
                <a:spcBef>
                  <a:spcPct val="0"/>
                </a:spcBef>
                <a:buFontTx/>
                <a:buNone/>
              </a:pPr>
              <a:r>
                <a:rPr lang="en-US" altLang="en-US" sz="1200" u="sng">
                  <a:latin typeface="Arial" panose="020B0604020202020204" pitchFamily="34" charset="0"/>
                </a:rPr>
                <a:t>Quantity</a:t>
              </a:r>
            </a:p>
            <a:p>
              <a:pPr eaLnBrk="1" hangingPunct="1">
                <a:spcBef>
                  <a:spcPct val="0"/>
                </a:spcBef>
                <a:buFontTx/>
                <a:buNone/>
              </a:pPr>
              <a:r>
                <a:rPr lang="en-US" altLang="en-US" sz="1200" u="sng">
                  <a:latin typeface="Arial" panose="020B0604020202020204" pitchFamily="34" charset="0"/>
                </a:rPr>
                <a:t>Delivery Date</a:t>
              </a:r>
            </a:p>
          </p:txBody>
        </p:sp>
        <p:sp>
          <p:nvSpPr>
            <p:cNvPr id="71701" name="Rectangle 22">
              <a:extLst>
                <a:ext uri="{FF2B5EF4-FFF2-40B4-BE49-F238E27FC236}">
                  <a16:creationId xmlns:a16="http://schemas.microsoft.com/office/drawing/2014/main" id="{768F23FE-4F5D-4A5C-809F-96AFE3CFA330}"/>
                </a:ext>
              </a:extLst>
            </p:cNvPr>
            <p:cNvSpPr>
              <a:spLocks noChangeArrowheads="1"/>
            </p:cNvSpPr>
            <p:nvPr/>
          </p:nvSpPr>
          <p:spPr bwMode="auto">
            <a:xfrm>
              <a:off x="2536" y="2584"/>
              <a:ext cx="384" cy="336"/>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JIT</a:t>
              </a:r>
            </a:p>
          </p:txBody>
        </p:sp>
        <p:sp>
          <p:nvSpPr>
            <p:cNvPr id="71702" name="Rectangle 23">
              <a:extLst>
                <a:ext uri="{FF2B5EF4-FFF2-40B4-BE49-F238E27FC236}">
                  <a16:creationId xmlns:a16="http://schemas.microsoft.com/office/drawing/2014/main" id="{3EC4CFC8-61C0-44C3-94EF-C0D712FF4BC5}"/>
                </a:ext>
              </a:extLst>
            </p:cNvPr>
            <p:cNvSpPr>
              <a:spLocks noChangeArrowheads="1"/>
            </p:cNvSpPr>
            <p:nvPr/>
          </p:nvSpPr>
          <p:spPr bwMode="auto">
            <a:xfrm>
              <a:off x="2984" y="2584"/>
              <a:ext cx="384" cy="336"/>
            </a:xfrm>
            <a:prstGeom prst="rect">
              <a:avLst/>
            </a:prstGeom>
            <a:solidFill>
              <a:srgbClr val="99CC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a:latin typeface="Arial" panose="020B0604020202020204" pitchFamily="34" charset="0"/>
                </a:rPr>
                <a:t>Fore</a:t>
              </a:r>
            </a:p>
            <a:p>
              <a:pPr algn="ctr" eaLnBrk="1" hangingPunct="1">
                <a:spcBef>
                  <a:spcPct val="0"/>
                </a:spcBef>
                <a:buFontTx/>
                <a:buNone/>
              </a:pPr>
              <a:r>
                <a:rPr lang="en-US" altLang="en-US" sz="1200">
                  <a:latin typeface="Arial" panose="020B0604020202020204" pitchFamily="34" charset="0"/>
                </a:rPr>
                <a:t>cast</a:t>
              </a:r>
            </a:p>
          </p:txBody>
        </p:sp>
        <p:sp>
          <p:nvSpPr>
            <p:cNvPr id="71703" name="Text Box 24">
              <a:extLst>
                <a:ext uri="{FF2B5EF4-FFF2-40B4-BE49-F238E27FC236}">
                  <a16:creationId xmlns:a16="http://schemas.microsoft.com/office/drawing/2014/main" id="{B30ED153-1DB1-4423-B22C-EEF4141EF1F2}"/>
                </a:ext>
              </a:extLst>
            </p:cNvPr>
            <p:cNvSpPr txBox="1">
              <a:spLocks noChangeArrowheads="1"/>
            </p:cNvSpPr>
            <p:nvPr/>
          </p:nvSpPr>
          <p:spPr bwMode="auto">
            <a:xfrm>
              <a:off x="223" y="863"/>
              <a:ext cx="7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000" b="1">
                  <a:latin typeface="Arial" panose="020B0604020202020204" pitchFamily="34" charset="0"/>
                </a:rPr>
                <a:t>Contract</a:t>
              </a:r>
            </a:p>
          </p:txBody>
        </p:sp>
        <p:sp>
          <p:nvSpPr>
            <p:cNvPr id="71704" name="Text Box 25">
              <a:extLst>
                <a:ext uri="{FF2B5EF4-FFF2-40B4-BE49-F238E27FC236}">
                  <a16:creationId xmlns:a16="http://schemas.microsoft.com/office/drawing/2014/main" id="{CBA286B9-AA07-48A1-98DE-7B430A707E73}"/>
                </a:ext>
              </a:extLst>
            </p:cNvPr>
            <p:cNvSpPr txBox="1">
              <a:spLocks noChangeArrowheads="1"/>
            </p:cNvSpPr>
            <p:nvPr/>
          </p:nvSpPr>
          <p:spPr bwMode="auto">
            <a:xfrm>
              <a:off x="222" y="1895"/>
              <a:ext cx="161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a:latin typeface="Arial" panose="020B0604020202020204" pitchFamily="34" charset="0"/>
                </a:rPr>
                <a:t>Schedule Agreement</a:t>
              </a:r>
            </a:p>
          </p:txBody>
        </p:sp>
      </p:grpSp>
      <p:sp>
        <p:nvSpPr>
          <p:cNvPr id="24" name="Rectangle 23">
            <a:extLst>
              <a:ext uri="{FF2B5EF4-FFF2-40B4-BE49-F238E27FC236}">
                <a16:creationId xmlns:a16="http://schemas.microsoft.com/office/drawing/2014/main" id="{B58F4DDC-B2EB-4C8B-9299-54643EFD5710}"/>
              </a:ext>
            </a:extLst>
          </p:cNvPr>
          <p:cNvSpPr/>
          <p:nvPr/>
        </p:nvSpPr>
        <p:spPr>
          <a:xfrm>
            <a:off x="228600" y="3962400"/>
            <a:ext cx="8458200" cy="2092881"/>
          </a:xfrm>
          <a:prstGeom prst="rect">
            <a:avLst/>
          </a:prstGeom>
        </p:spPr>
        <p:txBody>
          <a:bodyPr>
            <a:spAutoFit/>
          </a:bodyPr>
          <a:lstStyle/>
          <a:p>
            <a:pPr eaLnBrk="1" hangingPunct="1">
              <a:defRPr/>
            </a:pPr>
            <a:r>
              <a:rPr lang="en-US" sz="1600" b="1" dirty="0">
                <a:latin typeface="Verdana" panose="020B0604030504040204" pitchFamily="34" charset="0"/>
                <a:ea typeface="Verdana" panose="020B0604030504040204" pitchFamily="34" charset="0"/>
                <a:cs typeface="Verdana" panose="020B0604030504040204" pitchFamily="34" charset="0"/>
              </a:rPr>
              <a:t>Outline agreement items</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An outline purchase agreement is a longer-term arrangement between a purchasing organization and a vendor covering the supply of materials or the provision of services subject to predetermined conditions. These apply for a predefined period and a predefined total purchase quantity or certain total purchase value.</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 The two types of outline agreement are contracts and scheduling agreements</a:t>
            </a:r>
            <a:r>
              <a:rPr lang="en-US" sz="1600" dirty="0">
                <a:latin typeface="Verdana" panose="020B0604030504040204" pitchFamily="34" charset="0"/>
                <a:ea typeface="Verdana" panose="020B0604030504040204" pitchFamily="34" charset="0"/>
                <a:cs typeface="Verdana" panose="020B0604030504040204" pitchFamily="34" charset="0"/>
              </a:rPr>
              <a:t>.</a:t>
            </a:r>
          </a:p>
          <a:p>
            <a:pPr eaLnBrk="1" hangingPunct="1">
              <a:defRPr/>
            </a:pPr>
            <a:r>
              <a:rPr lang="en-US" sz="1400" b="1" dirty="0">
                <a:latin typeface="Verdana" panose="020B0604030504040204" pitchFamily="34" charset="0"/>
                <a:ea typeface="Verdana" panose="020B0604030504040204" pitchFamily="34" charset="0"/>
                <a:cs typeface="Verdana" panose="020B0604030504040204" pitchFamily="34" charset="0"/>
              </a:rPr>
              <a:t>Contracts for Material Group</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The contract-specific item categories M (material unknown) and W (material</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group) are available to represent contractual agreements for groups of materials.</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432750D8-01C0-4C29-9658-CEB68614147D}"/>
              </a:ext>
            </a:extLst>
          </p:cNvPr>
          <p:cNvSpPr>
            <a:spLocks noGrp="1" noChangeArrowheads="1"/>
          </p:cNvSpPr>
          <p:nvPr>
            <p:ph type="title"/>
          </p:nvPr>
        </p:nvSpPr>
        <p:spPr>
          <a:xfrm>
            <a:off x="0" y="304800"/>
            <a:ext cx="8734425" cy="671513"/>
          </a:xfrm>
        </p:spPr>
        <p:txBody>
          <a:bodyPr lIns="92075" tIns="46038" rIns="92075" bIns="46038"/>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Issuing Messages</a:t>
            </a:r>
          </a:p>
        </p:txBody>
      </p:sp>
      <p:graphicFrame>
        <p:nvGraphicFramePr>
          <p:cNvPr id="10" name="Group 331">
            <a:extLst>
              <a:ext uri="{FF2B5EF4-FFF2-40B4-BE49-F238E27FC236}">
                <a16:creationId xmlns:a16="http://schemas.microsoft.com/office/drawing/2014/main" id="{5FB6402B-1DFC-4928-8527-FEFCAAD88C73}"/>
              </a:ext>
            </a:extLst>
          </p:cNvPr>
          <p:cNvGraphicFramePr>
            <a:graphicFrameLocks noGrp="1"/>
          </p:cNvGraphicFramePr>
          <p:nvPr>
            <p:ph idx="1"/>
          </p:nvPr>
        </p:nvGraphicFramePr>
        <p:xfrm>
          <a:off x="1447800" y="4038600"/>
          <a:ext cx="5715000" cy="762000"/>
        </p:xfrm>
        <a:graphic>
          <a:graphicData uri="http://schemas.openxmlformats.org/drawingml/2006/table">
            <a:tbl>
              <a:tblPr/>
              <a:tblGrid>
                <a:gridCol w="1344613">
                  <a:extLst>
                    <a:ext uri="{9D8B030D-6E8A-4147-A177-3AD203B41FA5}">
                      <a16:colId xmlns:a16="http://schemas.microsoft.com/office/drawing/2014/main" val="20000"/>
                    </a:ext>
                  </a:extLst>
                </a:gridCol>
                <a:gridCol w="1446212">
                  <a:extLst>
                    <a:ext uri="{9D8B030D-6E8A-4147-A177-3AD203B41FA5}">
                      <a16:colId xmlns:a16="http://schemas.microsoft.com/office/drawing/2014/main" val="20001"/>
                    </a:ext>
                  </a:extLst>
                </a:gridCol>
                <a:gridCol w="1323975">
                  <a:extLst>
                    <a:ext uri="{9D8B030D-6E8A-4147-A177-3AD203B41FA5}">
                      <a16:colId xmlns:a16="http://schemas.microsoft.com/office/drawing/2014/main" val="20002"/>
                    </a:ext>
                  </a:extLst>
                </a:gridCol>
                <a:gridCol w="1600200">
                  <a:extLst>
                    <a:ext uri="{9D8B030D-6E8A-4147-A177-3AD203B41FA5}">
                      <a16:colId xmlns:a16="http://schemas.microsoft.com/office/drawing/2014/main" val="20003"/>
                    </a:ext>
                  </a:extLst>
                </a:gridCol>
              </a:tblGrid>
              <a:tr h="7620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Print Out</a:t>
                      </a:r>
                      <a:endParaRPr kumimoji="0" lang="en-US" sz="9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Delivery Schedule</a:t>
                      </a:r>
                      <a:endParaRPr kumimoji="0" lang="en-US" sz="9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Expeditor/Reminder</a:t>
                      </a:r>
                      <a:endParaRPr kumimoji="0" lang="en-US" sz="9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Order Acknowledgment Expeditor</a:t>
                      </a:r>
                      <a:endParaRPr kumimoji="0" lang="en-US" sz="9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73743" name="Picture 76">
            <a:extLst>
              <a:ext uri="{FF2B5EF4-FFF2-40B4-BE49-F238E27FC236}">
                <a16:creationId xmlns:a16="http://schemas.microsoft.com/office/drawing/2014/main" id="{971E19AB-F14A-4249-BF14-E14AD9EA6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1828800"/>
            <a:ext cx="3371850" cy="390525"/>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73744" name="Text Box 77">
            <a:extLst>
              <a:ext uri="{FF2B5EF4-FFF2-40B4-BE49-F238E27FC236}">
                <a16:creationId xmlns:a16="http://schemas.microsoft.com/office/drawing/2014/main" id="{5BF66B01-FC72-42A9-8EAB-729FE1BA18B9}"/>
              </a:ext>
            </a:extLst>
          </p:cNvPr>
          <p:cNvSpPr txBox="1">
            <a:spLocks noChangeArrowheads="1"/>
          </p:cNvSpPr>
          <p:nvPr/>
        </p:nvSpPr>
        <p:spPr bwMode="auto">
          <a:xfrm>
            <a:off x="3659188" y="1676400"/>
            <a:ext cx="1541462" cy="355600"/>
          </a:xfrm>
          <a:prstGeom prst="rect">
            <a:avLst/>
          </a:prstGeom>
          <a:solidFill>
            <a:schemeClr val="accent2"/>
          </a:solidFill>
          <a:ln w="19050">
            <a:solidFill>
              <a:srgbClr val="FF9900"/>
            </a:solidFill>
            <a:miter lim="800000"/>
            <a:headEnd/>
            <a:tailEnd/>
          </a:ln>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chemeClr val="bg1"/>
                </a:solidFill>
                <a:latin typeface="Arial" panose="020B0604020202020204" pitchFamily="34" charset="0"/>
              </a:rPr>
              <a:t>Purchasing doc</a:t>
            </a:r>
          </a:p>
        </p:txBody>
      </p:sp>
      <p:sp>
        <p:nvSpPr>
          <p:cNvPr id="73745" name="Rectangle 78">
            <a:extLst>
              <a:ext uri="{FF2B5EF4-FFF2-40B4-BE49-F238E27FC236}">
                <a16:creationId xmlns:a16="http://schemas.microsoft.com/office/drawing/2014/main" id="{F174FB3B-62D7-477E-A53B-44F814DE9F67}"/>
              </a:ext>
            </a:extLst>
          </p:cNvPr>
          <p:cNvSpPr>
            <a:spLocks noChangeArrowheads="1"/>
          </p:cNvSpPr>
          <p:nvPr/>
        </p:nvSpPr>
        <p:spPr bwMode="auto">
          <a:xfrm>
            <a:off x="1295400" y="2219325"/>
            <a:ext cx="6096000" cy="838200"/>
          </a:xfrm>
          <a:prstGeom prst="rect">
            <a:avLst/>
          </a:prstGeom>
          <a:solidFill>
            <a:schemeClr val="folHlink"/>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73746" name="Rectangle 79">
            <a:extLst>
              <a:ext uri="{FF2B5EF4-FFF2-40B4-BE49-F238E27FC236}">
                <a16:creationId xmlns:a16="http://schemas.microsoft.com/office/drawing/2014/main" id="{D4B96ABA-76B5-493E-846D-975C50C40211}"/>
              </a:ext>
            </a:extLst>
          </p:cNvPr>
          <p:cNvSpPr>
            <a:spLocks noChangeArrowheads="1"/>
          </p:cNvSpPr>
          <p:nvPr/>
        </p:nvSpPr>
        <p:spPr bwMode="auto">
          <a:xfrm>
            <a:off x="1524000" y="2676525"/>
            <a:ext cx="1219200" cy="990600"/>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Printer</a:t>
            </a:r>
          </a:p>
          <a:p>
            <a:pPr algn="ctr" eaLnBrk="1" hangingPunct="1">
              <a:spcBef>
                <a:spcPct val="0"/>
              </a:spcBef>
              <a:buFontTx/>
              <a:buNone/>
            </a:pPr>
            <a:endParaRPr lang="en-US" altLang="en-US" sz="1600">
              <a:latin typeface="Arial" panose="020B0604020202020204" pitchFamily="34" charset="0"/>
            </a:endParaRPr>
          </a:p>
        </p:txBody>
      </p:sp>
      <p:sp>
        <p:nvSpPr>
          <p:cNvPr id="73747" name="Rectangle 82">
            <a:extLst>
              <a:ext uri="{FF2B5EF4-FFF2-40B4-BE49-F238E27FC236}">
                <a16:creationId xmlns:a16="http://schemas.microsoft.com/office/drawing/2014/main" id="{00A6651D-8E99-434C-B5E4-0449DC3E94F2}"/>
              </a:ext>
            </a:extLst>
          </p:cNvPr>
          <p:cNvSpPr>
            <a:spLocks noChangeArrowheads="1"/>
          </p:cNvSpPr>
          <p:nvPr/>
        </p:nvSpPr>
        <p:spPr bwMode="auto">
          <a:xfrm>
            <a:off x="3733800" y="2676525"/>
            <a:ext cx="1219200" cy="990600"/>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EDI</a:t>
            </a:r>
          </a:p>
        </p:txBody>
      </p:sp>
      <p:sp>
        <p:nvSpPr>
          <p:cNvPr id="73748" name="Rectangle 83">
            <a:extLst>
              <a:ext uri="{FF2B5EF4-FFF2-40B4-BE49-F238E27FC236}">
                <a16:creationId xmlns:a16="http://schemas.microsoft.com/office/drawing/2014/main" id="{85031970-DB9C-40D2-A7BD-AD3BD8C46A58}"/>
              </a:ext>
            </a:extLst>
          </p:cNvPr>
          <p:cNvSpPr>
            <a:spLocks noChangeArrowheads="1"/>
          </p:cNvSpPr>
          <p:nvPr/>
        </p:nvSpPr>
        <p:spPr bwMode="auto">
          <a:xfrm>
            <a:off x="5943600" y="2676525"/>
            <a:ext cx="1219200" cy="990600"/>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FAX</a:t>
            </a:r>
          </a:p>
          <a:p>
            <a:pPr algn="ctr" eaLnBrk="1" hangingPunct="1">
              <a:spcBef>
                <a:spcPct val="0"/>
              </a:spcBef>
              <a:buFontTx/>
              <a:buNone/>
            </a:pPr>
            <a:r>
              <a:rPr lang="en-US" altLang="en-US" sz="1600" b="1">
                <a:latin typeface="Arial" panose="020B0604020202020204" pitchFamily="34" charset="0"/>
              </a:rPr>
              <a:t>Telex</a:t>
            </a:r>
          </a:p>
          <a:p>
            <a:pPr algn="ctr" eaLnBrk="1" hangingPunct="1">
              <a:spcBef>
                <a:spcPct val="0"/>
              </a:spcBef>
              <a:buFontTx/>
              <a:buNone/>
            </a:pPr>
            <a:r>
              <a:rPr lang="en-US" altLang="en-US" sz="1600" b="1">
                <a:latin typeface="Arial" panose="020B0604020202020204" pitchFamily="34" charset="0"/>
              </a:rPr>
              <a:t>Teletex</a:t>
            </a:r>
          </a:p>
        </p:txBody>
      </p:sp>
      <p:sp>
        <p:nvSpPr>
          <p:cNvPr id="73749" name="Rectangle 85">
            <a:extLst>
              <a:ext uri="{FF2B5EF4-FFF2-40B4-BE49-F238E27FC236}">
                <a16:creationId xmlns:a16="http://schemas.microsoft.com/office/drawing/2014/main" id="{80C65612-453F-4051-BFBE-B3754DE2B2AE}"/>
              </a:ext>
            </a:extLst>
          </p:cNvPr>
          <p:cNvSpPr>
            <a:spLocks noChangeArrowheads="1"/>
          </p:cNvSpPr>
          <p:nvPr/>
        </p:nvSpPr>
        <p:spPr bwMode="auto">
          <a:xfrm>
            <a:off x="1295400" y="3819525"/>
            <a:ext cx="6096000" cy="1219200"/>
          </a:xfrm>
          <a:prstGeom prst="rect">
            <a:avLst/>
          </a:prstGeom>
          <a:solidFill>
            <a:schemeClr val="folHlink"/>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CFB2216-A76D-43D9-B083-E00FD88A9AE3}"/>
              </a:ext>
            </a:extLst>
          </p:cNvPr>
          <p:cNvSpPr>
            <a:spLocks noGrp="1" noChangeArrowheads="1"/>
          </p:cNvSpPr>
          <p:nvPr>
            <p:ph type="title"/>
          </p:nvPr>
        </p:nvSpPr>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Name of the Functionality</a:t>
            </a:r>
          </a:p>
        </p:txBody>
      </p:sp>
      <p:sp>
        <p:nvSpPr>
          <p:cNvPr id="75779" name="Arc 3">
            <a:extLst>
              <a:ext uri="{FF2B5EF4-FFF2-40B4-BE49-F238E27FC236}">
                <a16:creationId xmlns:a16="http://schemas.microsoft.com/office/drawing/2014/main" id="{F5873D2D-371B-4444-82C7-00E6827D38A9}"/>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5780" name="Oval 4">
            <a:extLst>
              <a:ext uri="{FF2B5EF4-FFF2-40B4-BE49-F238E27FC236}">
                <a16:creationId xmlns:a16="http://schemas.microsoft.com/office/drawing/2014/main" id="{D1603B86-B2DF-4FB4-862F-FE0838AA853E}"/>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1</a:t>
            </a:r>
          </a:p>
        </p:txBody>
      </p:sp>
      <p:sp>
        <p:nvSpPr>
          <p:cNvPr id="75781" name="Text Box 5">
            <a:extLst>
              <a:ext uri="{FF2B5EF4-FFF2-40B4-BE49-F238E27FC236}">
                <a16:creationId xmlns:a16="http://schemas.microsoft.com/office/drawing/2014/main" id="{19BB5B5A-67DE-493A-B0D4-02D3716F34D9}"/>
              </a:ext>
            </a:extLst>
          </p:cNvPr>
          <p:cNvSpPr txBox="1">
            <a:spLocks noChangeArrowheads="1"/>
          </p:cNvSpPr>
          <p:nvPr/>
        </p:nvSpPr>
        <p:spPr bwMode="auto">
          <a:xfrm>
            <a:off x="3048000" y="12954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PrepareMe</a:t>
            </a:r>
          </a:p>
        </p:txBody>
      </p:sp>
      <p:sp>
        <p:nvSpPr>
          <p:cNvPr id="75782" name="Oval 6">
            <a:extLst>
              <a:ext uri="{FF2B5EF4-FFF2-40B4-BE49-F238E27FC236}">
                <a16:creationId xmlns:a16="http://schemas.microsoft.com/office/drawing/2014/main" id="{8F0BE4D2-733D-439D-A364-582FACA01647}"/>
              </a:ext>
            </a:extLst>
          </p:cNvPr>
          <p:cNvSpPr>
            <a:spLocks noChangeArrowheads="1"/>
          </p:cNvSpPr>
          <p:nvPr/>
        </p:nvSpPr>
        <p:spPr bwMode="auto">
          <a:xfrm>
            <a:off x="1676400" y="24384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75783" name="Text Box 7">
            <a:extLst>
              <a:ext uri="{FF2B5EF4-FFF2-40B4-BE49-F238E27FC236}">
                <a16:creationId xmlns:a16="http://schemas.microsoft.com/office/drawing/2014/main" id="{A110266A-C209-4DC1-9531-5C959CA906C3}"/>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TellMe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75784" name="Oval 8">
            <a:extLst>
              <a:ext uri="{FF2B5EF4-FFF2-40B4-BE49-F238E27FC236}">
                <a16:creationId xmlns:a16="http://schemas.microsoft.com/office/drawing/2014/main" id="{3AC634C1-1880-4AE7-A8FD-D7942994A3D1}"/>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75785" name="Text Box 9">
            <a:extLst>
              <a:ext uri="{FF2B5EF4-FFF2-40B4-BE49-F238E27FC236}">
                <a16:creationId xmlns:a16="http://schemas.microsoft.com/office/drawing/2014/main" id="{B6605EEF-3B34-411F-8CD9-0EDE21F4BC34}"/>
              </a:ext>
            </a:extLst>
          </p:cNvPr>
          <p:cNvSpPr txBox="1">
            <a:spLocks noChangeArrowheads="1"/>
          </p:cNvSpPr>
          <p:nvPr/>
        </p:nvSpPr>
        <p:spPr bwMode="auto">
          <a:xfrm>
            <a:off x="3124200" y="34290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ShowMe</a:t>
            </a:r>
          </a:p>
        </p:txBody>
      </p:sp>
      <p:sp>
        <p:nvSpPr>
          <p:cNvPr id="75786" name="Oval 10">
            <a:extLst>
              <a:ext uri="{FF2B5EF4-FFF2-40B4-BE49-F238E27FC236}">
                <a16:creationId xmlns:a16="http://schemas.microsoft.com/office/drawing/2014/main" id="{E6E53AC6-8226-4844-8D39-EF768E2CD3D6}"/>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75787" name="Text Box 11">
            <a:extLst>
              <a:ext uri="{FF2B5EF4-FFF2-40B4-BE49-F238E27FC236}">
                <a16:creationId xmlns:a16="http://schemas.microsoft.com/office/drawing/2014/main" id="{E8164224-8846-4EBE-899A-3CD1A76D2605}"/>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LetMe</a:t>
            </a:r>
          </a:p>
        </p:txBody>
      </p:sp>
      <p:sp>
        <p:nvSpPr>
          <p:cNvPr id="75788" name="Oval 12">
            <a:extLst>
              <a:ext uri="{FF2B5EF4-FFF2-40B4-BE49-F238E27FC236}">
                <a16:creationId xmlns:a16="http://schemas.microsoft.com/office/drawing/2014/main" id="{A2BE63E7-07F9-4A94-8A67-31B1D847CC1C}"/>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75789" name="Text Box 13">
            <a:extLst>
              <a:ext uri="{FF2B5EF4-FFF2-40B4-BE49-F238E27FC236}">
                <a16:creationId xmlns:a16="http://schemas.microsoft.com/office/drawing/2014/main" id="{7A2DA69E-DFD6-4D7E-8333-DD13DC7080C6}"/>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solidFill>
                  <a:srgbClr val="A9A9A9"/>
                </a:solidFill>
                <a:latin typeface="Verdana" panose="020B0604030504040204" pitchFamily="34" charset="0"/>
                <a:ea typeface="Verdana" panose="020B0604030504040204" pitchFamily="34" charset="0"/>
                <a:cs typeface="Verdana" panose="020B0604030504040204" pitchFamily="34" charset="0"/>
              </a:rPr>
              <a:t>HelpMe</a:t>
            </a:r>
            <a:endParaRPr lang="en-US" altLang="en-US" sz="2400" dirty="0">
              <a:solidFill>
                <a:srgbClr val="A9A9A9"/>
              </a:solidFill>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5DC190C-15E0-4262-9A98-9C318DEB6C5B}"/>
              </a:ext>
            </a:extLst>
          </p:cNvPr>
          <p:cNvSpPr>
            <a:spLocks noGrp="1" noChangeArrowheads="1"/>
          </p:cNvSpPr>
          <p:nvPr>
            <p:ph type="title"/>
          </p:nvPr>
        </p:nvSpPr>
        <p:spPr/>
        <p:txBody>
          <a:bodyPr/>
          <a:lstStyle/>
          <a:p>
            <a:pPr eaLnBrk="1" hangingPunct="1"/>
            <a:r>
              <a:rPr lang="en-US" altLang="en-US" sz="2800" dirty="0" err="1">
                <a:solidFill>
                  <a:schemeClr val="accent1"/>
                </a:solidFill>
                <a:latin typeface="Verdana" panose="020B0604030504040204" pitchFamily="34" charset="0"/>
                <a:ea typeface="Verdana" panose="020B0604030504040204" pitchFamily="34" charset="0"/>
                <a:cs typeface="Verdana" panose="020B0604030504040204" pitchFamily="34" charset="0"/>
              </a:rPr>
              <a:t>ShowMe</a:t>
            </a:r>
            <a:endPar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Text Box 39">
            <a:extLst>
              <a:ext uri="{FF2B5EF4-FFF2-40B4-BE49-F238E27FC236}">
                <a16:creationId xmlns:a16="http://schemas.microsoft.com/office/drawing/2014/main" id="{D45A0681-DA3E-4F78-B669-1E0E8BBC8BD0}"/>
              </a:ext>
            </a:extLst>
          </p:cNvPr>
          <p:cNvSpPr txBox="1">
            <a:spLocks noChangeArrowheads="1"/>
          </p:cNvSpPr>
          <p:nvPr/>
        </p:nvSpPr>
        <p:spPr bwMode="auto">
          <a:xfrm>
            <a:off x="1981200" y="1524000"/>
            <a:ext cx="4283075" cy="2031325"/>
          </a:xfrm>
          <a:prstGeom prst="rect">
            <a:avLst/>
          </a:prstGeom>
          <a:noFill/>
          <a:ln w="15875">
            <a:solidFill>
              <a:srgbClr val="FF9900"/>
            </a:solidFill>
            <a:miter lim="800000"/>
            <a:headEnd/>
            <a:tailEnd/>
          </a:ln>
          <a:effectLst/>
        </p:spPr>
        <p:txBody>
          <a:bodyPr>
            <a:spAutoFit/>
          </a:bodyPr>
          <a:lstStyle/>
          <a:p>
            <a:pPr eaLnBrk="1" hangingPunct="1">
              <a:defRPr/>
            </a:pPr>
            <a:r>
              <a:rPr lang="en-US">
                <a:latin typeface="Verdana" panose="020B0604030504040204" pitchFamily="34" charset="0"/>
                <a:ea typeface="Verdana" panose="020B0604030504040204" pitchFamily="34" charset="0"/>
                <a:cs typeface="Verdana" panose="020B0604030504040204" pitchFamily="34" charset="0"/>
              </a:rPr>
              <a:t>Agenda</a:t>
            </a:r>
          </a:p>
          <a:p>
            <a:pPr lvl="1" eaLnBrk="1" hangingPunct="1">
              <a:buFontTx/>
              <a:buChar char="•"/>
              <a:defRPr/>
            </a:pPr>
            <a:r>
              <a:rPr lang="en-US">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 </a:t>
            </a:r>
            <a:r>
              <a:rPr lang="en-US">
                <a:latin typeface="Verdana" panose="020B0604030504040204" pitchFamily="34" charset="0"/>
                <a:ea typeface="Verdana" panose="020B0604030504040204" pitchFamily="34" charset="0"/>
                <a:cs typeface="Verdana" panose="020B0604030504040204" pitchFamily="34" charset="0"/>
              </a:rPr>
              <a:t>Purchase requisition</a:t>
            </a:r>
          </a:p>
          <a:p>
            <a:pPr lvl="1" eaLnBrk="1" hangingPunct="1">
              <a:buFontTx/>
              <a:buChar char="•"/>
              <a:defRPr/>
            </a:pPr>
            <a:r>
              <a:rPr lang="en-US">
                <a:latin typeface="Verdana" panose="020B0604030504040204" pitchFamily="34" charset="0"/>
                <a:ea typeface="Verdana" panose="020B0604030504040204" pitchFamily="34" charset="0"/>
                <a:cs typeface="Verdana" panose="020B0604030504040204" pitchFamily="34" charset="0"/>
              </a:rPr>
              <a:t> RFQ</a:t>
            </a:r>
          </a:p>
          <a:p>
            <a:pPr lvl="1" eaLnBrk="1" hangingPunct="1">
              <a:buFontTx/>
              <a:buChar char="•"/>
              <a:defRPr/>
            </a:pPr>
            <a:r>
              <a:rPr lang="en-US">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 </a:t>
            </a:r>
            <a:r>
              <a:rPr lang="en-US">
                <a:latin typeface="Verdana" panose="020B0604030504040204" pitchFamily="34" charset="0"/>
                <a:ea typeface="Verdana" panose="020B0604030504040204" pitchFamily="34" charset="0"/>
                <a:cs typeface="Verdana" panose="020B0604030504040204" pitchFamily="34" charset="0"/>
              </a:rPr>
              <a:t>Vendor quotation</a:t>
            </a:r>
          </a:p>
          <a:p>
            <a:pPr lvl="1" eaLnBrk="1" hangingPunct="1">
              <a:buFontTx/>
              <a:buChar char="•"/>
              <a:defRPr/>
            </a:pPr>
            <a:r>
              <a:rPr lang="en-US">
                <a:effectLst>
                  <a:outerShdw blurRad="38100" dist="38100" dir="2700000" algn="tl">
                    <a:srgbClr val="C0C0C0"/>
                  </a:outerShdw>
                </a:effectLst>
                <a:latin typeface="Verdana" panose="020B0604030504040204" pitchFamily="34" charset="0"/>
                <a:ea typeface="Verdana" panose="020B0604030504040204" pitchFamily="34" charset="0"/>
                <a:cs typeface="Verdana" panose="020B0604030504040204" pitchFamily="34" charset="0"/>
              </a:rPr>
              <a:t> </a:t>
            </a:r>
            <a:r>
              <a:rPr lang="en-US">
                <a:latin typeface="Verdana" panose="020B0604030504040204" pitchFamily="34" charset="0"/>
                <a:ea typeface="Verdana" panose="020B0604030504040204" pitchFamily="34" charset="0"/>
                <a:cs typeface="Verdana" panose="020B0604030504040204" pitchFamily="34" charset="0"/>
              </a:rPr>
              <a:t>Purchase order</a:t>
            </a:r>
          </a:p>
          <a:p>
            <a:pPr eaLnBrk="1" hangingPunct="1">
              <a:defRPr/>
            </a:pPr>
            <a:endParaRPr lang="en-US">
              <a:latin typeface="Verdana" panose="020B0604030504040204" pitchFamily="34" charset="0"/>
              <a:ea typeface="Verdana" panose="020B0604030504040204" pitchFamily="34" charset="0"/>
              <a:cs typeface="Verdana" panose="020B0604030504040204" pitchFamily="34" charset="0"/>
            </a:endParaRPr>
          </a:p>
          <a:p>
            <a:pPr eaLnBrk="1" hangingPunct="1">
              <a:defRPr/>
            </a:pP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E3ACAA8-4469-4162-A432-FEBBDBEDEED1}"/>
              </a:ext>
            </a:extLst>
          </p:cNvPr>
          <p:cNvSpPr>
            <a:spLocks noGrp="1" noChangeArrowheads="1"/>
          </p:cNvSpPr>
          <p:nvPr>
            <p:ph type="title"/>
          </p:nvPr>
        </p:nvSpPr>
        <p:spPr>
          <a:xfrm>
            <a:off x="0" y="228600"/>
            <a:ext cx="8915400" cy="685800"/>
          </a:xfrm>
        </p:spPr>
        <p:txBody>
          <a:bodyPr lIns="92075" tIns="46038" rIns="92075" bIns="46038"/>
          <a:lstStyle/>
          <a:p>
            <a:pPr eaLnBrk="1" hangingPunct="1"/>
            <a:r>
              <a:rPr lang="en-US" altLang="en-US" sz="280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a:t>
            </a:r>
          </a:p>
        </p:txBody>
      </p:sp>
      <p:grpSp>
        <p:nvGrpSpPr>
          <p:cNvPr id="79875" name="Group 3">
            <a:extLst>
              <a:ext uri="{FF2B5EF4-FFF2-40B4-BE49-F238E27FC236}">
                <a16:creationId xmlns:a16="http://schemas.microsoft.com/office/drawing/2014/main" id="{FCAF271C-BA03-4291-A640-32B07F0059B8}"/>
              </a:ext>
            </a:extLst>
          </p:cNvPr>
          <p:cNvGrpSpPr>
            <a:grpSpLocks/>
          </p:cNvGrpSpPr>
          <p:nvPr/>
        </p:nvGrpSpPr>
        <p:grpSpPr bwMode="auto">
          <a:xfrm>
            <a:off x="763588" y="1425575"/>
            <a:ext cx="1249362" cy="796925"/>
            <a:chOff x="481" y="898"/>
            <a:chExt cx="787" cy="502"/>
          </a:xfrm>
        </p:grpSpPr>
        <p:graphicFrame>
          <p:nvGraphicFramePr>
            <p:cNvPr id="79949" name="Object 4">
              <a:hlinkClick r:id="" action="ppaction://ole?verb=0"/>
              <a:extLst>
                <a:ext uri="{FF2B5EF4-FFF2-40B4-BE49-F238E27FC236}">
                  <a16:creationId xmlns:a16="http://schemas.microsoft.com/office/drawing/2014/main" id="{58BBE93F-5755-4DFF-AA16-27878035B91F}"/>
                </a:ext>
              </a:extLst>
            </p:cNvPr>
            <p:cNvGraphicFramePr>
              <a:graphicFrameLocks/>
            </p:cNvGraphicFramePr>
            <p:nvPr/>
          </p:nvGraphicFramePr>
          <p:xfrm>
            <a:off x="481" y="898"/>
            <a:ext cx="787" cy="502"/>
          </p:xfrm>
          <a:graphic>
            <a:graphicData uri="http://schemas.openxmlformats.org/presentationml/2006/ole">
              <mc:AlternateContent xmlns:mc="http://schemas.openxmlformats.org/markup-compatibility/2006">
                <mc:Choice xmlns:v="urn:schemas-microsoft-com:vml" Requires="v">
                  <p:oleObj spid="_x0000_s80016" name="CorelDRAW! Grafik" r:id="rId4" imgW="88179" imgH="1353721" progId="CDraw">
                    <p:embed/>
                  </p:oleObj>
                </mc:Choice>
                <mc:Fallback>
                  <p:oleObj name="CorelDRAW! Grafik" r:id="rId4" imgW="88179" imgH="1353721" progId="CDraw">
                    <p:embed/>
                    <p:pic>
                      <p:nvPicPr>
                        <p:cNvPr id="0"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 y="898"/>
                          <a:ext cx="787" cy="502"/>
                        </a:xfrm>
                        <a:prstGeom prst="rect">
                          <a:avLst/>
                        </a:prstGeom>
                        <a:noFill/>
                        <a:ln w="127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9950" name="Group 5">
              <a:extLst>
                <a:ext uri="{FF2B5EF4-FFF2-40B4-BE49-F238E27FC236}">
                  <a16:creationId xmlns:a16="http://schemas.microsoft.com/office/drawing/2014/main" id="{D6646DFD-BC1C-43A9-AC6F-7BBE3501AC58}"/>
                </a:ext>
              </a:extLst>
            </p:cNvPr>
            <p:cNvGrpSpPr>
              <a:grpSpLocks/>
            </p:cNvGrpSpPr>
            <p:nvPr/>
          </p:nvGrpSpPr>
          <p:grpSpPr bwMode="auto">
            <a:xfrm>
              <a:off x="582" y="1043"/>
              <a:ext cx="300" cy="238"/>
              <a:chOff x="582" y="1043"/>
              <a:chExt cx="300" cy="238"/>
            </a:xfrm>
          </p:grpSpPr>
          <p:sp>
            <p:nvSpPr>
              <p:cNvPr id="79951" name="Line 6">
                <a:extLst>
                  <a:ext uri="{FF2B5EF4-FFF2-40B4-BE49-F238E27FC236}">
                    <a16:creationId xmlns:a16="http://schemas.microsoft.com/office/drawing/2014/main" id="{5A228E4F-C1D0-4052-9F51-CA9BA2712865}"/>
                  </a:ext>
                </a:extLst>
              </p:cNvPr>
              <p:cNvSpPr>
                <a:spLocks noChangeShapeType="1"/>
              </p:cNvSpPr>
              <p:nvPr/>
            </p:nvSpPr>
            <p:spPr bwMode="auto">
              <a:xfrm>
                <a:off x="582" y="1043"/>
                <a:ext cx="30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2" name="Line 7">
                <a:extLst>
                  <a:ext uri="{FF2B5EF4-FFF2-40B4-BE49-F238E27FC236}">
                    <a16:creationId xmlns:a16="http://schemas.microsoft.com/office/drawing/2014/main" id="{BD0181A9-50DE-4EF3-9466-49081A86448E}"/>
                  </a:ext>
                </a:extLst>
              </p:cNvPr>
              <p:cNvSpPr>
                <a:spLocks noChangeShapeType="1"/>
              </p:cNvSpPr>
              <p:nvPr/>
            </p:nvSpPr>
            <p:spPr bwMode="auto">
              <a:xfrm>
                <a:off x="582" y="1101"/>
                <a:ext cx="30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3" name="Line 8">
                <a:extLst>
                  <a:ext uri="{FF2B5EF4-FFF2-40B4-BE49-F238E27FC236}">
                    <a16:creationId xmlns:a16="http://schemas.microsoft.com/office/drawing/2014/main" id="{DD0E7086-5CDD-4EA8-BA0A-FE07547B4DCB}"/>
                  </a:ext>
                </a:extLst>
              </p:cNvPr>
              <p:cNvSpPr>
                <a:spLocks noChangeShapeType="1"/>
              </p:cNvSpPr>
              <p:nvPr/>
            </p:nvSpPr>
            <p:spPr bwMode="auto">
              <a:xfrm>
                <a:off x="582" y="1162"/>
                <a:ext cx="30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4" name="Line 9">
                <a:extLst>
                  <a:ext uri="{FF2B5EF4-FFF2-40B4-BE49-F238E27FC236}">
                    <a16:creationId xmlns:a16="http://schemas.microsoft.com/office/drawing/2014/main" id="{E257FA5A-D429-42D0-9E04-475B65717AF3}"/>
                  </a:ext>
                </a:extLst>
              </p:cNvPr>
              <p:cNvSpPr>
                <a:spLocks noChangeShapeType="1"/>
              </p:cNvSpPr>
              <p:nvPr/>
            </p:nvSpPr>
            <p:spPr bwMode="auto">
              <a:xfrm>
                <a:off x="582" y="1221"/>
                <a:ext cx="30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55" name="Line 10">
                <a:extLst>
                  <a:ext uri="{FF2B5EF4-FFF2-40B4-BE49-F238E27FC236}">
                    <a16:creationId xmlns:a16="http://schemas.microsoft.com/office/drawing/2014/main" id="{DC29A206-AF4F-4F24-8CF1-1B0CA968AAA8}"/>
                  </a:ext>
                </a:extLst>
              </p:cNvPr>
              <p:cNvSpPr>
                <a:spLocks noChangeShapeType="1"/>
              </p:cNvSpPr>
              <p:nvPr/>
            </p:nvSpPr>
            <p:spPr bwMode="auto">
              <a:xfrm>
                <a:off x="582" y="1281"/>
                <a:ext cx="300"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 name="Oval 11">
            <a:extLst>
              <a:ext uri="{FF2B5EF4-FFF2-40B4-BE49-F238E27FC236}">
                <a16:creationId xmlns:a16="http://schemas.microsoft.com/office/drawing/2014/main" id="{6EDBD77F-17CA-499C-ADB0-674069BA7A4B}"/>
              </a:ext>
            </a:extLst>
          </p:cNvPr>
          <p:cNvSpPr>
            <a:spLocks noChangeArrowheads="1"/>
          </p:cNvSpPr>
          <p:nvPr/>
        </p:nvSpPr>
        <p:spPr bwMode="auto">
          <a:xfrm>
            <a:off x="330200" y="1076325"/>
            <a:ext cx="333375" cy="292100"/>
          </a:xfrm>
          <a:prstGeom prst="ellipse">
            <a:avLst/>
          </a:prstGeom>
          <a:solidFill>
            <a:schemeClr val="folHlink"/>
          </a:solidFill>
          <a:ln w="12700">
            <a:solidFill>
              <a:schemeClr val="bg2"/>
            </a:solidFill>
            <a:round/>
            <a:headEnd/>
            <a:tailEnd/>
          </a:ln>
          <a:effectLst/>
        </p:spPr>
        <p:txBody>
          <a:bodyPr wrap="none" lIns="0" tIns="0" rIns="0" bIns="0" anchor="ctr"/>
          <a:lstStyle/>
          <a:p>
            <a:pPr algn="ctr" defTabSz="479425" eaLnBrk="1" hangingPunct="1">
              <a:lnSpc>
                <a:spcPct val="90000"/>
              </a:lnSpc>
              <a:defRPr/>
            </a:pPr>
            <a:r>
              <a:rPr lang="ko-KR" altLang="en-US" sz="1900" b="1">
                <a:solidFill>
                  <a:schemeClr val="bg1"/>
                </a:solidFill>
                <a:effectLst>
                  <a:outerShdw blurRad="38100" dist="38100" dir="2700000" algn="tl">
                    <a:srgbClr val="000000"/>
                  </a:outerShdw>
                </a:effectLst>
                <a:latin typeface="Arial" charset="0"/>
                <a:ea typeface="굴림" pitchFamily="50" charset="-127"/>
                <a:cs typeface="Arial" charset="0"/>
              </a:rPr>
              <a:t>1</a:t>
            </a:r>
          </a:p>
        </p:txBody>
      </p:sp>
      <p:sp>
        <p:nvSpPr>
          <p:cNvPr id="12" name="Rectangle 12">
            <a:extLst>
              <a:ext uri="{FF2B5EF4-FFF2-40B4-BE49-F238E27FC236}">
                <a16:creationId xmlns:a16="http://schemas.microsoft.com/office/drawing/2014/main" id="{5A193CE6-9BE3-4627-B5FD-765F53E82BEB}"/>
              </a:ext>
            </a:extLst>
          </p:cNvPr>
          <p:cNvSpPr>
            <a:spLocks noChangeArrowheads="1"/>
          </p:cNvSpPr>
          <p:nvPr/>
        </p:nvSpPr>
        <p:spPr bwMode="auto">
          <a:xfrm>
            <a:off x="719138" y="1016000"/>
            <a:ext cx="6277359" cy="698909"/>
          </a:xfrm>
          <a:prstGeom prst="rect">
            <a:avLst/>
          </a:prstGeom>
          <a:noFill/>
          <a:ln w="12700">
            <a:noFill/>
            <a:miter lim="800000"/>
            <a:headEnd/>
            <a:tailEnd/>
          </a:ln>
          <a:effectLst/>
        </p:spPr>
        <p:txBody>
          <a:bodyPr wrap="none" lIns="82550" tIns="41275" rIns="82550" bIns="41275">
            <a:spAutoFit/>
          </a:bodyPr>
          <a:lstStyle/>
          <a:p>
            <a:pPr marL="1028700" indent="-1028700" defTabSz="739775" eaLnBrk="1" hangingPunct="1">
              <a:defRPr/>
            </a:pPr>
            <a:r>
              <a:rPr lang="ko-KR" altLang="en-US" sz="2000" dirty="0">
                <a:latin typeface="Arial" charset="0"/>
                <a:ea typeface="굴림" pitchFamily="50" charset="-127"/>
                <a:cs typeface="Arial" charset="0"/>
              </a:rPr>
              <a:t> </a:t>
            </a:r>
            <a:r>
              <a:rPr lang="en-US" altLang="ko-KR" sz="2000" dirty="0">
                <a:latin typeface="Arial" charset="0"/>
                <a:ea typeface="굴림" pitchFamily="50" charset="-127"/>
                <a:cs typeface="Arial" charset="0"/>
              </a:rPr>
              <a:t>Default data for line items</a:t>
            </a:r>
          </a:p>
          <a:p>
            <a:pPr marL="1028700" indent="-1028700" defTabSz="739775" eaLnBrk="1" hangingPunct="1">
              <a:defRPr/>
            </a:pPr>
            <a:r>
              <a:rPr lang="en-US" altLang="ko-KR" sz="2000" dirty="0">
                <a:latin typeface="Arial" charset="0"/>
                <a:ea typeface="굴림" pitchFamily="50" charset="-127"/>
                <a:cs typeface="Arial" charset="0"/>
              </a:rPr>
              <a:t>		</a:t>
            </a:r>
            <a:r>
              <a:rPr lang="en-US" altLang="ko-KR" dirty="0">
                <a:latin typeface="Arial" charset="0"/>
                <a:ea typeface="굴림" pitchFamily="50" charset="-127"/>
                <a:cs typeface="Arial" charset="0"/>
              </a:rPr>
              <a:t>Delivery dates, purchasing groups, plant, etc.</a:t>
            </a:r>
          </a:p>
        </p:txBody>
      </p:sp>
      <p:grpSp>
        <p:nvGrpSpPr>
          <p:cNvPr id="79878" name="Group 13">
            <a:extLst>
              <a:ext uri="{FF2B5EF4-FFF2-40B4-BE49-F238E27FC236}">
                <a16:creationId xmlns:a16="http://schemas.microsoft.com/office/drawing/2014/main" id="{A9575917-8FB4-49FB-9712-D53245ECD410}"/>
              </a:ext>
            </a:extLst>
          </p:cNvPr>
          <p:cNvGrpSpPr>
            <a:grpSpLocks/>
          </p:cNvGrpSpPr>
          <p:nvPr/>
        </p:nvGrpSpPr>
        <p:grpSpPr bwMode="auto">
          <a:xfrm>
            <a:off x="1998663" y="2606675"/>
            <a:ext cx="1214437" cy="873125"/>
            <a:chOff x="1259" y="1642"/>
            <a:chExt cx="765" cy="550"/>
          </a:xfrm>
        </p:grpSpPr>
        <p:graphicFrame>
          <p:nvGraphicFramePr>
            <p:cNvPr id="79942" name="Object 14">
              <a:hlinkClick r:id="" action="ppaction://ole?verb=0"/>
              <a:extLst>
                <a:ext uri="{FF2B5EF4-FFF2-40B4-BE49-F238E27FC236}">
                  <a16:creationId xmlns:a16="http://schemas.microsoft.com/office/drawing/2014/main" id="{3EDA9D34-DD74-4B0F-BD04-1634DD01DCE9}"/>
                </a:ext>
              </a:extLst>
            </p:cNvPr>
            <p:cNvGraphicFramePr>
              <a:graphicFrameLocks/>
            </p:cNvGraphicFramePr>
            <p:nvPr/>
          </p:nvGraphicFramePr>
          <p:xfrm>
            <a:off x="1259" y="1642"/>
            <a:ext cx="765" cy="550"/>
          </p:xfrm>
          <a:graphic>
            <a:graphicData uri="http://schemas.openxmlformats.org/presentationml/2006/ole">
              <mc:AlternateContent xmlns:mc="http://schemas.openxmlformats.org/markup-compatibility/2006">
                <mc:Choice xmlns:v="urn:schemas-microsoft-com:vml" Requires="v">
                  <p:oleObj spid="_x0000_s80017" name="CorelDRAW! Grafik" r:id="rId6" imgW="88179" imgH="1353721" progId="CDraw">
                    <p:embed/>
                  </p:oleObj>
                </mc:Choice>
                <mc:Fallback>
                  <p:oleObj name="CorelDRAW! Grafik" r:id="rId6" imgW="88179" imgH="1353721" progId="CDraw">
                    <p:embed/>
                    <p:pic>
                      <p:nvPicPr>
                        <p:cNvPr id="0" name="Object 1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 y="1642"/>
                          <a:ext cx="765" cy="550"/>
                        </a:xfrm>
                        <a:prstGeom prst="rect">
                          <a:avLst/>
                        </a:prstGeom>
                        <a:noFill/>
                        <a:ln w="127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9943" name="Group 15">
              <a:extLst>
                <a:ext uri="{FF2B5EF4-FFF2-40B4-BE49-F238E27FC236}">
                  <a16:creationId xmlns:a16="http://schemas.microsoft.com/office/drawing/2014/main" id="{04560DB0-5DE5-4EC1-A743-6CF2324E3330}"/>
                </a:ext>
              </a:extLst>
            </p:cNvPr>
            <p:cNvGrpSpPr>
              <a:grpSpLocks/>
            </p:cNvGrpSpPr>
            <p:nvPr/>
          </p:nvGrpSpPr>
          <p:grpSpPr bwMode="auto">
            <a:xfrm>
              <a:off x="1405" y="1789"/>
              <a:ext cx="472" cy="257"/>
              <a:chOff x="1405" y="1789"/>
              <a:chExt cx="472" cy="257"/>
            </a:xfrm>
          </p:grpSpPr>
          <p:sp>
            <p:nvSpPr>
              <p:cNvPr id="79944" name="Line 16">
                <a:extLst>
                  <a:ext uri="{FF2B5EF4-FFF2-40B4-BE49-F238E27FC236}">
                    <a16:creationId xmlns:a16="http://schemas.microsoft.com/office/drawing/2014/main" id="{4A50C733-CAFE-4917-9FFD-64BCB655C2F5}"/>
                  </a:ext>
                </a:extLst>
              </p:cNvPr>
              <p:cNvSpPr>
                <a:spLocks noChangeShapeType="1"/>
              </p:cNvSpPr>
              <p:nvPr/>
            </p:nvSpPr>
            <p:spPr bwMode="auto">
              <a:xfrm>
                <a:off x="1405" y="1789"/>
                <a:ext cx="472"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5" name="Line 17">
                <a:extLst>
                  <a:ext uri="{FF2B5EF4-FFF2-40B4-BE49-F238E27FC236}">
                    <a16:creationId xmlns:a16="http://schemas.microsoft.com/office/drawing/2014/main" id="{258B51C0-BEFC-4394-B510-AA32FD2A23C6}"/>
                  </a:ext>
                </a:extLst>
              </p:cNvPr>
              <p:cNvSpPr>
                <a:spLocks noChangeShapeType="1"/>
              </p:cNvSpPr>
              <p:nvPr/>
            </p:nvSpPr>
            <p:spPr bwMode="auto">
              <a:xfrm>
                <a:off x="1405" y="1852"/>
                <a:ext cx="472"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6" name="Line 18">
                <a:extLst>
                  <a:ext uri="{FF2B5EF4-FFF2-40B4-BE49-F238E27FC236}">
                    <a16:creationId xmlns:a16="http://schemas.microsoft.com/office/drawing/2014/main" id="{9056A3B3-618D-42FC-8A8D-E822014E3293}"/>
                  </a:ext>
                </a:extLst>
              </p:cNvPr>
              <p:cNvSpPr>
                <a:spLocks noChangeShapeType="1"/>
              </p:cNvSpPr>
              <p:nvPr/>
            </p:nvSpPr>
            <p:spPr bwMode="auto">
              <a:xfrm>
                <a:off x="1405" y="1918"/>
                <a:ext cx="472"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7" name="Line 19">
                <a:extLst>
                  <a:ext uri="{FF2B5EF4-FFF2-40B4-BE49-F238E27FC236}">
                    <a16:creationId xmlns:a16="http://schemas.microsoft.com/office/drawing/2014/main" id="{0EFF0348-28B1-40F2-BB0D-4E846E390B1A}"/>
                  </a:ext>
                </a:extLst>
              </p:cNvPr>
              <p:cNvSpPr>
                <a:spLocks noChangeShapeType="1"/>
              </p:cNvSpPr>
              <p:nvPr/>
            </p:nvSpPr>
            <p:spPr bwMode="auto">
              <a:xfrm>
                <a:off x="1405" y="1982"/>
                <a:ext cx="472"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8" name="Line 20">
                <a:extLst>
                  <a:ext uri="{FF2B5EF4-FFF2-40B4-BE49-F238E27FC236}">
                    <a16:creationId xmlns:a16="http://schemas.microsoft.com/office/drawing/2014/main" id="{A963D230-FCB8-4848-8023-117045C24E77}"/>
                  </a:ext>
                </a:extLst>
              </p:cNvPr>
              <p:cNvSpPr>
                <a:spLocks noChangeShapeType="1"/>
              </p:cNvSpPr>
              <p:nvPr/>
            </p:nvSpPr>
            <p:spPr bwMode="auto">
              <a:xfrm>
                <a:off x="1405" y="2046"/>
                <a:ext cx="472"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1" name="Rectangle 21">
            <a:extLst>
              <a:ext uri="{FF2B5EF4-FFF2-40B4-BE49-F238E27FC236}">
                <a16:creationId xmlns:a16="http://schemas.microsoft.com/office/drawing/2014/main" id="{48FDBAD7-C7CC-47C5-892D-3C92F9E18FAA}"/>
              </a:ext>
            </a:extLst>
          </p:cNvPr>
          <p:cNvSpPr>
            <a:spLocks noChangeArrowheads="1"/>
          </p:cNvSpPr>
          <p:nvPr/>
        </p:nvSpPr>
        <p:spPr bwMode="auto">
          <a:xfrm>
            <a:off x="2024063" y="2201863"/>
            <a:ext cx="5969000" cy="949325"/>
          </a:xfrm>
          <a:prstGeom prst="rect">
            <a:avLst/>
          </a:prstGeom>
          <a:noFill/>
          <a:ln w="12700">
            <a:noFill/>
            <a:miter lim="800000"/>
            <a:headEnd/>
            <a:tailEnd/>
          </a:ln>
          <a:effectLst/>
        </p:spPr>
        <p:txBody>
          <a:bodyPr lIns="82550" tIns="41275" rIns="82550" bIns="41275">
            <a:spAutoFit/>
          </a:bodyPr>
          <a:lstStyle/>
          <a:p>
            <a:pPr marL="1371600" indent="-1371600" defTabSz="739775" eaLnBrk="1" hangingPunct="1">
              <a:defRPr/>
            </a:pPr>
            <a:r>
              <a:rPr lang="en-US" altLang="ko-KR" sz="2000" dirty="0">
                <a:latin typeface="Arial" charset="0"/>
                <a:ea typeface="굴림" pitchFamily="50" charset="-127"/>
                <a:cs typeface="Arial" charset="0"/>
              </a:rPr>
              <a:t>Maintain line item data on overview screen </a:t>
            </a:r>
            <a:br>
              <a:rPr lang="en-US" altLang="ko-KR" sz="2000" dirty="0">
                <a:latin typeface="Arial" charset="0"/>
                <a:ea typeface="굴림" pitchFamily="50" charset="-127"/>
                <a:cs typeface="Arial" charset="0"/>
              </a:rPr>
            </a:br>
            <a:r>
              <a:rPr lang="en-US" altLang="ko-KR" dirty="0">
                <a:latin typeface="Arial" charset="0"/>
                <a:ea typeface="굴림" pitchFamily="50" charset="-127"/>
                <a:cs typeface="Arial" charset="0"/>
              </a:rPr>
              <a:t>Materials, quantities, delivery dates, purchasing group, etc.</a:t>
            </a:r>
          </a:p>
        </p:txBody>
      </p:sp>
      <p:grpSp>
        <p:nvGrpSpPr>
          <p:cNvPr id="79880" name="Group 22">
            <a:extLst>
              <a:ext uri="{FF2B5EF4-FFF2-40B4-BE49-F238E27FC236}">
                <a16:creationId xmlns:a16="http://schemas.microsoft.com/office/drawing/2014/main" id="{5318E781-5117-419F-9295-DE4267CF37D4}"/>
              </a:ext>
            </a:extLst>
          </p:cNvPr>
          <p:cNvGrpSpPr>
            <a:grpSpLocks/>
          </p:cNvGrpSpPr>
          <p:nvPr/>
        </p:nvGrpSpPr>
        <p:grpSpPr bwMode="auto">
          <a:xfrm>
            <a:off x="3373438" y="4005263"/>
            <a:ext cx="1173162" cy="788987"/>
            <a:chOff x="2125" y="2523"/>
            <a:chExt cx="739" cy="497"/>
          </a:xfrm>
        </p:grpSpPr>
        <p:graphicFrame>
          <p:nvGraphicFramePr>
            <p:cNvPr id="79915" name="Object 23">
              <a:hlinkClick r:id="" action="ppaction://ole?verb=0"/>
              <a:extLst>
                <a:ext uri="{FF2B5EF4-FFF2-40B4-BE49-F238E27FC236}">
                  <a16:creationId xmlns:a16="http://schemas.microsoft.com/office/drawing/2014/main" id="{DB807093-280B-456C-B729-641C29DB0322}"/>
                </a:ext>
              </a:extLst>
            </p:cNvPr>
            <p:cNvGraphicFramePr>
              <a:graphicFrameLocks/>
            </p:cNvGraphicFramePr>
            <p:nvPr/>
          </p:nvGraphicFramePr>
          <p:xfrm>
            <a:off x="2125" y="2523"/>
            <a:ext cx="739" cy="497"/>
          </p:xfrm>
          <a:graphic>
            <a:graphicData uri="http://schemas.openxmlformats.org/presentationml/2006/ole">
              <mc:AlternateContent xmlns:mc="http://schemas.openxmlformats.org/markup-compatibility/2006">
                <mc:Choice xmlns:v="urn:schemas-microsoft-com:vml" Requires="v">
                  <p:oleObj spid="_x0000_s80018" name="CorelDRAW! Grafik" r:id="rId7" imgW="88179" imgH="1353721" progId="CDraw">
                    <p:embed/>
                  </p:oleObj>
                </mc:Choice>
                <mc:Fallback>
                  <p:oleObj name="CorelDRAW! Grafik" r:id="rId7" imgW="88179" imgH="1353721" progId="CDraw">
                    <p:embed/>
                    <p:pic>
                      <p:nvPicPr>
                        <p:cNvPr id="0" name="Object 2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5" y="2523"/>
                          <a:ext cx="739" cy="497"/>
                        </a:xfrm>
                        <a:prstGeom prst="rect">
                          <a:avLst/>
                        </a:prstGeom>
                        <a:noFill/>
                        <a:ln w="127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916" name="Line 24">
              <a:extLst>
                <a:ext uri="{FF2B5EF4-FFF2-40B4-BE49-F238E27FC236}">
                  <a16:creationId xmlns:a16="http://schemas.microsoft.com/office/drawing/2014/main" id="{27BDF871-7767-43D5-9F9C-B6B2CDDB7AE6}"/>
                </a:ext>
              </a:extLst>
            </p:cNvPr>
            <p:cNvSpPr>
              <a:spLocks noChangeShapeType="1"/>
            </p:cNvSpPr>
            <p:nvPr/>
          </p:nvSpPr>
          <p:spPr bwMode="auto">
            <a:xfrm>
              <a:off x="2374" y="2749"/>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7" name="Line 25">
              <a:extLst>
                <a:ext uri="{FF2B5EF4-FFF2-40B4-BE49-F238E27FC236}">
                  <a16:creationId xmlns:a16="http://schemas.microsoft.com/office/drawing/2014/main" id="{53FD2528-7E4D-400F-B8CA-2CCC02927C05}"/>
                </a:ext>
              </a:extLst>
            </p:cNvPr>
            <p:cNvSpPr>
              <a:spLocks noChangeShapeType="1"/>
            </p:cNvSpPr>
            <p:nvPr/>
          </p:nvSpPr>
          <p:spPr bwMode="auto">
            <a:xfrm>
              <a:off x="2374" y="2876"/>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8" name="Line 26">
              <a:extLst>
                <a:ext uri="{FF2B5EF4-FFF2-40B4-BE49-F238E27FC236}">
                  <a16:creationId xmlns:a16="http://schemas.microsoft.com/office/drawing/2014/main" id="{EBA13601-6881-415C-ABDE-8CC0C29182DB}"/>
                </a:ext>
              </a:extLst>
            </p:cNvPr>
            <p:cNvSpPr>
              <a:spLocks noChangeShapeType="1"/>
            </p:cNvSpPr>
            <p:nvPr/>
          </p:nvSpPr>
          <p:spPr bwMode="auto">
            <a:xfrm>
              <a:off x="2374" y="2954"/>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9" name="Line 27">
              <a:extLst>
                <a:ext uri="{FF2B5EF4-FFF2-40B4-BE49-F238E27FC236}">
                  <a16:creationId xmlns:a16="http://schemas.microsoft.com/office/drawing/2014/main" id="{79216335-5365-4395-80D3-A97D05607515}"/>
                </a:ext>
              </a:extLst>
            </p:cNvPr>
            <p:cNvSpPr>
              <a:spLocks noChangeShapeType="1"/>
            </p:cNvSpPr>
            <p:nvPr/>
          </p:nvSpPr>
          <p:spPr bwMode="auto">
            <a:xfrm>
              <a:off x="2669" y="2749"/>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0" name="Line 28">
              <a:extLst>
                <a:ext uri="{FF2B5EF4-FFF2-40B4-BE49-F238E27FC236}">
                  <a16:creationId xmlns:a16="http://schemas.microsoft.com/office/drawing/2014/main" id="{1EE6146E-F86C-44FA-95F0-9EE723906538}"/>
                </a:ext>
              </a:extLst>
            </p:cNvPr>
            <p:cNvSpPr>
              <a:spLocks noChangeShapeType="1"/>
            </p:cNvSpPr>
            <p:nvPr/>
          </p:nvSpPr>
          <p:spPr bwMode="auto">
            <a:xfrm>
              <a:off x="2669" y="2876"/>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1" name="Line 29">
              <a:extLst>
                <a:ext uri="{FF2B5EF4-FFF2-40B4-BE49-F238E27FC236}">
                  <a16:creationId xmlns:a16="http://schemas.microsoft.com/office/drawing/2014/main" id="{5272C1A8-A95D-4073-A7CE-E23F29616E78}"/>
                </a:ext>
              </a:extLst>
            </p:cNvPr>
            <p:cNvSpPr>
              <a:spLocks noChangeShapeType="1"/>
            </p:cNvSpPr>
            <p:nvPr/>
          </p:nvSpPr>
          <p:spPr bwMode="auto">
            <a:xfrm>
              <a:off x="2669" y="2954"/>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2" name="Line 30">
              <a:extLst>
                <a:ext uri="{FF2B5EF4-FFF2-40B4-BE49-F238E27FC236}">
                  <a16:creationId xmlns:a16="http://schemas.microsoft.com/office/drawing/2014/main" id="{92221003-8C3F-4321-BA83-E425EF7CE670}"/>
                </a:ext>
              </a:extLst>
            </p:cNvPr>
            <p:cNvSpPr>
              <a:spLocks noChangeShapeType="1"/>
            </p:cNvSpPr>
            <p:nvPr/>
          </p:nvSpPr>
          <p:spPr bwMode="auto">
            <a:xfrm>
              <a:off x="2165" y="2589"/>
              <a:ext cx="65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3" name="Line 31">
              <a:extLst>
                <a:ext uri="{FF2B5EF4-FFF2-40B4-BE49-F238E27FC236}">
                  <a16:creationId xmlns:a16="http://schemas.microsoft.com/office/drawing/2014/main" id="{0F79C5CE-B91E-45FF-8F96-91B38F28B819}"/>
                </a:ext>
              </a:extLst>
            </p:cNvPr>
            <p:cNvSpPr>
              <a:spLocks noChangeShapeType="1"/>
            </p:cNvSpPr>
            <p:nvPr/>
          </p:nvSpPr>
          <p:spPr bwMode="auto">
            <a:xfrm>
              <a:off x="2165" y="2796"/>
              <a:ext cx="65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4" name="Line 32">
              <a:extLst>
                <a:ext uri="{FF2B5EF4-FFF2-40B4-BE49-F238E27FC236}">
                  <a16:creationId xmlns:a16="http://schemas.microsoft.com/office/drawing/2014/main" id="{2347D766-C7F3-4205-BC4E-A8433028A03C}"/>
                </a:ext>
              </a:extLst>
            </p:cNvPr>
            <p:cNvSpPr>
              <a:spLocks noChangeShapeType="1"/>
            </p:cNvSpPr>
            <p:nvPr/>
          </p:nvSpPr>
          <p:spPr bwMode="auto">
            <a:xfrm>
              <a:off x="2374" y="2836"/>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5" name="Line 33">
              <a:extLst>
                <a:ext uri="{FF2B5EF4-FFF2-40B4-BE49-F238E27FC236}">
                  <a16:creationId xmlns:a16="http://schemas.microsoft.com/office/drawing/2014/main" id="{B49BA83F-4B03-4C7E-AA78-1DDE6E6BA53F}"/>
                </a:ext>
              </a:extLst>
            </p:cNvPr>
            <p:cNvSpPr>
              <a:spLocks noChangeShapeType="1"/>
            </p:cNvSpPr>
            <p:nvPr/>
          </p:nvSpPr>
          <p:spPr bwMode="auto">
            <a:xfrm>
              <a:off x="2669" y="2836"/>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6" name="Line 34">
              <a:extLst>
                <a:ext uri="{FF2B5EF4-FFF2-40B4-BE49-F238E27FC236}">
                  <a16:creationId xmlns:a16="http://schemas.microsoft.com/office/drawing/2014/main" id="{5DAFA2A4-8566-4093-8F57-D5CBA17BB690}"/>
                </a:ext>
              </a:extLst>
            </p:cNvPr>
            <p:cNvSpPr>
              <a:spLocks noChangeShapeType="1"/>
            </p:cNvSpPr>
            <p:nvPr/>
          </p:nvSpPr>
          <p:spPr bwMode="auto">
            <a:xfrm>
              <a:off x="2374" y="2916"/>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27" name="Line 35">
              <a:extLst>
                <a:ext uri="{FF2B5EF4-FFF2-40B4-BE49-F238E27FC236}">
                  <a16:creationId xmlns:a16="http://schemas.microsoft.com/office/drawing/2014/main" id="{6624CF6B-2165-4C3E-92C2-22F3FE6EDF05}"/>
                </a:ext>
              </a:extLst>
            </p:cNvPr>
            <p:cNvSpPr>
              <a:spLocks noChangeShapeType="1"/>
            </p:cNvSpPr>
            <p:nvPr/>
          </p:nvSpPr>
          <p:spPr bwMode="auto">
            <a:xfrm>
              <a:off x="2669" y="2916"/>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9928" name="Group 36">
              <a:extLst>
                <a:ext uri="{FF2B5EF4-FFF2-40B4-BE49-F238E27FC236}">
                  <a16:creationId xmlns:a16="http://schemas.microsoft.com/office/drawing/2014/main" id="{3CC4A3E6-D8A4-42E6-9F63-7A611CE0D6BE}"/>
                </a:ext>
              </a:extLst>
            </p:cNvPr>
            <p:cNvGrpSpPr>
              <a:grpSpLocks/>
            </p:cNvGrpSpPr>
            <p:nvPr/>
          </p:nvGrpSpPr>
          <p:grpSpPr bwMode="auto">
            <a:xfrm>
              <a:off x="2176" y="2876"/>
              <a:ext cx="97" cy="63"/>
              <a:chOff x="2176" y="2876"/>
              <a:chExt cx="97" cy="63"/>
            </a:xfrm>
          </p:grpSpPr>
          <p:sp>
            <p:nvSpPr>
              <p:cNvPr id="79939" name="Line 37">
                <a:extLst>
                  <a:ext uri="{FF2B5EF4-FFF2-40B4-BE49-F238E27FC236}">
                    <a16:creationId xmlns:a16="http://schemas.microsoft.com/office/drawing/2014/main" id="{EE4AB4AF-8AAA-4AEE-84C1-A1E1F70A5BE0}"/>
                  </a:ext>
                </a:extLst>
              </p:cNvPr>
              <p:cNvSpPr>
                <a:spLocks noChangeShapeType="1"/>
              </p:cNvSpPr>
              <p:nvPr/>
            </p:nvSpPr>
            <p:spPr bwMode="auto">
              <a:xfrm>
                <a:off x="2176" y="2876"/>
                <a:ext cx="97"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0" name="Line 38">
                <a:extLst>
                  <a:ext uri="{FF2B5EF4-FFF2-40B4-BE49-F238E27FC236}">
                    <a16:creationId xmlns:a16="http://schemas.microsoft.com/office/drawing/2014/main" id="{7FF6F467-64DA-49B1-A3AC-E37A20E36CD3}"/>
                  </a:ext>
                </a:extLst>
              </p:cNvPr>
              <p:cNvSpPr>
                <a:spLocks noChangeShapeType="1"/>
              </p:cNvSpPr>
              <p:nvPr/>
            </p:nvSpPr>
            <p:spPr bwMode="auto">
              <a:xfrm>
                <a:off x="2176" y="2907"/>
                <a:ext cx="97"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41" name="Line 39">
                <a:extLst>
                  <a:ext uri="{FF2B5EF4-FFF2-40B4-BE49-F238E27FC236}">
                    <a16:creationId xmlns:a16="http://schemas.microsoft.com/office/drawing/2014/main" id="{13843F65-AB9E-4B3A-9D13-41FB6252DEE8}"/>
                  </a:ext>
                </a:extLst>
              </p:cNvPr>
              <p:cNvSpPr>
                <a:spLocks noChangeShapeType="1"/>
              </p:cNvSpPr>
              <p:nvPr/>
            </p:nvSpPr>
            <p:spPr bwMode="auto">
              <a:xfrm>
                <a:off x="2176" y="2939"/>
                <a:ext cx="97"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79929" name="Line 40">
              <a:extLst>
                <a:ext uri="{FF2B5EF4-FFF2-40B4-BE49-F238E27FC236}">
                  <a16:creationId xmlns:a16="http://schemas.microsoft.com/office/drawing/2014/main" id="{FB16C93A-91C5-4F97-8863-68A429C645FD}"/>
                </a:ext>
              </a:extLst>
            </p:cNvPr>
            <p:cNvSpPr>
              <a:spLocks noChangeShapeType="1"/>
            </p:cNvSpPr>
            <p:nvPr/>
          </p:nvSpPr>
          <p:spPr bwMode="auto">
            <a:xfrm>
              <a:off x="2374" y="2629"/>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30" name="Line 41">
              <a:extLst>
                <a:ext uri="{FF2B5EF4-FFF2-40B4-BE49-F238E27FC236}">
                  <a16:creationId xmlns:a16="http://schemas.microsoft.com/office/drawing/2014/main" id="{8CC5D668-65E2-4ADE-AEA7-93205D194FAB}"/>
                </a:ext>
              </a:extLst>
            </p:cNvPr>
            <p:cNvSpPr>
              <a:spLocks noChangeShapeType="1"/>
            </p:cNvSpPr>
            <p:nvPr/>
          </p:nvSpPr>
          <p:spPr bwMode="auto">
            <a:xfrm>
              <a:off x="2374" y="2708"/>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31" name="Line 42">
              <a:extLst>
                <a:ext uri="{FF2B5EF4-FFF2-40B4-BE49-F238E27FC236}">
                  <a16:creationId xmlns:a16="http://schemas.microsoft.com/office/drawing/2014/main" id="{8645DFB5-2010-44A5-B8B1-4A0BEE14BE98}"/>
                </a:ext>
              </a:extLst>
            </p:cNvPr>
            <p:cNvSpPr>
              <a:spLocks noChangeShapeType="1"/>
            </p:cNvSpPr>
            <p:nvPr/>
          </p:nvSpPr>
          <p:spPr bwMode="auto">
            <a:xfrm>
              <a:off x="2374" y="2668"/>
              <a:ext cx="154"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32" name="Line 43">
              <a:extLst>
                <a:ext uri="{FF2B5EF4-FFF2-40B4-BE49-F238E27FC236}">
                  <a16:creationId xmlns:a16="http://schemas.microsoft.com/office/drawing/2014/main" id="{92F08F26-6B57-4633-9A88-9F5049BAAB05}"/>
                </a:ext>
              </a:extLst>
            </p:cNvPr>
            <p:cNvSpPr>
              <a:spLocks noChangeShapeType="1"/>
            </p:cNvSpPr>
            <p:nvPr/>
          </p:nvSpPr>
          <p:spPr bwMode="auto">
            <a:xfrm>
              <a:off x="2669" y="2621"/>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33" name="Line 44">
              <a:extLst>
                <a:ext uri="{FF2B5EF4-FFF2-40B4-BE49-F238E27FC236}">
                  <a16:creationId xmlns:a16="http://schemas.microsoft.com/office/drawing/2014/main" id="{89748257-CFFF-45F0-8E18-746F88E2A101}"/>
                </a:ext>
              </a:extLst>
            </p:cNvPr>
            <p:cNvSpPr>
              <a:spLocks noChangeShapeType="1"/>
            </p:cNvSpPr>
            <p:nvPr/>
          </p:nvSpPr>
          <p:spPr bwMode="auto">
            <a:xfrm>
              <a:off x="2669" y="2702"/>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34" name="Line 45">
              <a:extLst>
                <a:ext uri="{FF2B5EF4-FFF2-40B4-BE49-F238E27FC236}">
                  <a16:creationId xmlns:a16="http://schemas.microsoft.com/office/drawing/2014/main" id="{AF6A7D23-0EA6-48CC-BADB-6CA4003C4140}"/>
                </a:ext>
              </a:extLst>
            </p:cNvPr>
            <p:cNvSpPr>
              <a:spLocks noChangeShapeType="1"/>
            </p:cNvSpPr>
            <p:nvPr/>
          </p:nvSpPr>
          <p:spPr bwMode="auto">
            <a:xfrm>
              <a:off x="2669" y="2661"/>
              <a:ext cx="155"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79935" name="Group 46">
              <a:extLst>
                <a:ext uri="{FF2B5EF4-FFF2-40B4-BE49-F238E27FC236}">
                  <a16:creationId xmlns:a16="http://schemas.microsoft.com/office/drawing/2014/main" id="{C580DBC5-8357-4363-BE5A-DF9FDA03851D}"/>
                </a:ext>
              </a:extLst>
            </p:cNvPr>
            <p:cNvGrpSpPr>
              <a:grpSpLocks/>
            </p:cNvGrpSpPr>
            <p:nvPr/>
          </p:nvGrpSpPr>
          <p:grpSpPr bwMode="auto">
            <a:xfrm>
              <a:off x="2176" y="2677"/>
              <a:ext cx="97" cy="64"/>
              <a:chOff x="2176" y="2677"/>
              <a:chExt cx="97" cy="64"/>
            </a:xfrm>
          </p:grpSpPr>
          <p:sp>
            <p:nvSpPr>
              <p:cNvPr id="79936" name="Line 47">
                <a:extLst>
                  <a:ext uri="{FF2B5EF4-FFF2-40B4-BE49-F238E27FC236}">
                    <a16:creationId xmlns:a16="http://schemas.microsoft.com/office/drawing/2014/main" id="{7FB1227A-7FF2-42DA-BD12-86ED13C75844}"/>
                  </a:ext>
                </a:extLst>
              </p:cNvPr>
              <p:cNvSpPr>
                <a:spLocks noChangeShapeType="1"/>
              </p:cNvSpPr>
              <p:nvPr/>
            </p:nvSpPr>
            <p:spPr bwMode="auto">
              <a:xfrm>
                <a:off x="2176" y="2677"/>
                <a:ext cx="97"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37" name="Line 48">
                <a:extLst>
                  <a:ext uri="{FF2B5EF4-FFF2-40B4-BE49-F238E27FC236}">
                    <a16:creationId xmlns:a16="http://schemas.microsoft.com/office/drawing/2014/main" id="{960F4D76-06AA-4B21-82BB-7967DB17FB13}"/>
                  </a:ext>
                </a:extLst>
              </p:cNvPr>
              <p:cNvSpPr>
                <a:spLocks noChangeShapeType="1"/>
              </p:cNvSpPr>
              <p:nvPr/>
            </p:nvSpPr>
            <p:spPr bwMode="auto">
              <a:xfrm>
                <a:off x="2176" y="2709"/>
                <a:ext cx="97"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38" name="Line 49">
                <a:extLst>
                  <a:ext uri="{FF2B5EF4-FFF2-40B4-BE49-F238E27FC236}">
                    <a16:creationId xmlns:a16="http://schemas.microsoft.com/office/drawing/2014/main" id="{5E8670E0-A983-4D42-991E-2C7F555E7F97}"/>
                  </a:ext>
                </a:extLst>
              </p:cNvPr>
              <p:cNvSpPr>
                <a:spLocks noChangeShapeType="1"/>
              </p:cNvSpPr>
              <p:nvPr/>
            </p:nvSpPr>
            <p:spPr bwMode="auto">
              <a:xfrm>
                <a:off x="2176" y="2741"/>
                <a:ext cx="97"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50" name="Rectangle 50">
            <a:extLst>
              <a:ext uri="{FF2B5EF4-FFF2-40B4-BE49-F238E27FC236}">
                <a16:creationId xmlns:a16="http://schemas.microsoft.com/office/drawing/2014/main" id="{7951000F-8ADF-486D-A2FA-B53446FF8458}"/>
              </a:ext>
            </a:extLst>
          </p:cNvPr>
          <p:cNvSpPr>
            <a:spLocks noChangeArrowheads="1"/>
          </p:cNvSpPr>
          <p:nvPr/>
        </p:nvSpPr>
        <p:spPr bwMode="auto">
          <a:xfrm>
            <a:off x="3413125" y="3609975"/>
            <a:ext cx="4866717" cy="975908"/>
          </a:xfrm>
          <a:prstGeom prst="rect">
            <a:avLst/>
          </a:prstGeom>
          <a:noFill/>
          <a:ln w="12700">
            <a:noFill/>
            <a:miter lim="800000"/>
            <a:headEnd/>
            <a:tailEnd/>
          </a:ln>
          <a:effectLst/>
        </p:spPr>
        <p:txBody>
          <a:bodyPr wrap="none" lIns="82550" tIns="41275" rIns="82550" bIns="41275">
            <a:spAutoFit/>
          </a:bodyPr>
          <a:lstStyle/>
          <a:p>
            <a:pPr marL="1314450" indent="-1314450" defTabSz="739775" eaLnBrk="1" hangingPunct="1">
              <a:defRPr/>
            </a:pPr>
            <a:r>
              <a:rPr lang="en-US" altLang="ko-KR" sz="2000" dirty="0">
                <a:latin typeface="Arial" charset="0"/>
                <a:ea typeface="굴림" pitchFamily="50" charset="-127"/>
                <a:cs typeface="Arial" charset="0"/>
              </a:rPr>
              <a:t>Maintain account assignment (if required)</a:t>
            </a:r>
          </a:p>
          <a:p>
            <a:pPr marL="1314450" indent="-1314450" defTabSz="739775" eaLnBrk="1" hangingPunct="1">
              <a:defRPr/>
            </a:pPr>
            <a:r>
              <a:rPr lang="en-US" altLang="ko-KR" sz="2000" dirty="0">
                <a:latin typeface="Arial" charset="0"/>
                <a:ea typeface="굴림" pitchFamily="50" charset="-127"/>
                <a:cs typeface="Arial" charset="0"/>
              </a:rPr>
              <a:t>	</a:t>
            </a:r>
            <a:r>
              <a:rPr lang="en-US" altLang="ko-KR" dirty="0">
                <a:latin typeface="Arial" charset="0"/>
                <a:ea typeface="굴림" pitchFamily="50" charset="-127"/>
                <a:cs typeface="Arial" charset="0"/>
              </a:rPr>
              <a:t>Cost center, G/L accounts,</a:t>
            </a:r>
          </a:p>
          <a:p>
            <a:pPr marL="1314450" indent="-1314450" defTabSz="739775" eaLnBrk="1" hangingPunct="1">
              <a:defRPr/>
            </a:pPr>
            <a:r>
              <a:rPr lang="en-US" altLang="ko-KR" dirty="0">
                <a:latin typeface="Arial" charset="0"/>
                <a:ea typeface="굴림" pitchFamily="50" charset="-127"/>
                <a:cs typeface="Arial" charset="0"/>
              </a:rPr>
              <a:t>	asset number, etc.</a:t>
            </a:r>
          </a:p>
        </p:txBody>
      </p:sp>
      <p:sp>
        <p:nvSpPr>
          <p:cNvPr id="79882" name="Freeform 51">
            <a:extLst>
              <a:ext uri="{FF2B5EF4-FFF2-40B4-BE49-F238E27FC236}">
                <a16:creationId xmlns:a16="http://schemas.microsoft.com/office/drawing/2014/main" id="{0F3D0DF3-12F1-4CF5-A7FC-0334F23D7115}"/>
              </a:ext>
            </a:extLst>
          </p:cNvPr>
          <p:cNvSpPr>
            <a:spLocks/>
          </p:cNvSpPr>
          <p:nvPr/>
        </p:nvSpPr>
        <p:spPr bwMode="auto">
          <a:xfrm>
            <a:off x="8450263" y="5602288"/>
            <a:ext cx="393700" cy="346075"/>
          </a:xfrm>
          <a:custGeom>
            <a:avLst/>
            <a:gdLst>
              <a:gd name="T0" fmla="*/ 0 w 248"/>
              <a:gd name="T1" fmla="*/ 2147483646 h 218"/>
              <a:gd name="T2" fmla="*/ 2147483646 w 248"/>
              <a:gd name="T3" fmla="*/ 2147483646 h 218"/>
              <a:gd name="T4" fmla="*/ 2147483646 w 248"/>
              <a:gd name="T5" fmla="*/ 0 h 218"/>
              <a:gd name="T6" fmla="*/ 0 60000 65536"/>
              <a:gd name="T7" fmla="*/ 0 60000 65536"/>
              <a:gd name="T8" fmla="*/ 0 60000 65536"/>
              <a:gd name="T9" fmla="*/ 0 w 248"/>
              <a:gd name="T10" fmla="*/ 0 h 218"/>
              <a:gd name="T11" fmla="*/ 248 w 248"/>
              <a:gd name="T12" fmla="*/ 218 h 218"/>
            </a:gdLst>
            <a:ahLst/>
            <a:cxnLst>
              <a:cxn ang="T6">
                <a:pos x="T0" y="T1"/>
              </a:cxn>
              <a:cxn ang="T7">
                <a:pos x="T2" y="T3"/>
              </a:cxn>
              <a:cxn ang="T8">
                <a:pos x="T4" y="T5"/>
              </a:cxn>
            </a:cxnLst>
            <a:rect l="T9" t="T10" r="T11" b="T12"/>
            <a:pathLst>
              <a:path w="248" h="218">
                <a:moveTo>
                  <a:pt x="0" y="217"/>
                </a:moveTo>
                <a:lnTo>
                  <a:pt x="247" y="217"/>
                </a:lnTo>
                <a:lnTo>
                  <a:pt x="24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rnd" cmpd="sng">
                <a:solidFill>
                  <a:srgbClr val="000000"/>
                </a:solidFill>
                <a:prstDash val="solid"/>
                <a:round/>
                <a:headEnd type="none" w="med" len="med"/>
                <a:tailEnd type="none" w="med" len="med"/>
              </a14:hiddenLine>
            </a:ext>
          </a:extLst>
        </p:spPr>
        <p:txBody>
          <a:bodyPr/>
          <a:lstStyle/>
          <a:p>
            <a:endParaRPr lang="en-US"/>
          </a:p>
        </p:txBody>
      </p:sp>
      <p:grpSp>
        <p:nvGrpSpPr>
          <p:cNvPr id="79883" name="Group 52">
            <a:extLst>
              <a:ext uri="{FF2B5EF4-FFF2-40B4-BE49-F238E27FC236}">
                <a16:creationId xmlns:a16="http://schemas.microsoft.com/office/drawing/2014/main" id="{6F58489B-B527-4220-BC43-E291BD5AB74B}"/>
              </a:ext>
            </a:extLst>
          </p:cNvPr>
          <p:cNvGrpSpPr>
            <a:grpSpLocks/>
          </p:cNvGrpSpPr>
          <p:nvPr/>
        </p:nvGrpSpPr>
        <p:grpSpPr bwMode="auto">
          <a:xfrm>
            <a:off x="5021263" y="5287963"/>
            <a:ext cx="1281112" cy="798512"/>
            <a:chOff x="3163" y="3331"/>
            <a:chExt cx="807" cy="503"/>
          </a:xfrm>
        </p:grpSpPr>
        <p:graphicFrame>
          <p:nvGraphicFramePr>
            <p:cNvPr id="79892" name="Object 53">
              <a:hlinkClick r:id="" action="ppaction://ole?verb=0"/>
              <a:extLst>
                <a:ext uri="{FF2B5EF4-FFF2-40B4-BE49-F238E27FC236}">
                  <a16:creationId xmlns:a16="http://schemas.microsoft.com/office/drawing/2014/main" id="{837C69C6-6B82-4C74-8CD9-9DAFE4881E5B}"/>
                </a:ext>
              </a:extLst>
            </p:cNvPr>
            <p:cNvGraphicFramePr>
              <a:graphicFrameLocks/>
            </p:cNvGraphicFramePr>
            <p:nvPr/>
          </p:nvGraphicFramePr>
          <p:xfrm>
            <a:off x="3163" y="3331"/>
            <a:ext cx="807" cy="503"/>
          </p:xfrm>
          <a:graphic>
            <a:graphicData uri="http://schemas.openxmlformats.org/presentationml/2006/ole">
              <mc:AlternateContent xmlns:mc="http://schemas.openxmlformats.org/markup-compatibility/2006">
                <mc:Choice xmlns:v="urn:schemas-microsoft-com:vml" Requires="v">
                  <p:oleObj spid="_x0000_s80019" name="CorelDRAW! Grafik" r:id="rId8" imgW="88179" imgH="1353721" progId="CDraw">
                    <p:embed/>
                  </p:oleObj>
                </mc:Choice>
                <mc:Fallback>
                  <p:oleObj name="CorelDRAW! Grafik" r:id="rId8" imgW="88179" imgH="1353721" progId="CDraw">
                    <p:embed/>
                    <p:pic>
                      <p:nvPicPr>
                        <p:cNvPr id="0" name="Object 5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 y="3331"/>
                          <a:ext cx="807" cy="503"/>
                        </a:xfrm>
                        <a:prstGeom prst="rect">
                          <a:avLst/>
                        </a:prstGeom>
                        <a:noFill/>
                        <a:ln w="127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9893" name="Group 54">
              <a:extLst>
                <a:ext uri="{FF2B5EF4-FFF2-40B4-BE49-F238E27FC236}">
                  <a16:creationId xmlns:a16="http://schemas.microsoft.com/office/drawing/2014/main" id="{2DBFAC5B-0C94-435D-88F1-85CE6DDD26C1}"/>
                </a:ext>
              </a:extLst>
            </p:cNvPr>
            <p:cNvGrpSpPr>
              <a:grpSpLocks/>
            </p:cNvGrpSpPr>
            <p:nvPr/>
          </p:nvGrpSpPr>
          <p:grpSpPr bwMode="auto">
            <a:xfrm>
              <a:off x="3207" y="3399"/>
              <a:ext cx="719" cy="369"/>
              <a:chOff x="3207" y="3399"/>
              <a:chExt cx="719" cy="369"/>
            </a:xfrm>
          </p:grpSpPr>
          <p:sp>
            <p:nvSpPr>
              <p:cNvPr id="79894" name="Line 55">
                <a:extLst>
                  <a:ext uri="{FF2B5EF4-FFF2-40B4-BE49-F238E27FC236}">
                    <a16:creationId xmlns:a16="http://schemas.microsoft.com/office/drawing/2014/main" id="{1B7C252D-A257-47FC-AE77-48B62AE0F53B}"/>
                  </a:ext>
                </a:extLst>
              </p:cNvPr>
              <p:cNvSpPr>
                <a:spLocks noChangeShapeType="1"/>
              </p:cNvSpPr>
              <p:nvPr/>
            </p:nvSpPr>
            <p:spPr bwMode="auto">
              <a:xfrm>
                <a:off x="3435" y="3561"/>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5" name="Line 56">
                <a:extLst>
                  <a:ext uri="{FF2B5EF4-FFF2-40B4-BE49-F238E27FC236}">
                    <a16:creationId xmlns:a16="http://schemas.microsoft.com/office/drawing/2014/main" id="{7B5CF5D3-7F30-4F20-9764-4D799328F8C2}"/>
                  </a:ext>
                </a:extLst>
              </p:cNvPr>
              <p:cNvSpPr>
                <a:spLocks noChangeShapeType="1"/>
              </p:cNvSpPr>
              <p:nvPr/>
            </p:nvSpPr>
            <p:spPr bwMode="auto">
              <a:xfrm>
                <a:off x="3435" y="3689"/>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6" name="Line 57">
                <a:extLst>
                  <a:ext uri="{FF2B5EF4-FFF2-40B4-BE49-F238E27FC236}">
                    <a16:creationId xmlns:a16="http://schemas.microsoft.com/office/drawing/2014/main" id="{DF731549-92CF-4310-B895-9FBDF4FABAAA}"/>
                  </a:ext>
                </a:extLst>
              </p:cNvPr>
              <p:cNvSpPr>
                <a:spLocks noChangeShapeType="1"/>
              </p:cNvSpPr>
              <p:nvPr/>
            </p:nvSpPr>
            <p:spPr bwMode="auto">
              <a:xfrm>
                <a:off x="3435" y="3768"/>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7" name="Line 58">
                <a:extLst>
                  <a:ext uri="{FF2B5EF4-FFF2-40B4-BE49-F238E27FC236}">
                    <a16:creationId xmlns:a16="http://schemas.microsoft.com/office/drawing/2014/main" id="{161C14D1-5F38-4751-AF71-EC4195BB5CF5}"/>
                  </a:ext>
                </a:extLst>
              </p:cNvPr>
              <p:cNvSpPr>
                <a:spLocks noChangeShapeType="1"/>
              </p:cNvSpPr>
              <p:nvPr/>
            </p:nvSpPr>
            <p:spPr bwMode="auto">
              <a:xfrm>
                <a:off x="3757" y="3561"/>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8" name="Line 59">
                <a:extLst>
                  <a:ext uri="{FF2B5EF4-FFF2-40B4-BE49-F238E27FC236}">
                    <a16:creationId xmlns:a16="http://schemas.microsoft.com/office/drawing/2014/main" id="{FA03B128-B463-4595-B1A0-0FA2B57E1CEC}"/>
                  </a:ext>
                </a:extLst>
              </p:cNvPr>
              <p:cNvSpPr>
                <a:spLocks noChangeShapeType="1"/>
              </p:cNvSpPr>
              <p:nvPr/>
            </p:nvSpPr>
            <p:spPr bwMode="auto">
              <a:xfrm>
                <a:off x="3757" y="3689"/>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899" name="Line 60">
                <a:extLst>
                  <a:ext uri="{FF2B5EF4-FFF2-40B4-BE49-F238E27FC236}">
                    <a16:creationId xmlns:a16="http://schemas.microsoft.com/office/drawing/2014/main" id="{91341532-91D9-490A-BB6C-450B7F58DCFB}"/>
                  </a:ext>
                </a:extLst>
              </p:cNvPr>
              <p:cNvSpPr>
                <a:spLocks noChangeShapeType="1"/>
              </p:cNvSpPr>
              <p:nvPr/>
            </p:nvSpPr>
            <p:spPr bwMode="auto">
              <a:xfrm>
                <a:off x="3757" y="3768"/>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0" name="Line 61">
                <a:extLst>
                  <a:ext uri="{FF2B5EF4-FFF2-40B4-BE49-F238E27FC236}">
                    <a16:creationId xmlns:a16="http://schemas.microsoft.com/office/drawing/2014/main" id="{A6865CF1-7C57-4859-B23B-1C9263C6E7F8}"/>
                  </a:ext>
                </a:extLst>
              </p:cNvPr>
              <p:cNvSpPr>
                <a:spLocks noChangeShapeType="1"/>
              </p:cNvSpPr>
              <p:nvPr/>
            </p:nvSpPr>
            <p:spPr bwMode="auto">
              <a:xfrm>
                <a:off x="3207" y="3399"/>
                <a:ext cx="71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1" name="Line 62">
                <a:extLst>
                  <a:ext uri="{FF2B5EF4-FFF2-40B4-BE49-F238E27FC236}">
                    <a16:creationId xmlns:a16="http://schemas.microsoft.com/office/drawing/2014/main" id="{3B429FEC-8A1D-4D64-8CA8-79305CB7D588}"/>
                  </a:ext>
                </a:extLst>
              </p:cNvPr>
              <p:cNvSpPr>
                <a:spLocks noChangeShapeType="1"/>
              </p:cNvSpPr>
              <p:nvPr/>
            </p:nvSpPr>
            <p:spPr bwMode="auto">
              <a:xfrm>
                <a:off x="3207" y="3608"/>
                <a:ext cx="71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2" name="Line 63">
                <a:extLst>
                  <a:ext uri="{FF2B5EF4-FFF2-40B4-BE49-F238E27FC236}">
                    <a16:creationId xmlns:a16="http://schemas.microsoft.com/office/drawing/2014/main" id="{166C6B45-80C6-4E85-AF78-9B9E97634E49}"/>
                  </a:ext>
                </a:extLst>
              </p:cNvPr>
              <p:cNvSpPr>
                <a:spLocks noChangeShapeType="1"/>
              </p:cNvSpPr>
              <p:nvPr/>
            </p:nvSpPr>
            <p:spPr bwMode="auto">
              <a:xfrm>
                <a:off x="3435" y="3648"/>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3" name="Line 64">
                <a:extLst>
                  <a:ext uri="{FF2B5EF4-FFF2-40B4-BE49-F238E27FC236}">
                    <a16:creationId xmlns:a16="http://schemas.microsoft.com/office/drawing/2014/main" id="{9D3B2EB0-20FC-44B0-A8DE-338E1058CADF}"/>
                  </a:ext>
                </a:extLst>
              </p:cNvPr>
              <p:cNvSpPr>
                <a:spLocks noChangeShapeType="1"/>
              </p:cNvSpPr>
              <p:nvPr/>
            </p:nvSpPr>
            <p:spPr bwMode="auto">
              <a:xfrm>
                <a:off x="3757" y="3648"/>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4" name="Line 65">
                <a:extLst>
                  <a:ext uri="{FF2B5EF4-FFF2-40B4-BE49-F238E27FC236}">
                    <a16:creationId xmlns:a16="http://schemas.microsoft.com/office/drawing/2014/main" id="{68889196-B9B0-43C0-AA24-791781E14C8D}"/>
                  </a:ext>
                </a:extLst>
              </p:cNvPr>
              <p:cNvSpPr>
                <a:spLocks noChangeShapeType="1"/>
              </p:cNvSpPr>
              <p:nvPr/>
            </p:nvSpPr>
            <p:spPr bwMode="auto">
              <a:xfrm>
                <a:off x="3435" y="3730"/>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5" name="Line 66">
                <a:extLst>
                  <a:ext uri="{FF2B5EF4-FFF2-40B4-BE49-F238E27FC236}">
                    <a16:creationId xmlns:a16="http://schemas.microsoft.com/office/drawing/2014/main" id="{AFA7B230-54A2-436D-979F-5991C0ED1925}"/>
                  </a:ext>
                </a:extLst>
              </p:cNvPr>
              <p:cNvSpPr>
                <a:spLocks noChangeShapeType="1"/>
              </p:cNvSpPr>
              <p:nvPr/>
            </p:nvSpPr>
            <p:spPr bwMode="auto">
              <a:xfrm>
                <a:off x="3757" y="3730"/>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6" name="Line 67">
                <a:extLst>
                  <a:ext uri="{FF2B5EF4-FFF2-40B4-BE49-F238E27FC236}">
                    <a16:creationId xmlns:a16="http://schemas.microsoft.com/office/drawing/2014/main" id="{F1FE4ACC-5AB0-4700-9D83-54D4AE75585E}"/>
                  </a:ext>
                </a:extLst>
              </p:cNvPr>
              <p:cNvSpPr>
                <a:spLocks noChangeShapeType="1"/>
              </p:cNvSpPr>
              <p:nvPr/>
            </p:nvSpPr>
            <p:spPr bwMode="auto">
              <a:xfrm>
                <a:off x="3219" y="3689"/>
                <a:ext cx="106"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7" name="Line 68">
                <a:extLst>
                  <a:ext uri="{FF2B5EF4-FFF2-40B4-BE49-F238E27FC236}">
                    <a16:creationId xmlns:a16="http://schemas.microsoft.com/office/drawing/2014/main" id="{62713F17-85CA-4CF1-BA88-3BB93C6807D1}"/>
                  </a:ext>
                </a:extLst>
              </p:cNvPr>
              <p:cNvSpPr>
                <a:spLocks noChangeShapeType="1"/>
              </p:cNvSpPr>
              <p:nvPr/>
            </p:nvSpPr>
            <p:spPr bwMode="auto">
              <a:xfrm>
                <a:off x="3219" y="3722"/>
                <a:ext cx="106"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8" name="Line 69">
                <a:extLst>
                  <a:ext uri="{FF2B5EF4-FFF2-40B4-BE49-F238E27FC236}">
                    <a16:creationId xmlns:a16="http://schemas.microsoft.com/office/drawing/2014/main" id="{802F9087-4E9B-43DF-9CC0-DDB02DD3BF9D}"/>
                  </a:ext>
                </a:extLst>
              </p:cNvPr>
              <p:cNvSpPr>
                <a:spLocks noChangeShapeType="1"/>
              </p:cNvSpPr>
              <p:nvPr/>
            </p:nvSpPr>
            <p:spPr bwMode="auto">
              <a:xfrm>
                <a:off x="3219" y="3755"/>
                <a:ext cx="106"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09" name="Line 70">
                <a:extLst>
                  <a:ext uri="{FF2B5EF4-FFF2-40B4-BE49-F238E27FC236}">
                    <a16:creationId xmlns:a16="http://schemas.microsoft.com/office/drawing/2014/main" id="{1D8CAB5B-09E9-4FC5-99C0-F7D49903EE95}"/>
                  </a:ext>
                </a:extLst>
              </p:cNvPr>
              <p:cNvSpPr>
                <a:spLocks noChangeShapeType="1"/>
              </p:cNvSpPr>
              <p:nvPr/>
            </p:nvSpPr>
            <p:spPr bwMode="auto">
              <a:xfrm>
                <a:off x="3435" y="3438"/>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0" name="Line 71">
                <a:extLst>
                  <a:ext uri="{FF2B5EF4-FFF2-40B4-BE49-F238E27FC236}">
                    <a16:creationId xmlns:a16="http://schemas.microsoft.com/office/drawing/2014/main" id="{B864CE1D-C61E-450C-8B73-713AC250A4A0}"/>
                  </a:ext>
                </a:extLst>
              </p:cNvPr>
              <p:cNvSpPr>
                <a:spLocks noChangeShapeType="1"/>
              </p:cNvSpPr>
              <p:nvPr/>
            </p:nvSpPr>
            <p:spPr bwMode="auto">
              <a:xfrm>
                <a:off x="3435" y="3519"/>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1" name="Line 72">
                <a:extLst>
                  <a:ext uri="{FF2B5EF4-FFF2-40B4-BE49-F238E27FC236}">
                    <a16:creationId xmlns:a16="http://schemas.microsoft.com/office/drawing/2014/main" id="{D9A0AA37-02AB-430D-B2E7-1BDAAE4B82DF}"/>
                  </a:ext>
                </a:extLst>
              </p:cNvPr>
              <p:cNvSpPr>
                <a:spLocks noChangeShapeType="1"/>
              </p:cNvSpPr>
              <p:nvPr/>
            </p:nvSpPr>
            <p:spPr bwMode="auto">
              <a:xfrm>
                <a:off x="3435" y="3479"/>
                <a:ext cx="168"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2" name="Line 73">
                <a:extLst>
                  <a:ext uri="{FF2B5EF4-FFF2-40B4-BE49-F238E27FC236}">
                    <a16:creationId xmlns:a16="http://schemas.microsoft.com/office/drawing/2014/main" id="{A18C26E8-A1FB-4446-914C-D265227A2AF3}"/>
                  </a:ext>
                </a:extLst>
              </p:cNvPr>
              <p:cNvSpPr>
                <a:spLocks noChangeShapeType="1"/>
              </p:cNvSpPr>
              <p:nvPr/>
            </p:nvSpPr>
            <p:spPr bwMode="auto">
              <a:xfrm>
                <a:off x="3757" y="3431"/>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3" name="Line 74">
                <a:extLst>
                  <a:ext uri="{FF2B5EF4-FFF2-40B4-BE49-F238E27FC236}">
                    <a16:creationId xmlns:a16="http://schemas.microsoft.com/office/drawing/2014/main" id="{BB8CDF03-2A95-468B-8110-4E9F7DE306F9}"/>
                  </a:ext>
                </a:extLst>
              </p:cNvPr>
              <p:cNvSpPr>
                <a:spLocks noChangeShapeType="1"/>
              </p:cNvSpPr>
              <p:nvPr/>
            </p:nvSpPr>
            <p:spPr bwMode="auto">
              <a:xfrm>
                <a:off x="3757" y="3511"/>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9914" name="Line 75">
                <a:extLst>
                  <a:ext uri="{FF2B5EF4-FFF2-40B4-BE49-F238E27FC236}">
                    <a16:creationId xmlns:a16="http://schemas.microsoft.com/office/drawing/2014/main" id="{DF4BE956-E920-465E-B130-AEB76E6F66CC}"/>
                  </a:ext>
                </a:extLst>
              </p:cNvPr>
              <p:cNvSpPr>
                <a:spLocks noChangeShapeType="1"/>
              </p:cNvSpPr>
              <p:nvPr/>
            </p:nvSpPr>
            <p:spPr bwMode="auto">
              <a:xfrm>
                <a:off x="3757" y="3472"/>
                <a:ext cx="169" cy="0"/>
              </a:xfrm>
              <a:prstGeom prst="line">
                <a:avLst/>
              </a:prstGeom>
              <a:noFill/>
              <a:ln w="127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79884" name="Group 76">
            <a:extLst>
              <a:ext uri="{FF2B5EF4-FFF2-40B4-BE49-F238E27FC236}">
                <a16:creationId xmlns:a16="http://schemas.microsoft.com/office/drawing/2014/main" id="{B2C31807-8C0B-4625-8D8F-3937B32BF2A7}"/>
              </a:ext>
            </a:extLst>
          </p:cNvPr>
          <p:cNvGrpSpPr>
            <a:grpSpLocks/>
          </p:cNvGrpSpPr>
          <p:nvPr/>
        </p:nvGrpSpPr>
        <p:grpSpPr bwMode="auto">
          <a:xfrm>
            <a:off x="5054600" y="4873625"/>
            <a:ext cx="3370263" cy="419100"/>
            <a:chOff x="3184" y="3070"/>
            <a:chExt cx="2123" cy="264"/>
          </a:xfrm>
        </p:grpSpPr>
        <p:sp>
          <p:nvSpPr>
            <p:cNvPr id="77" name="Rectangle 77">
              <a:extLst>
                <a:ext uri="{FF2B5EF4-FFF2-40B4-BE49-F238E27FC236}">
                  <a16:creationId xmlns:a16="http://schemas.microsoft.com/office/drawing/2014/main" id="{1AB3AE33-4914-4715-8F7B-B9B0D930FE59}"/>
                </a:ext>
              </a:extLst>
            </p:cNvPr>
            <p:cNvSpPr>
              <a:spLocks noChangeArrowheads="1"/>
            </p:cNvSpPr>
            <p:nvPr/>
          </p:nvSpPr>
          <p:spPr bwMode="auto">
            <a:xfrm>
              <a:off x="4797" y="3070"/>
              <a:ext cx="510" cy="264"/>
            </a:xfrm>
            <a:prstGeom prst="rect">
              <a:avLst/>
            </a:prstGeom>
            <a:noFill/>
            <a:ln w="12700">
              <a:noFill/>
              <a:miter lim="800000"/>
              <a:headEnd/>
              <a:tailEnd/>
            </a:ln>
            <a:effectLst/>
          </p:spPr>
          <p:txBody>
            <a:bodyPr lIns="101600" tIns="50800" rIns="101600" bIns="50800">
              <a:spAutoFit/>
            </a:bodyPr>
            <a:lstStyle/>
            <a:p>
              <a:pPr defTabSz="1106488" eaLnBrk="1" hangingPunct="1">
                <a:defRPr/>
              </a:pPr>
              <a:r>
                <a:rPr lang="en-US" altLang="ko-KR" sz="2000" b="1">
                  <a:effectLst>
                    <a:outerShdw blurRad="38100" dist="38100" dir="2700000" algn="tl">
                      <a:srgbClr val="C0C0C0"/>
                    </a:outerShdw>
                  </a:effectLst>
                  <a:latin typeface="Arial" charset="0"/>
                  <a:ea typeface="굴림" pitchFamily="50" charset="-127"/>
                  <a:cs typeface="Arial" charset="0"/>
                </a:rPr>
                <a:t>Save</a:t>
              </a:r>
            </a:p>
          </p:txBody>
        </p:sp>
        <p:sp>
          <p:nvSpPr>
            <p:cNvPr id="78" name="Rectangle 78">
              <a:extLst>
                <a:ext uri="{FF2B5EF4-FFF2-40B4-BE49-F238E27FC236}">
                  <a16:creationId xmlns:a16="http://schemas.microsoft.com/office/drawing/2014/main" id="{B527F010-473A-49FA-A912-6E140F28880C}"/>
                </a:ext>
              </a:extLst>
            </p:cNvPr>
            <p:cNvSpPr>
              <a:spLocks noChangeArrowheads="1"/>
            </p:cNvSpPr>
            <p:nvPr/>
          </p:nvSpPr>
          <p:spPr bwMode="auto">
            <a:xfrm>
              <a:off x="3184" y="3082"/>
              <a:ext cx="966" cy="252"/>
            </a:xfrm>
            <a:prstGeom prst="rect">
              <a:avLst/>
            </a:prstGeom>
            <a:noFill/>
            <a:ln w="12700">
              <a:noFill/>
              <a:miter lim="800000"/>
              <a:headEnd/>
              <a:tailEnd/>
            </a:ln>
            <a:effectLst/>
          </p:spPr>
          <p:txBody>
            <a:bodyPr wrap="none" lIns="82550" tIns="41275" rIns="82550" bIns="41275">
              <a:spAutoFit/>
            </a:bodyPr>
            <a:lstStyle/>
            <a:p>
              <a:pPr defTabSz="739775" eaLnBrk="1" hangingPunct="1">
                <a:defRPr/>
              </a:pPr>
              <a:r>
                <a:rPr lang="en-US" altLang="ko-KR" sz="2000" b="1">
                  <a:effectLst>
                    <a:outerShdw blurRad="38100" dist="38100" dir="2700000" algn="tl">
                      <a:srgbClr val="C0C0C0"/>
                    </a:outerShdw>
                  </a:effectLst>
                  <a:latin typeface="Arial" charset="0"/>
                  <a:ea typeface="굴림" pitchFamily="50" charset="-127"/>
                  <a:cs typeface="Arial" charset="0"/>
                </a:rPr>
                <a:t>Check data</a:t>
              </a:r>
            </a:p>
          </p:txBody>
        </p:sp>
      </p:grpSp>
      <p:sp>
        <p:nvSpPr>
          <p:cNvPr id="79885" name="Freeform 79">
            <a:extLst>
              <a:ext uri="{FF2B5EF4-FFF2-40B4-BE49-F238E27FC236}">
                <a16:creationId xmlns:a16="http://schemas.microsoft.com/office/drawing/2014/main" id="{6B66CD6D-D4EA-4C3F-B562-EC25B062B171}"/>
              </a:ext>
            </a:extLst>
          </p:cNvPr>
          <p:cNvSpPr>
            <a:spLocks/>
          </p:cNvSpPr>
          <p:nvPr/>
        </p:nvSpPr>
        <p:spPr bwMode="auto">
          <a:xfrm>
            <a:off x="6556375" y="5472113"/>
            <a:ext cx="912813" cy="415925"/>
          </a:xfrm>
          <a:custGeom>
            <a:avLst/>
            <a:gdLst>
              <a:gd name="T0" fmla="*/ 0 w 575"/>
              <a:gd name="T1" fmla="*/ 2147483646 h 262"/>
              <a:gd name="T2" fmla="*/ 0 w 575"/>
              <a:gd name="T3" fmla="*/ 2147483646 h 262"/>
              <a:gd name="T4" fmla="*/ 2147483646 w 575"/>
              <a:gd name="T5" fmla="*/ 2147483646 h 262"/>
              <a:gd name="T6" fmla="*/ 2147483646 w 575"/>
              <a:gd name="T7" fmla="*/ 0 h 262"/>
              <a:gd name="T8" fmla="*/ 2147483646 w 575"/>
              <a:gd name="T9" fmla="*/ 2147483646 h 262"/>
              <a:gd name="T10" fmla="*/ 2147483646 w 575"/>
              <a:gd name="T11" fmla="*/ 2147483646 h 262"/>
              <a:gd name="T12" fmla="*/ 2147483646 w 575"/>
              <a:gd name="T13" fmla="*/ 2147483646 h 262"/>
              <a:gd name="T14" fmla="*/ 0 w 575"/>
              <a:gd name="T15" fmla="*/ 2147483646 h 262"/>
              <a:gd name="T16" fmla="*/ 0 60000 65536"/>
              <a:gd name="T17" fmla="*/ 0 60000 65536"/>
              <a:gd name="T18" fmla="*/ 0 60000 65536"/>
              <a:gd name="T19" fmla="*/ 0 60000 65536"/>
              <a:gd name="T20" fmla="*/ 0 60000 65536"/>
              <a:gd name="T21" fmla="*/ 0 60000 65536"/>
              <a:gd name="T22" fmla="*/ 0 60000 65536"/>
              <a:gd name="T23" fmla="*/ 0 60000 65536"/>
              <a:gd name="T24" fmla="*/ 0 w 575"/>
              <a:gd name="T25" fmla="*/ 0 h 262"/>
              <a:gd name="T26" fmla="*/ 575 w 575"/>
              <a:gd name="T27" fmla="*/ 262 h 26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5" h="262">
                <a:moveTo>
                  <a:pt x="0" y="178"/>
                </a:moveTo>
                <a:lnTo>
                  <a:pt x="0" y="85"/>
                </a:lnTo>
                <a:lnTo>
                  <a:pt x="350" y="85"/>
                </a:lnTo>
                <a:lnTo>
                  <a:pt x="350" y="0"/>
                </a:lnTo>
                <a:lnTo>
                  <a:pt x="574" y="131"/>
                </a:lnTo>
                <a:lnTo>
                  <a:pt x="350" y="261"/>
                </a:lnTo>
                <a:lnTo>
                  <a:pt x="350" y="179"/>
                </a:lnTo>
                <a:lnTo>
                  <a:pt x="0" y="178"/>
                </a:lnTo>
              </a:path>
            </a:pathLst>
          </a:custGeom>
          <a:solidFill>
            <a:schemeClr val="folHlink"/>
          </a:solidFill>
          <a:ln w="12700" cap="rnd" cmpd="sng">
            <a:solidFill>
              <a:schemeClr val="bg2"/>
            </a:solidFill>
            <a:prstDash val="solid"/>
            <a:round/>
            <a:headEnd type="none" w="med" len="med"/>
            <a:tailEnd type="none" w="med" len="med"/>
          </a:ln>
        </p:spPr>
        <p:txBody>
          <a:bodyPr/>
          <a:lstStyle/>
          <a:p>
            <a:endParaRPr lang="en-US"/>
          </a:p>
        </p:txBody>
      </p:sp>
      <p:pic>
        <p:nvPicPr>
          <p:cNvPr id="79886" name="Picture 80">
            <a:extLst>
              <a:ext uri="{FF2B5EF4-FFF2-40B4-BE49-F238E27FC236}">
                <a16:creationId xmlns:a16="http://schemas.microsoft.com/office/drawing/2014/main" id="{C5154100-A9C6-4A81-929C-2BBA67856DB1}"/>
              </a:ext>
            </a:extLst>
          </p:cNvPr>
          <p:cNvPicPr>
            <a:picLocks noChangeArrowheads="1"/>
          </p:cNvPicPr>
          <p:nvPr/>
        </p:nvPicPr>
        <p:blipFill>
          <a:blip r:embed="rId9">
            <a:extLst>
              <a:ext uri="{28A0092B-C50C-407E-A947-70E740481C1C}">
                <a14:useLocalDpi xmlns:a14="http://schemas.microsoft.com/office/drawing/2010/main" val="0"/>
              </a:ext>
            </a:extLst>
          </a:blip>
          <a:srcRect l="9962" t="7707" r="12500" b="10626"/>
          <a:stretch>
            <a:fillRect/>
          </a:stretch>
        </p:blipFill>
        <p:spPr bwMode="auto">
          <a:xfrm>
            <a:off x="7664450" y="5340350"/>
            <a:ext cx="67945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81" name="Oval 81">
            <a:extLst>
              <a:ext uri="{FF2B5EF4-FFF2-40B4-BE49-F238E27FC236}">
                <a16:creationId xmlns:a16="http://schemas.microsoft.com/office/drawing/2014/main" id="{934041AE-3C0D-4836-A2EA-9B7EF695050E}"/>
              </a:ext>
            </a:extLst>
          </p:cNvPr>
          <p:cNvSpPr>
            <a:spLocks noChangeArrowheads="1"/>
          </p:cNvSpPr>
          <p:nvPr/>
        </p:nvSpPr>
        <p:spPr bwMode="auto">
          <a:xfrm>
            <a:off x="1558925" y="2319338"/>
            <a:ext cx="333375" cy="292100"/>
          </a:xfrm>
          <a:prstGeom prst="ellipse">
            <a:avLst/>
          </a:prstGeom>
          <a:solidFill>
            <a:schemeClr val="folHlink"/>
          </a:solidFill>
          <a:ln w="12700">
            <a:solidFill>
              <a:schemeClr val="tx2"/>
            </a:solidFill>
            <a:round/>
            <a:headEnd/>
            <a:tailEnd/>
          </a:ln>
          <a:effectLst/>
        </p:spPr>
        <p:txBody>
          <a:bodyPr wrap="none" lIns="0" tIns="0" rIns="0" bIns="0" anchor="ctr"/>
          <a:lstStyle/>
          <a:p>
            <a:pPr algn="ctr" defTabSz="479425" eaLnBrk="1" hangingPunct="1">
              <a:lnSpc>
                <a:spcPct val="90000"/>
              </a:lnSpc>
              <a:defRPr/>
            </a:pPr>
            <a:r>
              <a:rPr lang="ko-KR" altLang="en-US" sz="1900" b="1">
                <a:solidFill>
                  <a:schemeClr val="bg1"/>
                </a:solidFill>
                <a:effectLst>
                  <a:outerShdw blurRad="38100" dist="38100" dir="2700000" algn="tl">
                    <a:srgbClr val="000000"/>
                  </a:outerShdw>
                </a:effectLst>
                <a:latin typeface="Arial" charset="0"/>
                <a:ea typeface="굴림" pitchFamily="50" charset="-127"/>
                <a:cs typeface="Arial" charset="0"/>
              </a:rPr>
              <a:t>2</a:t>
            </a:r>
          </a:p>
        </p:txBody>
      </p:sp>
      <p:sp>
        <p:nvSpPr>
          <p:cNvPr id="82" name="Oval 82">
            <a:extLst>
              <a:ext uri="{FF2B5EF4-FFF2-40B4-BE49-F238E27FC236}">
                <a16:creationId xmlns:a16="http://schemas.microsoft.com/office/drawing/2014/main" id="{84C5A28F-6724-433D-A96F-F6CD880D3FC6}"/>
              </a:ext>
            </a:extLst>
          </p:cNvPr>
          <p:cNvSpPr>
            <a:spLocks noChangeArrowheads="1"/>
          </p:cNvSpPr>
          <p:nvPr/>
        </p:nvSpPr>
        <p:spPr bwMode="auto">
          <a:xfrm>
            <a:off x="3001963" y="3694113"/>
            <a:ext cx="333375" cy="292100"/>
          </a:xfrm>
          <a:prstGeom prst="ellipse">
            <a:avLst/>
          </a:prstGeom>
          <a:solidFill>
            <a:schemeClr val="folHlink"/>
          </a:solidFill>
          <a:ln w="12700">
            <a:solidFill>
              <a:schemeClr val="tx2"/>
            </a:solidFill>
            <a:round/>
            <a:headEnd/>
            <a:tailEnd/>
          </a:ln>
          <a:effectLst/>
        </p:spPr>
        <p:txBody>
          <a:bodyPr wrap="none" lIns="0" tIns="0" rIns="0" bIns="0" anchor="ctr"/>
          <a:lstStyle/>
          <a:p>
            <a:pPr algn="ctr" defTabSz="479425" eaLnBrk="1" hangingPunct="1">
              <a:lnSpc>
                <a:spcPct val="90000"/>
              </a:lnSpc>
              <a:defRPr/>
            </a:pPr>
            <a:r>
              <a:rPr lang="ko-KR" altLang="en-US" sz="1900" b="1">
                <a:solidFill>
                  <a:schemeClr val="bg1"/>
                </a:solidFill>
                <a:effectLst>
                  <a:outerShdw blurRad="38100" dist="38100" dir="2700000" algn="tl">
                    <a:srgbClr val="000000"/>
                  </a:outerShdw>
                </a:effectLst>
                <a:latin typeface="Arial" charset="0"/>
                <a:ea typeface="굴림" pitchFamily="50" charset="-127"/>
                <a:cs typeface="Arial" charset="0"/>
              </a:rPr>
              <a:t>3</a:t>
            </a:r>
          </a:p>
        </p:txBody>
      </p:sp>
      <p:sp>
        <p:nvSpPr>
          <p:cNvPr id="83" name="Oval 83">
            <a:extLst>
              <a:ext uri="{FF2B5EF4-FFF2-40B4-BE49-F238E27FC236}">
                <a16:creationId xmlns:a16="http://schemas.microsoft.com/office/drawing/2014/main" id="{B507462B-BE3B-4DC6-84B0-252C3477BEE6}"/>
              </a:ext>
            </a:extLst>
          </p:cNvPr>
          <p:cNvSpPr>
            <a:spLocks noChangeArrowheads="1"/>
          </p:cNvSpPr>
          <p:nvPr/>
        </p:nvSpPr>
        <p:spPr bwMode="auto">
          <a:xfrm>
            <a:off x="4630738" y="4991100"/>
            <a:ext cx="333375" cy="292100"/>
          </a:xfrm>
          <a:prstGeom prst="ellipse">
            <a:avLst/>
          </a:prstGeom>
          <a:solidFill>
            <a:schemeClr val="folHlink"/>
          </a:solidFill>
          <a:ln w="12700">
            <a:solidFill>
              <a:schemeClr val="tx2"/>
            </a:solidFill>
            <a:round/>
            <a:headEnd/>
            <a:tailEnd/>
          </a:ln>
          <a:effectLst/>
        </p:spPr>
        <p:txBody>
          <a:bodyPr wrap="none" lIns="0" tIns="0" rIns="0" bIns="0" anchor="ctr"/>
          <a:lstStyle/>
          <a:p>
            <a:pPr algn="ctr" defTabSz="479425" eaLnBrk="1" hangingPunct="1">
              <a:lnSpc>
                <a:spcPct val="90000"/>
              </a:lnSpc>
              <a:defRPr/>
            </a:pPr>
            <a:r>
              <a:rPr lang="ko-KR" altLang="en-US" sz="1900" b="1">
                <a:solidFill>
                  <a:schemeClr val="bg1"/>
                </a:solidFill>
                <a:effectLst>
                  <a:outerShdw blurRad="38100" dist="38100" dir="2700000" algn="tl">
                    <a:srgbClr val="000000"/>
                  </a:outerShdw>
                </a:effectLst>
                <a:latin typeface="Arial" charset="0"/>
                <a:ea typeface="굴림" pitchFamily="50" charset="-127"/>
                <a:cs typeface="Arial" charset="0"/>
              </a:rPr>
              <a:t>4</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5">
            <a:extLst>
              <a:ext uri="{FF2B5EF4-FFF2-40B4-BE49-F238E27FC236}">
                <a16:creationId xmlns:a16="http://schemas.microsoft.com/office/drawing/2014/main" id="{E16C23FC-6D85-41C3-88BE-2F78FE49D7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133600"/>
            <a:ext cx="6408738" cy="2571750"/>
          </a:xfrm>
          <a:prstGeom prst="rect">
            <a:avLst/>
          </a:prstGeom>
          <a:noFill/>
          <a:ln w="57150" cmpd="thinThick">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81923" name="Rectangle 2">
            <a:extLst>
              <a:ext uri="{FF2B5EF4-FFF2-40B4-BE49-F238E27FC236}">
                <a16:creationId xmlns:a16="http://schemas.microsoft.com/office/drawing/2014/main" id="{B466AE33-C12A-4EAB-906A-F9949A1FCB07}"/>
              </a:ext>
            </a:extLst>
          </p:cNvPr>
          <p:cNvSpPr>
            <a:spLocks noGrp="1" noChangeArrowheads="1"/>
          </p:cNvSpPr>
          <p:nvPr>
            <p:ph type="title"/>
          </p:nvPr>
        </p:nvSpPr>
        <p:spPr>
          <a:xfrm>
            <a:off x="152400" y="381000"/>
            <a:ext cx="62769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a:t>
            </a:r>
          </a:p>
        </p:txBody>
      </p:sp>
      <p:sp>
        <p:nvSpPr>
          <p:cNvPr id="81924" name="Rectangle 3">
            <a:extLst>
              <a:ext uri="{FF2B5EF4-FFF2-40B4-BE49-F238E27FC236}">
                <a16:creationId xmlns:a16="http://schemas.microsoft.com/office/drawing/2014/main" id="{D5E4F31A-086D-43EF-9C16-243468779F08}"/>
              </a:ext>
            </a:extLst>
          </p:cNvPr>
          <p:cNvSpPr>
            <a:spLocks noChangeArrowheads="1"/>
          </p:cNvSpPr>
          <p:nvPr/>
        </p:nvSpPr>
        <p:spPr bwMode="auto">
          <a:xfrm>
            <a:off x="0" y="1657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1925" name="Rectangle 4">
            <a:extLst>
              <a:ext uri="{FF2B5EF4-FFF2-40B4-BE49-F238E27FC236}">
                <a16:creationId xmlns:a16="http://schemas.microsoft.com/office/drawing/2014/main" id="{E872A668-1CA9-4955-B807-C56E057B8763}"/>
              </a:ext>
            </a:extLst>
          </p:cNvPr>
          <p:cNvSpPr>
            <a:spLocks noChangeArrowheads="1"/>
          </p:cNvSpPr>
          <p:nvPr/>
        </p:nvSpPr>
        <p:spPr bwMode="auto">
          <a:xfrm>
            <a:off x="0" y="1657350"/>
            <a:ext cx="0" cy="0"/>
          </a:xfrm>
          <a:prstGeom prst="rect">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1926" name="AutoShape 7">
            <a:extLst>
              <a:ext uri="{FF2B5EF4-FFF2-40B4-BE49-F238E27FC236}">
                <a16:creationId xmlns:a16="http://schemas.microsoft.com/office/drawing/2014/main" id="{8DFAE81A-5429-4867-944E-6BA6D56BBC6C}"/>
              </a:ext>
            </a:extLst>
          </p:cNvPr>
          <p:cNvSpPr>
            <a:spLocks/>
          </p:cNvSpPr>
          <p:nvPr/>
        </p:nvSpPr>
        <p:spPr bwMode="auto">
          <a:xfrm>
            <a:off x="4572000" y="1762125"/>
            <a:ext cx="1600200" cy="600075"/>
          </a:xfrm>
          <a:prstGeom prst="borderCallout1">
            <a:avLst>
              <a:gd name="adj1" fmla="val 19046"/>
              <a:gd name="adj2" fmla="val -4764"/>
              <a:gd name="adj3" fmla="val 187301"/>
              <a:gd name="adj4" fmla="val -18134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Click on the Logistics arrow button</a:t>
            </a:r>
            <a:r>
              <a:rPr lang="en-US" altLang="en-US" sz="1600">
                <a:latin typeface="Arial" panose="020B0604020202020204" pitchFamily="34" charset="0"/>
              </a:rPr>
              <a:t>.</a:t>
            </a:r>
          </a:p>
        </p:txBody>
      </p:sp>
      <p:pic>
        <p:nvPicPr>
          <p:cNvPr id="81927" name="Picture 8">
            <a:extLst>
              <a:ext uri="{FF2B5EF4-FFF2-40B4-BE49-F238E27FC236}">
                <a16:creationId xmlns:a16="http://schemas.microsoft.com/office/drawing/2014/main" id="{FAC8FADB-E7E1-4627-8CA1-20B0DA804E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25" t="55125" r="96094" b="42500"/>
          <a:stretch>
            <a:fillRect/>
          </a:stretch>
        </p:blipFill>
        <p:spPr bwMode="auto">
          <a:xfrm>
            <a:off x="5486400" y="2057400"/>
            <a:ext cx="152400" cy="115888"/>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81928" name="AutoShape 9">
            <a:extLst>
              <a:ext uri="{FF2B5EF4-FFF2-40B4-BE49-F238E27FC236}">
                <a16:creationId xmlns:a16="http://schemas.microsoft.com/office/drawing/2014/main" id="{F95FA38F-478F-430B-97EA-82D23FCC49BC}"/>
              </a:ext>
            </a:extLst>
          </p:cNvPr>
          <p:cNvSpPr>
            <a:spLocks noChangeArrowheads="1"/>
          </p:cNvSpPr>
          <p:nvPr/>
        </p:nvSpPr>
        <p:spPr bwMode="auto">
          <a:xfrm>
            <a:off x="6324600" y="1762125"/>
            <a:ext cx="1752600" cy="752475"/>
          </a:xfrm>
          <a:prstGeom prst="cloudCallout">
            <a:avLst>
              <a:gd name="adj1" fmla="val -57699"/>
              <a:gd name="adj2" fmla="val 2111"/>
            </a:avLst>
          </a:prstGeom>
          <a:solidFill>
            <a:srgbClr val="CCFFFF"/>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Note: When clicked the arrow turns downward.</a:t>
            </a:r>
          </a:p>
        </p:txBody>
      </p:sp>
      <p:pic>
        <p:nvPicPr>
          <p:cNvPr id="81929" name="Picture 10">
            <a:extLst>
              <a:ext uri="{FF2B5EF4-FFF2-40B4-BE49-F238E27FC236}">
                <a16:creationId xmlns:a16="http://schemas.microsoft.com/office/drawing/2014/main" id="{B250256F-4F4B-4B94-9E88-2659392E34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75" t="48250" r="97874" b="50125"/>
          <a:stretch>
            <a:fillRect/>
          </a:stretch>
        </p:blipFill>
        <p:spPr bwMode="auto">
          <a:xfrm>
            <a:off x="7086600" y="2362200"/>
            <a:ext cx="152400" cy="103188"/>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81930" name="AutoShape 11">
            <a:extLst>
              <a:ext uri="{FF2B5EF4-FFF2-40B4-BE49-F238E27FC236}">
                <a16:creationId xmlns:a16="http://schemas.microsoft.com/office/drawing/2014/main" id="{E83EC805-8CAB-40EF-9EE7-8C2064331A44}"/>
              </a:ext>
            </a:extLst>
          </p:cNvPr>
          <p:cNvSpPr>
            <a:spLocks/>
          </p:cNvSpPr>
          <p:nvPr/>
        </p:nvSpPr>
        <p:spPr bwMode="auto">
          <a:xfrm>
            <a:off x="228600" y="1447800"/>
            <a:ext cx="1517650" cy="609600"/>
          </a:xfrm>
          <a:prstGeom prst="borderCallout1">
            <a:avLst>
              <a:gd name="adj1" fmla="val 18750"/>
              <a:gd name="adj2" fmla="val 105023"/>
              <a:gd name="adj3" fmla="val 262759"/>
              <a:gd name="adj4" fmla="val 105023"/>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Click on the Materials Management arrow button</a:t>
            </a:r>
            <a:r>
              <a:rPr lang="en-US" altLang="en-US" sz="1600">
                <a:latin typeface="Arial" panose="020B0604020202020204" pitchFamily="34" charset="0"/>
              </a:rPr>
              <a:t>.</a:t>
            </a:r>
          </a:p>
        </p:txBody>
      </p:sp>
      <p:sp>
        <p:nvSpPr>
          <p:cNvPr id="81931" name="AutoShape 12">
            <a:extLst>
              <a:ext uri="{FF2B5EF4-FFF2-40B4-BE49-F238E27FC236}">
                <a16:creationId xmlns:a16="http://schemas.microsoft.com/office/drawing/2014/main" id="{970776FD-57E1-42EB-95F6-84023EE14FF7}"/>
              </a:ext>
            </a:extLst>
          </p:cNvPr>
          <p:cNvSpPr>
            <a:spLocks/>
          </p:cNvSpPr>
          <p:nvPr/>
        </p:nvSpPr>
        <p:spPr bwMode="auto">
          <a:xfrm>
            <a:off x="4419600" y="2438400"/>
            <a:ext cx="1905000" cy="447675"/>
          </a:xfrm>
          <a:prstGeom prst="borderCallout1">
            <a:avLst>
              <a:gd name="adj1" fmla="val 25532"/>
              <a:gd name="adj2" fmla="val -4000"/>
              <a:gd name="adj3" fmla="val 170921"/>
              <a:gd name="adj4" fmla="val -124083"/>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Click on the Purchasing arrow button.</a:t>
            </a:r>
          </a:p>
        </p:txBody>
      </p:sp>
      <p:sp>
        <p:nvSpPr>
          <p:cNvPr id="81932" name="AutoShape 13">
            <a:extLst>
              <a:ext uri="{FF2B5EF4-FFF2-40B4-BE49-F238E27FC236}">
                <a16:creationId xmlns:a16="http://schemas.microsoft.com/office/drawing/2014/main" id="{976ED76E-4C82-4E8A-8DB5-336C62286AE4}"/>
              </a:ext>
            </a:extLst>
          </p:cNvPr>
          <p:cNvSpPr>
            <a:spLocks/>
          </p:cNvSpPr>
          <p:nvPr/>
        </p:nvSpPr>
        <p:spPr bwMode="auto">
          <a:xfrm>
            <a:off x="228600" y="3048000"/>
            <a:ext cx="1455738" cy="533400"/>
          </a:xfrm>
          <a:prstGeom prst="borderCallout1">
            <a:avLst>
              <a:gd name="adj1" fmla="val 21431"/>
              <a:gd name="adj2" fmla="val 105236"/>
              <a:gd name="adj3" fmla="val 99403"/>
              <a:gd name="adj4" fmla="val 13816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Click on the Purchase Requisition arrow button.</a:t>
            </a:r>
          </a:p>
        </p:txBody>
      </p:sp>
      <p:sp>
        <p:nvSpPr>
          <p:cNvPr id="81933" name="AutoShape 14">
            <a:extLst>
              <a:ext uri="{FF2B5EF4-FFF2-40B4-BE49-F238E27FC236}">
                <a16:creationId xmlns:a16="http://schemas.microsoft.com/office/drawing/2014/main" id="{A57ED8EC-0E41-4B30-B09D-AECDA4AC5591}"/>
              </a:ext>
            </a:extLst>
          </p:cNvPr>
          <p:cNvSpPr>
            <a:spLocks/>
          </p:cNvSpPr>
          <p:nvPr/>
        </p:nvSpPr>
        <p:spPr bwMode="auto">
          <a:xfrm>
            <a:off x="5410200" y="3124200"/>
            <a:ext cx="2057400" cy="371475"/>
          </a:xfrm>
          <a:prstGeom prst="borderCallout1">
            <a:avLst>
              <a:gd name="adj1" fmla="val 30769"/>
              <a:gd name="adj2" fmla="val -3704"/>
              <a:gd name="adj3" fmla="val 177352"/>
              <a:gd name="adj4" fmla="val -96449"/>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Double click on the ME51N – Create Line.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11" name="Picture 15">
            <a:extLst>
              <a:ext uri="{FF2B5EF4-FFF2-40B4-BE49-F238E27FC236}">
                <a16:creationId xmlns:a16="http://schemas.microsoft.com/office/drawing/2014/main" id="{43F2B420-6FA1-427D-8C4A-B602477A0A74}"/>
              </a:ext>
            </a:extLst>
          </p:cNvPr>
          <p:cNvPicPr>
            <a:picLocks noChangeAspect="1" noChangeArrowheads="1"/>
          </p:cNvPicPr>
          <p:nvPr/>
        </p:nvPicPr>
        <p:blipFill>
          <a:blip r:embed="rId3"/>
          <a:srcRect/>
          <a:stretch>
            <a:fillRect/>
          </a:stretch>
        </p:blipFill>
        <p:spPr bwMode="auto">
          <a:xfrm>
            <a:off x="990600" y="3095625"/>
            <a:ext cx="6629400" cy="942975"/>
          </a:xfrm>
          <a:prstGeom prst="rect">
            <a:avLst/>
          </a:prstGeom>
          <a:noFill/>
          <a:ln>
            <a:noFill/>
          </a:ln>
          <a:effectLst>
            <a:prstShdw prst="shdw17" dist="17961" dir="2700000">
              <a:schemeClr val="accent1">
                <a:gamma/>
                <a:shade val="60000"/>
                <a:invGamma/>
              </a:schemeClr>
            </a:prstShdw>
          </a:effectLst>
        </p:spPr>
      </p:pic>
      <p:pic>
        <p:nvPicPr>
          <p:cNvPr id="83971" name="Picture 3">
            <a:extLst>
              <a:ext uri="{FF2B5EF4-FFF2-40B4-BE49-F238E27FC236}">
                <a16:creationId xmlns:a16="http://schemas.microsoft.com/office/drawing/2014/main" id="{7D86D3CA-9A73-478B-9953-1E8D258402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447800"/>
            <a:ext cx="6553200" cy="1179513"/>
          </a:xfrm>
          <a:prstGeom prst="rect">
            <a:avLst/>
          </a:prstGeom>
          <a:noFill/>
          <a:ln w="57150" cmpd="thinThick">
            <a:solidFill>
              <a:srgbClr val="FF9900"/>
            </a:solidFill>
            <a:miter lim="800000"/>
            <a:headEnd/>
            <a:tailEnd/>
          </a:ln>
          <a:extLst>
            <a:ext uri="{909E8E84-426E-40DD-AFC4-6F175D3DCCD1}">
              <a14:hiddenFill xmlns:a14="http://schemas.microsoft.com/office/drawing/2010/main">
                <a:solidFill>
                  <a:srgbClr val="FFFFFF"/>
                </a:solidFill>
              </a14:hiddenFill>
            </a:ext>
          </a:extLst>
        </p:spPr>
      </p:pic>
      <p:pic>
        <p:nvPicPr>
          <p:cNvPr id="83972" name="Picture 5">
            <a:extLst>
              <a:ext uri="{FF2B5EF4-FFF2-40B4-BE49-F238E27FC236}">
                <a16:creationId xmlns:a16="http://schemas.microsoft.com/office/drawing/2014/main" id="{653405E5-5243-4BC7-8DD3-4D3BC9176C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495800"/>
            <a:ext cx="6705600" cy="1295400"/>
          </a:xfrm>
          <a:prstGeom prst="rect">
            <a:avLst/>
          </a:prstGeom>
          <a:noFill/>
          <a:ln w="57150" cmpd="thinThick">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03782" name="Rectangle 6">
            <a:extLst>
              <a:ext uri="{FF2B5EF4-FFF2-40B4-BE49-F238E27FC236}">
                <a16:creationId xmlns:a16="http://schemas.microsoft.com/office/drawing/2014/main" id="{05CEAF86-7420-4D87-95F8-DAFACF9D0408}"/>
              </a:ext>
            </a:extLst>
          </p:cNvPr>
          <p:cNvSpPr>
            <a:spLocks noChangeArrowheads="1"/>
          </p:cNvSpPr>
          <p:nvPr/>
        </p:nvSpPr>
        <p:spPr bwMode="auto">
          <a:xfrm>
            <a:off x="914400" y="990600"/>
            <a:ext cx="1981200" cy="304800"/>
          </a:xfrm>
          <a:prstGeom prst="rect">
            <a:avLst/>
          </a:prstGeom>
          <a:noFill/>
          <a:ln w="9525">
            <a:noFill/>
            <a:miter lim="800000"/>
            <a:headEnd/>
            <a:tailEnd/>
          </a:ln>
          <a:effectLst/>
        </p:spPr>
        <p:txBody>
          <a:bodyPr/>
          <a:lstStyle/>
          <a:p>
            <a:pPr marL="342900" indent="-342900" eaLnBrk="1" hangingPunct="1">
              <a:spcBef>
                <a:spcPct val="20000"/>
              </a:spcBef>
              <a:buSzPct val="100000"/>
              <a:buFontTx/>
              <a:buChar char="•"/>
              <a:defRPr/>
            </a:pPr>
            <a:r>
              <a:rPr lang="en-US" sz="2000">
                <a:effectLst>
                  <a:outerShdw blurRad="38100" dist="38100" dir="2700000" algn="tl">
                    <a:srgbClr val="C0C0C0"/>
                  </a:outerShdw>
                </a:effectLst>
                <a:latin typeface="Arial" charset="0"/>
                <a:cs typeface="Arial" charset="0"/>
              </a:rPr>
              <a:t>Header</a:t>
            </a:r>
          </a:p>
        </p:txBody>
      </p:sp>
      <p:sp>
        <p:nvSpPr>
          <p:cNvPr id="203783" name="Rectangle 7">
            <a:extLst>
              <a:ext uri="{FF2B5EF4-FFF2-40B4-BE49-F238E27FC236}">
                <a16:creationId xmlns:a16="http://schemas.microsoft.com/office/drawing/2014/main" id="{A07EA048-28FC-4BD6-8418-CD98E66939CC}"/>
              </a:ext>
            </a:extLst>
          </p:cNvPr>
          <p:cNvSpPr>
            <a:spLocks noChangeArrowheads="1"/>
          </p:cNvSpPr>
          <p:nvPr/>
        </p:nvSpPr>
        <p:spPr bwMode="auto">
          <a:xfrm>
            <a:off x="838200" y="2667000"/>
            <a:ext cx="2286000" cy="304800"/>
          </a:xfrm>
          <a:prstGeom prst="rect">
            <a:avLst/>
          </a:prstGeom>
          <a:noFill/>
          <a:ln w="9525">
            <a:noFill/>
            <a:miter lim="800000"/>
            <a:headEnd/>
            <a:tailEnd/>
          </a:ln>
          <a:effectLst/>
        </p:spPr>
        <p:txBody>
          <a:bodyPr/>
          <a:lstStyle/>
          <a:p>
            <a:pPr marL="342900" indent="-342900" eaLnBrk="1" hangingPunct="1">
              <a:spcBef>
                <a:spcPct val="20000"/>
              </a:spcBef>
              <a:buSzPct val="100000"/>
              <a:buFontTx/>
              <a:buChar char="•"/>
              <a:defRPr/>
            </a:pPr>
            <a:r>
              <a:rPr lang="en-US" sz="2000">
                <a:effectLst>
                  <a:outerShdw blurRad="38100" dist="38100" dir="2700000" algn="tl">
                    <a:srgbClr val="C0C0C0"/>
                  </a:outerShdw>
                </a:effectLst>
                <a:latin typeface="Arial" charset="0"/>
                <a:cs typeface="Arial" charset="0"/>
              </a:rPr>
              <a:t>Item Overview</a:t>
            </a:r>
          </a:p>
        </p:txBody>
      </p:sp>
      <p:sp>
        <p:nvSpPr>
          <p:cNvPr id="203784" name="Rectangle 8">
            <a:extLst>
              <a:ext uri="{FF2B5EF4-FFF2-40B4-BE49-F238E27FC236}">
                <a16:creationId xmlns:a16="http://schemas.microsoft.com/office/drawing/2014/main" id="{95B1D55E-AF7D-40BF-8EEF-ED35D6A546E5}"/>
              </a:ext>
            </a:extLst>
          </p:cNvPr>
          <p:cNvSpPr>
            <a:spLocks noChangeArrowheads="1"/>
          </p:cNvSpPr>
          <p:nvPr/>
        </p:nvSpPr>
        <p:spPr bwMode="auto">
          <a:xfrm>
            <a:off x="838200" y="4038600"/>
            <a:ext cx="2286000" cy="304800"/>
          </a:xfrm>
          <a:prstGeom prst="rect">
            <a:avLst/>
          </a:prstGeom>
          <a:noFill/>
          <a:ln w="9525">
            <a:noFill/>
            <a:miter lim="800000"/>
            <a:headEnd/>
            <a:tailEnd/>
          </a:ln>
          <a:effectLst/>
        </p:spPr>
        <p:txBody>
          <a:bodyPr/>
          <a:lstStyle/>
          <a:p>
            <a:pPr marL="342900" indent="-342900" eaLnBrk="1" hangingPunct="1">
              <a:spcBef>
                <a:spcPct val="20000"/>
              </a:spcBef>
              <a:buSzPct val="100000"/>
              <a:buFontTx/>
              <a:buChar char="•"/>
              <a:defRPr/>
            </a:pPr>
            <a:r>
              <a:rPr lang="en-US" sz="2000">
                <a:effectLst>
                  <a:outerShdw blurRad="38100" dist="38100" dir="2700000" algn="tl">
                    <a:srgbClr val="C0C0C0"/>
                  </a:outerShdw>
                </a:effectLst>
                <a:latin typeface="Arial" charset="0"/>
                <a:cs typeface="Arial" charset="0"/>
              </a:rPr>
              <a:t>Item detail</a:t>
            </a:r>
          </a:p>
        </p:txBody>
      </p:sp>
      <p:sp>
        <p:nvSpPr>
          <p:cNvPr id="83976" name="AutoShape 9">
            <a:extLst>
              <a:ext uri="{FF2B5EF4-FFF2-40B4-BE49-F238E27FC236}">
                <a16:creationId xmlns:a16="http://schemas.microsoft.com/office/drawing/2014/main" id="{C3BD75D4-06E3-4C1E-80F7-EC6A8B9C859D}"/>
              </a:ext>
            </a:extLst>
          </p:cNvPr>
          <p:cNvSpPr>
            <a:spLocks/>
          </p:cNvSpPr>
          <p:nvPr/>
        </p:nvSpPr>
        <p:spPr bwMode="auto">
          <a:xfrm>
            <a:off x="6248400" y="1143000"/>
            <a:ext cx="2667000" cy="1828800"/>
          </a:xfrm>
          <a:prstGeom prst="borderCallout1">
            <a:avLst>
              <a:gd name="adj1" fmla="val 6250"/>
              <a:gd name="adj2" fmla="val -2856"/>
              <a:gd name="adj3" fmla="val 31338"/>
              <a:gd name="adj4" fmla="val -190356"/>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a:latin typeface="Arial" panose="020B0604020202020204" pitchFamily="34" charset="0"/>
              </a:rPr>
              <a:t>Note:  The Display Icon will display or hide text, overview, and detail lines.</a:t>
            </a:r>
          </a:p>
          <a:p>
            <a:pPr eaLnBrk="1" hangingPunct="1">
              <a:spcBef>
                <a:spcPct val="0"/>
              </a:spcBef>
              <a:buFontTx/>
              <a:buNone/>
            </a:pPr>
            <a:r>
              <a:rPr lang="en-US" altLang="en-US" sz="1600">
                <a:latin typeface="Arial" panose="020B0604020202020204" pitchFamily="34" charset="0"/>
              </a:rPr>
              <a:t>        </a:t>
            </a:r>
          </a:p>
          <a:p>
            <a:pPr eaLnBrk="1" hangingPunct="1">
              <a:spcBef>
                <a:spcPct val="0"/>
              </a:spcBef>
              <a:buFontTx/>
              <a:buNone/>
            </a:pPr>
            <a:r>
              <a:rPr lang="en-US" altLang="en-US" sz="1600">
                <a:latin typeface="Arial" panose="020B0604020202020204" pitchFamily="34" charset="0"/>
              </a:rPr>
              <a:t>         </a:t>
            </a:r>
          </a:p>
          <a:p>
            <a:pPr eaLnBrk="1" hangingPunct="1">
              <a:spcBef>
                <a:spcPct val="0"/>
              </a:spcBef>
              <a:buFontTx/>
              <a:buNone/>
            </a:pPr>
            <a:r>
              <a:rPr lang="en-US" altLang="en-US" sz="1600">
                <a:latin typeface="Arial" panose="020B0604020202020204" pitchFamily="34" charset="0"/>
              </a:rPr>
              <a:t>  Opened           Closed </a:t>
            </a:r>
          </a:p>
        </p:txBody>
      </p:sp>
      <p:sp>
        <p:nvSpPr>
          <p:cNvPr id="83977" name="Line 10">
            <a:extLst>
              <a:ext uri="{FF2B5EF4-FFF2-40B4-BE49-F238E27FC236}">
                <a16:creationId xmlns:a16="http://schemas.microsoft.com/office/drawing/2014/main" id="{F60422D5-F369-487E-BC21-329E1C293599}"/>
              </a:ext>
            </a:extLst>
          </p:cNvPr>
          <p:cNvSpPr>
            <a:spLocks noChangeShapeType="1"/>
          </p:cNvSpPr>
          <p:nvPr/>
        </p:nvSpPr>
        <p:spPr bwMode="auto">
          <a:xfrm flipV="1">
            <a:off x="1066800" y="1219200"/>
            <a:ext cx="5181600" cy="1981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978" name="Line 11">
            <a:extLst>
              <a:ext uri="{FF2B5EF4-FFF2-40B4-BE49-F238E27FC236}">
                <a16:creationId xmlns:a16="http://schemas.microsoft.com/office/drawing/2014/main" id="{1B9EF2B2-35F4-4B25-8D03-480DD7BE2211}"/>
              </a:ext>
            </a:extLst>
          </p:cNvPr>
          <p:cNvSpPr>
            <a:spLocks noChangeShapeType="1"/>
          </p:cNvSpPr>
          <p:nvPr/>
        </p:nvSpPr>
        <p:spPr bwMode="auto">
          <a:xfrm flipV="1">
            <a:off x="1066800" y="1219200"/>
            <a:ext cx="5181600" cy="33528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3979" name="Group 12">
            <a:extLst>
              <a:ext uri="{FF2B5EF4-FFF2-40B4-BE49-F238E27FC236}">
                <a16:creationId xmlns:a16="http://schemas.microsoft.com/office/drawing/2014/main" id="{110A1A20-1EC0-4E7F-B5AE-A9823332C795}"/>
              </a:ext>
            </a:extLst>
          </p:cNvPr>
          <p:cNvGrpSpPr>
            <a:grpSpLocks/>
          </p:cNvGrpSpPr>
          <p:nvPr/>
        </p:nvGrpSpPr>
        <p:grpSpPr bwMode="auto">
          <a:xfrm>
            <a:off x="6477000" y="1981200"/>
            <a:ext cx="1676400" cy="357188"/>
            <a:chOff x="2832" y="1104"/>
            <a:chExt cx="932" cy="225"/>
          </a:xfrm>
        </p:grpSpPr>
        <p:pic>
          <p:nvPicPr>
            <p:cNvPr id="83981" name="Picture 13">
              <a:extLst>
                <a:ext uri="{FF2B5EF4-FFF2-40B4-BE49-F238E27FC236}">
                  <a16:creationId xmlns:a16="http://schemas.microsoft.com/office/drawing/2014/main" id="{61E3EF2F-D28D-4008-BF4A-12E5B98B47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15" t="23259" r="97202" b="56752"/>
            <a:stretch>
              <a:fillRect/>
            </a:stretch>
          </p:blipFill>
          <p:spPr bwMode="auto">
            <a:xfrm>
              <a:off x="2832" y="1104"/>
              <a:ext cx="180" cy="225"/>
            </a:xfrm>
            <a:prstGeom prst="rect">
              <a:avLst/>
            </a:prstGeom>
            <a:noFill/>
            <a:ln w="3175">
              <a:solidFill>
                <a:srgbClr val="808080"/>
              </a:solidFill>
              <a:miter lim="800000"/>
              <a:headEnd/>
              <a:tailEnd/>
            </a:ln>
            <a:extLst>
              <a:ext uri="{909E8E84-426E-40DD-AFC4-6F175D3DCCD1}">
                <a14:hiddenFill xmlns:a14="http://schemas.microsoft.com/office/drawing/2010/main">
                  <a:solidFill>
                    <a:srgbClr val="FFFFFF"/>
                  </a:solidFill>
                </a14:hiddenFill>
              </a:ext>
            </a:extLst>
          </p:spPr>
        </p:pic>
        <p:pic>
          <p:nvPicPr>
            <p:cNvPr id="83982" name="Picture 14">
              <a:extLst>
                <a:ext uri="{FF2B5EF4-FFF2-40B4-BE49-F238E27FC236}">
                  <a16:creationId xmlns:a16="http://schemas.microsoft.com/office/drawing/2014/main" id="{E83C35CE-7936-4116-BEE7-863848C039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81" t="20125" r="97687" b="77126"/>
            <a:stretch>
              <a:fillRect/>
            </a:stretch>
          </p:blipFill>
          <p:spPr bwMode="auto">
            <a:xfrm>
              <a:off x="3552" y="1104"/>
              <a:ext cx="212" cy="213"/>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pic>
      </p:grpSp>
      <p:sp>
        <p:nvSpPr>
          <p:cNvPr id="83980" name="Rectangle 15">
            <a:extLst>
              <a:ext uri="{FF2B5EF4-FFF2-40B4-BE49-F238E27FC236}">
                <a16:creationId xmlns:a16="http://schemas.microsoft.com/office/drawing/2014/main" id="{88DCCBAB-195C-4251-8AA2-4063D59549C6}"/>
              </a:ext>
            </a:extLst>
          </p:cNvPr>
          <p:cNvSpPr>
            <a:spLocks noChangeArrowheads="1"/>
          </p:cNvSpPr>
          <p:nvPr/>
        </p:nvSpPr>
        <p:spPr bwMode="auto">
          <a:xfrm>
            <a:off x="76200" y="360363"/>
            <a:ext cx="6276975"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a:extLst>
              <a:ext uri="{FF2B5EF4-FFF2-40B4-BE49-F238E27FC236}">
                <a16:creationId xmlns:a16="http://schemas.microsoft.com/office/drawing/2014/main" id="{929CF1DF-FB1C-4F8A-BB36-CA4BD6354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57400"/>
            <a:ext cx="8001000" cy="205740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05833" name="Oval 9">
            <a:extLst>
              <a:ext uri="{FF2B5EF4-FFF2-40B4-BE49-F238E27FC236}">
                <a16:creationId xmlns:a16="http://schemas.microsoft.com/office/drawing/2014/main" id="{D080F58D-BDEA-488B-BA88-60905A39B9E6}"/>
              </a:ext>
            </a:extLst>
          </p:cNvPr>
          <p:cNvSpPr>
            <a:spLocks noChangeArrowheads="1"/>
          </p:cNvSpPr>
          <p:nvPr/>
        </p:nvSpPr>
        <p:spPr bwMode="auto">
          <a:xfrm>
            <a:off x="609600" y="2057400"/>
            <a:ext cx="1143000" cy="381000"/>
          </a:xfrm>
          <a:prstGeom prst="ellipse">
            <a:avLst/>
          </a:prstGeom>
          <a:noFill/>
          <a:ln w="9525">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05834" name="AutoShape 10">
            <a:extLst>
              <a:ext uri="{FF2B5EF4-FFF2-40B4-BE49-F238E27FC236}">
                <a16:creationId xmlns:a16="http://schemas.microsoft.com/office/drawing/2014/main" id="{01015581-2984-4D1D-9B1D-F7A98EF0FAE8}"/>
              </a:ext>
            </a:extLst>
          </p:cNvPr>
          <p:cNvSpPr>
            <a:spLocks/>
          </p:cNvSpPr>
          <p:nvPr/>
        </p:nvSpPr>
        <p:spPr bwMode="auto">
          <a:xfrm>
            <a:off x="3048000" y="1905000"/>
            <a:ext cx="2133600" cy="685800"/>
          </a:xfrm>
          <a:prstGeom prst="borderCallout1">
            <a:avLst>
              <a:gd name="adj1" fmla="val 16667"/>
              <a:gd name="adj2" fmla="val -3569"/>
              <a:gd name="adj3" fmla="val 62963"/>
              <a:gd name="adj4" fmla="val -71505"/>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No Action Required – Automatically fills in.</a:t>
            </a:r>
          </a:p>
        </p:txBody>
      </p:sp>
      <p:sp>
        <p:nvSpPr>
          <p:cNvPr id="205835" name="AutoShape 11">
            <a:extLst>
              <a:ext uri="{FF2B5EF4-FFF2-40B4-BE49-F238E27FC236}">
                <a16:creationId xmlns:a16="http://schemas.microsoft.com/office/drawing/2014/main" id="{17FD687D-8EB0-4D1B-BC7E-37603DFA1C67}"/>
              </a:ext>
            </a:extLst>
          </p:cNvPr>
          <p:cNvSpPr>
            <a:spLocks/>
          </p:cNvSpPr>
          <p:nvPr/>
        </p:nvSpPr>
        <p:spPr bwMode="auto">
          <a:xfrm>
            <a:off x="2895600" y="5791200"/>
            <a:ext cx="2362200" cy="609600"/>
          </a:xfrm>
          <a:prstGeom prst="borderCallout1">
            <a:avLst>
              <a:gd name="adj1" fmla="val 18750"/>
              <a:gd name="adj2" fmla="val -3227"/>
              <a:gd name="adj3" fmla="val -403384"/>
              <a:gd name="adj4" fmla="val -3764"/>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a:t>
            </a:r>
            <a:r>
              <a:rPr lang="en-US" altLang="en-US" sz="1600">
                <a:latin typeface="Arial" panose="020B0604020202020204" pitchFamily="34" charset="0"/>
              </a:rPr>
              <a:t>  </a:t>
            </a:r>
            <a:r>
              <a:rPr lang="en-US" altLang="en-US" sz="1000">
                <a:latin typeface="Arial" panose="020B0604020202020204" pitchFamily="34" charset="0"/>
              </a:rPr>
              <a:t>Move Cursor (Pointer) inside the Header Note Box.  Double click the left mouse button.</a:t>
            </a:r>
          </a:p>
        </p:txBody>
      </p:sp>
      <p:pic>
        <p:nvPicPr>
          <p:cNvPr id="86022" name="Picture 12">
            <a:extLst>
              <a:ext uri="{FF2B5EF4-FFF2-40B4-BE49-F238E27FC236}">
                <a16:creationId xmlns:a16="http://schemas.microsoft.com/office/drawing/2014/main" id="{850E5B92-206C-4084-A7E2-00AAFB79A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048000"/>
            <a:ext cx="42005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3" name="AutoShape 13">
            <a:extLst>
              <a:ext uri="{FF2B5EF4-FFF2-40B4-BE49-F238E27FC236}">
                <a16:creationId xmlns:a16="http://schemas.microsoft.com/office/drawing/2014/main" id="{D4E54C47-D558-4B86-84BD-2568C0A38D54}"/>
              </a:ext>
            </a:extLst>
          </p:cNvPr>
          <p:cNvSpPr>
            <a:spLocks/>
          </p:cNvSpPr>
          <p:nvPr/>
        </p:nvSpPr>
        <p:spPr bwMode="auto">
          <a:xfrm>
            <a:off x="1600200" y="5181600"/>
            <a:ext cx="914400" cy="838200"/>
          </a:xfrm>
          <a:prstGeom prst="accentBorderCallout2">
            <a:avLst>
              <a:gd name="adj1" fmla="val 13634"/>
              <a:gd name="adj2" fmla="val -8333"/>
              <a:gd name="adj3" fmla="val 13634"/>
              <a:gd name="adj4" fmla="val -25000"/>
              <a:gd name="adj5" fmla="val -345454"/>
              <a:gd name="adj6" fmla="val -41667"/>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Purchase requisition document type to choose</a:t>
            </a:r>
          </a:p>
        </p:txBody>
      </p:sp>
      <p:sp>
        <p:nvSpPr>
          <p:cNvPr id="86024" name="Rectangle 16">
            <a:extLst>
              <a:ext uri="{FF2B5EF4-FFF2-40B4-BE49-F238E27FC236}">
                <a16:creationId xmlns:a16="http://schemas.microsoft.com/office/drawing/2014/main" id="{00F20C47-EF49-4EB6-876F-947CECFD5E46}"/>
              </a:ext>
            </a:extLst>
          </p:cNvPr>
          <p:cNvSpPr>
            <a:spLocks noGrp="1" noChangeArrowheads="1"/>
          </p:cNvSpPr>
          <p:nvPr>
            <p:ph type="title"/>
          </p:nvPr>
        </p:nvSpPr>
        <p:spPr>
          <a:xfrm>
            <a:off x="76200" y="381000"/>
            <a:ext cx="5895975" cy="4778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33"/>
                                        </p:tgtEl>
                                        <p:attrNameLst>
                                          <p:attrName>style.visibility</p:attrName>
                                        </p:attrNameLst>
                                      </p:cBhvr>
                                      <p:to>
                                        <p:strVal val="visible"/>
                                      </p:to>
                                    </p:set>
                                    <p:anim calcmode="lin" valueType="num">
                                      <p:cBhvr additive="base">
                                        <p:cTn id="7" dur="500" fill="hold"/>
                                        <p:tgtEl>
                                          <p:spTgt spid="205833"/>
                                        </p:tgtEl>
                                        <p:attrNameLst>
                                          <p:attrName>ppt_x</p:attrName>
                                        </p:attrNameLst>
                                      </p:cBhvr>
                                      <p:tavLst>
                                        <p:tav tm="0">
                                          <p:val>
                                            <p:strVal val="#ppt_x"/>
                                          </p:val>
                                        </p:tav>
                                        <p:tav tm="100000">
                                          <p:val>
                                            <p:strVal val="#ppt_x"/>
                                          </p:val>
                                        </p:tav>
                                      </p:tavLst>
                                    </p:anim>
                                    <p:anim calcmode="lin" valueType="num">
                                      <p:cBhvr additive="base">
                                        <p:cTn id="8" dur="500" fill="hold"/>
                                        <p:tgtEl>
                                          <p:spTgt spid="2058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5834"/>
                                        </p:tgtEl>
                                        <p:attrNameLst>
                                          <p:attrName>style.visibility</p:attrName>
                                        </p:attrNameLst>
                                      </p:cBhvr>
                                      <p:to>
                                        <p:strVal val="visible"/>
                                      </p:to>
                                    </p:set>
                                    <p:anim calcmode="lin" valueType="num">
                                      <p:cBhvr additive="base">
                                        <p:cTn id="11" dur="500" fill="hold"/>
                                        <p:tgtEl>
                                          <p:spTgt spid="205834"/>
                                        </p:tgtEl>
                                        <p:attrNameLst>
                                          <p:attrName>ppt_x</p:attrName>
                                        </p:attrNameLst>
                                      </p:cBhvr>
                                      <p:tavLst>
                                        <p:tav tm="0">
                                          <p:val>
                                            <p:strVal val="#ppt_x"/>
                                          </p:val>
                                        </p:tav>
                                        <p:tav tm="100000">
                                          <p:val>
                                            <p:strVal val="#ppt_x"/>
                                          </p:val>
                                        </p:tav>
                                      </p:tavLst>
                                    </p:anim>
                                    <p:anim calcmode="lin" valueType="num">
                                      <p:cBhvr additive="base">
                                        <p:cTn id="12" dur="500" fill="hold"/>
                                        <p:tgtEl>
                                          <p:spTgt spid="2058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5835"/>
                                        </p:tgtEl>
                                        <p:attrNameLst>
                                          <p:attrName>style.visibility</p:attrName>
                                        </p:attrNameLst>
                                      </p:cBhvr>
                                      <p:to>
                                        <p:strVal val="visible"/>
                                      </p:to>
                                    </p:set>
                                    <p:anim calcmode="lin" valueType="num">
                                      <p:cBhvr additive="base">
                                        <p:cTn id="17" dur="500" fill="hold"/>
                                        <p:tgtEl>
                                          <p:spTgt spid="205835"/>
                                        </p:tgtEl>
                                        <p:attrNameLst>
                                          <p:attrName>ppt_x</p:attrName>
                                        </p:attrNameLst>
                                      </p:cBhvr>
                                      <p:tavLst>
                                        <p:tav tm="0">
                                          <p:val>
                                            <p:strVal val="#ppt_x"/>
                                          </p:val>
                                        </p:tav>
                                        <p:tav tm="100000">
                                          <p:val>
                                            <p:strVal val="#ppt_x"/>
                                          </p:val>
                                        </p:tav>
                                      </p:tavLst>
                                    </p:anim>
                                    <p:anim calcmode="lin" valueType="num">
                                      <p:cBhvr additive="base">
                                        <p:cTn id="18" dur="500" fill="hold"/>
                                        <p:tgtEl>
                                          <p:spTgt spid="2058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33" grpId="0" animBg="1"/>
      <p:bldP spid="205834" grpId="0" animBg="1"/>
      <p:bldP spid="20583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00C479A-803D-48C3-9B82-A01FE034986E}"/>
              </a:ext>
            </a:extLst>
          </p:cNvPr>
          <p:cNvSpPr>
            <a:spLocks noGrp="1" noChangeArrowheads="1"/>
          </p:cNvSpPr>
          <p:nvPr>
            <p:ph type="title"/>
          </p:nvPr>
        </p:nvSpPr>
        <p:spPr>
          <a:xfrm>
            <a:off x="457200" y="274638"/>
            <a:ext cx="8229600" cy="868362"/>
          </a:xfrm>
        </p:spPr>
        <p:txBody>
          <a:bodyPr/>
          <a:lstStyle/>
          <a:p>
            <a:pPr eaLnBrk="1" hangingPunct="1">
              <a:defRPr/>
            </a:pPr>
            <a:r>
              <a:rPr lang="en-GB"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MM0004 – Purchasing</a:t>
            </a:r>
            <a:endPar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34819" name="Arc 3">
            <a:extLst>
              <a:ext uri="{FF2B5EF4-FFF2-40B4-BE49-F238E27FC236}">
                <a16:creationId xmlns:a16="http://schemas.microsoft.com/office/drawing/2014/main" id="{899F2EF8-413A-4C67-9C7D-77A617BBEA9D}"/>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4820" name="Oval 4">
            <a:extLst>
              <a:ext uri="{FF2B5EF4-FFF2-40B4-BE49-F238E27FC236}">
                <a16:creationId xmlns:a16="http://schemas.microsoft.com/office/drawing/2014/main" id="{1BFC584C-47AB-426B-B650-B55CCC0F89F9}"/>
              </a:ext>
            </a:extLst>
          </p:cNvPr>
          <p:cNvSpPr>
            <a:spLocks noChangeArrowheads="1"/>
          </p:cNvSpPr>
          <p:nvPr/>
        </p:nvSpPr>
        <p:spPr bwMode="auto">
          <a:xfrm>
            <a:off x="1219200" y="1447800"/>
            <a:ext cx="611188" cy="381000"/>
          </a:xfrm>
          <a:prstGeom prst="ellipse">
            <a:avLst/>
          </a:prstGeom>
          <a:solidFill>
            <a:schemeClr val="accent1"/>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1</a:t>
            </a:r>
          </a:p>
        </p:txBody>
      </p:sp>
      <p:sp>
        <p:nvSpPr>
          <p:cNvPr id="34821" name="Text Box 5">
            <a:extLst>
              <a:ext uri="{FF2B5EF4-FFF2-40B4-BE49-F238E27FC236}">
                <a16:creationId xmlns:a16="http://schemas.microsoft.com/office/drawing/2014/main" id="{ABE4F6D4-A4D9-4E7A-A816-F4CF9EC884E2}"/>
              </a:ext>
            </a:extLst>
          </p:cNvPr>
          <p:cNvSpPr txBox="1">
            <a:spLocks noChangeArrowheads="1"/>
          </p:cNvSpPr>
          <p:nvPr/>
        </p:nvSpPr>
        <p:spPr bwMode="auto">
          <a:xfrm>
            <a:off x="3048000" y="1295400"/>
            <a:ext cx="3733800" cy="461665"/>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err="1">
                <a:latin typeface="Times New Roman" panose="02020603050405020304" pitchFamily="18" charset="0"/>
              </a:rPr>
              <a:t>PrepareMev</a:t>
            </a:r>
            <a:endParaRPr lang="en-US" altLang="en-US" sz="2400" dirty="0">
              <a:latin typeface="Times New Roman" panose="02020603050405020304" pitchFamily="18" charset="0"/>
            </a:endParaRPr>
          </a:p>
        </p:txBody>
      </p:sp>
      <p:sp>
        <p:nvSpPr>
          <p:cNvPr id="34822" name="Oval 6">
            <a:extLst>
              <a:ext uri="{FF2B5EF4-FFF2-40B4-BE49-F238E27FC236}">
                <a16:creationId xmlns:a16="http://schemas.microsoft.com/office/drawing/2014/main" id="{9115B98F-B1CE-4B8C-B6F2-061FFA3EE72B}"/>
              </a:ext>
            </a:extLst>
          </p:cNvPr>
          <p:cNvSpPr>
            <a:spLocks noChangeArrowheads="1"/>
          </p:cNvSpPr>
          <p:nvPr/>
        </p:nvSpPr>
        <p:spPr bwMode="auto">
          <a:xfrm>
            <a:off x="1676400" y="24384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34823" name="Text Box 7">
            <a:extLst>
              <a:ext uri="{FF2B5EF4-FFF2-40B4-BE49-F238E27FC236}">
                <a16:creationId xmlns:a16="http://schemas.microsoft.com/office/drawing/2014/main" id="{41E26804-E703-49E1-95EC-D3E4AB64A7E6}"/>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TellMe</a:t>
            </a:r>
          </a:p>
        </p:txBody>
      </p:sp>
      <p:sp>
        <p:nvSpPr>
          <p:cNvPr id="34824" name="Oval 8">
            <a:extLst>
              <a:ext uri="{FF2B5EF4-FFF2-40B4-BE49-F238E27FC236}">
                <a16:creationId xmlns:a16="http://schemas.microsoft.com/office/drawing/2014/main" id="{B20E389A-8477-45D7-812B-37B47EFBB129}"/>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34825" name="Text Box 9">
            <a:extLst>
              <a:ext uri="{FF2B5EF4-FFF2-40B4-BE49-F238E27FC236}">
                <a16:creationId xmlns:a16="http://schemas.microsoft.com/office/drawing/2014/main" id="{B98F55C6-FEFC-4C7D-8448-92DF6E080D55}"/>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ShowMe</a:t>
            </a:r>
          </a:p>
        </p:txBody>
      </p:sp>
      <p:sp>
        <p:nvSpPr>
          <p:cNvPr id="34826" name="Oval 10">
            <a:extLst>
              <a:ext uri="{FF2B5EF4-FFF2-40B4-BE49-F238E27FC236}">
                <a16:creationId xmlns:a16="http://schemas.microsoft.com/office/drawing/2014/main" id="{1642E32C-2A8C-424D-B3F2-5187C14E7550}"/>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34827" name="Text Box 11">
            <a:extLst>
              <a:ext uri="{FF2B5EF4-FFF2-40B4-BE49-F238E27FC236}">
                <a16:creationId xmlns:a16="http://schemas.microsoft.com/office/drawing/2014/main" id="{0D4C5C7B-FF00-4EAF-80C8-058CE0CD8AD2}"/>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LetMe</a:t>
            </a:r>
          </a:p>
        </p:txBody>
      </p:sp>
      <p:sp>
        <p:nvSpPr>
          <p:cNvPr id="34828" name="Oval 12">
            <a:extLst>
              <a:ext uri="{FF2B5EF4-FFF2-40B4-BE49-F238E27FC236}">
                <a16:creationId xmlns:a16="http://schemas.microsoft.com/office/drawing/2014/main" id="{E99C8E2C-277F-4A44-A781-9BCD80AB673C}"/>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34829" name="Text Box 13">
            <a:extLst>
              <a:ext uri="{FF2B5EF4-FFF2-40B4-BE49-F238E27FC236}">
                <a16:creationId xmlns:a16="http://schemas.microsoft.com/office/drawing/2014/main" id="{B94108AA-FCA6-4025-A858-39ABB9467FA0}"/>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55" name="Picture 11">
            <a:extLst>
              <a:ext uri="{FF2B5EF4-FFF2-40B4-BE49-F238E27FC236}">
                <a16:creationId xmlns:a16="http://schemas.microsoft.com/office/drawing/2014/main" id="{1F2F7C50-9828-406A-A469-BEA7DE90A5CC}"/>
              </a:ext>
            </a:extLst>
          </p:cNvPr>
          <p:cNvPicPr>
            <a:picLocks noChangeAspect="1" noChangeArrowheads="1"/>
          </p:cNvPicPr>
          <p:nvPr/>
        </p:nvPicPr>
        <p:blipFill>
          <a:blip r:embed="rId3"/>
          <a:srcRect/>
          <a:stretch>
            <a:fillRect/>
          </a:stretch>
        </p:blipFill>
        <p:spPr bwMode="auto">
          <a:xfrm>
            <a:off x="211138" y="977900"/>
            <a:ext cx="8475662" cy="4356100"/>
          </a:xfrm>
          <a:prstGeom prst="rect">
            <a:avLst/>
          </a:prstGeom>
          <a:noFill/>
          <a:ln>
            <a:noFill/>
          </a:ln>
          <a:effectLst>
            <a:prstShdw prst="shdw17" dist="17961" dir="2700000">
              <a:schemeClr val="accent1">
                <a:gamma/>
                <a:shade val="60000"/>
                <a:invGamma/>
              </a:schemeClr>
            </a:prstShdw>
          </a:effectLst>
        </p:spPr>
      </p:pic>
      <p:sp>
        <p:nvSpPr>
          <p:cNvPr id="88067" name="Rectangle 4">
            <a:extLst>
              <a:ext uri="{FF2B5EF4-FFF2-40B4-BE49-F238E27FC236}">
                <a16:creationId xmlns:a16="http://schemas.microsoft.com/office/drawing/2014/main" id="{F485FBC6-A024-4FE5-9DCE-AAEBAE2D9C58}"/>
              </a:ext>
            </a:extLst>
          </p:cNvPr>
          <p:cNvSpPr>
            <a:spLocks noChangeArrowheads="1"/>
          </p:cNvSpPr>
          <p:nvPr/>
        </p:nvSpPr>
        <p:spPr bwMode="auto">
          <a:xfrm>
            <a:off x="0" y="962025"/>
            <a:ext cx="0" cy="0"/>
          </a:xfrm>
          <a:prstGeom prst="rect">
            <a:avLst/>
          </a:prstGeom>
          <a:solidFill>
            <a:schemeClr val="accent1"/>
          </a:solidFill>
          <a:ln w="95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88068" name="Text Box 15">
            <a:extLst>
              <a:ext uri="{FF2B5EF4-FFF2-40B4-BE49-F238E27FC236}">
                <a16:creationId xmlns:a16="http://schemas.microsoft.com/office/drawing/2014/main" id="{50C0D854-03D9-4B28-B27A-4FC11C28F6ED}"/>
              </a:ext>
            </a:extLst>
          </p:cNvPr>
          <p:cNvSpPr txBox="1">
            <a:spLocks noChangeArrowheads="1"/>
          </p:cNvSpPr>
          <p:nvPr/>
        </p:nvSpPr>
        <p:spPr bwMode="auto">
          <a:xfrm>
            <a:off x="6858000" y="1574800"/>
            <a:ext cx="2057400" cy="863600"/>
          </a:xfrm>
          <a:prstGeom prst="rect">
            <a:avLst/>
          </a:prstGeom>
          <a:solidFill>
            <a:srgbClr val="FFFF99"/>
          </a:solidFill>
          <a:ln w="9525">
            <a:solidFill>
              <a:srgbClr val="800000"/>
            </a:solidFill>
            <a:miter lim="800000"/>
            <a:headEnd/>
            <a:tailEnd/>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US" altLang="en-US" sz="1000">
                <a:latin typeface="Arial" panose="020B0604020202020204" pitchFamily="34" charset="0"/>
              </a:rPr>
              <a:t>The Material Group has a Match List Icon.</a:t>
            </a:r>
          </a:p>
          <a:p>
            <a:pPr eaLnBrk="1" hangingPunct="1">
              <a:spcBef>
                <a:spcPct val="50000"/>
              </a:spcBef>
              <a:buFontTx/>
              <a:buNone/>
            </a:pPr>
            <a:endParaRPr lang="en-US" altLang="en-US" sz="1000">
              <a:latin typeface="Arial" panose="020B0604020202020204" pitchFamily="34" charset="0"/>
            </a:endParaRPr>
          </a:p>
          <a:p>
            <a:pPr eaLnBrk="1" hangingPunct="1">
              <a:spcBef>
                <a:spcPct val="50000"/>
              </a:spcBef>
              <a:buFontTx/>
              <a:buNone/>
            </a:pPr>
            <a:r>
              <a:rPr lang="en-US" altLang="en-US" sz="1000">
                <a:latin typeface="Arial" panose="020B0604020202020204" pitchFamily="34" charset="0"/>
              </a:rPr>
              <a:t>1. Click on that Icon.</a:t>
            </a:r>
          </a:p>
        </p:txBody>
      </p:sp>
      <p:sp>
        <p:nvSpPr>
          <p:cNvPr id="88069" name="Line 16">
            <a:extLst>
              <a:ext uri="{FF2B5EF4-FFF2-40B4-BE49-F238E27FC236}">
                <a16:creationId xmlns:a16="http://schemas.microsoft.com/office/drawing/2014/main" id="{815AB49C-81AD-41D8-9773-DD31D0C541AA}"/>
              </a:ext>
            </a:extLst>
          </p:cNvPr>
          <p:cNvSpPr>
            <a:spLocks noChangeShapeType="1"/>
          </p:cNvSpPr>
          <p:nvPr/>
        </p:nvSpPr>
        <p:spPr bwMode="auto">
          <a:xfrm flipV="1">
            <a:off x="4953000" y="2438400"/>
            <a:ext cx="3200400" cy="457200"/>
          </a:xfrm>
          <a:prstGeom prst="line">
            <a:avLst/>
          </a:prstGeom>
          <a:noFill/>
          <a:ln w="9525">
            <a:solidFill>
              <a:srgbClr val="8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1746" name="AutoShape 18">
            <a:extLst>
              <a:ext uri="{FF2B5EF4-FFF2-40B4-BE49-F238E27FC236}">
                <a16:creationId xmlns:a16="http://schemas.microsoft.com/office/drawing/2014/main" id="{3477A439-164E-41A4-9E23-8DBDC4DF1ACE}"/>
              </a:ext>
            </a:extLst>
          </p:cNvPr>
          <p:cNvSpPr>
            <a:spLocks/>
          </p:cNvSpPr>
          <p:nvPr/>
        </p:nvSpPr>
        <p:spPr bwMode="auto">
          <a:xfrm>
            <a:off x="5943600" y="3886200"/>
            <a:ext cx="2057400" cy="533400"/>
          </a:xfrm>
          <a:prstGeom prst="borderCallout1">
            <a:avLst>
              <a:gd name="adj1" fmla="val 21431"/>
              <a:gd name="adj2" fmla="val -3704"/>
              <a:gd name="adj3" fmla="val -183333"/>
              <a:gd name="adj4" fmla="val -72532"/>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Note the Delivery Date has been entered in the Delivery Date field..</a:t>
            </a:r>
          </a:p>
          <a:p>
            <a:pPr eaLnBrk="1" hangingPunct="1">
              <a:spcBef>
                <a:spcPct val="0"/>
              </a:spcBef>
              <a:buFontTx/>
              <a:buNone/>
            </a:pPr>
            <a:endParaRPr lang="en-US" altLang="en-US" sz="1000">
              <a:latin typeface="Arial" panose="020B0604020202020204" pitchFamily="34" charset="0"/>
            </a:endParaRPr>
          </a:p>
        </p:txBody>
      </p:sp>
      <p:sp>
        <p:nvSpPr>
          <p:cNvPr id="201747" name="AutoShape 19">
            <a:extLst>
              <a:ext uri="{FF2B5EF4-FFF2-40B4-BE49-F238E27FC236}">
                <a16:creationId xmlns:a16="http://schemas.microsoft.com/office/drawing/2014/main" id="{C51B8410-5F0A-40E2-BD69-3630BAF6A329}"/>
              </a:ext>
            </a:extLst>
          </p:cNvPr>
          <p:cNvSpPr>
            <a:spLocks/>
          </p:cNvSpPr>
          <p:nvPr/>
        </p:nvSpPr>
        <p:spPr bwMode="auto">
          <a:xfrm>
            <a:off x="2514600" y="3733800"/>
            <a:ext cx="1752600" cy="762000"/>
          </a:xfrm>
          <a:prstGeom prst="borderCallout1">
            <a:avLst>
              <a:gd name="adj1" fmla="val 7208"/>
              <a:gd name="adj2" fmla="val -2315"/>
              <a:gd name="adj3" fmla="val -102315"/>
              <a:gd name="adj4" fmla="val -43472"/>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Material code to be entered here else can be searched for suitable code by clicking on  </a:t>
            </a:r>
          </a:p>
        </p:txBody>
      </p:sp>
      <p:pic>
        <p:nvPicPr>
          <p:cNvPr id="201748" name="Picture 20">
            <a:extLst>
              <a:ext uri="{FF2B5EF4-FFF2-40B4-BE49-F238E27FC236}">
                <a16:creationId xmlns:a16="http://schemas.microsoft.com/office/drawing/2014/main" id="{2B63A2D5-B15C-4534-A51F-5F64A2064E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96" t="48486" r="86533" b="49086"/>
          <a:stretch>
            <a:fillRect/>
          </a:stretch>
        </p:blipFill>
        <p:spPr bwMode="auto">
          <a:xfrm>
            <a:off x="2971800" y="4264025"/>
            <a:ext cx="2286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1749" name="Picture 21">
            <a:extLst>
              <a:ext uri="{FF2B5EF4-FFF2-40B4-BE49-F238E27FC236}">
                <a16:creationId xmlns:a16="http://schemas.microsoft.com/office/drawing/2014/main" id="{A7500056-42F5-4CD5-ADDD-8B5BBA6A6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0796" t="48486" r="86533" b="49086"/>
          <a:stretch>
            <a:fillRect/>
          </a:stretch>
        </p:blipFill>
        <p:spPr bwMode="auto">
          <a:xfrm>
            <a:off x="7696200" y="1879600"/>
            <a:ext cx="228600" cy="15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74" name="Rectangle 23">
            <a:extLst>
              <a:ext uri="{FF2B5EF4-FFF2-40B4-BE49-F238E27FC236}">
                <a16:creationId xmlns:a16="http://schemas.microsoft.com/office/drawing/2014/main" id="{92FDA702-ED0B-444F-BB23-15FE56691B63}"/>
              </a:ext>
            </a:extLst>
          </p:cNvPr>
          <p:cNvSpPr>
            <a:spLocks noChangeArrowheads="1"/>
          </p:cNvSpPr>
          <p:nvPr/>
        </p:nvSpPr>
        <p:spPr bwMode="auto">
          <a:xfrm>
            <a:off x="76200" y="187694"/>
            <a:ext cx="62769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01746"/>
                                        </p:tgtEl>
                                        <p:attrNameLst>
                                          <p:attrName>style.visibility</p:attrName>
                                        </p:attrNameLst>
                                      </p:cBhvr>
                                      <p:to>
                                        <p:strVal val="visible"/>
                                      </p:to>
                                    </p:set>
                                    <p:anim calcmode="lin" valueType="num">
                                      <p:cBhvr additive="base">
                                        <p:cTn id="7" dur="500" fill="hold"/>
                                        <p:tgtEl>
                                          <p:spTgt spid="201746"/>
                                        </p:tgtEl>
                                        <p:attrNameLst>
                                          <p:attrName>ppt_x</p:attrName>
                                        </p:attrNameLst>
                                      </p:cBhvr>
                                      <p:tavLst>
                                        <p:tav tm="0">
                                          <p:val>
                                            <p:strVal val="#ppt_x"/>
                                          </p:val>
                                        </p:tav>
                                        <p:tav tm="100000">
                                          <p:val>
                                            <p:strVal val="#ppt_x"/>
                                          </p:val>
                                        </p:tav>
                                      </p:tavLst>
                                    </p:anim>
                                    <p:anim calcmode="lin" valueType="num">
                                      <p:cBhvr additive="base">
                                        <p:cTn id="8" dur="500" fill="hold"/>
                                        <p:tgtEl>
                                          <p:spTgt spid="2017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1747"/>
                                        </p:tgtEl>
                                        <p:attrNameLst>
                                          <p:attrName>style.visibility</p:attrName>
                                        </p:attrNameLst>
                                      </p:cBhvr>
                                      <p:to>
                                        <p:strVal val="visible"/>
                                      </p:to>
                                    </p:set>
                                    <p:anim calcmode="lin" valueType="num">
                                      <p:cBhvr additive="base">
                                        <p:cTn id="11" dur="500" fill="hold"/>
                                        <p:tgtEl>
                                          <p:spTgt spid="201747"/>
                                        </p:tgtEl>
                                        <p:attrNameLst>
                                          <p:attrName>ppt_x</p:attrName>
                                        </p:attrNameLst>
                                      </p:cBhvr>
                                      <p:tavLst>
                                        <p:tav tm="0">
                                          <p:val>
                                            <p:strVal val="#ppt_x"/>
                                          </p:val>
                                        </p:tav>
                                        <p:tav tm="100000">
                                          <p:val>
                                            <p:strVal val="#ppt_x"/>
                                          </p:val>
                                        </p:tav>
                                      </p:tavLst>
                                    </p:anim>
                                    <p:anim calcmode="lin" valueType="num">
                                      <p:cBhvr additive="base">
                                        <p:cTn id="12" dur="500" fill="hold"/>
                                        <p:tgtEl>
                                          <p:spTgt spid="20174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01748"/>
                                        </p:tgtEl>
                                        <p:attrNameLst>
                                          <p:attrName>style.visibility</p:attrName>
                                        </p:attrNameLst>
                                      </p:cBhvr>
                                      <p:to>
                                        <p:strVal val="visible"/>
                                      </p:to>
                                    </p:set>
                                    <p:anim calcmode="lin" valueType="num">
                                      <p:cBhvr additive="base">
                                        <p:cTn id="15" dur="500" fill="hold"/>
                                        <p:tgtEl>
                                          <p:spTgt spid="201748"/>
                                        </p:tgtEl>
                                        <p:attrNameLst>
                                          <p:attrName>ppt_x</p:attrName>
                                        </p:attrNameLst>
                                      </p:cBhvr>
                                      <p:tavLst>
                                        <p:tav tm="0">
                                          <p:val>
                                            <p:strVal val="#ppt_x"/>
                                          </p:val>
                                        </p:tav>
                                        <p:tav tm="100000">
                                          <p:val>
                                            <p:strVal val="#ppt_x"/>
                                          </p:val>
                                        </p:tav>
                                      </p:tavLst>
                                    </p:anim>
                                    <p:anim calcmode="lin" valueType="num">
                                      <p:cBhvr additive="base">
                                        <p:cTn id="16" dur="500" fill="hold"/>
                                        <p:tgtEl>
                                          <p:spTgt spid="20174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01749"/>
                                        </p:tgtEl>
                                        <p:attrNameLst>
                                          <p:attrName>style.visibility</p:attrName>
                                        </p:attrNameLst>
                                      </p:cBhvr>
                                      <p:to>
                                        <p:strVal val="visible"/>
                                      </p:to>
                                    </p:set>
                                    <p:anim calcmode="lin" valueType="num">
                                      <p:cBhvr additive="base">
                                        <p:cTn id="19" dur="500" fill="hold"/>
                                        <p:tgtEl>
                                          <p:spTgt spid="201749"/>
                                        </p:tgtEl>
                                        <p:attrNameLst>
                                          <p:attrName>ppt_x</p:attrName>
                                        </p:attrNameLst>
                                      </p:cBhvr>
                                      <p:tavLst>
                                        <p:tav tm="0">
                                          <p:val>
                                            <p:strVal val="#ppt_x"/>
                                          </p:val>
                                        </p:tav>
                                        <p:tav tm="100000">
                                          <p:val>
                                            <p:strVal val="#ppt_x"/>
                                          </p:val>
                                        </p:tav>
                                      </p:tavLst>
                                    </p:anim>
                                    <p:anim calcmode="lin" valueType="num">
                                      <p:cBhvr additive="base">
                                        <p:cTn id="20" dur="500" fill="hold"/>
                                        <p:tgtEl>
                                          <p:spTgt spid="2017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46" grpId="0" animBg="1"/>
      <p:bldP spid="20174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1">
            <a:extLst>
              <a:ext uri="{FF2B5EF4-FFF2-40B4-BE49-F238E27FC236}">
                <a16:creationId xmlns:a16="http://schemas.microsoft.com/office/drawing/2014/main" id="{119CF1F5-314B-420D-A9EB-CC88FB2946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600200"/>
            <a:ext cx="6780213" cy="153352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24270" name="AutoShape 14">
            <a:extLst>
              <a:ext uri="{FF2B5EF4-FFF2-40B4-BE49-F238E27FC236}">
                <a16:creationId xmlns:a16="http://schemas.microsoft.com/office/drawing/2014/main" id="{CA1129C4-036B-4369-B876-C2D988F69301}"/>
              </a:ext>
            </a:extLst>
          </p:cNvPr>
          <p:cNvSpPr>
            <a:spLocks/>
          </p:cNvSpPr>
          <p:nvPr/>
        </p:nvSpPr>
        <p:spPr bwMode="auto">
          <a:xfrm>
            <a:off x="1066800" y="3200400"/>
            <a:ext cx="1752600" cy="762000"/>
          </a:xfrm>
          <a:prstGeom prst="borderCallout1">
            <a:avLst>
              <a:gd name="adj1" fmla="val 15000"/>
              <a:gd name="adj2" fmla="val 104347"/>
              <a:gd name="adj3" fmla="val -71667"/>
              <a:gd name="adj4" fmla="val 132972"/>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Click on Check button to find out the all the information entered is accurate</a:t>
            </a:r>
          </a:p>
        </p:txBody>
      </p:sp>
      <p:sp>
        <p:nvSpPr>
          <p:cNvPr id="224271" name="AutoShape 15">
            <a:extLst>
              <a:ext uri="{FF2B5EF4-FFF2-40B4-BE49-F238E27FC236}">
                <a16:creationId xmlns:a16="http://schemas.microsoft.com/office/drawing/2014/main" id="{9B3D3133-498D-4620-910D-3996A10826CE}"/>
              </a:ext>
            </a:extLst>
          </p:cNvPr>
          <p:cNvSpPr>
            <a:spLocks/>
          </p:cNvSpPr>
          <p:nvPr/>
        </p:nvSpPr>
        <p:spPr bwMode="auto">
          <a:xfrm>
            <a:off x="4572000" y="3352800"/>
            <a:ext cx="1600200" cy="228600"/>
          </a:xfrm>
          <a:prstGeom prst="borderCallout1">
            <a:avLst>
              <a:gd name="adj1" fmla="val 50000"/>
              <a:gd name="adj2" fmla="val -4764"/>
              <a:gd name="adj3" fmla="val -583333"/>
              <a:gd name="adj4" fmla="val -68653"/>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Click on Save button.</a:t>
            </a:r>
          </a:p>
        </p:txBody>
      </p:sp>
      <p:pic>
        <p:nvPicPr>
          <p:cNvPr id="90117" name="Picture 16">
            <a:extLst>
              <a:ext uri="{FF2B5EF4-FFF2-40B4-BE49-F238E27FC236}">
                <a16:creationId xmlns:a16="http://schemas.microsoft.com/office/drawing/2014/main" id="{ED0A2A66-E8C7-4F8D-9533-6F26360F5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495800"/>
            <a:ext cx="6934200" cy="45720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24273" name="AutoShape 17">
            <a:extLst>
              <a:ext uri="{FF2B5EF4-FFF2-40B4-BE49-F238E27FC236}">
                <a16:creationId xmlns:a16="http://schemas.microsoft.com/office/drawing/2014/main" id="{082D88DC-E904-4AF3-8212-E0EDB3217A4E}"/>
              </a:ext>
            </a:extLst>
          </p:cNvPr>
          <p:cNvSpPr>
            <a:spLocks/>
          </p:cNvSpPr>
          <p:nvPr/>
        </p:nvSpPr>
        <p:spPr bwMode="auto">
          <a:xfrm>
            <a:off x="4648200" y="5181600"/>
            <a:ext cx="2971800" cy="381000"/>
          </a:xfrm>
          <a:prstGeom prst="borderCallout1">
            <a:avLst>
              <a:gd name="adj1" fmla="val 30000"/>
              <a:gd name="adj2" fmla="val -2565"/>
              <a:gd name="adj3" fmla="val -66667"/>
              <a:gd name="adj4" fmla="val -61750"/>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Purchase document created with suitable Document number appears on the status bar</a:t>
            </a:r>
          </a:p>
        </p:txBody>
      </p:sp>
      <p:sp>
        <p:nvSpPr>
          <p:cNvPr id="90119" name="Rectangle 19">
            <a:extLst>
              <a:ext uri="{FF2B5EF4-FFF2-40B4-BE49-F238E27FC236}">
                <a16:creationId xmlns:a16="http://schemas.microsoft.com/office/drawing/2014/main" id="{4284BEAF-C48E-45CB-9D27-32667EFEE7BC}"/>
              </a:ext>
            </a:extLst>
          </p:cNvPr>
          <p:cNvSpPr>
            <a:spLocks noChangeArrowheads="1"/>
          </p:cNvSpPr>
          <p:nvPr/>
        </p:nvSpPr>
        <p:spPr bwMode="auto">
          <a:xfrm>
            <a:off x="47625" y="228600"/>
            <a:ext cx="62769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224270"/>
                                        </p:tgtEl>
                                        <p:attrNameLst>
                                          <p:attrName>style.visibility</p:attrName>
                                        </p:attrNameLst>
                                      </p:cBhvr>
                                      <p:to>
                                        <p:strVal val="visible"/>
                                      </p:to>
                                    </p:set>
                                    <p:anim calcmode="lin" valueType="num">
                                      <p:cBhvr additive="base">
                                        <p:cTn id="7" dur="500" fill="hold"/>
                                        <p:tgtEl>
                                          <p:spTgt spid="224270"/>
                                        </p:tgtEl>
                                        <p:attrNameLst>
                                          <p:attrName>ppt_x</p:attrName>
                                        </p:attrNameLst>
                                      </p:cBhvr>
                                      <p:tavLst>
                                        <p:tav tm="0">
                                          <p:val>
                                            <p:strVal val="#ppt_x"/>
                                          </p:val>
                                        </p:tav>
                                        <p:tav tm="100000">
                                          <p:val>
                                            <p:strVal val="#ppt_x"/>
                                          </p:val>
                                        </p:tav>
                                      </p:tavLst>
                                    </p:anim>
                                    <p:anim calcmode="lin" valueType="num">
                                      <p:cBhvr additive="base">
                                        <p:cTn id="8" dur="500" fill="hold"/>
                                        <p:tgtEl>
                                          <p:spTgt spid="22427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4271"/>
                                        </p:tgtEl>
                                        <p:attrNameLst>
                                          <p:attrName>style.visibility</p:attrName>
                                        </p:attrNameLst>
                                      </p:cBhvr>
                                      <p:to>
                                        <p:strVal val="visible"/>
                                      </p:to>
                                    </p:set>
                                    <p:anim calcmode="lin" valueType="num">
                                      <p:cBhvr additive="base">
                                        <p:cTn id="11" dur="500" fill="hold"/>
                                        <p:tgtEl>
                                          <p:spTgt spid="224271"/>
                                        </p:tgtEl>
                                        <p:attrNameLst>
                                          <p:attrName>ppt_x</p:attrName>
                                        </p:attrNameLst>
                                      </p:cBhvr>
                                      <p:tavLst>
                                        <p:tav tm="0">
                                          <p:val>
                                            <p:strVal val="#ppt_x"/>
                                          </p:val>
                                        </p:tav>
                                        <p:tav tm="100000">
                                          <p:val>
                                            <p:strVal val="#ppt_x"/>
                                          </p:val>
                                        </p:tav>
                                      </p:tavLst>
                                    </p:anim>
                                    <p:anim calcmode="lin" valueType="num">
                                      <p:cBhvr additive="base">
                                        <p:cTn id="12" dur="500" fill="hold"/>
                                        <p:tgtEl>
                                          <p:spTgt spid="22427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4273"/>
                                        </p:tgtEl>
                                        <p:attrNameLst>
                                          <p:attrName>style.visibility</p:attrName>
                                        </p:attrNameLst>
                                      </p:cBhvr>
                                      <p:to>
                                        <p:strVal val="visible"/>
                                      </p:to>
                                    </p:set>
                                    <p:anim calcmode="lin" valueType="num">
                                      <p:cBhvr additive="base">
                                        <p:cTn id="15" dur="500" fill="hold"/>
                                        <p:tgtEl>
                                          <p:spTgt spid="224273"/>
                                        </p:tgtEl>
                                        <p:attrNameLst>
                                          <p:attrName>ppt_x</p:attrName>
                                        </p:attrNameLst>
                                      </p:cBhvr>
                                      <p:tavLst>
                                        <p:tav tm="0">
                                          <p:val>
                                            <p:strVal val="#ppt_x"/>
                                          </p:val>
                                        </p:tav>
                                        <p:tav tm="100000">
                                          <p:val>
                                            <p:strVal val="#ppt_x"/>
                                          </p:val>
                                        </p:tav>
                                      </p:tavLst>
                                    </p:anim>
                                    <p:anim calcmode="lin" valueType="num">
                                      <p:cBhvr additive="base">
                                        <p:cTn id="16" dur="500" fill="hold"/>
                                        <p:tgtEl>
                                          <p:spTgt spid="2242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70" grpId="0" animBg="1"/>
      <p:bldP spid="224271" grpId="0" animBg="1"/>
      <p:bldP spid="2242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8">
            <a:extLst>
              <a:ext uri="{FF2B5EF4-FFF2-40B4-BE49-F238E27FC236}">
                <a16:creationId xmlns:a16="http://schemas.microsoft.com/office/drawing/2014/main" id="{76A1421D-3BE7-418F-8F64-7134B6693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1576388"/>
            <a:ext cx="6200775" cy="370522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26313" name="AutoShape 9">
            <a:extLst>
              <a:ext uri="{FF2B5EF4-FFF2-40B4-BE49-F238E27FC236}">
                <a16:creationId xmlns:a16="http://schemas.microsoft.com/office/drawing/2014/main" id="{9A037B0D-DCBE-4A7E-8778-E7D8D0A58BEF}"/>
              </a:ext>
            </a:extLst>
          </p:cNvPr>
          <p:cNvSpPr>
            <a:spLocks/>
          </p:cNvSpPr>
          <p:nvPr/>
        </p:nvSpPr>
        <p:spPr bwMode="auto">
          <a:xfrm>
            <a:off x="4648200" y="1219200"/>
            <a:ext cx="1600200" cy="600075"/>
          </a:xfrm>
          <a:prstGeom prst="borderCallout1">
            <a:avLst>
              <a:gd name="adj1" fmla="val 19046"/>
              <a:gd name="adj2" fmla="val -4764"/>
              <a:gd name="adj3" fmla="val 187301"/>
              <a:gd name="adj4" fmla="val -18134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Click on the Logistics arrow button</a:t>
            </a:r>
            <a:r>
              <a:rPr lang="en-US" altLang="en-US" sz="1600">
                <a:latin typeface="Arial" panose="020B0604020202020204" pitchFamily="34" charset="0"/>
              </a:rPr>
              <a:t>.</a:t>
            </a:r>
          </a:p>
        </p:txBody>
      </p:sp>
      <p:sp>
        <p:nvSpPr>
          <p:cNvPr id="226314" name="AutoShape 10">
            <a:extLst>
              <a:ext uri="{FF2B5EF4-FFF2-40B4-BE49-F238E27FC236}">
                <a16:creationId xmlns:a16="http://schemas.microsoft.com/office/drawing/2014/main" id="{F7CA9EDB-E8CA-4E73-A230-41DBE373D1A9}"/>
              </a:ext>
            </a:extLst>
          </p:cNvPr>
          <p:cNvSpPr>
            <a:spLocks noChangeArrowheads="1"/>
          </p:cNvSpPr>
          <p:nvPr/>
        </p:nvSpPr>
        <p:spPr bwMode="auto">
          <a:xfrm>
            <a:off x="6324600" y="1066800"/>
            <a:ext cx="1752600" cy="752475"/>
          </a:xfrm>
          <a:prstGeom prst="cloudCallout">
            <a:avLst>
              <a:gd name="adj1" fmla="val -57699"/>
              <a:gd name="adj2" fmla="val 2111"/>
            </a:avLst>
          </a:prstGeom>
          <a:solidFill>
            <a:srgbClr val="CCFFFF"/>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Note: When clicked the arrow turns downward.</a:t>
            </a:r>
          </a:p>
        </p:txBody>
      </p:sp>
      <p:pic>
        <p:nvPicPr>
          <p:cNvPr id="226315" name="Picture 11">
            <a:extLst>
              <a:ext uri="{FF2B5EF4-FFF2-40B4-BE49-F238E27FC236}">
                <a16:creationId xmlns:a16="http://schemas.microsoft.com/office/drawing/2014/main" id="{10E1551A-5EC6-4C64-A96A-31CA9066F6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75" t="48250" r="97874" b="50125"/>
          <a:stretch>
            <a:fillRect/>
          </a:stretch>
        </p:blipFill>
        <p:spPr bwMode="auto">
          <a:xfrm>
            <a:off x="7620000" y="1524000"/>
            <a:ext cx="152400" cy="103188"/>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pic>
      <p:sp>
        <p:nvSpPr>
          <p:cNvPr id="226316" name="AutoShape 12">
            <a:extLst>
              <a:ext uri="{FF2B5EF4-FFF2-40B4-BE49-F238E27FC236}">
                <a16:creationId xmlns:a16="http://schemas.microsoft.com/office/drawing/2014/main" id="{9E17DA34-139B-4D10-A7C5-BDF260B918EB}"/>
              </a:ext>
            </a:extLst>
          </p:cNvPr>
          <p:cNvSpPr>
            <a:spLocks/>
          </p:cNvSpPr>
          <p:nvPr/>
        </p:nvSpPr>
        <p:spPr bwMode="auto">
          <a:xfrm>
            <a:off x="228600" y="1447800"/>
            <a:ext cx="1517650" cy="609600"/>
          </a:xfrm>
          <a:prstGeom prst="borderCallout1">
            <a:avLst>
              <a:gd name="adj1" fmla="val 18750"/>
              <a:gd name="adj2" fmla="val 105023"/>
              <a:gd name="adj3" fmla="val 183593"/>
              <a:gd name="adj4" fmla="val 110042"/>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Click on the Materials Management arrow button</a:t>
            </a:r>
            <a:r>
              <a:rPr lang="en-US" altLang="en-US" sz="1600">
                <a:latin typeface="Arial" panose="020B0604020202020204" pitchFamily="34" charset="0"/>
              </a:rPr>
              <a:t>.</a:t>
            </a:r>
          </a:p>
        </p:txBody>
      </p:sp>
      <p:sp>
        <p:nvSpPr>
          <p:cNvPr id="226317" name="AutoShape 13">
            <a:extLst>
              <a:ext uri="{FF2B5EF4-FFF2-40B4-BE49-F238E27FC236}">
                <a16:creationId xmlns:a16="http://schemas.microsoft.com/office/drawing/2014/main" id="{5932A4E3-3D74-4A98-8F8D-D5F50A4D2E2F}"/>
              </a:ext>
            </a:extLst>
          </p:cNvPr>
          <p:cNvSpPr>
            <a:spLocks/>
          </p:cNvSpPr>
          <p:nvPr/>
        </p:nvSpPr>
        <p:spPr bwMode="auto">
          <a:xfrm>
            <a:off x="4419600" y="2438400"/>
            <a:ext cx="1905000" cy="447675"/>
          </a:xfrm>
          <a:prstGeom prst="borderCallout1">
            <a:avLst>
              <a:gd name="adj1" fmla="val 25532"/>
              <a:gd name="adj2" fmla="val -4000"/>
              <a:gd name="adj3" fmla="val 68796"/>
              <a:gd name="adj4" fmla="val -11741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Click on the Purchasing arrow button.</a:t>
            </a:r>
          </a:p>
        </p:txBody>
      </p:sp>
      <p:sp>
        <p:nvSpPr>
          <p:cNvPr id="226318" name="AutoShape 14">
            <a:extLst>
              <a:ext uri="{FF2B5EF4-FFF2-40B4-BE49-F238E27FC236}">
                <a16:creationId xmlns:a16="http://schemas.microsoft.com/office/drawing/2014/main" id="{B4109FC1-DFB7-4D9A-B597-CFDDD8152818}"/>
              </a:ext>
            </a:extLst>
          </p:cNvPr>
          <p:cNvSpPr>
            <a:spLocks/>
          </p:cNvSpPr>
          <p:nvPr/>
        </p:nvSpPr>
        <p:spPr bwMode="auto">
          <a:xfrm>
            <a:off x="228600" y="3048000"/>
            <a:ext cx="1455738" cy="533400"/>
          </a:xfrm>
          <a:prstGeom prst="borderCallout1">
            <a:avLst>
              <a:gd name="adj1" fmla="val 21431"/>
              <a:gd name="adj2" fmla="val 105236"/>
              <a:gd name="adj3" fmla="val 63690"/>
              <a:gd name="adj4" fmla="val 142528"/>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Click on the RFQ/Quotation arrow button.</a:t>
            </a:r>
          </a:p>
        </p:txBody>
      </p:sp>
      <p:sp>
        <p:nvSpPr>
          <p:cNvPr id="226319" name="AutoShape 15">
            <a:extLst>
              <a:ext uri="{FF2B5EF4-FFF2-40B4-BE49-F238E27FC236}">
                <a16:creationId xmlns:a16="http://schemas.microsoft.com/office/drawing/2014/main" id="{88A6B0BA-5FED-4CDA-AEFD-A834D9AE66CC}"/>
              </a:ext>
            </a:extLst>
          </p:cNvPr>
          <p:cNvSpPr>
            <a:spLocks/>
          </p:cNvSpPr>
          <p:nvPr/>
        </p:nvSpPr>
        <p:spPr bwMode="auto">
          <a:xfrm>
            <a:off x="5410200" y="3124200"/>
            <a:ext cx="2057400" cy="371475"/>
          </a:xfrm>
          <a:prstGeom prst="borderCallout1">
            <a:avLst>
              <a:gd name="adj1" fmla="val 30769"/>
              <a:gd name="adj2" fmla="val -3704"/>
              <a:gd name="adj3" fmla="val 119231"/>
              <a:gd name="adj4" fmla="val -139662"/>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Click on the Request for Quotation</a:t>
            </a:r>
          </a:p>
        </p:txBody>
      </p:sp>
      <p:sp>
        <p:nvSpPr>
          <p:cNvPr id="226320" name="AutoShape 16">
            <a:extLst>
              <a:ext uri="{FF2B5EF4-FFF2-40B4-BE49-F238E27FC236}">
                <a16:creationId xmlns:a16="http://schemas.microsoft.com/office/drawing/2014/main" id="{F3A82EEC-A1D0-4BAA-B51A-3AA8FA80C403}"/>
              </a:ext>
            </a:extLst>
          </p:cNvPr>
          <p:cNvSpPr>
            <a:spLocks/>
          </p:cNvSpPr>
          <p:nvPr/>
        </p:nvSpPr>
        <p:spPr bwMode="auto">
          <a:xfrm>
            <a:off x="5562600" y="3733800"/>
            <a:ext cx="2057400" cy="371475"/>
          </a:xfrm>
          <a:prstGeom prst="borderCallout1">
            <a:avLst>
              <a:gd name="adj1" fmla="val 30769"/>
              <a:gd name="adj2" fmla="val -3704"/>
              <a:gd name="adj3" fmla="val 2991"/>
              <a:gd name="adj4" fmla="val -117440"/>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6 Double click on Me41 Create line</a:t>
            </a:r>
          </a:p>
        </p:txBody>
      </p:sp>
      <p:sp>
        <p:nvSpPr>
          <p:cNvPr id="92171" name="Rectangle 18">
            <a:extLst>
              <a:ext uri="{FF2B5EF4-FFF2-40B4-BE49-F238E27FC236}">
                <a16:creationId xmlns:a16="http://schemas.microsoft.com/office/drawing/2014/main" id="{30C8F16C-DF58-4B81-AD8A-126EBD80053C}"/>
              </a:ext>
            </a:extLst>
          </p:cNvPr>
          <p:cNvSpPr>
            <a:spLocks noChangeArrowheads="1"/>
          </p:cNvSpPr>
          <p:nvPr/>
        </p:nvSpPr>
        <p:spPr bwMode="auto">
          <a:xfrm>
            <a:off x="76200" y="304800"/>
            <a:ext cx="62769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requisition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6313"/>
                                        </p:tgtEl>
                                        <p:attrNameLst>
                                          <p:attrName>style.visibility</p:attrName>
                                        </p:attrNameLst>
                                      </p:cBhvr>
                                      <p:to>
                                        <p:strVal val="visible"/>
                                      </p:to>
                                    </p:set>
                                    <p:anim calcmode="lin" valueType="num">
                                      <p:cBhvr additive="base">
                                        <p:cTn id="7" dur="500" fill="hold"/>
                                        <p:tgtEl>
                                          <p:spTgt spid="226313"/>
                                        </p:tgtEl>
                                        <p:attrNameLst>
                                          <p:attrName>ppt_x</p:attrName>
                                        </p:attrNameLst>
                                      </p:cBhvr>
                                      <p:tavLst>
                                        <p:tav tm="0">
                                          <p:val>
                                            <p:strVal val="#ppt_x"/>
                                          </p:val>
                                        </p:tav>
                                        <p:tav tm="100000">
                                          <p:val>
                                            <p:strVal val="#ppt_x"/>
                                          </p:val>
                                        </p:tav>
                                      </p:tavLst>
                                    </p:anim>
                                    <p:anim calcmode="lin" valueType="num">
                                      <p:cBhvr additive="base">
                                        <p:cTn id="8" dur="500" fill="hold"/>
                                        <p:tgtEl>
                                          <p:spTgt spid="2263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6314"/>
                                        </p:tgtEl>
                                        <p:attrNameLst>
                                          <p:attrName>style.visibility</p:attrName>
                                        </p:attrNameLst>
                                      </p:cBhvr>
                                      <p:to>
                                        <p:strVal val="visible"/>
                                      </p:to>
                                    </p:set>
                                    <p:anim calcmode="lin" valueType="num">
                                      <p:cBhvr additive="base">
                                        <p:cTn id="13" dur="500" fill="hold"/>
                                        <p:tgtEl>
                                          <p:spTgt spid="226314"/>
                                        </p:tgtEl>
                                        <p:attrNameLst>
                                          <p:attrName>ppt_x</p:attrName>
                                        </p:attrNameLst>
                                      </p:cBhvr>
                                      <p:tavLst>
                                        <p:tav tm="0">
                                          <p:val>
                                            <p:strVal val="#ppt_x"/>
                                          </p:val>
                                        </p:tav>
                                        <p:tav tm="100000">
                                          <p:val>
                                            <p:strVal val="#ppt_x"/>
                                          </p:val>
                                        </p:tav>
                                      </p:tavLst>
                                    </p:anim>
                                    <p:anim calcmode="lin" valueType="num">
                                      <p:cBhvr additive="base">
                                        <p:cTn id="14" dur="500" fill="hold"/>
                                        <p:tgtEl>
                                          <p:spTgt spid="22631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6315"/>
                                        </p:tgtEl>
                                        <p:attrNameLst>
                                          <p:attrName>style.visibility</p:attrName>
                                        </p:attrNameLst>
                                      </p:cBhvr>
                                      <p:to>
                                        <p:strVal val="visible"/>
                                      </p:to>
                                    </p:set>
                                    <p:anim calcmode="lin" valueType="num">
                                      <p:cBhvr additive="base">
                                        <p:cTn id="17" dur="500" fill="hold"/>
                                        <p:tgtEl>
                                          <p:spTgt spid="226315"/>
                                        </p:tgtEl>
                                        <p:attrNameLst>
                                          <p:attrName>ppt_x</p:attrName>
                                        </p:attrNameLst>
                                      </p:cBhvr>
                                      <p:tavLst>
                                        <p:tav tm="0">
                                          <p:val>
                                            <p:strVal val="#ppt_x"/>
                                          </p:val>
                                        </p:tav>
                                        <p:tav tm="100000">
                                          <p:val>
                                            <p:strVal val="#ppt_x"/>
                                          </p:val>
                                        </p:tav>
                                      </p:tavLst>
                                    </p:anim>
                                    <p:anim calcmode="lin" valueType="num">
                                      <p:cBhvr additive="base">
                                        <p:cTn id="18" dur="500" fill="hold"/>
                                        <p:tgtEl>
                                          <p:spTgt spid="22631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26316"/>
                                        </p:tgtEl>
                                        <p:attrNameLst>
                                          <p:attrName>style.visibility</p:attrName>
                                        </p:attrNameLst>
                                      </p:cBhvr>
                                      <p:to>
                                        <p:strVal val="visible"/>
                                      </p:to>
                                    </p:set>
                                    <p:anim calcmode="lin" valueType="num">
                                      <p:cBhvr additive="base">
                                        <p:cTn id="23" dur="500" fill="hold"/>
                                        <p:tgtEl>
                                          <p:spTgt spid="226316"/>
                                        </p:tgtEl>
                                        <p:attrNameLst>
                                          <p:attrName>ppt_x</p:attrName>
                                        </p:attrNameLst>
                                      </p:cBhvr>
                                      <p:tavLst>
                                        <p:tav tm="0">
                                          <p:val>
                                            <p:strVal val="#ppt_x"/>
                                          </p:val>
                                        </p:tav>
                                        <p:tav tm="100000">
                                          <p:val>
                                            <p:strVal val="#ppt_x"/>
                                          </p:val>
                                        </p:tav>
                                      </p:tavLst>
                                    </p:anim>
                                    <p:anim calcmode="lin" valueType="num">
                                      <p:cBhvr additive="base">
                                        <p:cTn id="24" dur="500" fill="hold"/>
                                        <p:tgtEl>
                                          <p:spTgt spid="226316"/>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6317"/>
                                        </p:tgtEl>
                                        <p:attrNameLst>
                                          <p:attrName>style.visibility</p:attrName>
                                        </p:attrNameLst>
                                      </p:cBhvr>
                                      <p:to>
                                        <p:strVal val="visible"/>
                                      </p:to>
                                    </p:set>
                                    <p:anim calcmode="lin" valueType="num">
                                      <p:cBhvr additive="base">
                                        <p:cTn id="29" dur="500" fill="hold"/>
                                        <p:tgtEl>
                                          <p:spTgt spid="226317"/>
                                        </p:tgtEl>
                                        <p:attrNameLst>
                                          <p:attrName>ppt_x</p:attrName>
                                        </p:attrNameLst>
                                      </p:cBhvr>
                                      <p:tavLst>
                                        <p:tav tm="0">
                                          <p:val>
                                            <p:strVal val="#ppt_x"/>
                                          </p:val>
                                        </p:tav>
                                        <p:tav tm="100000">
                                          <p:val>
                                            <p:strVal val="#ppt_x"/>
                                          </p:val>
                                        </p:tav>
                                      </p:tavLst>
                                    </p:anim>
                                    <p:anim calcmode="lin" valueType="num">
                                      <p:cBhvr additive="base">
                                        <p:cTn id="30" dur="500" fill="hold"/>
                                        <p:tgtEl>
                                          <p:spTgt spid="22631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6318"/>
                                        </p:tgtEl>
                                        <p:attrNameLst>
                                          <p:attrName>style.visibility</p:attrName>
                                        </p:attrNameLst>
                                      </p:cBhvr>
                                      <p:to>
                                        <p:strVal val="visible"/>
                                      </p:to>
                                    </p:set>
                                    <p:anim calcmode="lin" valueType="num">
                                      <p:cBhvr additive="base">
                                        <p:cTn id="35" dur="500" fill="hold"/>
                                        <p:tgtEl>
                                          <p:spTgt spid="226318"/>
                                        </p:tgtEl>
                                        <p:attrNameLst>
                                          <p:attrName>ppt_x</p:attrName>
                                        </p:attrNameLst>
                                      </p:cBhvr>
                                      <p:tavLst>
                                        <p:tav tm="0">
                                          <p:val>
                                            <p:strVal val="#ppt_x"/>
                                          </p:val>
                                        </p:tav>
                                        <p:tav tm="100000">
                                          <p:val>
                                            <p:strVal val="#ppt_x"/>
                                          </p:val>
                                        </p:tav>
                                      </p:tavLst>
                                    </p:anim>
                                    <p:anim calcmode="lin" valueType="num">
                                      <p:cBhvr additive="base">
                                        <p:cTn id="36" dur="500" fill="hold"/>
                                        <p:tgtEl>
                                          <p:spTgt spid="226318"/>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26319"/>
                                        </p:tgtEl>
                                        <p:attrNameLst>
                                          <p:attrName>style.visibility</p:attrName>
                                        </p:attrNameLst>
                                      </p:cBhvr>
                                      <p:to>
                                        <p:strVal val="visible"/>
                                      </p:to>
                                    </p:set>
                                    <p:anim calcmode="lin" valueType="num">
                                      <p:cBhvr additive="base">
                                        <p:cTn id="41" dur="500" fill="hold"/>
                                        <p:tgtEl>
                                          <p:spTgt spid="226319"/>
                                        </p:tgtEl>
                                        <p:attrNameLst>
                                          <p:attrName>ppt_x</p:attrName>
                                        </p:attrNameLst>
                                      </p:cBhvr>
                                      <p:tavLst>
                                        <p:tav tm="0">
                                          <p:val>
                                            <p:strVal val="#ppt_x"/>
                                          </p:val>
                                        </p:tav>
                                        <p:tav tm="100000">
                                          <p:val>
                                            <p:strVal val="#ppt_x"/>
                                          </p:val>
                                        </p:tav>
                                      </p:tavLst>
                                    </p:anim>
                                    <p:anim calcmode="lin" valueType="num">
                                      <p:cBhvr additive="base">
                                        <p:cTn id="42" dur="500" fill="hold"/>
                                        <p:tgtEl>
                                          <p:spTgt spid="22631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26320"/>
                                        </p:tgtEl>
                                        <p:attrNameLst>
                                          <p:attrName>style.visibility</p:attrName>
                                        </p:attrNameLst>
                                      </p:cBhvr>
                                      <p:to>
                                        <p:strVal val="visible"/>
                                      </p:to>
                                    </p:set>
                                    <p:anim calcmode="lin" valueType="num">
                                      <p:cBhvr additive="base">
                                        <p:cTn id="47" dur="500" fill="hold"/>
                                        <p:tgtEl>
                                          <p:spTgt spid="226320"/>
                                        </p:tgtEl>
                                        <p:attrNameLst>
                                          <p:attrName>ppt_x</p:attrName>
                                        </p:attrNameLst>
                                      </p:cBhvr>
                                      <p:tavLst>
                                        <p:tav tm="0">
                                          <p:val>
                                            <p:strVal val="#ppt_x"/>
                                          </p:val>
                                        </p:tav>
                                        <p:tav tm="100000">
                                          <p:val>
                                            <p:strVal val="#ppt_x"/>
                                          </p:val>
                                        </p:tav>
                                      </p:tavLst>
                                    </p:anim>
                                    <p:anim calcmode="lin" valueType="num">
                                      <p:cBhvr additive="base">
                                        <p:cTn id="48" dur="500" fill="hold"/>
                                        <p:tgtEl>
                                          <p:spTgt spid="2263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3" grpId="0" animBg="1"/>
      <p:bldP spid="226314" grpId="0" animBg="1"/>
      <p:bldP spid="226316" grpId="0" animBg="1"/>
      <p:bldP spid="226317" grpId="0" animBg="1"/>
      <p:bldP spid="226318" grpId="0" animBg="1"/>
      <p:bldP spid="226319" grpId="0" animBg="1"/>
      <p:bldP spid="2263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p:cNvSpPr>
            <a:spLocks noGrp="1"/>
          </p:cNvSpPr>
          <p:nvPr>
            <p:ph type="title"/>
          </p:nvPr>
        </p:nvSpPr>
        <p:spPr>
          <a:xfrm>
            <a:off x="170513" y="332636"/>
            <a:ext cx="8548037" cy="360364"/>
          </a:xfrm>
        </p:spPr>
        <p:txBody>
          <a:bodyPr/>
          <a:lstStyle/>
          <a:p>
            <a:r>
              <a:rPr lang="en-US" sz="2400" b="1" i="1" dirty="0"/>
              <a:t>FIORI TILE-Manage Purchase Requisitions-Professional</a:t>
            </a:r>
          </a:p>
        </p:txBody>
      </p:sp>
      <p:sp>
        <p:nvSpPr>
          <p:cNvPr id="3" name="Footer Placeholder 2">
            <a:extLst>
              <a:ext uri="{FF2B5EF4-FFF2-40B4-BE49-F238E27FC236}">
                <a16:creationId xmlns:a16="http://schemas.microsoft.com/office/drawing/2014/main" id="{A20C00C1-7532-478E-A47C-EF5197BCE93A}"/>
              </a:ext>
            </a:extLst>
          </p:cNvPr>
          <p:cNvSpPr>
            <a:spLocks noGrp="1"/>
          </p:cNvSpPr>
          <p:nvPr>
            <p:ph type="ftr" sz="quarter" idx="10"/>
          </p:nvPr>
        </p:nvSpPr>
        <p:spPr/>
        <p:txBody>
          <a:bodyPr/>
          <a:lstStyle/>
          <a:p>
            <a:pPr defTabSz="914377">
              <a:spcBef>
                <a:spcPts val="1000"/>
              </a:spcBef>
              <a:buFont typeface="Arial" panose="020B0604020202020204" pitchFamily="34" charset="0"/>
              <a:buNone/>
            </a:pPr>
            <a:r>
              <a:rPr lang="en-US"/>
              <a:t>© Capgemini 2017. All rights reserved |</a:t>
            </a:r>
            <a:endParaRPr lang="en-US" dirty="0"/>
          </a:p>
        </p:txBody>
      </p:sp>
      <p:sp>
        <p:nvSpPr>
          <p:cNvPr id="4" name="Slide Number Placeholder 3">
            <a:extLst>
              <a:ext uri="{FF2B5EF4-FFF2-40B4-BE49-F238E27FC236}">
                <a16:creationId xmlns:a16="http://schemas.microsoft.com/office/drawing/2014/main" id="{05320DBE-9A6A-4E77-8BA4-224DED89310E}"/>
              </a:ext>
            </a:extLst>
          </p:cNvPr>
          <p:cNvSpPr>
            <a:spLocks noGrp="1"/>
          </p:cNvSpPr>
          <p:nvPr>
            <p:ph type="sldNum" sz="quarter" idx="11"/>
          </p:nvPr>
        </p:nvSpPr>
        <p:spPr/>
        <p:txBody>
          <a:bodyPr/>
          <a:lstStyle/>
          <a:p>
            <a:fld id="{5630DC53-6059-4515-8478-43D1D926795C}" type="slidenum">
              <a:rPr lang="en-US" smtClean="0"/>
              <a:pPr/>
              <a:t>33</a:t>
            </a:fld>
            <a:endParaRPr lang="en-US" dirty="0"/>
          </a:p>
        </p:txBody>
      </p:sp>
      <p:pic>
        <p:nvPicPr>
          <p:cNvPr id="7" name="Picture 6">
            <a:extLst>
              <a:ext uri="{FF2B5EF4-FFF2-40B4-BE49-F238E27FC236}">
                <a16:creationId xmlns:a16="http://schemas.microsoft.com/office/drawing/2014/main" id="{433DBC26-8F75-4EAA-A831-1ADAA65DB369}"/>
              </a:ext>
            </a:extLst>
          </p:cNvPr>
          <p:cNvPicPr preferRelativeResize="0">
            <a:picLocks/>
          </p:cNvPicPr>
          <p:nvPr/>
        </p:nvPicPr>
        <p:blipFill>
          <a:blip r:embed="rId2"/>
          <a:stretch>
            <a:fillRect/>
          </a:stretch>
        </p:blipFill>
        <p:spPr>
          <a:xfrm>
            <a:off x="170513" y="837000"/>
            <a:ext cx="8794100" cy="2800280"/>
          </a:xfrm>
          <a:prstGeom prst="rect">
            <a:avLst/>
          </a:prstGeom>
          <a:noFill/>
          <a:ln>
            <a:noFill/>
          </a:ln>
        </p:spPr>
      </p:pic>
      <p:sp>
        <p:nvSpPr>
          <p:cNvPr id="5" name="Oval Callout 4"/>
          <p:cNvSpPr/>
          <p:nvPr/>
        </p:nvSpPr>
        <p:spPr>
          <a:xfrm>
            <a:off x="4665453" y="1313265"/>
            <a:ext cx="1336718" cy="531354"/>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Select Document Type</a:t>
            </a:r>
          </a:p>
        </p:txBody>
      </p:sp>
      <p:sp>
        <p:nvSpPr>
          <p:cNvPr id="14" name="Oval Callout 13"/>
          <p:cNvSpPr/>
          <p:nvPr/>
        </p:nvSpPr>
        <p:spPr>
          <a:xfrm>
            <a:off x="6444000" y="2321265"/>
            <a:ext cx="1129005" cy="531354"/>
          </a:xfrm>
          <a:prstGeom prst="wedgeEllipseCallout">
            <a:avLst>
              <a:gd name="adj1" fmla="val 67637"/>
              <a:gd name="adj2" fmla="val 6730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Click on Create (+)</a:t>
            </a:r>
          </a:p>
        </p:txBody>
      </p:sp>
      <p:pic>
        <p:nvPicPr>
          <p:cNvPr id="24" name="Picture 23">
            <a:extLst>
              <a:ext uri="{FF2B5EF4-FFF2-40B4-BE49-F238E27FC236}">
                <a16:creationId xmlns:a16="http://schemas.microsoft.com/office/drawing/2014/main" id="{0D727853-387F-43A0-8786-D00878D1D177}"/>
              </a:ext>
            </a:extLst>
          </p:cNvPr>
          <p:cNvPicPr preferRelativeResize="0">
            <a:picLocks/>
          </p:cNvPicPr>
          <p:nvPr/>
        </p:nvPicPr>
        <p:blipFill>
          <a:blip r:embed="rId3"/>
          <a:stretch>
            <a:fillRect/>
          </a:stretch>
        </p:blipFill>
        <p:spPr>
          <a:xfrm>
            <a:off x="170513" y="3698241"/>
            <a:ext cx="8794100" cy="2833050"/>
          </a:xfrm>
          <a:prstGeom prst="rect">
            <a:avLst/>
          </a:prstGeom>
          <a:noFill/>
          <a:ln>
            <a:noFill/>
          </a:ln>
        </p:spPr>
      </p:pic>
      <p:sp>
        <p:nvSpPr>
          <p:cNvPr id="25" name="Oval Callout 24"/>
          <p:cNvSpPr/>
          <p:nvPr/>
        </p:nvSpPr>
        <p:spPr>
          <a:xfrm>
            <a:off x="6107150" y="5069364"/>
            <a:ext cx="1336718" cy="531354"/>
          </a:xfrm>
          <a:prstGeom prst="wedgeEllipseCallout">
            <a:avLst>
              <a:gd name="adj1" fmla="val 67440"/>
              <a:gd name="adj2" fmla="val 99769"/>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Select Material</a:t>
            </a:r>
          </a:p>
        </p:txBody>
      </p:sp>
      <p:sp>
        <p:nvSpPr>
          <p:cNvPr id="26" name="Striped Right Arrow 25"/>
          <p:cNvSpPr/>
          <p:nvPr/>
        </p:nvSpPr>
        <p:spPr>
          <a:xfrm rot="5400000">
            <a:off x="4377557" y="3485014"/>
            <a:ext cx="388886" cy="388886"/>
          </a:xfrm>
          <a:prstGeom prst="stripedRightArrow">
            <a:avLst/>
          </a:prstGeom>
          <a:solidFill>
            <a:srgbClr val="E3001F">
              <a:alpha val="69804"/>
            </a:srgb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799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2000" fill="hold"/>
                                        <p:tgtEl>
                                          <p:spTgt spid="23"/>
                                        </p:tgtEl>
                                        <p:attrNameLst>
                                          <p:attrName>ppt_w</p:attrName>
                                        </p:attrNameLst>
                                      </p:cBhvr>
                                      <p:tavLst>
                                        <p:tav tm="0">
                                          <p:val>
                                            <p:fltVal val="0"/>
                                          </p:val>
                                        </p:tav>
                                        <p:tav tm="100000">
                                          <p:val>
                                            <p:strVal val="#ppt_w"/>
                                          </p:val>
                                        </p:tav>
                                      </p:tavLst>
                                    </p:anim>
                                    <p:anim calcmode="lin" valueType="num">
                                      <p:cBhvr>
                                        <p:cTn id="8" dur="20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000" fill="hold"/>
                                        <p:tgtEl>
                                          <p:spTgt spid="7"/>
                                        </p:tgtEl>
                                        <p:attrNameLst>
                                          <p:attrName>ppt_w</p:attrName>
                                        </p:attrNameLst>
                                      </p:cBhvr>
                                      <p:tavLst>
                                        <p:tav tm="0">
                                          <p:val>
                                            <p:fltVal val="0"/>
                                          </p:val>
                                        </p:tav>
                                        <p:tav tm="100000">
                                          <p:val>
                                            <p:strVal val="#ppt_w"/>
                                          </p:val>
                                        </p:tav>
                                      </p:tavLst>
                                    </p:anim>
                                    <p:anim calcmode="lin" valueType="num">
                                      <p:cBhvr>
                                        <p:cTn id="14" dur="2000" fill="hold"/>
                                        <p:tgtEl>
                                          <p:spTgt spid="7"/>
                                        </p:tgtEl>
                                        <p:attrNameLst>
                                          <p:attrName>ppt_h</p:attrName>
                                        </p:attrNameLst>
                                      </p:cBhvr>
                                      <p:tavLst>
                                        <p:tav tm="0">
                                          <p:val>
                                            <p:fltVal val="0"/>
                                          </p:val>
                                        </p:tav>
                                        <p:tav tm="100000">
                                          <p:val>
                                            <p:strVal val="#ppt_h"/>
                                          </p:val>
                                        </p:tav>
                                      </p:tavLst>
                                    </p:anim>
                                    <p:animEffect transition="in" filter="fade">
                                      <p:cBhvr>
                                        <p:cTn id="15" dur="20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anim calcmode="lin" valueType="num">
                                      <p:cBhvr>
                                        <p:cTn id="21" dur="1000" fill="hold"/>
                                        <p:tgtEl>
                                          <p:spTgt spid="5"/>
                                        </p:tgtEl>
                                        <p:attrNameLst>
                                          <p:attrName>ppt_x</p:attrName>
                                        </p:attrNameLst>
                                      </p:cBhvr>
                                      <p:tavLst>
                                        <p:tav tm="0">
                                          <p:val>
                                            <p:strVal val="#ppt_x"/>
                                          </p:val>
                                        </p:tav>
                                        <p:tav tm="100000">
                                          <p:val>
                                            <p:strVal val="#ppt_x"/>
                                          </p:val>
                                        </p:tav>
                                      </p:tavLst>
                                    </p:anim>
                                    <p:anim calcmode="lin" valueType="num">
                                      <p:cBhvr>
                                        <p:cTn id="22"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7"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1" presetClass="entr" presetSubtype="0" fill="hold" grpId="0" nodeType="clickEffect">
                                  <p:stCondLst>
                                    <p:cond delay="0"/>
                                  </p:stCondLst>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53"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2000" fill="hold"/>
                                        <p:tgtEl>
                                          <p:spTgt spid="24"/>
                                        </p:tgtEl>
                                        <p:attrNameLst>
                                          <p:attrName>ppt_w</p:attrName>
                                        </p:attrNameLst>
                                      </p:cBhvr>
                                      <p:tavLst>
                                        <p:tav tm="0">
                                          <p:val>
                                            <p:fltVal val="0"/>
                                          </p:val>
                                        </p:tav>
                                        <p:tav tm="100000">
                                          <p:val>
                                            <p:strVal val="#ppt_w"/>
                                          </p:val>
                                        </p:tav>
                                      </p:tavLst>
                                    </p:anim>
                                    <p:anim calcmode="lin" valueType="num">
                                      <p:cBhvr>
                                        <p:cTn id="41" dur="2000" fill="hold"/>
                                        <p:tgtEl>
                                          <p:spTgt spid="24"/>
                                        </p:tgtEl>
                                        <p:attrNameLst>
                                          <p:attrName>ppt_h</p:attrName>
                                        </p:attrNameLst>
                                      </p:cBhvr>
                                      <p:tavLst>
                                        <p:tav tm="0">
                                          <p:val>
                                            <p:fltVal val="0"/>
                                          </p:val>
                                        </p:tav>
                                        <p:tav tm="100000">
                                          <p:val>
                                            <p:strVal val="#ppt_h"/>
                                          </p:val>
                                        </p:tav>
                                      </p:tavLst>
                                    </p:anim>
                                    <p:animEffect transition="in" filter="fade">
                                      <p:cBhvr>
                                        <p:cTn id="42" dur="20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47"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1000"/>
                                        <p:tgtEl>
                                          <p:spTgt spid="25"/>
                                        </p:tgtEl>
                                      </p:cBhvr>
                                    </p:animEffect>
                                    <p:anim calcmode="lin" valueType="num">
                                      <p:cBhvr>
                                        <p:cTn id="48" dur="1000" fill="hold"/>
                                        <p:tgtEl>
                                          <p:spTgt spid="25"/>
                                        </p:tgtEl>
                                        <p:attrNameLst>
                                          <p:attrName>ppt_x</p:attrName>
                                        </p:attrNameLst>
                                      </p:cBhvr>
                                      <p:tavLst>
                                        <p:tav tm="0">
                                          <p:val>
                                            <p:strVal val="#ppt_x"/>
                                          </p:val>
                                        </p:tav>
                                        <p:tav tm="100000">
                                          <p:val>
                                            <p:strVal val="#ppt_x"/>
                                          </p:val>
                                        </p:tav>
                                      </p:tavLst>
                                    </p:anim>
                                    <p:anim calcmode="lin" valueType="num">
                                      <p:cBhvr>
                                        <p:cTn id="4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5" grpId="0" animBg="1"/>
      <p:bldP spid="14" grpId="0" animBg="1"/>
      <p:bldP spid="25" grpId="0" animBg="1"/>
      <p:bldP spid="2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29" name="Picture 13">
            <a:extLst>
              <a:ext uri="{FF2B5EF4-FFF2-40B4-BE49-F238E27FC236}">
                <a16:creationId xmlns:a16="http://schemas.microsoft.com/office/drawing/2014/main" id="{04034147-F621-4E03-B1C2-072D5733850E}"/>
              </a:ext>
            </a:extLst>
          </p:cNvPr>
          <p:cNvPicPr>
            <a:picLocks noChangeAspect="1" noChangeArrowheads="1"/>
          </p:cNvPicPr>
          <p:nvPr/>
        </p:nvPicPr>
        <p:blipFill>
          <a:blip r:embed="rId3"/>
          <a:srcRect/>
          <a:stretch>
            <a:fillRect/>
          </a:stretch>
        </p:blipFill>
        <p:spPr bwMode="auto">
          <a:xfrm>
            <a:off x="457200" y="1365250"/>
            <a:ext cx="5486400" cy="4686300"/>
          </a:xfrm>
          <a:prstGeom prst="rect">
            <a:avLst/>
          </a:prstGeom>
          <a:noFill/>
          <a:ln>
            <a:noFill/>
          </a:ln>
          <a:effectLst>
            <a:prstShdw prst="shdw17" dist="17961" dir="2700000">
              <a:schemeClr val="accent1">
                <a:gamma/>
                <a:shade val="60000"/>
                <a:invGamma/>
              </a:schemeClr>
            </a:prstShdw>
          </a:effectLst>
        </p:spPr>
      </p:pic>
      <p:pic>
        <p:nvPicPr>
          <p:cNvPr id="94211" name="Picture 14">
            <a:extLst>
              <a:ext uri="{FF2B5EF4-FFF2-40B4-BE49-F238E27FC236}">
                <a16:creationId xmlns:a16="http://schemas.microsoft.com/office/drawing/2014/main" id="{5CABD041-F07F-42D3-81C5-20037AC8DD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990600"/>
            <a:ext cx="201930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Line 15">
            <a:extLst>
              <a:ext uri="{FF2B5EF4-FFF2-40B4-BE49-F238E27FC236}">
                <a16:creationId xmlns:a16="http://schemas.microsoft.com/office/drawing/2014/main" id="{E88AD9C4-DF71-4E11-AB67-96D15E72FE72}"/>
              </a:ext>
            </a:extLst>
          </p:cNvPr>
          <p:cNvSpPr>
            <a:spLocks noChangeShapeType="1"/>
          </p:cNvSpPr>
          <p:nvPr/>
        </p:nvSpPr>
        <p:spPr bwMode="auto">
          <a:xfrm flipV="1">
            <a:off x="2209800" y="1447800"/>
            <a:ext cx="4572000" cy="1143000"/>
          </a:xfrm>
          <a:prstGeom prst="line">
            <a:avLst/>
          </a:prstGeom>
          <a:noFill/>
          <a:ln w="6350">
            <a:solidFill>
              <a:srgbClr val="8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4213" name="AutoShape 17">
            <a:extLst>
              <a:ext uri="{FF2B5EF4-FFF2-40B4-BE49-F238E27FC236}">
                <a16:creationId xmlns:a16="http://schemas.microsoft.com/office/drawing/2014/main" id="{7A330757-F377-4FC2-99CA-B5B6B4272CC4}"/>
              </a:ext>
            </a:extLst>
          </p:cNvPr>
          <p:cNvSpPr>
            <a:spLocks/>
          </p:cNvSpPr>
          <p:nvPr/>
        </p:nvSpPr>
        <p:spPr bwMode="auto">
          <a:xfrm>
            <a:off x="7277100" y="3111500"/>
            <a:ext cx="1409700" cy="609600"/>
          </a:xfrm>
          <a:prstGeom prst="borderCallout1">
            <a:avLst>
              <a:gd name="adj1" fmla="val -12500"/>
              <a:gd name="adj2" fmla="val 91894"/>
              <a:gd name="adj3" fmla="val -12500"/>
              <a:gd name="adj4" fmla="val -318019"/>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Maintain RFQ Date and Quotation Deadline dates</a:t>
            </a:r>
          </a:p>
        </p:txBody>
      </p:sp>
      <p:sp>
        <p:nvSpPr>
          <p:cNvPr id="94214" name="AutoShape 18">
            <a:extLst>
              <a:ext uri="{FF2B5EF4-FFF2-40B4-BE49-F238E27FC236}">
                <a16:creationId xmlns:a16="http://schemas.microsoft.com/office/drawing/2014/main" id="{B4AC094F-9CF9-4FAE-999F-AC1BF2F466D0}"/>
              </a:ext>
            </a:extLst>
          </p:cNvPr>
          <p:cNvSpPr>
            <a:spLocks/>
          </p:cNvSpPr>
          <p:nvPr/>
        </p:nvSpPr>
        <p:spPr bwMode="auto">
          <a:xfrm>
            <a:off x="2743200" y="2971800"/>
            <a:ext cx="76200" cy="152400"/>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4215" name="AutoShape 19">
            <a:extLst>
              <a:ext uri="{FF2B5EF4-FFF2-40B4-BE49-F238E27FC236}">
                <a16:creationId xmlns:a16="http://schemas.microsoft.com/office/drawing/2014/main" id="{2E479A23-133A-4799-BDD9-018822BB0943}"/>
              </a:ext>
            </a:extLst>
          </p:cNvPr>
          <p:cNvSpPr>
            <a:spLocks/>
          </p:cNvSpPr>
          <p:nvPr/>
        </p:nvSpPr>
        <p:spPr bwMode="auto">
          <a:xfrm>
            <a:off x="6896100" y="4114800"/>
            <a:ext cx="1409700" cy="457200"/>
          </a:xfrm>
          <a:prstGeom prst="borderCallout1">
            <a:avLst>
              <a:gd name="adj1" fmla="val -16667"/>
              <a:gd name="adj2" fmla="val 91894"/>
              <a:gd name="adj3" fmla="val -16667"/>
              <a:gd name="adj4" fmla="val -318019"/>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Maintain Purchase org details </a:t>
            </a:r>
          </a:p>
        </p:txBody>
      </p:sp>
      <p:sp>
        <p:nvSpPr>
          <p:cNvPr id="94216" name="AutoShape 20">
            <a:extLst>
              <a:ext uri="{FF2B5EF4-FFF2-40B4-BE49-F238E27FC236}">
                <a16:creationId xmlns:a16="http://schemas.microsoft.com/office/drawing/2014/main" id="{55EC5A2B-3651-499A-926E-87D474192293}"/>
              </a:ext>
            </a:extLst>
          </p:cNvPr>
          <p:cNvSpPr>
            <a:spLocks/>
          </p:cNvSpPr>
          <p:nvPr/>
        </p:nvSpPr>
        <p:spPr bwMode="auto">
          <a:xfrm>
            <a:off x="2362200" y="3973513"/>
            <a:ext cx="76200" cy="152400"/>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4217" name="AutoShape 21">
            <a:extLst>
              <a:ext uri="{FF2B5EF4-FFF2-40B4-BE49-F238E27FC236}">
                <a16:creationId xmlns:a16="http://schemas.microsoft.com/office/drawing/2014/main" id="{253E9A02-E4F9-4C58-AE60-EAA8383DD31D}"/>
              </a:ext>
            </a:extLst>
          </p:cNvPr>
          <p:cNvSpPr>
            <a:spLocks/>
          </p:cNvSpPr>
          <p:nvPr/>
        </p:nvSpPr>
        <p:spPr bwMode="auto">
          <a:xfrm>
            <a:off x="7429500" y="5092700"/>
            <a:ext cx="1409700" cy="774700"/>
          </a:xfrm>
          <a:prstGeom prst="borderCallout1">
            <a:avLst>
              <a:gd name="adj1" fmla="val -9838"/>
              <a:gd name="adj2" fmla="val 91894"/>
              <a:gd name="adj3" fmla="val -9838"/>
              <a:gd name="adj4" fmla="val -318019"/>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Maintain Desired delivery date should be &gt; Quotation Deadline date</a:t>
            </a:r>
          </a:p>
        </p:txBody>
      </p:sp>
      <p:sp>
        <p:nvSpPr>
          <p:cNvPr id="94218" name="AutoShape 22">
            <a:extLst>
              <a:ext uri="{FF2B5EF4-FFF2-40B4-BE49-F238E27FC236}">
                <a16:creationId xmlns:a16="http://schemas.microsoft.com/office/drawing/2014/main" id="{C050153A-95B6-4D01-A930-5E1B6841AAA8}"/>
              </a:ext>
            </a:extLst>
          </p:cNvPr>
          <p:cNvSpPr>
            <a:spLocks/>
          </p:cNvSpPr>
          <p:nvPr/>
        </p:nvSpPr>
        <p:spPr bwMode="auto">
          <a:xfrm>
            <a:off x="2895600" y="4948238"/>
            <a:ext cx="76200" cy="152400"/>
          </a:xfrm>
          <a:prstGeom prst="rightBrace">
            <a:avLst>
              <a:gd name="adj1" fmla="val 1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4219" name="AutoShape 24">
            <a:extLst>
              <a:ext uri="{FF2B5EF4-FFF2-40B4-BE49-F238E27FC236}">
                <a16:creationId xmlns:a16="http://schemas.microsoft.com/office/drawing/2014/main" id="{67CB02E4-C700-4B02-9820-9927D69E3CA0}"/>
              </a:ext>
            </a:extLst>
          </p:cNvPr>
          <p:cNvSpPr>
            <a:spLocks noChangeArrowheads="1"/>
          </p:cNvSpPr>
          <p:nvPr/>
        </p:nvSpPr>
        <p:spPr bwMode="auto">
          <a:xfrm>
            <a:off x="4648200" y="2057400"/>
            <a:ext cx="1676400" cy="990600"/>
          </a:xfrm>
          <a:prstGeom prst="cloudCallout">
            <a:avLst>
              <a:gd name="adj1" fmla="val 82764"/>
              <a:gd name="adj2" fmla="val -95352"/>
            </a:avLst>
          </a:prstGeom>
          <a:solidFill>
            <a:srgbClr val="CCFFCC"/>
          </a:solidFill>
          <a:ln w="12700">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Choose required one. AN For RFQ</a:t>
            </a:r>
          </a:p>
        </p:txBody>
      </p:sp>
      <p:sp>
        <p:nvSpPr>
          <p:cNvPr id="94220" name="Rectangle 27">
            <a:extLst>
              <a:ext uri="{FF2B5EF4-FFF2-40B4-BE49-F238E27FC236}">
                <a16:creationId xmlns:a16="http://schemas.microsoft.com/office/drawing/2014/main" id="{C28BC086-2CA3-4123-A8BE-BF0AB317DA19}"/>
              </a:ext>
            </a:extLst>
          </p:cNvPr>
          <p:cNvSpPr>
            <a:spLocks noGrp="1" noChangeArrowheads="1"/>
          </p:cNvSpPr>
          <p:nvPr>
            <p:ph type="title"/>
          </p:nvPr>
        </p:nvSpPr>
        <p:spPr>
          <a:xfrm>
            <a:off x="0" y="304800"/>
            <a:ext cx="62007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Request for Quotation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50" name="Picture 10">
            <a:extLst>
              <a:ext uri="{FF2B5EF4-FFF2-40B4-BE49-F238E27FC236}">
                <a16:creationId xmlns:a16="http://schemas.microsoft.com/office/drawing/2014/main" id="{291EE0CE-6C9C-4B98-AFB5-5F50F765237C}"/>
              </a:ext>
            </a:extLst>
          </p:cNvPr>
          <p:cNvPicPr>
            <a:picLocks noChangeAspect="1" noChangeArrowheads="1"/>
          </p:cNvPicPr>
          <p:nvPr/>
        </p:nvPicPr>
        <p:blipFill>
          <a:blip r:embed="rId3"/>
          <a:srcRect/>
          <a:stretch>
            <a:fillRect/>
          </a:stretch>
        </p:blipFill>
        <p:spPr bwMode="auto">
          <a:xfrm>
            <a:off x="152400" y="1009650"/>
            <a:ext cx="7353300" cy="2152650"/>
          </a:xfrm>
          <a:prstGeom prst="rect">
            <a:avLst/>
          </a:prstGeom>
          <a:noFill/>
          <a:ln>
            <a:noFill/>
          </a:ln>
          <a:effectLst>
            <a:prstShdw prst="shdw17" dist="17961" dir="2700000">
              <a:schemeClr val="accent1">
                <a:gamma/>
                <a:shade val="60000"/>
                <a:invGamma/>
              </a:schemeClr>
            </a:prstShdw>
          </a:effectLst>
        </p:spPr>
      </p:pic>
      <p:sp>
        <p:nvSpPr>
          <p:cNvPr id="96259" name="AutoShape 15">
            <a:extLst>
              <a:ext uri="{FF2B5EF4-FFF2-40B4-BE49-F238E27FC236}">
                <a16:creationId xmlns:a16="http://schemas.microsoft.com/office/drawing/2014/main" id="{57C52831-6954-4492-9230-93371602CEB1}"/>
              </a:ext>
            </a:extLst>
          </p:cNvPr>
          <p:cNvSpPr>
            <a:spLocks/>
          </p:cNvSpPr>
          <p:nvPr/>
        </p:nvSpPr>
        <p:spPr bwMode="auto">
          <a:xfrm>
            <a:off x="8001000" y="914400"/>
            <a:ext cx="914400" cy="609600"/>
          </a:xfrm>
          <a:prstGeom prst="accentBorderCallout2">
            <a:avLst>
              <a:gd name="adj1" fmla="val 18750"/>
              <a:gd name="adj2" fmla="val -8333"/>
              <a:gd name="adj3" fmla="val 18750"/>
              <a:gd name="adj4" fmla="val -347569"/>
              <a:gd name="adj5" fmla="val 318750"/>
              <a:gd name="adj6" fmla="val -700000"/>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Material Code is entered here</a:t>
            </a:r>
          </a:p>
        </p:txBody>
      </p:sp>
      <p:sp>
        <p:nvSpPr>
          <p:cNvPr id="96260" name="AutoShape 16">
            <a:extLst>
              <a:ext uri="{FF2B5EF4-FFF2-40B4-BE49-F238E27FC236}">
                <a16:creationId xmlns:a16="http://schemas.microsoft.com/office/drawing/2014/main" id="{1ED245D0-DBEE-4E27-BAEE-155F0951FC68}"/>
              </a:ext>
            </a:extLst>
          </p:cNvPr>
          <p:cNvSpPr>
            <a:spLocks/>
          </p:cNvSpPr>
          <p:nvPr/>
        </p:nvSpPr>
        <p:spPr bwMode="auto">
          <a:xfrm>
            <a:off x="8001000" y="1638300"/>
            <a:ext cx="914400" cy="609600"/>
          </a:xfrm>
          <a:prstGeom prst="accentBorderCallout2">
            <a:avLst>
              <a:gd name="adj1" fmla="val 18750"/>
              <a:gd name="adj2" fmla="val -8333"/>
              <a:gd name="adj3" fmla="val 18750"/>
              <a:gd name="adj4" fmla="val -235245"/>
              <a:gd name="adj5" fmla="val 206250"/>
              <a:gd name="adj6" fmla="val -470833"/>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Quantity is entered here</a:t>
            </a:r>
          </a:p>
        </p:txBody>
      </p:sp>
      <p:sp>
        <p:nvSpPr>
          <p:cNvPr id="96261" name="AutoShape 17">
            <a:extLst>
              <a:ext uri="{FF2B5EF4-FFF2-40B4-BE49-F238E27FC236}">
                <a16:creationId xmlns:a16="http://schemas.microsoft.com/office/drawing/2014/main" id="{D3CE3E04-A4E2-4671-979D-5740BE24F4A2}"/>
              </a:ext>
            </a:extLst>
          </p:cNvPr>
          <p:cNvSpPr>
            <a:spLocks/>
          </p:cNvSpPr>
          <p:nvPr/>
        </p:nvSpPr>
        <p:spPr bwMode="auto">
          <a:xfrm>
            <a:off x="8001000" y="2324100"/>
            <a:ext cx="914400" cy="838200"/>
          </a:xfrm>
          <a:prstGeom prst="accentBorderCallout2">
            <a:avLst>
              <a:gd name="adj1" fmla="val 13634"/>
              <a:gd name="adj2" fmla="val -8333"/>
              <a:gd name="adj3" fmla="val 13634"/>
              <a:gd name="adj4" fmla="val -98264"/>
              <a:gd name="adj5" fmla="val 62120"/>
              <a:gd name="adj6" fmla="val -154005"/>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Plant code is copied from the initial screen</a:t>
            </a:r>
          </a:p>
        </p:txBody>
      </p:sp>
      <p:pic>
        <p:nvPicPr>
          <p:cNvPr id="96262" name="Picture 18">
            <a:extLst>
              <a:ext uri="{FF2B5EF4-FFF2-40B4-BE49-F238E27FC236}">
                <a16:creationId xmlns:a16="http://schemas.microsoft.com/office/drawing/2014/main" id="{82DE1C1C-F582-48AB-821F-BAA3F0CF0D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86200"/>
            <a:ext cx="6858000" cy="114300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96263" name="AutoShape 20">
            <a:extLst>
              <a:ext uri="{FF2B5EF4-FFF2-40B4-BE49-F238E27FC236}">
                <a16:creationId xmlns:a16="http://schemas.microsoft.com/office/drawing/2014/main" id="{2BA8E276-CF65-4D64-9AE6-21F699817D47}"/>
              </a:ext>
            </a:extLst>
          </p:cNvPr>
          <p:cNvSpPr>
            <a:spLocks/>
          </p:cNvSpPr>
          <p:nvPr/>
        </p:nvSpPr>
        <p:spPr bwMode="auto">
          <a:xfrm>
            <a:off x="7772400" y="3886200"/>
            <a:ext cx="1143000" cy="1295400"/>
          </a:xfrm>
          <a:prstGeom prst="accentBorderCallout2">
            <a:avLst>
              <a:gd name="adj1" fmla="val 8824"/>
              <a:gd name="adj2" fmla="val -6667"/>
              <a:gd name="adj3" fmla="val 8824"/>
              <a:gd name="adj4" fmla="val -237222"/>
              <a:gd name="adj5" fmla="val 73528"/>
              <a:gd name="adj6" fmla="val -476667"/>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Click on the Address button to maintain Vendor Address to whom the RFQ/Quotation has to be sent</a:t>
            </a:r>
          </a:p>
        </p:txBody>
      </p:sp>
      <p:sp>
        <p:nvSpPr>
          <p:cNvPr id="96264" name="Rectangle 24">
            <a:extLst>
              <a:ext uri="{FF2B5EF4-FFF2-40B4-BE49-F238E27FC236}">
                <a16:creationId xmlns:a16="http://schemas.microsoft.com/office/drawing/2014/main" id="{14ECD928-CB98-41C2-BF10-049A0CB67A24}"/>
              </a:ext>
            </a:extLst>
          </p:cNvPr>
          <p:cNvSpPr>
            <a:spLocks noGrp="1" noChangeArrowheads="1"/>
          </p:cNvSpPr>
          <p:nvPr>
            <p:ph type="title"/>
          </p:nvPr>
        </p:nvSpPr>
        <p:spPr>
          <a:xfrm>
            <a:off x="76200" y="304800"/>
            <a:ext cx="62007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Request for Quotation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74" name="Picture 10">
            <a:extLst>
              <a:ext uri="{FF2B5EF4-FFF2-40B4-BE49-F238E27FC236}">
                <a16:creationId xmlns:a16="http://schemas.microsoft.com/office/drawing/2014/main" id="{6976AE71-D848-4541-87A9-D52902720CD1}"/>
              </a:ext>
            </a:extLst>
          </p:cNvPr>
          <p:cNvPicPr>
            <a:picLocks noChangeAspect="1" noChangeArrowheads="1"/>
          </p:cNvPicPr>
          <p:nvPr/>
        </p:nvPicPr>
        <p:blipFill>
          <a:blip r:embed="rId3"/>
          <a:srcRect/>
          <a:stretch>
            <a:fillRect/>
          </a:stretch>
        </p:blipFill>
        <p:spPr bwMode="auto">
          <a:xfrm>
            <a:off x="771525" y="3435350"/>
            <a:ext cx="5857875" cy="3038475"/>
          </a:xfrm>
          <a:prstGeom prst="rect">
            <a:avLst/>
          </a:prstGeom>
          <a:noFill/>
          <a:ln>
            <a:noFill/>
          </a:ln>
          <a:effectLst>
            <a:prstShdw prst="shdw17" dist="17961" dir="2700000">
              <a:schemeClr val="accent1">
                <a:gamma/>
                <a:shade val="60000"/>
                <a:invGamma/>
              </a:schemeClr>
            </a:prstShdw>
          </a:effectLst>
        </p:spPr>
      </p:pic>
      <p:pic>
        <p:nvPicPr>
          <p:cNvPr id="36873" name="Picture 9">
            <a:extLst>
              <a:ext uri="{FF2B5EF4-FFF2-40B4-BE49-F238E27FC236}">
                <a16:creationId xmlns:a16="http://schemas.microsoft.com/office/drawing/2014/main" id="{615B771C-3963-4EC9-98B5-CF4345A3E943}"/>
              </a:ext>
            </a:extLst>
          </p:cNvPr>
          <p:cNvPicPr>
            <a:picLocks noChangeAspect="1" noChangeArrowheads="1"/>
          </p:cNvPicPr>
          <p:nvPr/>
        </p:nvPicPr>
        <p:blipFill>
          <a:blip r:embed="rId4"/>
          <a:srcRect/>
          <a:stretch>
            <a:fillRect/>
          </a:stretch>
        </p:blipFill>
        <p:spPr bwMode="auto">
          <a:xfrm>
            <a:off x="771525" y="990600"/>
            <a:ext cx="5857875" cy="2362200"/>
          </a:xfrm>
          <a:prstGeom prst="rect">
            <a:avLst/>
          </a:prstGeom>
          <a:noFill/>
          <a:ln>
            <a:noFill/>
          </a:ln>
          <a:effectLst>
            <a:prstShdw prst="shdw17" dist="17961" dir="2700000">
              <a:schemeClr val="accent1">
                <a:gamma/>
                <a:shade val="60000"/>
                <a:invGamma/>
              </a:schemeClr>
            </a:prstShdw>
          </a:effectLst>
        </p:spPr>
      </p:pic>
      <p:sp>
        <p:nvSpPr>
          <p:cNvPr id="98308" name="AutoShape 8">
            <a:extLst>
              <a:ext uri="{FF2B5EF4-FFF2-40B4-BE49-F238E27FC236}">
                <a16:creationId xmlns:a16="http://schemas.microsoft.com/office/drawing/2014/main" id="{E2B51B5D-BCD5-415C-A288-22AB868B2231}"/>
              </a:ext>
            </a:extLst>
          </p:cNvPr>
          <p:cNvSpPr>
            <a:spLocks/>
          </p:cNvSpPr>
          <p:nvPr/>
        </p:nvSpPr>
        <p:spPr bwMode="auto">
          <a:xfrm>
            <a:off x="7620000" y="1524000"/>
            <a:ext cx="1143000" cy="533400"/>
          </a:xfrm>
          <a:prstGeom prst="accentBorderCallout2">
            <a:avLst>
              <a:gd name="adj1" fmla="val 21431"/>
              <a:gd name="adj2" fmla="val -6667"/>
              <a:gd name="adj3" fmla="val 21431"/>
              <a:gd name="adj4" fmla="val -234444"/>
              <a:gd name="adj5" fmla="val 65926"/>
              <a:gd name="adj6" fmla="val -443060"/>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Vendor code to be entered here</a:t>
            </a:r>
          </a:p>
        </p:txBody>
      </p:sp>
      <p:sp>
        <p:nvSpPr>
          <p:cNvPr id="98309" name="AutoShape 9">
            <a:extLst>
              <a:ext uri="{FF2B5EF4-FFF2-40B4-BE49-F238E27FC236}">
                <a16:creationId xmlns:a16="http://schemas.microsoft.com/office/drawing/2014/main" id="{7989F8EE-88DC-4276-BFD0-95FF09FE4A6C}"/>
              </a:ext>
            </a:extLst>
          </p:cNvPr>
          <p:cNvSpPr>
            <a:spLocks/>
          </p:cNvSpPr>
          <p:nvPr/>
        </p:nvSpPr>
        <p:spPr bwMode="auto">
          <a:xfrm>
            <a:off x="7620000" y="2286000"/>
            <a:ext cx="1143000" cy="838200"/>
          </a:xfrm>
          <a:prstGeom prst="accentBorderCallout2">
            <a:avLst>
              <a:gd name="adj1" fmla="val 13634"/>
              <a:gd name="adj2" fmla="val -6667"/>
              <a:gd name="adj3" fmla="val 13634"/>
              <a:gd name="adj4" fmla="val -389583"/>
              <a:gd name="adj5" fmla="val -117079"/>
              <a:gd name="adj6" fmla="val -543940"/>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In order to maintain any note along with RFQ click on this button</a:t>
            </a:r>
          </a:p>
        </p:txBody>
      </p:sp>
      <p:sp>
        <p:nvSpPr>
          <p:cNvPr id="98310" name="AutoShape 11">
            <a:extLst>
              <a:ext uri="{FF2B5EF4-FFF2-40B4-BE49-F238E27FC236}">
                <a16:creationId xmlns:a16="http://schemas.microsoft.com/office/drawing/2014/main" id="{818254E1-4210-449E-8775-A99F15A98B24}"/>
              </a:ext>
            </a:extLst>
          </p:cNvPr>
          <p:cNvSpPr>
            <a:spLocks/>
          </p:cNvSpPr>
          <p:nvPr/>
        </p:nvSpPr>
        <p:spPr bwMode="auto">
          <a:xfrm>
            <a:off x="4648200" y="5181600"/>
            <a:ext cx="76200" cy="1219200"/>
          </a:xfrm>
          <a:prstGeom prst="rightBrace">
            <a:avLst>
              <a:gd name="adj1" fmla="val 108296"/>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98311" name="AutoShape 12">
            <a:extLst>
              <a:ext uri="{FF2B5EF4-FFF2-40B4-BE49-F238E27FC236}">
                <a16:creationId xmlns:a16="http://schemas.microsoft.com/office/drawing/2014/main" id="{2206C9D3-FE18-4E16-9DFE-6996D44239CB}"/>
              </a:ext>
            </a:extLst>
          </p:cNvPr>
          <p:cNvSpPr>
            <a:spLocks/>
          </p:cNvSpPr>
          <p:nvPr/>
        </p:nvSpPr>
        <p:spPr bwMode="auto">
          <a:xfrm>
            <a:off x="7696200" y="4533900"/>
            <a:ext cx="1219200" cy="876300"/>
          </a:xfrm>
          <a:prstGeom prst="accentBorderCallout2">
            <a:avLst>
              <a:gd name="adj1" fmla="val 13042"/>
              <a:gd name="adj2" fmla="val -6250"/>
              <a:gd name="adj3" fmla="val 13042"/>
              <a:gd name="adj4" fmla="val -120181"/>
              <a:gd name="adj5" fmla="val 145153"/>
              <a:gd name="adj6" fmla="val -243736"/>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Various tests related to pricing, deadline etc can be maintained here</a:t>
            </a:r>
          </a:p>
        </p:txBody>
      </p:sp>
      <p:sp>
        <p:nvSpPr>
          <p:cNvPr id="98312" name="Rectangle 15">
            <a:extLst>
              <a:ext uri="{FF2B5EF4-FFF2-40B4-BE49-F238E27FC236}">
                <a16:creationId xmlns:a16="http://schemas.microsoft.com/office/drawing/2014/main" id="{BC0FA935-3CCC-45E4-A9EF-AB73E575A531}"/>
              </a:ext>
            </a:extLst>
          </p:cNvPr>
          <p:cNvSpPr>
            <a:spLocks noGrp="1" noChangeArrowheads="1"/>
          </p:cNvSpPr>
          <p:nvPr>
            <p:ph type="title"/>
          </p:nvPr>
        </p:nvSpPr>
        <p:spPr>
          <a:xfrm>
            <a:off x="0" y="381000"/>
            <a:ext cx="62007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Request for Quotation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9">
            <a:extLst>
              <a:ext uri="{FF2B5EF4-FFF2-40B4-BE49-F238E27FC236}">
                <a16:creationId xmlns:a16="http://schemas.microsoft.com/office/drawing/2014/main" id="{F80D9E2F-23A4-4D2C-A8FA-7F3AB793D0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95400"/>
            <a:ext cx="5878513" cy="187642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pic>
        <p:nvPicPr>
          <p:cNvPr id="100355" name="Picture 10">
            <a:extLst>
              <a:ext uri="{FF2B5EF4-FFF2-40B4-BE49-F238E27FC236}">
                <a16:creationId xmlns:a16="http://schemas.microsoft.com/office/drawing/2014/main" id="{38885EEB-8896-41FC-955B-C7D11C443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3962400"/>
            <a:ext cx="6096000" cy="56197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00356" name="AutoShape 11">
            <a:extLst>
              <a:ext uri="{FF2B5EF4-FFF2-40B4-BE49-F238E27FC236}">
                <a16:creationId xmlns:a16="http://schemas.microsoft.com/office/drawing/2014/main" id="{CB62D0AE-D8EF-4B8B-A2D2-62ACD8AE7BEB}"/>
              </a:ext>
            </a:extLst>
          </p:cNvPr>
          <p:cNvSpPr>
            <a:spLocks/>
          </p:cNvSpPr>
          <p:nvPr/>
        </p:nvSpPr>
        <p:spPr bwMode="auto">
          <a:xfrm>
            <a:off x="7543800" y="2362200"/>
            <a:ext cx="1219200" cy="457200"/>
          </a:xfrm>
          <a:prstGeom prst="accentBorderCallout2">
            <a:avLst>
              <a:gd name="adj1" fmla="val 25000"/>
              <a:gd name="adj2" fmla="val -6250"/>
              <a:gd name="adj3" fmla="val 25000"/>
              <a:gd name="adj4" fmla="val -153384"/>
              <a:gd name="adj5" fmla="val -152778"/>
              <a:gd name="adj6" fmla="val -370833"/>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Click on save button </a:t>
            </a:r>
          </a:p>
        </p:txBody>
      </p:sp>
      <p:sp>
        <p:nvSpPr>
          <p:cNvPr id="100357" name="AutoShape 12">
            <a:extLst>
              <a:ext uri="{FF2B5EF4-FFF2-40B4-BE49-F238E27FC236}">
                <a16:creationId xmlns:a16="http://schemas.microsoft.com/office/drawing/2014/main" id="{D694ECE9-5A77-498D-A31B-87F77343014D}"/>
              </a:ext>
            </a:extLst>
          </p:cNvPr>
          <p:cNvSpPr>
            <a:spLocks/>
          </p:cNvSpPr>
          <p:nvPr/>
        </p:nvSpPr>
        <p:spPr bwMode="auto">
          <a:xfrm>
            <a:off x="6781800" y="4991100"/>
            <a:ext cx="2133600" cy="876300"/>
          </a:xfrm>
          <a:prstGeom prst="accentBorderCallout2">
            <a:avLst>
              <a:gd name="adj1" fmla="val 13042"/>
              <a:gd name="adj2" fmla="val -3569"/>
              <a:gd name="adj3" fmla="val 13042"/>
              <a:gd name="adj4" fmla="val -43824"/>
              <a:gd name="adj5" fmla="val -71014"/>
              <a:gd name="adj6" fmla="val -56546"/>
            </a:avLst>
          </a:prstGeom>
          <a:solidFill>
            <a:srgbClr val="FFFF99"/>
          </a:solidFill>
          <a:ln w="12700">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An RFQ document  is Created and system generates an unique number per vendor. Different RFQ Number will be generated for different Vendors </a:t>
            </a:r>
          </a:p>
        </p:txBody>
      </p:sp>
      <p:sp>
        <p:nvSpPr>
          <p:cNvPr id="100358" name="Rectangle 14">
            <a:extLst>
              <a:ext uri="{FF2B5EF4-FFF2-40B4-BE49-F238E27FC236}">
                <a16:creationId xmlns:a16="http://schemas.microsoft.com/office/drawing/2014/main" id="{140205CC-2886-4403-BFA9-B65B7A817D23}"/>
              </a:ext>
            </a:extLst>
          </p:cNvPr>
          <p:cNvSpPr>
            <a:spLocks noGrp="1" noChangeArrowheads="1"/>
          </p:cNvSpPr>
          <p:nvPr>
            <p:ph type="title"/>
          </p:nvPr>
        </p:nvSpPr>
        <p:spPr>
          <a:xfrm>
            <a:off x="0" y="304800"/>
            <a:ext cx="62007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Request for Quotation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8">
            <a:extLst>
              <a:ext uri="{FF2B5EF4-FFF2-40B4-BE49-F238E27FC236}">
                <a16:creationId xmlns:a16="http://schemas.microsoft.com/office/drawing/2014/main" id="{5413BED2-7CF8-44D5-9833-9AEDC63158B8}"/>
              </a:ext>
            </a:extLst>
          </p:cNvPr>
          <p:cNvSpPr>
            <a:spLocks noGrp="1" noChangeArrowheads="1"/>
          </p:cNvSpPr>
          <p:nvPr>
            <p:ph type="title"/>
          </p:nvPr>
        </p:nvSpPr>
        <p:spPr>
          <a:xfrm>
            <a:off x="76200" y="304800"/>
            <a:ext cx="4143375" cy="477838"/>
          </a:xfrm>
        </p:spPr>
        <p:txBody>
          <a:bodyPr/>
          <a:lstStyle/>
          <a:p>
            <a:pPr eaLnBrk="1" hangingPunct="1"/>
            <a:r>
              <a:rPr lang="en-US" altLang="en-US" sz="2800">
                <a:solidFill>
                  <a:schemeClr val="accent1"/>
                </a:solidFill>
                <a:latin typeface="Verdana" panose="020B0604030504040204" pitchFamily="34" charset="0"/>
                <a:ea typeface="Verdana" panose="020B0604030504040204" pitchFamily="34" charset="0"/>
                <a:cs typeface="Verdana" panose="020B0604030504040204" pitchFamily="34" charset="0"/>
              </a:rPr>
              <a:t>Quotation</a:t>
            </a:r>
          </a:p>
        </p:txBody>
      </p:sp>
      <p:pic>
        <p:nvPicPr>
          <p:cNvPr id="102403" name="Picture 9">
            <a:extLst>
              <a:ext uri="{FF2B5EF4-FFF2-40B4-BE49-F238E27FC236}">
                <a16:creationId xmlns:a16="http://schemas.microsoft.com/office/drawing/2014/main" id="{9728775D-6F4F-4B5A-88E3-037F5E94E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3663" y="1157288"/>
            <a:ext cx="6418262" cy="454342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38602" name="AutoShape 10">
            <a:extLst>
              <a:ext uri="{FF2B5EF4-FFF2-40B4-BE49-F238E27FC236}">
                <a16:creationId xmlns:a16="http://schemas.microsoft.com/office/drawing/2014/main" id="{7894AAC0-6FCE-40C7-8A87-A7936645728D}"/>
              </a:ext>
            </a:extLst>
          </p:cNvPr>
          <p:cNvSpPr>
            <a:spLocks/>
          </p:cNvSpPr>
          <p:nvPr/>
        </p:nvSpPr>
        <p:spPr bwMode="auto">
          <a:xfrm>
            <a:off x="4648200" y="1219200"/>
            <a:ext cx="1600200" cy="600075"/>
          </a:xfrm>
          <a:prstGeom prst="borderCallout1">
            <a:avLst>
              <a:gd name="adj1" fmla="val 19046"/>
              <a:gd name="adj2" fmla="val -4764"/>
              <a:gd name="adj3" fmla="val 354495"/>
              <a:gd name="adj4" fmla="val -18928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Click on the Logistics arrow button</a:t>
            </a:r>
            <a:r>
              <a:rPr lang="en-US" altLang="en-US" sz="1600">
                <a:latin typeface="Arial" panose="020B0604020202020204" pitchFamily="34" charset="0"/>
              </a:rPr>
              <a:t>.</a:t>
            </a:r>
          </a:p>
        </p:txBody>
      </p:sp>
      <p:sp>
        <p:nvSpPr>
          <p:cNvPr id="238603" name="AutoShape 11">
            <a:extLst>
              <a:ext uri="{FF2B5EF4-FFF2-40B4-BE49-F238E27FC236}">
                <a16:creationId xmlns:a16="http://schemas.microsoft.com/office/drawing/2014/main" id="{A87D573B-3373-47B6-94D6-1FA2CB89D9CF}"/>
              </a:ext>
            </a:extLst>
          </p:cNvPr>
          <p:cNvSpPr>
            <a:spLocks noChangeArrowheads="1"/>
          </p:cNvSpPr>
          <p:nvPr/>
        </p:nvSpPr>
        <p:spPr bwMode="auto">
          <a:xfrm>
            <a:off x="6324600" y="1066800"/>
            <a:ext cx="1752600" cy="752475"/>
          </a:xfrm>
          <a:prstGeom prst="cloudCallout">
            <a:avLst>
              <a:gd name="adj1" fmla="val -57699"/>
              <a:gd name="adj2" fmla="val 2111"/>
            </a:avLst>
          </a:prstGeom>
          <a:solidFill>
            <a:srgbClr val="CCFFFF"/>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Note: When clicked the arrow turns downward.</a:t>
            </a:r>
          </a:p>
        </p:txBody>
      </p:sp>
      <p:sp>
        <p:nvSpPr>
          <p:cNvPr id="238604" name="AutoShape 12">
            <a:extLst>
              <a:ext uri="{FF2B5EF4-FFF2-40B4-BE49-F238E27FC236}">
                <a16:creationId xmlns:a16="http://schemas.microsoft.com/office/drawing/2014/main" id="{7DBABDD7-2EBE-4FD8-BEEF-89C8DD55DA5C}"/>
              </a:ext>
            </a:extLst>
          </p:cNvPr>
          <p:cNvSpPr>
            <a:spLocks/>
          </p:cNvSpPr>
          <p:nvPr/>
        </p:nvSpPr>
        <p:spPr bwMode="auto">
          <a:xfrm>
            <a:off x="1898650" y="1447800"/>
            <a:ext cx="1517650" cy="609600"/>
          </a:xfrm>
          <a:prstGeom prst="borderCallout1">
            <a:avLst>
              <a:gd name="adj1" fmla="val 18750"/>
              <a:gd name="adj2" fmla="val -5023"/>
              <a:gd name="adj3" fmla="val 335676"/>
              <a:gd name="adj4" fmla="val -6694"/>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Click on the Materials Management arrow button</a:t>
            </a:r>
            <a:r>
              <a:rPr lang="en-US" altLang="en-US" sz="1600">
                <a:latin typeface="Arial" panose="020B0604020202020204" pitchFamily="34" charset="0"/>
              </a:rPr>
              <a:t>.</a:t>
            </a:r>
          </a:p>
        </p:txBody>
      </p:sp>
      <p:sp>
        <p:nvSpPr>
          <p:cNvPr id="238605" name="AutoShape 13">
            <a:extLst>
              <a:ext uri="{FF2B5EF4-FFF2-40B4-BE49-F238E27FC236}">
                <a16:creationId xmlns:a16="http://schemas.microsoft.com/office/drawing/2014/main" id="{5EC4F01D-E9C8-4523-8D12-9DE6D68AA269}"/>
              </a:ext>
            </a:extLst>
          </p:cNvPr>
          <p:cNvSpPr>
            <a:spLocks/>
          </p:cNvSpPr>
          <p:nvPr/>
        </p:nvSpPr>
        <p:spPr bwMode="auto">
          <a:xfrm>
            <a:off x="6934200" y="2057400"/>
            <a:ext cx="1905000" cy="447675"/>
          </a:xfrm>
          <a:prstGeom prst="borderCallout1">
            <a:avLst>
              <a:gd name="adj1" fmla="val 25532"/>
              <a:gd name="adj2" fmla="val -4000"/>
              <a:gd name="adj3" fmla="val 375176"/>
              <a:gd name="adj4" fmla="val -260083"/>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Click on the Purchasing arrow button.</a:t>
            </a:r>
          </a:p>
        </p:txBody>
      </p:sp>
      <p:sp>
        <p:nvSpPr>
          <p:cNvPr id="238606" name="AutoShape 14">
            <a:extLst>
              <a:ext uri="{FF2B5EF4-FFF2-40B4-BE49-F238E27FC236}">
                <a16:creationId xmlns:a16="http://schemas.microsoft.com/office/drawing/2014/main" id="{D127034F-FDC1-44EA-AD38-3192E2255F85}"/>
              </a:ext>
            </a:extLst>
          </p:cNvPr>
          <p:cNvSpPr>
            <a:spLocks/>
          </p:cNvSpPr>
          <p:nvPr/>
        </p:nvSpPr>
        <p:spPr bwMode="auto">
          <a:xfrm>
            <a:off x="7010400" y="2667000"/>
            <a:ext cx="1676400" cy="533400"/>
          </a:xfrm>
          <a:prstGeom prst="borderCallout1">
            <a:avLst>
              <a:gd name="adj1" fmla="val 21431"/>
              <a:gd name="adj2" fmla="val -4546"/>
              <a:gd name="adj3" fmla="val 318454"/>
              <a:gd name="adj4" fmla="val -283051"/>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Click on the RFQ/Quotation arrow button.</a:t>
            </a:r>
          </a:p>
        </p:txBody>
      </p:sp>
      <p:sp>
        <p:nvSpPr>
          <p:cNvPr id="238607" name="AutoShape 15">
            <a:extLst>
              <a:ext uri="{FF2B5EF4-FFF2-40B4-BE49-F238E27FC236}">
                <a16:creationId xmlns:a16="http://schemas.microsoft.com/office/drawing/2014/main" id="{FD4E2760-98E5-46E0-9706-EE4FDB347F78}"/>
              </a:ext>
            </a:extLst>
          </p:cNvPr>
          <p:cNvSpPr>
            <a:spLocks/>
          </p:cNvSpPr>
          <p:nvPr/>
        </p:nvSpPr>
        <p:spPr bwMode="auto">
          <a:xfrm>
            <a:off x="6858000" y="3429000"/>
            <a:ext cx="2057400" cy="371475"/>
          </a:xfrm>
          <a:prstGeom prst="borderCallout1">
            <a:avLst>
              <a:gd name="adj1" fmla="val 30769"/>
              <a:gd name="adj2" fmla="val -3704"/>
              <a:gd name="adj3" fmla="val 355130"/>
              <a:gd name="adj4" fmla="val -216819"/>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Click on the Quotation</a:t>
            </a:r>
          </a:p>
        </p:txBody>
      </p:sp>
      <p:sp>
        <p:nvSpPr>
          <p:cNvPr id="238608" name="AutoShape 16">
            <a:extLst>
              <a:ext uri="{FF2B5EF4-FFF2-40B4-BE49-F238E27FC236}">
                <a16:creationId xmlns:a16="http://schemas.microsoft.com/office/drawing/2014/main" id="{8DB0BE68-886D-4FBB-A8F6-17018CF51132}"/>
              </a:ext>
            </a:extLst>
          </p:cNvPr>
          <p:cNvSpPr>
            <a:spLocks/>
          </p:cNvSpPr>
          <p:nvPr/>
        </p:nvSpPr>
        <p:spPr bwMode="auto">
          <a:xfrm>
            <a:off x="6858000" y="3962400"/>
            <a:ext cx="2057400" cy="371475"/>
          </a:xfrm>
          <a:prstGeom prst="borderCallout1">
            <a:avLst>
              <a:gd name="adj1" fmla="val 30769"/>
              <a:gd name="adj2" fmla="val -3704"/>
              <a:gd name="adj3" fmla="val 238889"/>
              <a:gd name="adj4" fmla="val -160648"/>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6 Double click on Me47 maintain Quotation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8602"/>
                                        </p:tgtEl>
                                        <p:attrNameLst>
                                          <p:attrName>style.visibility</p:attrName>
                                        </p:attrNameLst>
                                      </p:cBhvr>
                                      <p:to>
                                        <p:strVal val="visible"/>
                                      </p:to>
                                    </p:set>
                                    <p:anim calcmode="lin" valueType="num">
                                      <p:cBhvr additive="base">
                                        <p:cTn id="7" dur="500" fill="hold"/>
                                        <p:tgtEl>
                                          <p:spTgt spid="238602"/>
                                        </p:tgtEl>
                                        <p:attrNameLst>
                                          <p:attrName>ppt_x</p:attrName>
                                        </p:attrNameLst>
                                      </p:cBhvr>
                                      <p:tavLst>
                                        <p:tav tm="0">
                                          <p:val>
                                            <p:strVal val="#ppt_x"/>
                                          </p:val>
                                        </p:tav>
                                        <p:tav tm="100000">
                                          <p:val>
                                            <p:strVal val="#ppt_x"/>
                                          </p:val>
                                        </p:tav>
                                      </p:tavLst>
                                    </p:anim>
                                    <p:anim calcmode="lin" valueType="num">
                                      <p:cBhvr additive="base">
                                        <p:cTn id="8" dur="500" fill="hold"/>
                                        <p:tgtEl>
                                          <p:spTgt spid="23860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8603"/>
                                        </p:tgtEl>
                                        <p:attrNameLst>
                                          <p:attrName>style.visibility</p:attrName>
                                        </p:attrNameLst>
                                      </p:cBhvr>
                                      <p:to>
                                        <p:strVal val="visible"/>
                                      </p:to>
                                    </p:set>
                                    <p:anim calcmode="lin" valueType="num">
                                      <p:cBhvr additive="base">
                                        <p:cTn id="13" dur="500" fill="hold"/>
                                        <p:tgtEl>
                                          <p:spTgt spid="238603"/>
                                        </p:tgtEl>
                                        <p:attrNameLst>
                                          <p:attrName>ppt_x</p:attrName>
                                        </p:attrNameLst>
                                      </p:cBhvr>
                                      <p:tavLst>
                                        <p:tav tm="0">
                                          <p:val>
                                            <p:strVal val="#ppt_x"/>
                                          </p:val>
                                        </p:tav>
                                        <p:tav tm="100000">
                                          <p:val>
                                            <p:strVal val="#ppt_x"/>
                                          </p:val>
                                        </p:tav>
                                      </p:tavLst>
                                    </p:anim>
                                    <p:anim calcmode="lin" valueType="num">
                                      <p:cBhvr additive="base">
                                        <p:cTn id="14" dur="500" fill="hold"/>
                                        <p:tgtEl>
                                          <p:spTgt spid="23860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8604"/>
                                        </p:tgtEl>
                                        <p:attrNameLst>
                                          <p:attrName>style.visibility</p:attrName>
                                        </p:attrNameLst>
                                      </p:cBhvr>
                                      <p:to>
                                        <p:strVal val="visible"/>
                                      </p:to>
                                    </p:set>
                                    <p:anim calcmode="lin" valueType="num">
                                      <p:cBhvr additive="base">
                                        <p:cTn id="19" dur="500" fill="hold"/>
                                        <p:tgtEl>
                                          <p:spTgt spid="238604"/>
                                        </p:tgtEl>
                                        <p:attrNameLst>
                                          <p:attrName>ppt_x</p:attrName>
                                        </p:attrNameLst>
                                      </p:cBhvr>
                                      <p:tavLst>
                                        <p:tav tm="0">
                                          <p:val>
                                            <p:strVal val="#ppt_x"/>
                                          </p:val>
                                        </p:tav>
                                        <p:tav tm="100000">
                                          <p:val>
                                            <p:strVal val="#ppt_x"/>
                                          </p:val>
                                        </p:tav>
                                      </p:tavLst>
                                    </p:anim>
                                    <p:anim calcmode="lin" valueType="num">
                                      <p:cBhvr additive="base">
                                        <p:cTn id="20" dur="500" fill="hold"/>
                                        <p:tgtEl>
                                          <p:spTgt spid="23860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8605"/>
                                        </p:tgtEl>
                                        <p:attrNameLst>
                                          <p:attrName>style.visibility</p:attrName>
                                        </p:attrNameLst>
                                      </p:cBhvr>
                                      <p:to>
                                        <p:strVal val="visible"/>
                                      </p:to>
                                    </p:set>
                                    <p:anim calcmode="lin" valueType="num">
                                      <p:cBhvr additive="base">
                                        <p:cTn id="25" dur="500" fill="hold"/>
                                        <p:tgtEl>
                                          <p:spTgt spid="238605"/>
                                        </p:tgtEl>
                                        <p:attrNameLst>
                                          <p:attrName>ppt_x</p:attrName>
                                        </p:attrNameLst>
                                      </p:cBhvr>
                                      <p:tavLst>
                                        <p:tav tm="0">
                                          <p:val>
                                            <p:strVal val="#ppt_x"/>
                                          </p:val>
                                        </p:tav>
                                        <p:tav tm="100000">
                                          <p:val>
                                            <p:strVal val="#ppt_x"/>
                                          </p:val>
                                        </p:tav>
                                      </p:tavLst>
                                    </p:anim>
                                    <p:anim calcmode="lin" valueType="num">
                                      <p:cBhvr additive="base">
                                        <p:cTn id="26" dur="500" fill="hold"/>
                                        <p:tgtEl>
                                          <p:spTgt spid="23860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8606"/>
                                        </p:tgtEl>
                                        <p:attrNameLst>
                                          <p:attrName>style.visibility</p:attrName>
                                        </p:attrNameLst>
                                      </p:cBhvr>
                                      <p:to>
                                        <p:strVal val="visible"/>
                                      </p:to>
                                    </p:set>
                                    <p:anim calcmode="lin" valueType="num">
                                      <p:cBhvr additive="base">
                                        <p:cTn id="31" dur="500" fill="hold"/>
                                        <p:tgtEl>
                                          <p:spTgt spid="238606"/>
                                        </p:tgtEl>
                                        <p:attrNameLst>
                                          <p:attrName>ppt_x</p:attrName>
                                        </p:attrNameLst>
                                      </p:cBhvr>
                                      <p:tavLst>
                                        <p:tav tm="0">
                                          <p:val>
                                            <p:strVal val="#ppt_x"/>
                                          </p:val>
                                        </p:tav>
                                        <p:tav tm="100000">
                                          <p:val>
                                            <p:strVal val="#ppt_x"/>
                                          </p:val>
                                        </p:tav>
                                      </p:tavLst>
                                    </p:anim>
                                    <p:anim calcmode="lin" valueType="num">
                                      <p:cBhvr additive="base">
                                        <p:cTn id="32" dur="500" fill="hold"/>
                                        <p:tgtEl>
                                          <p:spTgt spid="238606"/>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8607"/>
                                        </p:tgtEl>
                                        <p:attrNameLst>
                                          <p:attrName>style.visibility</p:attrName>
                                        </p:attrNameLst>
                                      </p:cBhvr>
                                      <p:to>
                                        <p:strVal val="visible"/>
                                      </p:to>
                                    </p:set>
                                    <p:anim calcmode="lin" valueType="num">
                                      <p:cBhvr additive="base">
                                        <p:cTn id="37" dur="500" fill="hold"/>
                                        <p:tgtEl>
                                          <p:spTgt spid="238607"/>
                                        </p:tgtEl>
                                        <p:attrNameLst>
                                          <p:attrName>ppt_x</p:attrName>
                                        </p:attrNameLst>
                                      </p:cBhvr>
                                      <p:tavLst>
                                        <p:tav tm="0">
                                          <p:val>
                                            <p:strVal val="#ppt_x"/>
                                          </p:val>
                                        </p:tav>
                                        <p:tav tm="100000">
                                          <p:val>
                                            <p:strVal val="#ppt_x"/>
                                          </p:val>
                                        </p:tav>
                                      </p:tavLst>
                                    </p:anim>
                                    <p:anim calcmode="lin" valueType="num">
                                      <p:cBhvr additive="base">
                                        <p:cTn id="38" dur="500" fill="hold"/>
                                        <p:tgtEl>
                                          <p:spTgt spid="238607"/>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8608"/>
                                        </p:tgtEl>
                                        <p:attrNameLst>
                                          <p:attrName>style.visibility</p:attrName>
                                        </p:attrNameLst>
                                      </p:cBhvr>
                                      <p:to>
                                        <p:strVal val="visible"/>
                                      </p:to>
                                    </p:set>
                                    <p:anim calcmode="lin" valueType="num">
                                      <p:cBhvr additive="base">
                                        <p:cTn id="43" dur="500" fill="hold"/>
                                        <p:tgtEl>
                                          <p:spTgt spid="238608"/>
                                        </p:tgtEl>
                                        <p:attrNameLst>
                                          <p:attrName>ppt_x</p:attrName>
                                        </p:attrNameLst>
                                      </p:cBhvr>
                                      <p:tavLst>
                                        <p:tav tm="0">
                                          <p:val>
                                            <p:strVal val="#ppt_x"/>
                                          </p:val>
                                        </p:tav>
                                        <p:tav tm="100000">
                                          <p:val>
                                            <p:strVal val="#ppt_x"/>
                                          </p:val>
                                        </p:tav>
                                      </p:tavLst>
                                    </p:anim>
                                    <p:anim calcmode="lin" valueType="num">
                                      <p:cBhvr additive="base">
                                        <p:cTn id="44" dur="500" fill="hold"/>
                                        <p:tgtEl>
                                          <p:spTgt spid="238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602" grpId="0" animBg="1"/>
      <p:bldP spid="238603" grpId="0" animBg="1"/>
      <p:bldP spid="238604" grpId="0" animBg="1"/>
      <p:bldP spid="238605" grpId="0" animBg="1"/>
      <p:bldP spid="238606" grpId="0" animBg="1"/>
      <p:bldP spid="238607" grpId="0" animBg="1"/>
      <p:bldP spid="23860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7" name="Picture 11">
            <a:extLst>
              <a:ext uri="{FF2B5EF4-FFF2-40B4-BE49-F238E27FC236}">
                <a16:creationId xmlns:a16="http://schemas.microsoft.com/office/drawing/2014/main" id="{0480BAA1-A740-4F2D-8819-13722C084DF9}"/>
              </a:ext>
            </a:extLst>
          </p:cNvPr>
          <p:cNvPicPr>
            <a:picLocks noChangeAspect="1" noChangeArrowheads="1"/>
          </p:cNvPicPr>
          <p:nvPr/>
        </p:nvPicPr>
        <p:blipFill>
          <a:blip r:embed="rId3"/>
          <a:srcRect/>
          <a:stretch>
            <a:fillRect/>
          </a:stretch>
        </p:blipFill>
        <p:spPr bwMode="auto">
          <a:xfrm>
            <a:off x="990600" y="2778125"/>
            <a:ext cx="7162800" cy="1700213"/>
          </a:xfrm>
          <a:prstGeom prst="rect">
            <a:avLst/>
          </a:prstGeom>
          <a:noFill/>
          <a:ln>
            <a:noFill/>
          </a:ln>
          <a:effectLst>
            <a:prstShdw prst="shdw17" dist="17961" dir="2700000">
              <a:schemeClr val="accent1">
                <a:gamma/>
                <a:shade val="60000"/>
                <a:invGamma/>
              </a:schemeClr>
            </a:prstShdw>
          </a:effectLst>
        </p:spPr>
      </p:pic>
      <p:pic>
        <p:nvPicPr>
          <p:cNvPr id="39946" name="Picture 10">
            <a:extLst>
              <a:ext uri="{FF2B5EF4-FFF2-40B4-BE49-F238E27FC236}">
                <a16:creationId xmlns:a16="http://schemas.microsoft.com/office/drawing/2014/main" id="{15347595-2831-43B7-80DB-FB2E29CF7A21}"/>
              </a:ext>
            </a:extLst>
          </p:cNvPr>
          <p:cNvPicPr>
            <a:picLocks noChangeAspect="1" noChangeArrowheads="1"/>
          </p:cNvPicPr>
          <p:nvPr/>
        </p:nvPicPr>
        <p:blipFill>
          <a:blip r:embed="rId4"/>
          <a:srcRect/>
          <a:stretch>
            <a:fillRect/>
          </a:stretch>
        </p:blipFill>
        <p:spPr bwMode="auto">
          <a:xfrm>
            <a:off x="990600" y="868363"/>
            <a:ext cx="7162800" cy="1838325"/>
          </a:xfrm>
          <a:prstGeom prst="rect">
            <a:avLst/>
          </a:prstGeom>
          <a:noFill/>
          <a:ln>
            <a:noFill/>
          </a:ln>
          <a:effectLst>
            <a:prstShdw prst="shdw17" dist="17961" dir="2700000">
              <a:schemeClr val="accent1">
                <a:gamma/>
                <a:shade val="60000"/>
                <a:invGamma/>
              </a:schemeClr>
            </a:prstShdw>
          </a:effectLst>
        </p:spPr>
      </p:pic>
      <p:sp>
        <p:nvSpPr>
          <p:cNvPr id="104452" name="Rectangle 2">
            <a:extLst>
              <a:ext uri="{FF2B5EF4-FFF2-40B4-BE49-F238E27FC236}">
                <a16:creationId xmlns:a16="http://schemas.microsoft.com/office/drawing/2014/main" id="{14C45FA8-F5B0-4A89-9D07-0B6CC38F2358}"/>
              </a:ext>
            </a:extLst>
          </p:cNvPr>
          <p:cNvSpPr>
            <a:spLocks noGrp="1" noChangeArrowheads="1"/>
          </p:cNvSpPr>
          <p:nvPr>
            <p:ph type="title"/>
          </p:nvPr>
        </p:nvSpPr>
        <p:spPr>
          <a:xfrm>
            <a:off x="76200" y="228600"/>
            <a:ext cx="6657975" cy="5540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Maintain Quotation</a:t>
            </a:r>
          </a:p>
        </p:txBody>
      </p:sp>
      <p:sp>
        <p:nvSpPr>
          <p:cNvPr id="240652" name="AutoShape 12">
            <a:extLst>
              <a:ext uri="{FF2B5EF4-FFF2-40B4-BE49-F238E27FC236}">
                <a16:creationId xmlns:a16="http://schemas.microsoft.com/office/drawing/2014/main" id="{C49D4D47-8569-40B2-A8B9-935E020C4D32}"/>
              </a:ext>
            </a:extLst>
          </p:cNvPr>
          <p:cNvSpPr>
            <a:spLocks/>
          </p:cNvSpPr>
          <p:nvPr/>
        </p:nvSpPr>
        <p:spPr bwMode="auto">
          <a:xfrm>
            <a:off x="4191000" y="2057400"/>
            <a:ext cx="2057400" cy="533400"/>
          </a:xfrm>
          <a:prstGeom prst="borderCallout1">
            <a:avLst>
              <a:gd name="adj1" fmla="val 21431"/>
              <a:gd name="adj2" fmla="val -3704"/>
              <a:gd name="adj3" fmla="val 6477"/>
              <a:gd name="adj4" fmla="val -31273"/>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Enter the Request for Quotation number</a:t>
            </a:r>
          </a:p>
        </p:txBody>
      </p:sp>
      <p:sp>
        <p:nvSpPr>
          <p:cNvPr id="240653" name="AutoShape 13">
            <a:extLst>
              <a:ext uri="{FF2B5EF4-FFF2-40B4-BE49-F238E27FC236}">
                <a16:creationId xmlns:a16="http://schemas.microsoft.com/office/drawing/2014/main" id="{12E935BD-D0C6-49F8-8937-1AF0C7D5CFA8}"/>
              </a:ext>
            </a:extLst>
          </p:cNvPr>
          <p:cNvSpPr>
            <a:spLocks noChangeArrowheads="1"/>
          </p:cNvSpPr>
          <p:nvPr/>
        </p:nvSpPr>
        <p:spPr bwMode="auto">
          <a:xfrm>
            <a:off x="6324600" y="838200"/>
            <a:ext cx="2438400" cy="1447800"/>
          </a:xfrm>
          <a:prstGeom prst="cloudCallout">
            <a:avLst>
              <a:gd name="adj1" fmla="val -54491"/>
              <a:gd name="adj2" fmla="val 45505"/>
            </a:avLst>
          </a:prstGeom>
          <a:solidFill>
            <a:srgbClr val="CCFFFF"/>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Note: RFQ/Quotation forms single document in SAP. Prices sent by vendors are maintained in Quotations</a:t>
            </a:r>
          </a:p>
        </p:txBody>
      </p:sp>
      <p:sp>
        <p:nvSpPr>
          <p:cNvPr id="240655" name="AutoShape 15">
            <a:extLst>
              <a:ext uri="{FF2B5EF4-FFF2-40B4-BE49-F238E27FC236}">
                <a16:creationId xmlns:a16="http://schemas.microsoft.com/office/drawing/2014/main" id="{B5013E3A-CD7B-4612-809A-E0A00B06B04D}"/>
              </a:ext>
            </a:extLst>
          </p:cNvPr>
          <p:cNvSpPr>
            <a:spLocks/>
          </p:cNvSpPr>
          <p:nvPr/>
        </p:nvSpPr>
        <p:spPr bwMode="auto">
          <a:xfrm>
            <a:off x="6553200" y="3429000"/>
            <a:ext cx="2057400" cy="533400"/>
          </a:xfrm>
          <a:prstGeom prst="borderCallout1">
            <a:avLst>
              <a:gd name="adj1" fmla="val 21431"/>
              <a:gd name="adj2" fmla="val -3704"/>
              <a:gd name="adj3" fmla="val 124375"/>
              <a:gd name="adj4" fmla="val -4803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Enter the net price as per the price quoted by vendor</a:t>
            </a:r>
          </a:p>
        </p:txBody>
      </p:sp>
      <p:pic>
        <p:nvPicPr>
          <p:cNvPr id="104456" name="Picture 18">
            <a:extLst>
              <a:ext uri="{FF2B5EF4-FFF2-40B4-BE49-F238E27FC236}">
                <a16:creationId xmlns:a16="http://schemas.microsoft.com/office/drawing/2014/main" id="{68D01375-49CE-4B6F-9A3B-E014983A8D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572000"/>
            <a:ext cx="7162800" cy="83820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40659" name="AutoShape 19">
            <a:extLst>
              <a:ext uri="{FF2B5EF4-FFF2-40B4-BE49-F238E27FC236}">
                <a16:creationId xmlns:a16="http://schemas.microsoft.com/office/drawing/2014/main" id="{AF46F7AB-A40D-49C3-89D8-60BF76FE23B2}"/>
              </a:ext>
            </a:extLst>
          </p:cNvPr>
          <p:cNvSpPr>
            <a:spLocks/>
          </p:cNvSpPr>
          <p:nvPr/>
        </p:nvSpPr>
        <p:spPr bwMode="auto">
          <a:xfrm>
            <a:off x="6172200" y="4648200"/>
            <a:ext cx="2057400" cy="685800"/>
          </a:xfrm>
          <a:prstGeom prst="borderCallout1">
            <a:avLst>
              <a:gd name="adj1" fmla="val 16667"/>
              <a:gd name="adj2" fmla="val -3704"/>
              <a:gd name="adj3" fmla="val 62731"/>
              <a:gd name="adj4" fmla="val -7916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Click on Item Condition button to maintain other price elements like duties, taxes, discounts &amp; Surcharges</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0652"/>
                                        </p:tgtEl>
                                        <p:attrNameLst>
                                          <p:attrName>style.visibility</p:attrName>
                                        </p:attrNameLst>
                                      </p:cBhvr>
                                      <p:to>
                                        <p:strVal val="visible"/>
                                      </p:to>
                                    </p:set>
                                    <p:anim calcmode="lin" valueType="num">
                                      <p:cBhvr additive="base">
                                        <p:cTn id="7" dur="500" fill="hold"/>
                                        <p:tgtEl>
                                          <p:spTgt spid="240652"/>
                                        </p:tgtEl>
                                        <p:attrNameLst>
                                          <p:attrName>ppt_x</p:attrName>
                                        </p:attrNameLst>
                                      </p:cBhvr>
                                      <p:tavLst>
                                        <p:tav tm="0">
                                          <p:val>
                                            <p:strVal val="#ppt_x"/>
                                          </p:val>
                                        </p:tav>
                                        <p:tav tm="100000">
                                          <p:val>
                                            <p:strVal val="#ppt_x"/>
                                          </p:val>
                                        </p:tav>
                                      </p:tavLst>
                                    </p:anim>
                                    <p:anim calcmode="lin" valueType="num">
                                      <p:cBhvr additive="base">
                                        <p:cTn id="8" dur="500" fill="hold"/>
                                        <p:tgtEl>
                                          <p:spTgt spid="2406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0653"/>
                                        </p:tgtEl>
                                        <p:attrNameLst>
                                          <p:attrName>style.visibility</p:attrName>
                                        </p:attrNameLst>
                                      </p:cBhvr>
                                      <p:to>
                                        <p:strVal val="visible"/>
                                      </p:to>
                                    </p:set>
                                    <p:anim calcmode="lin" valueType="num">
                                      <p:cBhvr additive="base">
                                        <p:cTn id="13" dur="500" fill="hold"/>
                                        <p:tgtEl>
                                          <p:spTgt spid="240653"/>
                                        </p:tgtEl>
                                        <p:attrNameLst>
                                          <p:attrName>ppt_x</p:attrName>
                                        </p:attrNameLst>
                                      </p:cBhvr>
                                      <p:tavLst>
                                        <p:tav tm="0">
                                          <p:val>
                                            <p:strVal val="#ppt_x"/>
                                          </p:val>
                                        </p:tav>
                                        <p:tav tm="100000">
                                          <p:val>
                                            <p:strVal val="#ppt_x"/>
                                          </p:val>
                                        </p:tav>
                                      </p:tavLst>
                                    </p:anim>
                                    <p:anim calcmode="lin" valueType="num">
                                      <p:cBhvr additive="base">
                                        <p:cTn id="14" dur="500" fill="hold"/>
                                        <p:tgtEl>
                                          <p:spTgt spid="24065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0655"/>
                                        </p:tgtEl>
                                        <p:attrNameLst>
                                          <p:attrName>style.visibility</p:attrName>
                                        </p:attrNameLst>
                                      </p:cBhvr>
                                      <p:to>
                                        <p:strVal val="visible"/>
                                      </p:to>
                                    </p:set>
                                    <p:anim calcmode="lin" valueType="num">
                                      <p:cBhvr additive="base">
                                        <p:cTn id="19" dur="500" fill="hold"/>
                                        <p:tgtEl>
                                          <p:spTgt spid="240655"/>
                                        </p:tgtEl>
                                        <p:attrNameLst>
                                          <p:attrName>ppt_x</p:attrName>
                                        </p:attrNameLst>
                                      </p:cBhvr>
                                      <p:tavLst>
                                        <p:tav tm="0">
                                          <p:val>
                                            <p:strVal val="#ppt_x"/>
                                          </p:val>
                                        </p:tav>
                                        <p:tav tm="100000">
                                          <p:val>
                                            <p:strVal val="#ppt_x"/>
                                          </p:val>
                                        </p:tav>
                                      </p:tavLst>
                                    </p:anim>
                                    <p:anim calcmode="lin" valueType="num">
                                      <p:cBhvr additive="base">
                                        <p:cTn id="20" dur="500" fill="hold"/>
                                        <p:tgtEl>
                                          <p:spTgt spid="240655"/>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0659"/>
                                        </p:tgtEl>
                                        <p:attrNameLst>
                                          <p:attrName>style.visibility</p:attrName>
                                        </p:attrNameLst>
                                      </p:cBhvr>
                                      <p:to>
                                        <p:strVal val="visible"/>
                                      </p:to>
                                    </p:set>
                                    <p:anim calcmode="lin" valueType="num">
                                      <p:cBhvr additive="base">
                                        <p:cTn id="25" dur="500" fill="hold"/>
                                        <p:tgtEl>
                                          <p:spTgt spid="240659"/>
                                        </p:tgtEl>
                                        <p:attrNameLst>
                                          <p:attrName>ppt_x</p:attrName>
                                        </p:attrNameLst>
                                      </p:cBhvr>
                                      <p:tavLst>
                                        <p:tav tm="0">
                                          <p:val>
                                            <p:strVal val="#ppt_x"/>
                                          </p:val>
                                        </p:tav>
                                        <p:tav tm="100000">
                                          <p:val>
                                            <p:strVal val="#ppt_x"/>
                                          </p:val>
                                        </p:tav>
                                      </p:tavLst>
                                    </p:anim>
                                    <p:anim calcmode="lin" valueType="num">
                                      <p:cBhvr additive="base">
                                        <p:cTn id="26" dur="500" fill="hold"/>
                                        <p:tgtEl>
                                          <p:spTgt spid="2406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52" grpId="0" animBg="1"/>
      <p:bldP spid="240653" grpId="0" animBg="1"/>
      <p:bldP spid="240655" grpId="0" animBg="1"/>
      <p:bldP spid="2406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082405F7-AC82-463F-86CD-5DA5619AA834}"/>
              </a:ext>
            </a:extLst>
          </p:cNvPr>
          <p:cNvSpPr>
            <a:spLocks noGrp="1" noChangeArrowheads="1"/>
          </p:cNvSpPr>
          <p:nvPr>
            <p:ph type="title"/>
          </p:nvPr>
        </p:nvSpPr>
        <p:spPr>
          <a:xfrm>
            <a:off x="47625" y="304800"/>
            <a:ext cx="3990975" cy="401638"/>
          </a:xfrm>
        </p:spPr>
        <p:txBody>
          <a:bodyPr/>
          <a:lstStyle/>
          <a:p>
            <a:pPr eaLnBrk="1" hangingPunct="1"/>
            <a:r>
              <a:rPr lang="en-US" altLang="en-US" sz="2800" dirty="0" err="1">
                <a:solidFill>
                  <a:schemeClr val="accent1"/>
                </a:solidFill>
                <a:latin typeface="Verdana" panose="020B0604030504040204" pitchFamily="34" charset="0"/>
                <a:ea typeface="Verdana" panose="020B0604030504040204" pitchFamily="34" charset="0"/>
                <a:cs typeface="Verdana" panose="020B0604030504040204" pitchFamily="34" charset="0"/>
              </a:rPr>
              <a:t>PrepareMe</a:t>
            </a:r>
            <a:endPar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pic>
        <p:nvPicPr>
          <p:cNvPr id="36867" name="Picture 7" descr="Mikhail_Purchasing">
            <a:extLst>
              <a:ext uri="{FF2B5EF4-FFF2-40B4-BE49-F238E27FC236}">
                <a16:creationId xmlns:a16="http://schemas.microsoft.com/office/drawing/2014/main" id="{BBAA76D8-FF44-44AC-97A7-9C545584638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14400"/>
            <a:ext cx="1655763" cy="2209800"/>
          </a:xfrm>
          <a:prstGeom prst="rect">
            <a:avLst/>
          </a:prstGeom>
          <a:noFill/>
          <a:ln w="9525">
            <a:solidFill>
              <a:srgbClr val="D09805"/>
            </a:solidFill>
            <a:miter lim="800000"/>
            <a:headEnd/>
            <a:tailEnd/>
          </a:ln>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484B4A3F-A911-494F-9CE1-0354E23F1EA2}"/>
              </a:ext>
            </a:extLst>
          </p:cNvPr>
          <p:cNvSpPr>
            <a:spLocks noChangeArrowheads="1"/>
          </p:cNvSpPr>
          <p:nvPr/>
        </p:nvSpPr>
        <p:spPr bwMode="auto">
          <a:xfrm>
            <a:off x="2286000" y="1219200"/>
            <a:ext cx="6477000" cy="4800600"/>
          </a:xfrm>
          <a:prstGeom prst="rect">
            <a:avLst/>
          </a:prstGeom>
          <a:noFill/>
          <a:ln w="3175">
            <a:solidFill>
              <a:srgbClr val="FF9900"/>
            </a:solidFill>
            <a:miter lim="800000"/>
            <a:headEnd/>
            <a:tailEnd/>
          </a:ln>
        </p:spPr>
        <p:txBody>
          <a:bodyPr lIns="82058" tIns="41029" rIns="82058" bIns="41029"/>
          <a:lstStyle/>
          <a:p>
            <a:pPr marL="342900" indent="-342900" eaLnBrk="1" hangingPunct="1">
              <a:spcBef>
                <a:spcPct val="20000"/>
              </a:spcBef>
              <a:buSzPct val="100000"/>
              <a:defRPr/>
            </a:pPr>
            <a:r>
              <a:rPr lang="en-US" sz="1600" b="1" dirty="0">
                <a:latin typeface="Verdana" panose="020B0604030504040204" pitchFamily="34" charset="0"/>
                <a:ea typeface="Verdana" panose="020B0604030504040204" pitchFamily="34" charset="0"/>
                <a:cs typeface="Verdana" panose="020B0604030504040204" pitchFamily="34" charset="0"/>
              </a:rPr>
              <a:t>Purpose</a:t>
            </a:r>
          </a:p>
          <a:p>
            <a:pPr marL="342900" indent="-342900" eaLnBrk="1" hangingPunct="1">
              <a:spcBef>
                <a:spcPct val="20000"/>
              </a:spcBef>
              <a:buSzPct val="100000"/>
              <a:defRP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342900" indent="-342900" eaLnBrk="1" hangingPunct="1">
              <a:spcBef>
                <a:spcPts val="0"/>
              </a:spcBef>
              <a:buSzPct val="100000"/>
              <a:buFontTx/>
              <a:buChar char="•"/>
              <a:defRPr/>
            </a:pPr>
            <a:r>
              <a:rPr lang="en-US" sz="1600" dirty="0">
                <a:latin typeface="Verdana" panose="020B0604030504040204" pitchFamily="34" charset="0"/>
                <a:ea typeface="Verdana" panose="020B0604030504040204" pitchFamily="34" charset="0"/>
                <a:cs typeface="Verdana" panose="020B0604030504040204" pitchFamily="34" charset="0"/>
              </a:rPr>
              <a:t>A way to reduce expediting , and concentrate on sourcing and negotiating</a:t>
            </a:r>
          </a:p>
          <a:p>
            <a:pPr marL="342900" indent="-342900" eaLnBrk="1" hangingPunct="1">
              <a:spcBef>
                <a:spcPts val="0"/>
              </a:spcBef>
              <a:buSzPct val="100000"/>
              <a:buFontTx/>
              <a:buChar char="•"/>
              <a:defRP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342900" indent="-342900" eaLnBrk="1" hangingPunct="1">
              <a:spcBef>
                <a:spcPts val="0"/>
              </a:spcBef>
              <a:buSzPct val="100000"/>
              <a:buFontTx/>
              <a:buChar char="•"/>
              <a:defRPr/>
            </a:pPr>
            <a:r>
              <a:rPr lang="en-US" sz="1600" dirty="0">
                <a:latin typeface="Verdana" panose="020B0604030504040204" pitchFamily="34" charset="0"/>
                <a:ea typeface="Verdana" panose="020B0604030504040204" pitchFamily="34" charset="0"/>
                <a:cs typeface="Verdana" panose="020B0604030504040204" pitchFamily="34" charset="0"/>
              </a:rPr>
              <a:t>Improved request control and approval</a:t>
            </a:r>
          </a:p>
          <a:p>
            <a:pPr marL="342900" indent="-342900" eaLnBrk="1" hangingPunct="1">
              <a:spcBef>
                <a:spcPts val="0"/>
              </a:spcBef>
              <a:buSzPct val="100000"/>
              <a:buFontTx/>
              <a:buChar char="•"/>
              <a:defRP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342900" indent="-342900" eaLnBrk="1" hangingPunct="1">
              <a:spcBef>
                <a:spcPts val="0"/>
              </a:spcBef>
              <a:buSzPct val="100000"/>
              <a:buFontTx/>
              <a:buChar char="•"/>
              <a:defRPr/>
            </a:pPr>
            <a:r>
              <a:rPr lang="en-US" sz="1600" dirty="0">
                <a:latin typeface="Verdana" panose="020B0604030504040204" pitchFamily="34" charset="0"/>
                <a:ea typeface="Verdana" panose="020B0604030504040204" pitchFamily="34" charset="0"/>
                <a:cs typeface="Verdana" panose="020B0604030504040204" pitchFamily="34" charset="0"/>
              </a:rPr>
              <a:t>Acquire materials and services as  economically as possible</a:t>
            </a:r>
          </a:p>
          <a:p>
            <a:pPr marL="342900" indent="-342900" eaLnBrk="1" hangingPunct="1">
              <a:spcBef>
                <a:spcPts val="0"/>
              </a:spcBef>
              <a:buSzPct val="100000"/>
              <a:buFontTx/>
              <a:buChar char="•"/>
              <a:defRP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342900" indent="-342900" eaLnBrk="1" hangingPunct="1">
              <a:spcBef>
                <a:spcPts val="100"/>
              </a:spcBef>
              <a:buSzPct val="100000"/>
              <a:buFontTx/>
              <a:buChar char="•"/>
              <a:defRPr/>
            </a:pPr>
            <a:r>
              <a:rPr lang="en-US" sz="1600" dirty="0">
                <a:latin typeface="Verdana" panose="020B0604030504040204" pitchFamily="34" charset="0"/>
                <a:ea typeface="Verdana" panose="020B0604030504040204" pitchFamily="34" charset="0"/>
                <a:cs typeface="Verdana" panose="020B0604030504040204" pitchFamily="34" charset="0"/>
              </a:rPr>
              <a:t>To select the vendor to be used, considering delivered cost, quality required, vendor capability, vendor service record and delivery dates</a:t>
            </a:r>
          </a:p>
          <a:p>
            <a:pPr marL="342900" indent="-342900" eaLnBrk="1" hangingPunct="1">
              <a:spcBef>
                <a:spcPts val="100"/>
              </a:spcBef>
              <a:buSzPct val="100000"/>
              <a:buFontTx/>
              <a:buChar char="•"/>
              <a:defRP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342900" indent="-342900" eaLnBrk="1" hangingPunct="1">
              <a:spcBef>
                <a:spcPts val="100"/>
              </a:spcBef>
              <a:buSzPct val="100000"/>
              <a:buFontTx/>
              <a:buChar char="•"/>
              <a:defRPr/>
            </a:pPr>
            <a:r>
              <a:rPr lang="en-US" sz="1600" dirty="0">
                <a:latin typeface="Verdana" panose="020B0604030504040204" pitchFamily="34" charset="0"/>
                <a:ea typeface="Verdana" panose="020B0604030504040204" pitchFamily="34" charset="0"/>
                <a:cs typeface="Verdana" panose="020B0604030504040204" pitchFamily="34" charset="0"/>
              </a:rPr>
              <a:t>Control the source determination process with the aid of the source list</a:t>
            </a:r>
          </a:p>
          <a:p>
            <a:pPr marL="342900" indent="-342900" eaLnBrk="1" hangingPunct="1">
              <a:spcBef>
                <a:spcPct val="20000"/>
              </a:spcBef>
              <a:buSzPct val="100000"/>
              <a:buFontTx/>
              <a:buChar char="•"/>
              <a:defRPr/>
            </a:pP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72" name="Picture 12">
            <a:extLst>
              <a:ext uri="{FF2B5EF4-FFF2-40B4-BE49-F238E27FC236}">
                <a16:creationId xmlns:a16="http://schemas.microsoft.com/office/drawing/2014/main" id="{6C27FF96-1545-40D4-90C9-ABD6C589E219}"/>
              </a:ext>
            </a:extLst>
          </p:cNvPr>
          <p:cNvPicPr>
            <a:picLocks noChangeAspect="1" noChangeArrowheads="1"/>
          </p:cNvPicPr>
          <p:nvPr/>
        </p:nvPicPr>
        <p:blipFill>
          <a:blip r:embed="rId3"/>
          <a:srcRect/>
          <a:stretch>
            <a:fillRect/>
          </a:stretch>
        </p:blipFill>
        <p:spPr bwMode="auto">
          <a:xfrm>
            <a:off x="581025" y="3440113"/>
            <a:ext cx="8105775" cy="1866900"/>
          </a:xfrm>
          <a:prstGeom prst="rect">
            <a:avLst/>
          </a:prstGeom>
          <a:noFill/>
          <a:ln>
            <a:noFill/>
          </a:ln>
          <a:effectLst>
            <a:prstShdw prst="shdw17" dist="17961" dir="2700000">
              <a:schemeClr val="accent1">
                <a:gamma/>
                <a:shade val="60000"/>
                <a:invGamma/>
              </a:schemeClr>
            </a:prstShdw>
          </a:effectLst>
        </p:spPr>
      </p:pic>
      <p:pic>
        <p:nvPicPr>
          <p:cNvPr id="40970" name="Picture 10">
            <a:extLst>
              <a:ext uri="{FF2B5EF4-FFF2-40B4-BE49-F238E27FC236}">
                <a16:creationId xmlns:a16="http://schemas.microsoft.com/office/drawing/2014/main" id="{C60AB65F-A52C-414C-8E97-57CC86E6544F}"/>
              </a:ext>
            </a:extLst>
          </p:cNvPr>
          <p:cNvPicPr>
            <a:picLocks noChangeAspect="1" noChangeArrowheads="1"/>
          </p:cNvPicPr>
          <p:nvPr/>
        </p:nvPicPr>
        <p:blipFill>
          <a:blip r:embed="rId4"/>
          <a:srcRect/>
          <a:stretch>
            <a:fillRect/>
          </a:stretch>
        </p:blipFill>
        <p:spPr bwMode="auto">
          <a:xfrm>
            <a:off x="600075" y="1285875"/>
            <a:ext cx="8086725" cy="1428750"/>
          </a:xfrm>
          <a:prstGeom prst="rect">
            <a:avLst/>
          </a:prstGeom>
          <a:noFill/>
          <a:ln>
            <a:noFill/>
          </a:ln>
          <a:effectLst>
            <a:prstShdw prst="shdw17" dist="17961" dir="2700000">
              <a:schemeClr val="accent1">
                <a:gamma/>
                <a:shade val="60000"/>
                <a:invGamma/>
              </a:schemeClr>
            </a:prstShdw>
          </a:effectLst>
        </p:spPr>
      </p:pic>
      <p:sp>
        <p:nvSpPr>
          <p:cNvPr id="106500" name="Rectangle 2">
            <a:extLst>
              <a:ext uri="{FF2B5EF4-FFF2-40B4-BE49-F238E27FC236}">
                <a16:creationId xmlns:a16="http://schemas.microsoft.com/office/drawing/2014/main" id="{31EFFEE1-1F28-4B6D-9ED3-4CFBDD4168BC}"/>
              </a:ext>
            </a:extLst>
          </p:cNvPr>
          <p:cNvSpPr>
            <a:spLocks noGrp="1" noChangeArrowheads="1"/>
          </p:cNvSpPr>
          <p:nvPr>
            <p:ph type="title"/>
          </p:nvPr>
        </p:nvSpPr>
        <p:spPr>
          <a:xfrm>
            <a:off x="76200" y="304800"/>
            <a:ext cx="6657975" cy="5540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Maintain Quotation</a:t>
            </a:r>
          </a:p>
        </p:txBody>
      </p:sp>
      <p:sp>
        <p:nvSpPr>
          <p:cNvPr id="244740" name="AutoShape 4">
            <a:extLst>
              <a:ext uri="{FF2B5EF4-FFF2-40B4-BE49-F238E27FC236}">
                <a16:creationId xmlns:a16="http://schemas.microsoft.com/office/drawing/2014/main" id="{A2E3D710-52DC-40B1-8FDF-615F55E2D521}"/>
              </a:ext>
            </a:extLst>
          </p:cNvPr>
          <p:cNvSpPr>
            <a:spLocks/>
          </p:cNvSpPr>
          <p:nvPr/>
        </p:nvSpPr>
        <p:spPr bwMode="auto">
          <a:xfrm>
            <a:off x="6629400" y="2286000"/>
            <a:ext cx="2057400" cy="685800"/>
          </a:xfrm>
          <a:prstGeom prst="borderCallout1">
            <a:avLst>
              <a:gd name="adj1" fmla="val 16667"/>
              <a:gd name="adj2" fmla="val -3704"/>
              <a:gd name="adj3" fmla="val -74306"/>
              <a:gd name="adj4" fmla="val -144597"/>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Additional price elements like duties, taxes, discounts &amp; Surcharges is maintained here</a:t>
            </a:r>
          </a:p>
        </p:txBody>
      </p:sp>
      <p:pic>
        <p:nvPicPr>
          <p:cNvPr id="106502" name="Picture 5">
            <a:extLst>
              <a:ext uri="{FF2B5EF4-FFF2-40B4-BE49-F238E27FC236}">
                <a16:creationId xmlns:a16="http://schemas.microsoft.com/office/drawing/2014/main" id="{12976C8F-219D-4DCD-B9E3-5B5B73966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 y="2971800"/>
            <a:ext cx="8086725" cy="36512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44742" name="AutoShape 6">
            <a:extLst>
              <a:ext uri="{FF2B5EF4-FFF2-40B4-BE49-F238E27FC236}">
                <a16:creationId xmlns:a16="http://schemas.microsoft.com/office/drawing/2014/main" id="{AA63D68A-11CD-402A-8248-DFFD10EB92A0}"/>
              </a:ext>
            </a:extLst>
          </p:cNvPr>
          <p:cNvSpPr>
            <a:spLocks/>
          </p:cNvSpPr>
          <p:nvPr/>
        </p:nvSpPr>
        <p:spPr bwMode="auto">
          <a:xfrm>
            <a:off x="6858000" y="2971800"/>
            <a:ext cx="2057400" cy="533400"/>
          </a:xfrm>
          <a:prstGeom prst="borderCallout1">
            <a:avLst>
              <a:gd name="adj1" fmla="val 21431"/>
              <a:gd name="adj2" fmla="val -3704"/>
              <a:gd name="adj3" fmla="val 26356"/>
              <a:gd name="adj4" fmla="val -137190"/>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Click on back button to go to item overview screen</a:t>
            </a:r>
          </a:p>
        </p:txBody>
      </p:sp>
      <p:sp>
        <p:nvSpPr>
          <p:cNvPr id="244744" name="AutoShape 8">
            <a:extLst>
              <a:ext uri="{FF2B5EF4-FFF2-40B4-BE49-F238E27FC236}">
                <a16:creationId xmlns:a16="http://schemas.microsoft.com/office/drawing/2014/main" id="{2B225202-BD68-4988-BDD6-529CFEB1B766}"/>
              </a:ext>
            </a:extLst>
          </p:cNvPr>
          <p:cNvSpPr>
            <a:spLocks/>
          </p:cNvSpPr>
          <p:nvPr/>
        </p:nvSpPr>
        <p:spPr bwMode="auto">
          <a:xfrm>
            <a:off x="5562600" y="3581400"/>
            <a:ext cx="2057400" cy="533400"/>
          </a:xfrm>
          <a:prstGeom prst="borderCallout1">
            <a:avLst>
              <a:gd name="adj1" fmla="val 21431"/>
              <a:gd name="adj2" fmla="val -3704"/>
              <a:gd name="adj3" fmla="val 24130"/>
              <a:gd name="adj4" fmla="val -146426"/>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Click on Save button upon completion</a:t>
            </a:r>
          </a:p>
        </p:txBody>
      </p:sp>
      <p:pic>
        <p:nvPicPr>
          <p:cNvPr id="106505" name="Picture 9">
            <a:extLst>
              <a:ext uri="{FF2B5EF4-FFF2-40B4-BE49-F238E27FC236}">
                <a16:creationId xmlns:a16="http://schemas.microsoft.com/office/drawing/2014/main" id="{3068DBAB-8B21-4F9C-9004-A094FAFE17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5562600"/>
            <a:ext cx="8077200" cy="398463"/>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4740"/>
                                        </p:tgtEl>
                                        <p:attrNameLst>
                                          <p:attrName>style.visibility</p:attrName>
                                        </p:attrNameLst>
                                      </p:cBhvr>
                                      <p:to>
                                        <p:strVal val="visible"/>
                                      </p:to>
                                    </p:set>
                                    <p:anim calcmode="lin" valueType="num">
                                      <p:cBhvr additive="base">
                                        <p:cTn id="7" dur="500" fill="hold"/>
                                        <p:tgtEl>
                                          <p:spTgt spid="244740"/>
                                        </p:tgtEl>
                                        <p:attrNameLst>
                                          <p:attrName>ppt_x</p:attrName>
                                        </p:attrNameLst>
                                      </p:cBhvr>
                                      <p:tavLst>
                                        <p:tav tm="0">
                                          <p:val>
                                            <p:strVal val="#ppt_x"/>
                                          </p:val>
                                        </p:tav>
                                        <p:tav tm="100000">
                                          <p:val>
                                            <p:strVal val="#ppt_x"/>
                                          </p:val>
                                        </p:tav>
                                      </p:tavLst>
                                    </p:anim>
                                    <p:anim calcmode="lin" valueType="num">
                                      <p:cBhvr additive="base">
                                        <p:cTn id="8" dur="500" fill="hold"/>
                                        <p:tgtEl>
                                          <p:spTgt spid="24474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4742"/>
                                        </p:tgtEl>
                                        <p:attrNameLst>
                                          <p:attrName>style.visibility</p:attrName>
                                        </p:attrNameLst>
                                      </p:cBhvr>
                                      <p:to>
                                        <p:strVal val="visible"/>
                                      </p:to>
                                    </p:set>
                                    <p:anim calcmode="lin" valueType="num">
                                      <p:cBhvr additive="base">
                                        <p:cTn id="13" dur="500" fill="hold"/>
                                        <p:tgtEl>
                                          <p:spTgt spid="244742"/>
                                        </p:tgtEl>
                                        <p:attrNameLst>
                                          <p:attrName>ppt_x</p:attrName>
                                        </p:attrNameLst>
                                      </p:cBhvr>
                                      <p:tavLst>
                                        <p:tav tm="0">
                                          <p:val>
                                            <p:strVal val="#ppt_x"/>
                                          </p:val>
                                        </p:tav>
                                        <p:tav tm="100000">
                                          <p:val>
                                            <p:strVal val="#ppt_x"/>
                                          </p:val>
                                        </p:tav>
                                      </p:tavLst>
                                    </p:anim>
                                    <p:anim calcmode="lin" valueType="num">
                                      <p:cBhvr additive="base">
                                        <p:cTn id="14" dur="500" fill="hold"/>
                                        <p:tgtEl>
                                          <p:spTgt spid="244742"/>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4744"/>
                                        </p:tgtEl>
                                        <p:attrNameLst>
                                          <p:attrName>style.visibility</p:attrName>
                                        </p:attrNameLst>
                                      </p:cBhvr>
                                      <p:to>
                                        <p:strVal val="visible"/>
                                      </p:to>
                                    </p:set>
                                    <p:anim calcmode="lin" valueType="num">
                                      <p:cBhvr additive="base">
                                        <p:cTn id="19" dur="500" fill="hold"/>
                                        <p:tgtEl>
                                          <p:spTgt spid="244744"/>
                                        </p:tgtEl>
                                        <p:attrNameLst>
                                          <p:attrName>ppt_x</p:attrName>
                                        </p:attrNameLst>
                                      </p:cBhvr>
                                      <p:tavLst>
                                        <p:tav tm="0">
                                          <p:val>
                                            <p:strVal val="#ppt_x"/>
                                          </p:val>
                                        </p:tav>
                                        <p:tav tm="100000">
                                          <p:val>
                                            <p:strVal val="#ppt_x"/>
                                          </p:val>
                                        </p:tav>
                                      </p:tavLst>
                                    </p:anim>
                                    <p:anim calcmode="lin" valueType="num">
                                      <p:cBhvr additive="base">
                                        <p:cTn id="20" dur="500" fill="hold"/>
                                        <p:tgtEl>
                                          <p:spTgt spid="2447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animBg="1"/>
      <p:bldP spid="244742" grpId="0" animBg="1"/>
      <p:bldP spid="24474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9ADC4E20-752B-4F57-9472-29C27F376DED}"/>
              </a:ext>
            </a:extLst>
          </p:cNvPr>
          <p:cNvSpPr>
            <a:spLocks noGrp="1" noChangeArrowheads="1"/>
          </p:cNvSpPr>
          <p:nvPr>
            <p:ph type="title"/>
          </p:nvPr>
        </p:nvSpPr>
        <p:spPr>
          <a:xfrm>
            <a:off x="76200" y="304800"/>
            <a:ext cx="76485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Quotation Price Comparison</a:t>
            </a:r>
          </a:p>
        </p:txBody>
      </p:sp>
      <p:pic>
        <p:nvPicPr>
          <p:cNvPr id="108547" name="Picture 15">
            <a:extLst>
              <a:ext uri="{FF2B5EF4-FFF2-40B4-BE49-F238E27FC236}">
                <a16:creationId xmlns:a16="http://schemas.microsoft.com/office/drawing/2014/main" id="{6EEA3EC0-0698-4DB3-AFCC-86E1F5448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600200"/>
            <a:ext cx="4419600" cy="342900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42704" name="AutoShape 16">
            <a:extLst>
              <a:ext uri="{FF2B5EF4-FFF2-40B4-BE49-F238E27FC236}">
                <a16:creationId xmlns:a16="http://schemas.microsoft.com/office/drawing/2014/main" id="{A5441796-3198-4B89-A2EF-7298C36311F1}"/>
              </a:ext>
            </a:extLst>
          </p:cNvPr>
          <p:cNvSpPr>
            <a:spLocks/>
          </p:cNvSpPr>
          <p:nvPr/>
        </p:nvSpPr>
        <p:spPr bwMode="auto">
          <a:xfrm>
            <a:off x="4876800" y="990600"/>
            <a:ext cx="1600200" cy="600075"/>
          </a:xfrm>
          <a:prstGeom prst="borderCallout1">
            <a:avLst>
              <a:gd name="adj1" fmla="val 19046"/>
              <a:gd name="adj2" fmla="val -4764"/>
              <a:gd name="adj3" fmla="val 267727"/>
              <a:gd name="adj4" fmla="val -132144"/>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Click on the Logistics arrow button</a:t>
            </a:r>
            <a:r>
              <a:rPr lang="en-US" altLang="en-US" sz="1600">
                <a:latin typeface="Arial" panose="020B0604020202020204" pitchFamily="34" charset="0"/>
              </a:rPr>
              <a:t>.</a:t>
            </a:r>
          </a:p>
        </p:txBody>
      </p:sp>
      <p:sp>
        <p:nvSpPr>
          <p:cNvPr id="242705" name="AutoShape 17">
            <a:extLst>
              <a:ext uri="{FF2B5EF4-FFF2-40B4-BE49-F238E27FC236}">
                <a16:creationId xmlns:a16="http://schemas.microsoft.com/office/drawing/2014/main" id="{906D3FF8-DA47-4BDF-82D8-5C0371D1EA31}"/>
              </a:ext>
            </a:extLst>
          </p:cNvPr>
          <p:cNvSpPr>
            <a:spLocks noChangeArrowheads="1"/>
          </p:cNvSpPr>
          <p:nvPr/>
        </p:nvSpPr>
        <p:spPr bwMode="auto">
          <a:xfrm>
            <a:off x="6553200" y="838200"/>
            <a:ext cx="1752600" cy="752475"/>
          </a:xfrm>
          <a:prstGeom prst="cloudCallout">
            <a:avLst>
              <a:gd name="adj1" fmla="val -70741"/>
              <a:gd name="adj2" fmla="val 32491"/>
            </a:avLst>
          </a:prstGeom>
          <a:solidFill>
            <a:srgbClr val="CCFFFF"/>
          </a:solidFill>
          <a:ln w="9525">
            <a:solidFill>
              <a:schemeClr val="tx1"/>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Note: When clicked the arrow turns downward.</a:t>
            </a:r>
          </a:p>
        </p:txBody>
      </p:sp>
      <p:sp>
        <p:nvSpPr>
          <p:cNvPr id="242706" name="AutoShape 18">
            <a:extLst>
              <a:ext uri="{FF2B5EF4-FFF2-40B4-BE49-F238E27FC236}">
                <a16:creationId xmlns:a16="http://schemas.microsoft.com/office/drawing/2014/main" id="{20D614DC-A46B-447F-9759-0106711364AA}"/>
              </a:ext>
            </a:extLst>
          </p:cNvPr>
          <p:cNvSpPr>
            <a:spLocks/>
          </p:cNvSpPr>
          <p:nvPr/>
        </p:nvSpPr>
        <p:spPr bwMode="auto">
          <a:xfrm>
            <a:off x="457200" y="1219200"/>
            <a:ext cx="1517650" cy="609600"/>
          </a:xfrm>
          <a:prstGeom prst="borderCallout1">
            <a:avLst>
              <a:gd name="adj1" fmla="val 18750"/>
              <a:gd name="adj2" fmla="val 105023"/>
              <a:gd name="adj3" fmla="val 275259"/>
              <a:gd name="adj4" fmla="val 161926"/>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Click on the Materials Management arrow button</a:t>
            </a:r>
            <a:r>
              <a:rPr lang="en-US" altLang="en-US" sz="1600">
                <a:latin typeface="Arial" panose="020B0604020202020204" pitchFamily="34" charset="0"/>
              </a:rPr>
              <a:t>.</a:t>
            </a:r>
          </a:p>
        </p:txBody>
      </p:sp>
      <p:sp>
        <p:nvSpPr>
          <p:cNvPr id="242707" name="AutoShape 19">
            <a:extLst>
              <a:ext uri="{FF2B5EF4-FFF2-40B4-BE49-F238E27FC236}">
                <a16:creationId xmlns:a16="http://schemas.microsoft.com/office/drawing/2014/main" id="{4C137446-C594-408E-A4CD-F3364622CC3D}"/>
              </a:ext>
            </a:extLst>
          </p:cNvPr>
          <p:cNvSpPr>
            <a:spLocks/>
          </p:cNvSpPr>
          <p:nvPr/>
        </p:nvSpPr>
        <p:spPr bwMode="auto">
          <a:xfrm>
            <a:off x="7162800" y="1828800"/>
            <a:ext cx="1905000" cy="447675"/>
          </a:xfrm>
          <a:prstGeom prst="borderCallout1">
            <a:avLst>
              <a:gd name="adj1" fmla="val 25532"/>
              <a:gd name="adj2" fmla="val -4000"/>
              <a:gd name="adj3" fmla="val 278722"/>
              <a:gd name="adj4" fmla="val -210083"/>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Click on the Purchasing arrow button.</a:t>
            </a:r>
          </a:p>
        </p:txBody>
      </p:sp>
      <p:sp>
        <p:nvSpPr>
          <p:cNvPr id="242708" name="AutoShape 20">
            <a:extLst>
              <a:ext uri="{FF2B5EF4-FFF2-40B4-BE49-F238E27FC236}">
                <a16:creationId xmlns:a16="http://schemas.microsoft.com/office/drawing/2014/main" id="{49CA727C-008E-4486-8DD6-30A36801780A}"/>
              </a:ext>
            </a:extLst>
          </p:cNvPr>
          <p:cNvSpPr>
            <a:spLocks/>
          </p:cNvSpPr>
          <p:nvPr/>
        </p:nvSpPr>
        <p:spPr bwMode="auto">
          <a:xfrm>
            <a:off x="7162800" y="2438400"/>
            <a:ext cx="1676400" cy="533400"/>
          </a:xfrm>
          <a:prstGeom prst="borderCallout1">
            <a:avLst>
              <a:gd name="adj1" fmla="val 21431"/>
              <a:gd name="adj2" fmla="val -4546"/>
              <a:gd name="adj3" fmla="val 272620"/>
              <a:gd name="adj4" fmla="val -223958"/>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Click on the RFQ/Quotation arrow button.</a:t>
            </a:r>
          </a:p>
        </p:txBody>
      </p:sp>
      <p:sp>
        <p:nvSpPr>
          <p:cNvPr id="242709" name="AutoShape 21">
            <a:extLst>
              <a:ext uri="{FF2B5EF4-FFF2-40B4-BE49-F238E27FC236}">
                <a16:creationId xmlns:a16="http://schemas.microsoft.com/office/drawing/2014/main" id="{B900FE2F-1D34-4E15-8302-2C9956FF87B8}"/>
              </a:ext>
            </a:extLst>
          </p:cNvPr>
          <p:cNvSpPr>
            <a:spLocks/>
          </p:cNvSpPr>
          <p:nvPr/>
        </p:nvSpPr>
        <p:spPr bwMode="auto">
          <a:xfrm>
            <a:off x="7086600" y="3200400"/>
            <a:ext cx="2057400" cy="371475"/>
          </a:xfrm>
          <a:prstGeom prst="borderCallout1">
            <a:avLst>
              <a:gd name="adj1" fmla="val 30769"/>
              <a:gd name="adj2" fmla="val -3704"/>
              <a:gd name="adj3" fmla="val 296153"/>
              <a:gd name="adj4" fmla="val -165588"/>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Click on the Quotation</a:t>
            </a:r>
          </a:p>
        </p:txBody>
      </p:sp>
      <p:sp>
        <p:nvSpPr>
          <p:cNvPr id="242710" name="AutoShape 22">
            <a:extLst>
              <a:ext uri="{FF2B5EF4-FFF2-40B4-BE49-F238E27FC236}">
                <a16:creationId xmlns:a16="http://schemas.microsoft.com/office/drawing/2014/main" id="{F9A6B161-C0CB-4BEE-852A-F3D3087987B3}"/>
              </a:ext>
            </a:extLst>
          </p:cNvPr>
          <p:cNvSpPr>
            <a:spLocks/>
          </p:cNvSpPr>
          <p:nvPr/>
        </p:nvSpPr>
        <p:spPr bwMode="auto">
          <a:xfrm>
            <a:off x="7086600" y="3810000"/>
            <a:ext cx="2057400" cy="371475"/>
          </a:xfrm>
          <a:prstGeom prst="borderCallout1">
            <a:avLst>
              <a:gd name="adj1" fmla="val 30769"/>
              <a:gd name="adj2" fmla="val -3704"/>
              <a:gd name="adj3" fmla="val 289315"/>
              <a:gd name="adj4" fmla="val -112500"/>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6 Double click on ME49 Price Comparison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2704"/>
                                        </p:tgtEl>
                                        <p:attrNameLst>
                                          <p:attrName>style.visibility</p:attrName>
                                        </p:attrNameLst>
                                      </p:cBhvr>
                                      <p:to>
                                        <p:strVal val="visible"/>
                                      </p:to>
                                    </p:set>
                                    <p:anim calcmode="lin" valueType="num">
                                      <p:cBhvr additive="base">
                                        <p:cTn id="7" dur="500" fill="hold"/>
                                        <p:tgtEl>
                                          <p:spTgt spid="242704"/>
                                        </p:tgtEl>
                                        <p:attrNameLst>
                                          <p:attrName>ppt_x</p:attrName>
                                        </p:attrNameLst>
                                      </p:cBhvr>
                                      <p:tavLst>
                                        <p:tav tm="0">
                                          <p:val>
                                            <p:strVal val="#ppt_x"/>
                                          </p:val>
                                        </p:tav>
                                        <p:tav tm="100000">
                                          <p:val>
                                            <p:strVal val="#ppt_x"/>
                                          </p:val>
                                        </p:tav>
                                      </p:tavLst>
                                    </p:anim>
                                    <p:anim calcmode="lin" valueType="num">
                                      <p:cBhvr additive="base">
                                        <p:cTn id="8" dur="500" fill="hold"/>
                                        <p:tgtEl>
                                          <p:spTgt spid="24270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2705"/>
                                        </p:tgtEl>
                                        <p:attrNameLst>
                                          <p:attrName>style.visibility</p:attrName>
                                        </p:attrNameLst>
                                      </p:cBhvr>
                                      <p:to>
                                        <p:strVal val="visible"/>
                                      </p:to>
                                    </p:set>
                                    <p:anim calcmode="lin" valueType="num">
                                      <p:cBhvr additive="base">
                                        <p:cTn id="13" dur="500" fill="hold"/>
                                        <p:tgtEl>
                                          <p:spTgt spid="242705"/>
                                        </p:tgtEl>
                                        <p:attrNameLst>
                                          <p:attrName>ppt_x</p:attrName>
                                        </p:attrNameLst>
                                      </p:cBhvr>
                                      <p:tavLst>
                                        <p:tav tm="0">
                                          <p:val>
                                            <p:strVal val="#ppt_x"/>
                                          </p:val>
                                        </p:tav>
                                        <p:tav tm="100000">
                                          <p:val>
                                            <p:strVal val="#ppt_x"/>
                                          </p:val>
                                        </p:tav>
                                      </p:tavLst>
                                    </p:anim>
                                    <p:anim calcmode="lin" valueType="num">
                                      <p:cBhvr additive="base">
                                        <p:cTn id="14" dur="500" fill="hold"/>
                                        <p:tgtEl>
                                          <p:spTgt spid="24270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2706"/>
                                        </p:tgtEl>
                                        <p:attrNameLst>
                                          <p:attrName>style.visibility</p:attrName>
                                        </p:attrNameLst>
                                      </p:cBhvr>
                                      <p:to>
                                        <p:strVal val="visible"/>
                                      </p:to>
                                    </p:set>
                                    <p:anim calcmode="lin" valueType="num">
                                      <p:cBhvr additive="base">
                                        <p:cTn id="19" dur="500" fill="hold"/>
                                        <p:tgtEl>
                                          <p:spTgt spid="242706"/>
                                        </p:tgtEl>
                                        <p:attrNameLst>
                                          <p:attrName>ppt_x</p:attrName>
                                        </p:attrNameLst>
                                      </p:cBhvr>
                                      <p:tavLst>
                                        <p:tav tm="0">
                                          <p:val>
                                            <p:strVal val="#ppt_x"/>
                                          </p:val>
                                        </p:tav>
                                        <p:tav tm="100000">
                                          <p:val>
                                            <p:strVal val="#ppt_x"/>
                                          </p:val>
                                        </p:tav>
                                      </p:tavLst>
                                    </p:anim>
                                    <p:anim calcmode="lin" valueType="num">
                                      <p:cBhvr additive="base">
                                        <p:cTn id="20" dur="500" fill="hold"/>
                                        <p:tgtEl>
                                          <p:spTgt spid="242706"/>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2707"/>
                                        </p:tgtEl>
                                        <p:attrNameLst>
                                          <p:attrName>style.visibility</p:attrName>
                                        </p:attrNameLst>
                                      </p:cBhvr>
                                      <p:to>
                                        <p:strVal val="visible"/>
                                      </p:to>
                                    </p:set>
                                    <p:anim calcmode="lin" valueType="num">
                                      <p:cBhvr additive="base">
                                        <p:cTn id="25" dur="500" fill="hold"/>
                                        <p:tgtEl>
                                          <p:spTgt spid="242707"/>
                                        </p:tgtEl>
                                        <p:attrNameLst>
                                          <p:attrName>ppt_x</p:attrName>
                                        </p:attrNameLst>
                                      </p:cBhvr>
                                      <p:tavLst>
                                        <p:tav tm="0">
                                          <p:val>
                                            <p:strVal val="#ppt_x"/>
                                          </p:val>
                                        </p:tav>
                                        <p:tav tm="100000">
                                          <p:val>
                                            <p:strVal val="#ppt_x"/>
                                          </p:val>
                                        </p:tav>
                                      </p:tavLst>
                                    </p:anim>
                                    <p:anim calcmode="lin" valueType="num">
                                      <p:cBhvr additive="base">
                                        <p:cTn id="26" dur="500" fill="hold"/>
                                        <p:tgtEl>
                                          <p:spTgt spid="24270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2708"/>
                                        </p:tgtEl>
                                        <p:attrNameLst>
                                          <p:attrName>style.visibility</p:attrName>
                                        </p:attrNameLst>
                                      </p:cBhvr>
                                      <p:to>
                                        <p:strVal val="visible"/>
                                      </p:to>
                                    </p:set>
                                    <p:anim calcmode="lin" valueType="num">
                                      <p:cBhvr additive="base">
                                        <p:cTn id="31" dur="500" fill="hold"/>
                                        <p:tgtEl>
                                          <p:spTgt spid="242708"/>
                                        </p:tgtEl>
                                        <p:attrNameLst>
                                          <p:attrName>ppt_x</p:attrName>
                                        </p:attrNameLst>
                                      </p:cBhvr>
                                      <p:tavLst>
                                        <p:tav tm="0">
                                          <p:val>
                                            <p:strVal val="#ppt_x"/>
                                          </p:val>
                                        </p:tav>
                                        <p:tav tm="100000">
                                          <p:val>
                                            <p:strVal val="#ppt_x"/>
                                          </p:val>
                                        </p:tav>
                                      </p:tavLst>
                                    </p:anim>
                                    <p:anim calcmode="lin" valueType="num">
                                      <p:cBhvr additive="base">
                                        <p:cTn id="32" dur="500" fill="hold"/>
                                        <p:tgtEl>
                                          <p:spTgt spid="242708"/>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42709"/>
                                        </p:tgtEl>
                                        <p:attrNameLst>
                                          <p:attrName>style.visibility</p:attrName>
                                        </p:attrNameLst>
                                      </p:cBhvr>
                                      <p:to>
                                        <p:strVal val="visible"/>
                                      </p:to>
                                    </p:set>
                                    <p:anim calcmode="lin" valueType="num">
                                      <p:cBhvr additive="base">
                                        <p:cTn id="37" dur="500" fill="hold"/>
                                        <p:tgtEl>
                                          <p:spTgt spid="242709"/>
                                        </p:tgtEl>
                                        <p:attrNameLst>
                                          <p:attrName>ppt_x</p:attrName>
                                        </p:attrNameLst>
                                      </p:cBhvr>
                                      <p:tavLst>
                                        <p:tav tm="0">
                                          <p:val>
                                            <p:strVal val="#ppt_x"/>
                                          </p:val>
                                        </p:tav>
                                        <p:tav tm="100000">
                                          <p:val>
                                            <p:strVal val="#ppt_x"/>
                                          </p:val>
                                        </p:tav>
                                      </p:tavLst>
                                    </p:anim>
                                    <p:anim calcmode="lin" valueType="num">
                                      <p:cBhvr additive="base">
                                        <p:cTn id="38" dur="500" fill="hold"/>
                                        <p:tgtEl>
                                          <p:spTgt spid="242709"/>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2710"/>
                                        </p:tgtEl>
                                        <p:attrNameLst>
                                          <p:attrName>style.visibility</p:attrName>
                                        </p:attrNameLst>
                                      </p:cBhvr>
                                      <p:to>
                                        <p:strVal val="visible"/>
                                      </p:to>
                                    </p:set>
                                    <p:anim calcmode="lin" valueType="num">
                                      <p:cBhvr additive="base">
                                        <p:cTn id="43" dur="500" fill="hold"/>
                                        <p:tgtEl>
                                          <p:spTgt spid="242710"/>
                                        </p:tgtEl>
                                        <p:attrNameLst>
                                          <p:attrName>ppt_x</p:attrName>
                                        </p:attrNameLst>
                                      </p:cBhvr>
                                      <p:tavLst>
                                        <p:tav tm="0">
                                          <p:val>
                                            <p:strVal val="#ppt_x"/>
                                          </p:val>
                                        </p:tav>
                                        <p:tav tm="100000">
                                          <p:val>
                                            <p:strVal val="#ppt_x"/>
                                          </p:val>
                                        </p:tav>
                                      </p:tavLst>
                                    </p:anim>
                                    <p:anim calcmode="lin" valueType="num">
                                      <p:cBhvr additive="base">
                                        <p:cTn id="44" dur="500" fill="hold"/>
                                        <p:tgtEl>
                                          <p:spTgt spid="2427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704" grpId="0" animBg="1"/>
      <p:bldP spid="242705" grpId="0" animBg="1"/>
      <p:bldP spid="242706" grpId="0" animBg="1"/>
      <p:bldP spid="242707" grpId="0" animBg="1"/>
      <p:bldP spid="242708" grpId="0" animBg="1"/>
      <p:bldP spid="242709" grpId="0" animBg="1"/>
      <p:bldP spid="2427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48CF2E19-A1FA-4755-81F5-3F557C62ECF0}"/>
              </a:ext>
            </a:extLst>
          </p:cNvPr>
          <p:cNvSpPr>
            <a:spLocks noGrp="1" noChangeArrowheads="1"/>
          </p:cNvSpPr>
          <p:nvPr>
            <p:ph type="title"/>
          </p:nvPr>
        </p:nvSpPr>
        <p:spPr>
          <a:xfrm>
            <a:off x="0" y="304800"/>
            <a:ext cx="76485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Quotation Price Comparison</a:t>
            </a:r>
          </a:p>
        </p:txBody>
      </p:sp>
      <p:pic>
        <p:nvPicPr>
          <p:cNvPr id="110595" name="Picture 11">
            <a:extLst>
              <a:ext uri="{FF2B5EF4-FFF2-40B4-BE49-F238E27FC236}">
                <a16:creationId xmlns:a16="http://schemas.microsoft.com/office/drawing/2014/main" id="{C09515A6-476B-4C71-81AA-64B3BB3F3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047750"/>
            <a:ext cx="6808788" cy="428625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46796" name="AutoShape 12">
            <a:extLst>
              <a:ext uri="{FF2B5EF4-FFF2-40B4-BE49-F238E27FC236}">
                <a16:creationId xmlns:a16="http://schemas.microsoft.com/office/drawing/2014/main" id="{8DC2C636-DA5F-4100-836C-C6D88D594EF9}"/>
              </a:ext>
            </a:extLst>
          </p:cNvPr>
          <p:cNvSpPr>
            <a:spLocks/>
          </p:cNvSpPr>
          <p:nvPr/>
        </p:nvSpPr>
        <p:spPr bwMode="auto">
          <a:xfrm>
            <a:off x="6248400" y="2133600"/>
            <a:ext cx="2362200" cy="381000"/>
          </a:xfrm>
          <a:prstGeom prst="borderCallout1">
            <a:avLst>
              <a:gd name="adj1" fmla="val 30000"/>
              <a:gd name="adj2" fmla="val -3227"/>
              <a:gd name="adj3" fmla="val 78333"/>
              <a:gd name="adj4" fmla="val -121236"/>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Enter the quotation number (s) for those price comparison is required</a:t>
            </a:r>
            <a:endParaRPr lang="en-US" altLang="en-US" sz="1600">
              <a:latin typeface="Arial" panose="020B0604020202020204" pitchFamily="34" charset="0"/>
            </a:endParaRPr>
          </a:p>
        </p:txBody>
      </p:sp>
      <p:sp>
        <p:nvSpPr>
          <p:cNvPr id="246797" name="AutoShape 13">
            <a:extLst>
              <a:ext uri="{FF2B5EF4-FFF2-40B4-BE49-F238E27FC236}">
                <a16:creationId xmlns:a16="http://schemas.microsoft.com/office/drawing/2014/main" id="{C0F47DC3-7071-44B0-8614-7275AC94C6BF}"/>
              </a:ext>
            </a:extLst>
          </p:cNvPr>
          <p:cNvSpPr>
            <a:spLocks/>
          </p:cNvSpPr>
          <p:nvPr/>
        </p:nvSpPr>
        <p:spPr bwMode="auto">
          <a:xfrm>
            <a:off x="6324600" y="1600200"/>
            <a:ext cx="2362200" cy="381000"/>
          </a:xfrm>
          <a:prstGeom prst="borderCallout1">
            <a:avLst>
              <a:gd name="adj1" fmla="val 30000"/>
              <a:gd name="adj2" fmla="val -3227"/>
              <a:gd name="adj3" fmla="val 148333"/>
              <a:gd name="adj4" fmla="val -134139"/>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Enter Purchase org code</a:t>
            </a:r>
            <a:endParaRPr lang="en-US" altLang="en-US" sz="1600">
              <a:latin typeface="Arial" panose="020B0604020202020204" pitchFamily="34" charset="0"/>
            </a:endParaRPr>
          </a:p>
        </p:txBody>
      </p:sp>
      <p:sp>
        <p:nvSpPr>
          <p:cNvPr id="110598" name="AutoShape 15">
            <a:extLst>
              <a:ext uri="{FF2B5EF4-FFF2-40B4-BE49-F238E27FC236}">
                <a16:creationId xmlns:a16="http://schemas.microsoft.com/office/drawing/2014/main" id="{4CEAF675-7934-479F-9D4D-E267A21EB19B}"/>
              </a:ext>
            </a:extLst>
          </p:cNvPr>
          <p:cNvSpPr>
            <a:spLocks/>
          </p:cNvSpPr>
          <p:nvPr/>
        </p:nvSpPr>
        <p:spPr bwMode="auto">
          <a:xfrm>
            <a:off x="5867400" y="5054600"/>
            <a:ext cx="2324100" cy="660400"/>
          </a:xfrm>
          <a:prstGeom prst="borderCallout1">
            <a:avLst>
              <a:gd name="adj1" fmla="val -11537"/>
              <a:gd name="adj2" fmla="val 95083"/>
              <a:gd name="adj3" fmla="val -11537"/>
              <a:gd name="adj4" fmla="val -148634"/>
            </a:avLst>
          </a:prstGeom>
          <a:solidFill>
            <a:srgbClr val="FFFF99"/>
          </a:solidFill>
          <a:ln w="15875">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000">
                <a:latin typeface="Arial" panose="020B0604020202020204" pitchFamily="34" charset="0"/>
              </a:rPr>
              <a:t>3. Check the required check boxes. This will have a effect if in Quotation one has maintained the delivery costs</a:t>
            </a:r>
          </a:p>
        </p:txBody>
      </p:sp>
      <p:sp>
        <p:nvSpPr>
          <p:cNvPr id="110599" name="AutoShape 16">
            <a:extLst>
              <a:ext uri="{FF2B5EF4-FFF2-40B4-BE49-F238E27FC236}">
                <a16:creationId xmlns:a16="http://schemas.microsoft.com/office/drawing/2014/main" id="{12073B97-996A-40D2-973C-B96B0DDDF465}"/>
              </a:ext>
            </a:extLst>
          </p:cNvPr>
          <p:cNvSpPr>
            <a:spLocks/>
          </p:cNvSpPr>
          <p:nvPr/>
        </p:nvSpPr>
        <p:spPr bwMode="auto">
          <a:xfrm>
            <a:off x="2286000" y="4648200"/>
            <a:ext cx="76200" cy="609600"/>
          </a:xfrm>
          <a:prstGeom prst="rightBrace">
            <a:avLst>
              <a:gd name="adj1" fmla="val 66667"/>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6796"/>
                                        </p:tgtEl>
                                        <p:attrNameLst>
                                          <p:attrName>style.visibility</p:attrName>
                                        </p:attrNameLst>
                                      </p:cBhvr>
                                      <p:to>
                                        <p:strVal val="visible"/>
                                      </p:to>
                                    </p:set>
                                    <p:anim calcmode="lin" valueType="num">
                                      <p:cBhvr additive="base">
                                        <p:cTn id="7" dur="500" fill="hold"/>
                                        <p:tgtEl>
                                          <p:spTgt spid="246796"/>
                                        </p:tgtEl>
                                        <p:attrNameLst>
                                          <p:attrName>ppt_x</p:attrName>
                                        </p:attrNameLst>
                                      </p:cBhvr>
                                      <p:tavLst>
                                        <p:tav tm="0">
                                          <p:val>
                                            <p:strVal val="#ppt_x"/>
                                          </p:val>
                                        </p:tav>
                                        <p:tav tm="100000">
                                          <p:val>
                                            <p:strVal val="#ppt_x"/>
                                          </p:val>
                                        </p:tav>
                                      </p:tavLst>
                                    </p:anim>
                                    <p:anim calcmode="lin" valueType="num">
                                      <p:cBhvr additive="base">
                                        <p:cTn id="8" dur="500" fill="hold"/>
                                        <p:tgtEl>
                                          <p:spTgt spid="24679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6797"/>
                                        </p:tgtEl>
                                        <p:attrNameLst>
                                          <p:attrName>style.visibility</p:attrName>
                                        </p:attrNameLst>
                                      </p:cBhvr>
                                      <p:to>
                                        <p:strVal val="visible"/>
                                      </p:to>
                                    </p:set>
                                    <p:anim calcmode="lin" valueType="num">
                                      <p:cBhvr additive="base">
                                        <p:cTn id="13" dur="500" fill="hold"/>
                                        <p:tgtEl>
                                          <p:spTgt spid="246797"/>
                                        </p:tgtEl>
                                        <p:attrNameLst>
                                          <p:attrName>ppt_x</p:attrName>
                                        </p:attrNameLst>
                                      </p:cBhvr>
                                      <p:tavLst>
                                        <p:tav tm="0">
                                          <p:val>
                                            <p:strVal val="#ppt_x"/>
                                          </p:val>
                                        </p:tav>
                                        <p:tav tm="100000">
                                          <p:val>
                                            <p:strVal val="#ppt_x"/>
                                          </p:val>
                                        </p:tav>
                                      </p:tavLst>
                                    </p:anim>
                                    <p:anim calcmode="lin" valueType="num">
                                      <p:cBhvr additive="base">
                                        <p:cTn id="14" dur="500" fill="hold"/>
                                        <p:tgtEl>
                                          <p:spTgt spid="246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96" grpId="0" animBg="1"/>
      <p:bldP spid="24679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5023FAB-07CA-4E4A-8C5C-D0093E570289}"/>
              </a:ext>
            </a:extLst>
          </p:cNvPr>
          <p:cNvSpPr>
            <a:spLocks noGrp="1" noChangeArrowheads="1"/>
          </p:cNvSpPr>
          <p:nvPr>
            <p:ph type="title"/>
          </p:nvPr>
        </p:nvSpPr>
        <p:spPr>
          <a:xfrm>
            <a:off x="76200" y="436563"/>
            <a:ext cx="7648575" cy="401637"/>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Quotation Price Comparison</a:t>
            </a:r>
          </a:p>
        </p:txBody>
      </p:sp>
      <p:pic>
        <p:nvPicPr>
          <p:cNvPr id="112643" name="Picture 8">
            <a:extLst>
              <a:ext uri="{FF2B5EF4-FFF2-40B4-BE49-F238E27FC236}">
                <a16:creationId xmlns:a16="http://schemas.microsoft.com/office/drawing/2014/main" id="{125025EA-5826-42BB-B12E-1DAA2FF0A3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8763" y="1671638"/>
            <a:ext cx="6088062" cy="351472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248837" name="AutoShape 5">
            <a:extLst>
              <a:ext uri="{FF2B5EF4-FFF2-40B4-BE49-F238E27FC236}">
                <a16:creationId xmlns:a16="http://schemas.microsoft.com/office/drawing/2014/main" id="{F47A053A-7F80-40B7-AC36-718761C89601}"/>
              </a:ext>
            </a:extLst>
          </p:cNvPr>
          <p:cNvSpPr>
            <a:spLocks/>
          </p:cNvSpPr>
          <p:nvPr/>
        </p:nvSpPr>
        <p:spPr bwMode="auto">
          <a:xfrm>
            <a:off x="152400" y="1371600"/>
            <a:ext cx="2362200" cy="457200"/>
          </a:xfrm>
          <a:prstGeom prst="borderCallout1">
            <a:avLst>
              <a:gd name="adj1" fmla="val 25000"/>
              <a:gd name="adj2" fmla="val 103227"/>
              <a:gd name="adj3" fmla="val 556944"/>
              <a:gd name="adj4" fmla="val 169088"/>
            </a:avLst>
          </a:prstGeom>
          <a:solidFill>
            <a:srgbClr val="FFFF99"/>
          </a:solidFill>
          <a:ln w="9525">
            <a:solidFill>
              <a:srgbClr val="8000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Vendor Ranking proposed by the system based on net price comparison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8837"/>
                                        </p:tgtEl>
                                        <p:attrNameLst>
                                          <p:attrName>style.visibility</p:attrName>
                                        </p:attrNameLst>
                                      </p:cBhvr>
                                      <p:to>
                                        <p:strVal val="visible"/>
                                      </p:to>
                                    </p:set>
                                    <p:anim calcmode="lin" valueType="num">
                                      <p:cBhvr additive="base">
                                        <p:cTn id="7" dur="500" fill="hold"/>
                                        <p:tgtEl>
                                          <p:spTgt spid="248837"/>
                                        </p:tgtEl>
                                        <p:attrNameLst>
                                          <p:attrName>ppt_x</p:attrName>
                                        </p:attrNameLst>
                                      </p:cBhvr>
                                      <p:tavLst>
                                        <p:tav tm="0">
                                          <p:val>
                                            <p:strVal val="#ppt_x"/>
                                          </p:val>
                                        </p:tav>
                                        <p:tav tm="100000">
                                          <p:val>
                                            <p:strVal val="#ppt_x"/>
                                          </p:val>
                                        </p:tav>
                                      </p:tavLst>
                                    </p:anim>
                                    <p:anim calcmode="lin" valueType="num">
                                      <p:cBhvr additive="base">
                                        <p:cTn id="8" dur="500" fill="hold"/>
                                        <p:tgtEl>
                                          <p:spTgt spid="2488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72">
            <a:extLst>
              <a:ext uri="{FF2B5EF4-FFF2-40B4-BE49-F238E27FC236}">
                <a16:creationId xmlns:a16="http://schemas.microsoft.com/office/drawing/2014/main" id="{A9142076-84F5-4166-B403-4FFCB581FFAE}"/>
              </a:ext>
            </a:extLst>
          </p:cNvPr>
          <p:cNvSpPr/>
          <p:nvPr/>
        </p:nvSpPr>
        <p:spPr>
          <a:xfrm>
            <a:off x="170513" y="1125538"/>
            <a:ext cx="8802974" cy="5308697"/>
          </a:xfrm>
          <a:prstGeom prst="roundRect">
            <a:avLst>
              <a:gd name="adj" fmla="val 2281"/>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187" name="Rectangle 3"/>
          <p:cNvSpPr>
            <a:spLocks noGrp="1"/>
          </p:cNvSpPr>
          <p:nvPr>
            <p:ph type="title"/>
          </p:nvPr>
        </p:nvSpPr>
        <p:spPr/>
        <p:txBody>
          <a:bodyPr/>
          <a:lstStyle/>
          <a:p>
            <a:r>
              <a:rPr lang="en-US" sz="2400" b="1" i="1" dirty="0"/>
              <a:t>FIORI TILE-Manage Request For Quotation</a:t>
            </a:r>
          </a:p>
        </p:txBody>
      </p:sp>
      <p:sp>
        <p:nvSpPr>
          <p:cNvPr id="2" name="Footer Placeholder 1"/>
          <p:cNvSpPr>
            <a:spLocks noGrp="1"/>
          </p:cNvSpPr>
          <p:nvPr>
            <p:ph type="ftr" sz="quarter" idx="10"/>
          </p:nvPr>
        </p:nvSpPr>
        <p:spPr/>
        <p:txBody>
          <a:bodyPr/>
          <a:lstStyle/>
          <a:p>
            <a:pPr defTabSz="914377">
              <a:spcBef>
                <a:spcPts val="1000"/>
              </a:spcBef>
              <a:buFont typeface="Arial" panose="020B0604020202020204" pitchFamily="34" charset="0"/>
              <a:buNone/>
            </a:pPr>
            <a:r>
              <a:rPr lang="en-US"/>
              <a:t>© Capgemini 2017. All rights reserved |</a:t>
            </a:r>
            <a:endParaRPr lang="en-US" dirty="0"/>
          </a:p>
        </p:txBody>
      </p:sp>
      <p:sp>
        <p:nvSpPr>
          <p:cNvPr id="3" name="Slide Number Placeholder 2"/>
          <p:cNvSpPr>
            <a:spLocks noGrp="1"/>
          </p:cNvSpPr>
          <p:nvPr>
            <p:ph type="sldNum" sz="quarter" idx="11"/>
          </p:nvPr>
        </p:nvSpPr>
        <p:spPr/>
        <p:txBody>
          <a:bodyPr/>
          <a:lstStyle/>
          <a:p>
            <a:fld id="{5630DC53-6059-4515-8478-43D1D926795C}" type="slidenum">
              <a:rPr lang="en-US" smtClean="0"/>
              <a:pPr/>
              <a:t>44</a:t>
            </a:fld>
            <a:endParaRPr lang="en-US" dirty="0"/>
          </a:p>
        </p:txBody>
      </p:sp>
      <p:pic>
        <p:nvPicPr>
          <p:cNvPr id="9" name="Picture 8">
            <a:extLst>
              <a:ext uri="{FF2B5EF4-FFF2-40B4-BE49-F238E27FC236}">
                <a16:creationId xmlns:a16="http://schemas.microsoft.com/office/drawing/2014/main" id="{6828BE5C-DD1C-4F9A-A9D5-BAC192644A03}"/>
              </a:ext>
            </a:extLst>
          </p:cNvPr>
          <p:cNvPicPr>
            <a:picLocks noChangeAspect="1"/>
          </p:cNvPicPr>
          <p:nvPr/>
        </p:nvPicPr>
        <p:blipFill>
          <a:blip r:embed="rId3"/>
          <a:stretch>
            <a:fillRect/>
          </a:stretch>
        </p:blipFill>
        <p:spPr>
          <a:xfrm>
            <a:off x="299857" y="4095059"/>
            <a:ext cx="8539701" cy="1892934"/>
          </a:xfrm>
          <a:prstGeom prst="rect">
            <a:avLst/>
          </a:prstGeom>
        </p:spPr>
      </p:pic>
      <p:sp>
        <p:nvSpPr>
          <p:cNvPr id="21" name="Oval Callout 4">
            <a:extLst>
              <a:ext uri="{FF2B5EF4-FFF2-40B4-BE49-F238E27FC236}">
                <a16:creationId xmlns:a16="http://schemas.microsoft.com/office/drawing/2014/main" id="{C22EE8D0-7387-43EA-A0B6-F26DD23A05E7}"/>
              </a:ext>
            </a:extLst>
          </p:cNvPr>
          <p:cNvSpPr/>
          <p:nvPr/>
        </p:nvSpPr>
        <p:spPr>
          <a:xfrm>
            <a:off x="4256799" y="4688123"/>
            <a:ext cx="1311864" cy="432000"/>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6.Input Currency</a:t>
            </a:r>
          </a:p>
        </p:txBody>
      </p:sp>
      <p:sp>
        <p:nvSpPr>
          <p:cNvPr id="4" name="Rectangle 3">
            <a:extLst>
              <a:ext uri="{FF2B5EF4-FFF2-40B4-BE49-F238E27FC236}">
                <a16:creationId xmlns:a16="http://schemas.microsoft.com/office/drawing/2014/main" id="{4256CD49-078A-48C9-A6A1-AE3D8A31E07E}"/>
              </a:ext>
            </a:extLst>
          </p:cNvPr>
          <p:cNvSpPr/>
          <p:nvPr/>
        </p:nvSpPr>
        <p:spPr>
          <a:xfrm>
            <a:off x="1040395" y="4031311"/>
            <a:ext cx="1392704" cy="448753"/>
          </a:xfrm>
          <a:prstGeom prst="rect">
            <a:avLst/>
          </a:prstGeom>
          <a:noFill/>
          <a:ln>
            <a:solidFill>
              <a:srgbClr val="FF9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00629B9-00B8-4CCD-B2D5-581A1B27E421}"/>
              </a:ext>
            </a:extLst>
          </p:cNvPr>
          <p:cNvPicPr>
            <a:picLocks noChangeAspect="1"/>
          </p:cNvPicPr>
          <p:nvPr/>
        </p:nvPicPr>
        <p:blipFill>
          <a:blip r:embed="rId4"/>
          <a:stretch>
            <a:fillRect/>
          </a:stretch>
        </p:blipFill>
        <p:spPr>
          <a:xfrm>
            <a:off x="232272" y="1166319"/>
            <a:ext cx="8674873" cy="2746681"/>
          </a:xfrm>
          <a:prstGeom prst="rect">
            <a:avLst/>
          </a:prstGeom>
        </p:spPr>
      </p:pic>
      <p:sp>
        <p:nvSpPr>
          <p:cNvPr id="22" name="Oval Callout 4">
            <a:extLst>
              <a:ext uri="{FF2B5EF4-FFF2-40B4-BE49-F238E27FC236}">
                <a16:creationId xmlns:a16="http://schemas.microsoft.com/office/drawing/2014/main" id="{5BFF4BD9-C38D-4CD8-9A25-901E039DACF6}"/>
              </a:ext>
            </a:extLst>
          </p:cNvPr>
          <p:cNvSpPr/>
          <p:nvPr/>
        </p:nvSpPr>
        <p:spPr>
          <a:xfrm>
            <a:off x="6903475" y="1965150"/>
            <a:ext cx="1322015" cy="432000"/>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3.Input Purchase group</a:t>
            </a:r>
          </a:p>
        </p:txBody>
      </p:sp>
      <p:sp>
        <p:nvSpPr>
          <p:cNvPr id="23" name="Oval Callout 4">
            <a:extLst>
              <a:ext uri="{FF2B5EF4-FFF2-40B4-BE49-F238E27FC236}">
                <a16:creationId xmlns:a16="http://schemas.microsoft.com/office/drawing/2014/main" id="{43385E67-FDA1-4B3B-A421-F4747CD0A376}"/>
              </a:ext>
            </a:extLst>
          </p:cNvPr>
          <p:cNvSpPr/>
          <p:nvPr/>
        </p:nvSpPr>
        <p:spPr>
          <a:xfrm>
            <a:off x="7192425" y="2480466"/>
            <a:ext cx="1322015" cy="432000"/>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4.Input Purchase Org</a:t>
            </a:r>
          </a:p>
        </p:txBody>
      </p:sp>
      <p:sp>
        <p:nvSpPr>
          <p:cNvPr id="24" name="Oval Callout 4">
            <a:extLst>
              <a:ext uri="{FF2B5EF4-FFF2-40B4-BE49-F238E27FC236}">
                <a16:creationId xmlns:a16="http://schemas.microsoft.com/office/drawing/2014/main" id="{9EA1AD19-EF91-4563-A386-A6304D1F89DD}"/>
              </a:ext>
            </a:extLst>
          </p:cNvPr>
          <p:cNvSpPr/>
          <p:nvPr/>
        </p:nvSpPr>
        <p:spPr>
          <a:xfrm>
            <a:off x="7290068" y="2958632"/>
            <a:ext cx="1224372" cy="432000"/>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5.Input Comp CD</a:t>
            </a:r>
          </a:p>
        </p:txBody>
      </p:sp>
      <p:sp>
        <p:nvSpPr>
          <p:cNvPr id="25" name="Oval Callout 4">
            <a:extLst>
              <a:ext uri="{FF2B5EF4-FFF2-40B4-BE49-F238E27FC236}">
                <a16:creationId xmlns:a16="http://schemas.microsoft.com/office/drawing/2014/main" id="{C2E8A27F-670D-403D-AD7C-897D765D3C59}"/>
              </a:ext>
            </a:extLst>
          </p:cNvPr>
          <p:cNvSpPr/>
          <p:nvPr/>
        </p:nvSpPr>
        <p:spPr>
          <a:xfrm>
            <a:off x="4148031" y="2526632"/>
            <a:ext cx="1060073" cy="432000"/>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2.Input Quotation Deadline</a:t>
            </a:r>
          </a:p>
        </p:txBody>
      </p:sp>
      <p:sp>
        <p:nvSpPr>
          <p:cNvPr id="26" name="Oval Callout 4">
            <a:extLst>
              <a:ext uri="{FF2B5EF4-FFF2-40B4-BE49-F238E27FC236}">
                <a16:creationId xmlns:a16="http://schemas.microsoft.com/office/drawing/2014/main" id="{3D509AC9-0C85-43A5-8DDC-F9F68D91AFD8}"/>
              </a:ext>
            </a:extLst>
          </p:cNvPr>
          <p:cNvSpPr/>
          <p:nvPr/>
        </p:nvSpPr>
        <p:spPr>
          <a:xfrm>
            <a:off x="1518821" y="3249850"/>
            <a:ext cx="1224372" cy="432000"/>
          </a:xfrm>
          <a:prstGeom prst="wedgeEllipseCallout">
            <a:avLst>
              <a:gd name="adj1" fmla="val -64711"/>
              <a:gd name="adj2" fmla="val 65546"/>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1.Input Language key</a:t>
            </a:r>
          </a:p>
        </p:txBody>
      </p:sp>
      <p:sp>
        <p:nvSpPr>
          <p:cNvPr id="27" name="Rectangle 26">
            <a:extLst>
              <a:ext uri="{FF2B5EF4-FFF2-40B4-BE49-F238E27FC236}">
                <a16:creationId xmlns:a16="http://schemas.microsoft.com/office/drawing/2014/main" id="{0CC86943-1CD1-428B-A329-7B273248764E}"/>
              </a:ext>
            </a:extLst>
          </p:cNvPr>
          <p:cNvSpPr/>
          <p:nvPr/>
        </p:nvSpPr>
        <p:spPr>
          <a:xfrm>
            <a:off x="232272" y="1733383"/>
            <a:ext cx="920668" cy="432000"/>
          </a:xfrm>
          <a:prstGeom prst="rect">
            <a:avLst/>
          </a:prstGeom>
          <a:noFill/>
          <a:ln>
            <a:solidFill>
              <a:srgbClr val="FF99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1000"/>
                                        <p:tgtEl>
                                          <p:spTgt spid="22"/>
                                        </p:tgtEl>
                                      </p:cBhvr>
                                    </p:animEffect>
                                    <p:anim calcmode="lin" valueType="num">
                                      <p:cBhvr>
                                        <p:cTn id="15" dur="1000" fill="hold"/>
                                        <p:tgtEl>
                                          <p:spTgt spid="22"/>
                                        </p:tgtEl>
                                        <p:attrNameLst>
                                          <p:attrName>ppt_x</p:attrName>
                                        </p:attrNameLst>
                                      </p:cBhvr>
                                      <p:tavLst>
                                        <p:tav tm="0">
                                          <p:val>
                                            <p:strVal val="#ppt_x"/>
                                          </p:val>
                                        </p:tav>
                                        <p:tav tm="100000">
                                          <p:val>
                                            <p:strVal val="#ppt_x"/>
                                          </p:val>
                                        </p:tav>
                                      </p:tavLst>
                                    </p:anim>
                                    <p:anim calcmode="lin" valueType="num">
                                      <p:cBhvr>
                                        <p:cTn id="1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1000"/>
                                        <p:tgtEl>
                                          <p:spTgt spid="23"/>
                                        </p:tgtEl>
                                      </p:cBhvr>
                                    </p:animEffect>
                                    <p:anim calcmode="lin" valueType="num">
                                      <p:cBhvr>
                                        <p:cTn id="22" dur="1000" fill="hold"/>
                                        <p:tgtEl>
                                          <p:spTgt spid="23"/>
                                        </p:tgtEl>
                                        <p:attrNameLst>
                                          <p:attrName>ppt_x</p:attrName>
                                        </p:attrNameLst>
                                      </p:cBhvr>
                                      <p:tavLst>
                                        <p:tav tm="0">
                                          <p:val>
                                            <p:strVal val="#ppt_x"/>
                                          </p:val>
                                        </p:tav>
                                        <p:tav tm="100000">
                                          <p:val>
                                            <p:strVal val="#ppt_x"/>
                                          </p:val>
                                        </p:tav>
                                      </p:tavLst>
                                    </p:anim>
                                    <p:anim calcmode="lin" valueType="num">
                                      <p:cBhvr>
                                        <p:cTn id="23"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1000"/>
                                        <p:tgtEl>
                                          <p:spTgt spid="24"/>
                                        </p:tgtEl>
                                      </p:cBhvr>
                                    </p:animEffect>
                                    <p:anim calcmode="lin" valueType="num">
                                      <p:cBhvr>
                                        <p:cTn id="29" dur="1000" fill="hold"/>
                                        <p:tgtEl>
                                          <p:spTgt spid="24"/>
                                        </p:tgtEl>
                                        <p:attrNameLst>
                                          <p:attrName>ppt_x</p:attrName>
                                        </p:attrNameLst>
                                      </p:cBhvr>
                                      <p:tavLst>
                                        <p:tav tm="0">
                                          <p:val>
                                            <p:strVal val="#ppt_x"/>
                                          </p:val>
                                        </p:tav>
                                        <p:tav tm="100000">
                                          <p:val>
                                            <p:strVal val="#ppt_x"/>
                                          </p:val>
                                        </p:tav>
                                      </p:tavLst>
                                    </p:anim>
                                    <p:anim calcmode="lin" valueType="num">
                                      <p:cBhvr>
                                        <p:cTn id="30"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7"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1000"/>
                                        <p:tgtEl>
                                          <p:spTgt spid="26"/>
                                        </p:tgtEl>
                                      </p:cBhvr>
                                    </p:animEffect>
                                    <p:anim calcmode="lin" valueType="num">
                                      <p:cBhvr>
                                        <p:cTn id="43" dur="1000" fill="hold"/>
                                        <p:tgtEl>
                                          <p:spTgt spid="26"/>
                                        </p:tgtEl>
                                        <p:attrNameLst>
                                          <p:attrName>ppt_x</p:attrName>
                                        </p:attrNameLst>
                                      </p:cBhvr>
                                      <p:tavLst>
                                        <p:tav tm="0">
                                          <p:val>
                                            <p:strVal val="#ppt_x"/>
                                          </p:val>
                                        </p:tav>
                                        <p:tav tm="100000">
                                          <p:val>
                                            <p:strVal val="#ppt_x"/>
                                          </p:val>
                                        </p:tav>
                                      </p:tavLst>
                                    </p:anim>
                                    <p:anim calcmode="lin" valueType="num">
                                      <p:cBhvr>
                                        <p:cTn id="44"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624D0388-C164-4ED4-985D-60AECFE13B3C}"/>
              </a:ext>
            </a:extLst>
          </p:cNvPr>
          <p:cNvSpPr>
            <a:spLocks noGrp="1" noChangeArrowheads="1"/>
          </p:cNvSpPr>
          <p:nvPr>
            <p:ph type="title"/>
          </p:nvPr>
        </p:nvSpPr>
        <p:spPr>
          <a:xfrm>
            <a:off x="47625" y="304800"/>
            <a:ext cx="76485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Order</a:t>
            </a:r>
          </a:p>
        </p:txBody>
      </p:sp>
      <p:pic>
        <p:nvPicPr>
          <p:cNvPr id="114691" name="Picture 3">
            <a:extLst>
              <a:ext uri="{FF2B5EF4-FFF2-40B4-BE49-F238E27FC236}">
                <a16:creationId xmlns:a16="http://schemas.microsoft.com/office/drawing/2014/main" id="{E3314AB4-61EF-4032-B554-207D29396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19200"/>
            <a:ext cx="5105400" cy="3506788"/>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14692" name="AutoShape 5">
            <a:extLst>
              <a:ext uri="{FF2B5EF4-FFF2-40B4-BE49-F238E27FC236}">
                <a16:creationId xmlns:a16="http://schemas.microsoft.com/office/drawing/2014/main" id="{3B2B5EEB-F2E5-4E5A-941A-65FB3D7EA62A}"/>
              </a:ext>
            </a:extLst>
          </p:cNvPr>
          <p:cNvSpPr>
            <a:spLocks/>
          </p:cNvSpPr>
          <p:nvPr/>
        </p:nvSpPr>
        <p:spPr bwMode="auto">
          <a:xfrm>
            <a:off x="7315200" y="1104900"/>
            <a:ext cx="1371600" cy="266700"/>
          </a:xfrm>
          <a:prstGeom prst="accentBorderCallout2">
            <a:avLst>
              <a:gd name="adj1" fmla="val 42856"/>
              <a:gd name="adj2" fmla="val -5556"/>
              <a:gd name="adj3" fmla="val 42856"/>
              <a:gd name="adj4" fmla="val -193171"/>
              <a:gd name="adj5" fmla="val 476190"/>
              <a:gd name="adj6" fmla="val -38796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Click on Logistics</a:t>
            </a:r>
          </a:p>
        </p:txBody>
      </p:sp>
      <p:sp>
        <p:nvSpPr>
          <p:cNvPr id="114693" name="AutoShape 6">
            <a:extLst>
              <a:ext uri="{FF2B5EF4-FFF2-40B4-BE49-F238E27FC236}">
                <a16:creationId xmlns:a16="http://schemas.microsoft.com/office/drawing/2014/main" id="{F2A99F57-3734-4D67-BAAE-DEAFC5F10BBF}"/>
              </a:ext>
            </a:extLst>
          </p:cNvPr>
          <p:cNvSpPr>
            <a:spLocks/>
          </p:cNvSpPr>
          <p:nvPr/>
        </p:nvSpPr>
        <p:spPr bwMode="auto">
          <a:xfrm>
            <a:off x="7315200" y="1511300"/>
            <a:ext cx="1447800" cy="355600"/>
          </a:xfrm>
          <a:prstGeom prst="accentBorderCallout2">
            <a:avLst>
              <a:gd name="adj1" fmla="val 32144"/>
              <a:gd name="adj2" fmla="val -5264"/>
              <a:gd name="adj3" fmla="val 32144"/>
              <a:gd name="adj4" fmla="val -171380"/>
              <a:gd name="adj5" fmla="val 303569"/>
              <a:gd name="adj6" fmla="val -35877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Click on Materials management</a:t>
            </a:r>
          </a:p>
        </p:txBody>
      </p:sp>
      <p:sp>
        <p:nvSpPr>
          <p:cNvPr id="114694" name="AutoShape 7">
            <a:extLst>
              <a:ext uri="{FF2B5EF4-FFF2-40B4-BE49-F238E27FC236}">
                <a16:creationId xmlns:a16="http://schemas.microsoft.com/office/drawing/2014/main" id="{0E71176D-2445-4B1D-84CC-ACCF43114391}"/>
              </a:ext>
            </a:extLst>
          </p:cNvPr>
          <p:cNvSpPr>
            <a:spLocks/>
          </p:cNvSpPr>
          <p:nvPr/>
        </p:nvSpPr>
        <p:spPr bwMode="auto">
          <a:xfrm>
            <a:off x="7315200" y="2755900"/>
            <a:ext cx="1447800" cy="444500"/>
          </a:xfrm>
          <a:prstGeom prst="accentBorderCallout2">
            <a:avLst>
              <a:gd name="adj1" fmla="val 25713"/>
              <a:gd name="adj2" fmla="val -5264"/>
              <a:gd name="adj3" fmla="val 25713"/>
              <a:gd name="adj4" fmla="val -175657"/>
              <a:gd name="adj5" fmla="val 57144"/>
              <a:gd name="adj6" fmla="val -332458"/>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Click on Purchase order</a:t>
            </a:r>
          </a:p>
        </p:txBody>
      </p:sp>
      <p:sp>
        <p:nvSpPr>
          <p:cNvPr id="114695" name="AutoShape 8">
            <a:extLst>
              <a:ext uri="{FF2B5EF4-FFF2-40B4-BE49-F238E27FC236}">
                <a16:creationId xmlns:a16="http://schemas.microsoft.com/office/drawing/2014/main" id="{B9549B85-6652-4B22-AE4E-ED2FA3F94618}"/>
              </a:ext>
            </a:extLst>
          </p:cNvPr>
          <p:cNvSpPr>
            <a:spLocks/>
          </p:cNvSpPr>
          <p:nvPr/>
        </p:nvSpPr>
        <p:spPr bwMode="auto">
          <a:xfrm>
            <a:off x="7315200" y="3619500"/>
            <a:ext cx="1295400" cy="342900"/>
          </a:xfrm>
          <a:prstGeom prst="accentBorderCallout2">
            <a:avLst>
              <a:gd name="adj1" fmla="val 33333"/>
              <a:gd name="adj2" fmla="val -5884"/>
              <a:gd name="adj3" fmla="val 33333"/>
              <a:gd name="adj4" fmla="val -192278"/>
              <a:gd name="adj5" fmla="val -103704"/>
              <a:gd name="adj6" fmla="val -35784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Click on Create</a:t>
            </a:r>
          </a:p>
        </p:txBody>
      </p:sp>
      <p:sp>
        <p:nvSpPr>
          <p:cNvPr id="114696" name="AutoShape 9">
            <a:extLst>
              <a:ext uri="{FF2B5EF4-FFF2-40B4-BE49-F238E27FC236}">
                <a16:creationId xmlns:a16="http://schemas.microsoft.com/office/drawing/2014/main" id="{83C7DA8C-4834-408B-ACDB-705ABFD56DC1}"/>
              </a:ext>
            </a:extLst>
          </p:cNvPr>
          <p:cNvSpPr>
            <a:spLocks/>
          </p:cNvSpPr>
          <p:nvPr/>
        </p:nvSpPr>
        <p:spPr bwMode="auto">
          <a:xfrm>
            <a:off x="7315200" y="4343400"/>
            <a:ext cx="1295400" cy="533400"/>
          </a:xfrm>
          <a:prstGeom prst="accentBorderCallout2">
            <a:avLst>
              <a:gd name="adj1" fmla="val 21431"/>
              <a:gd name="adj2" fmla="val -5884"/>
              <a:gd name="adj3" fmla="val 21431"/>
              <a:gd name="adj4" fmla="val -179903"/>
              <a:gd name="adj5" fmla="val -166667"/>
              <a:gd name="adj6" fmla="val -33627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6. Double click on Vendor/supplying plant known</a:t>
            </a:r>
          </a:p>
        </p:txBody>
      </p:sp>
      <p:sp>
        <p:nvSpPr>
          <p:cNvPr id="114697" name="AutoShape 10">
            <a:extLst>
              <a:ext uri="{FF2B5EF4-FFF2-40B4-BE49-F238E27FC236}">
                <a16:creationId xmlns:a16="http://schemas.microsoft.com/office/drawing/2014/main" id="{DCB82FDC-332C-4B8F-9687-B45F2E5EBFF8}"/>
              </a:ext>
            </a:extLst>
          </p:cNvPr>
          <p:cNvSpPr>
            <a:spLocks/>
          </p:cNvSpPr>
          <p:nvPr/>
        </p:nvSpPr>
        <p:spPr bwMode="auto">
          <a:xfrm>
            <a:off x="7302500" y="2120900"/>
            <a:ext cx="1460500" cy="241300"/>
          </a:xfrm>
          <a:prstGeom prst="accentBorderCallout2">
            <a:avLst>
              <a:gd name="adj1" fmla="val 47370"/>
              <a:gd name="adj2" fmla="val -5218"/>
              <a:gd name="adj3" fmla="val 47370"/>
              <a:gd name="adj4" fmla="val -168806"/>
              <a:gd name="adj5" fmla="val 289472"/>
              <a:gd name="adj6" fmla="val -340870"/>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Click on Purchasing</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92" name="Picture 12">
            <a:extLst>
              <a:ext uri="{FF2B5EF4-FFF2-40B4-BE49-F238E27FC236}">
                <a16:creationId xmlns:a16="http://schemas.microsoft.com/office/drawing/2014/main" id="{C311784B-9495-44F7-B57B-0F4AF4F2200C}"/>
              </a:ext>
            </a:extLst>
          </p:cNvPr>
          <p:cNvPicPr>
            <a:picLocks noChangeAspect="1" noChangeArrowheads="1"/>
          </p:cNvPicPr>
          <p:nvPr/>
        </p:nvPicPr>
        <p:blipFill>
          <a:blip r:embed="rId3"/>
          <a:srcRect/>
          <a:stretch>
            <a:fillRect/>
          </a:stretch>
        </p:blipFill>
        <p:spPr bwMode="auto">
          <a:xfrm>
            <a:off x="228600" y="1547813"/>
            <a:ext cx="8153400" cy="2414587"/>
          </a:xfrm>
          <a:prstGeom prst="rect">
            <a:avLst/>
          </a:prstGeom>
          <a:noFill/>
          <a:ln>
            <a:noFill/>
          </a:ln>
          <a:effectLst>
            <a:prstShdw prst="shdw17" dist="17961" dir="2700000">
              <a:schemeClr val="accent1">
                <a:gamma/>
                <a:shade val="60000"/>
                <a:invGamma/>
              </a:schemeClr>
            </a:prstShdw>
          </a:effectLst>
        </p:spPr>
      </p:pic>
      <p:sp>
        <p:nvSpPr>
          <p:cNvPr id="116739" name="Rectangle 2">
            <a:extLst>
              <a:ext uri="{FF2B5EF4-FFF2-40B4-BE49-F238E27FC236}">
                <a16:creationId xmlns:a16="http://schemas.microsoft.com/office/drawing/2014/main" id="{170D1A83-20A0-4005-970E-14509DF700A0}"/>
              </a:ext>
            </a:extLst>
          </p:cNvPr>
          <p:cNvSpPr>
            <a:spLocks noGrp="1" noChangeArrowheads="1"/>
          </p:cNvSpPr>
          <p:nvPr>
            <p:ph type="title"/>
          </p:nvPr>
        </p:nvSpPr>
        <p:spPr>
          <a:xfrm>
            <a:off x="76200" y="304800"/>
            <a:ext cx="76485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Purchase Order Header</a:t>
            </a:r>
          </a:p>
        </p:txBody>
      </p:sp>
      <p:sp>
        <p:nvSpPr>
          <p:cNvPr id="116740" name="AutoShape 9">
            <a:extLst>
              <a:ext uri="{FF2B5EF4-FFF2-40B4-BE49-F238E27FC236}">
                <a16:creationId xmlns:a16="http://schemas.microsoft.com/office/drawing/2014/main" id="{F85B741A-0F20-4D38-850B-E3B6EE2A5F1A}"/>
              </a:ext>
            </a:extLst>
          </p:cNvPr>
          <p:cNvSpPr>
            <a:spLocks/>
          </p:cNvSpPr>
          <p:nvPr/>
        </p:nvSpPr>
        <p:spPr bwMode="auto">
          <a:xfrm>
            <a:off x="6781800" y="838200"/>
            <a:ext cx="2133600" cy="457200"/>
          </a:xfrm>
          <a:prstGeom prst="accentBorderCallout2">
            <a:avLst>
              <a:gd name="adj1" fmla="val 20931"/>
              <a:gd name="adj2" fmla="val -3569"/>
              <a:gd name="adj3" fmla="val 20931"/>
              <a:gd name="adj4" fmla="val -125000"/>
              <a:gd name="adj5" fmla="val 274417"/>
              <a:gd name="adj6" fmla="val -253569"/>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Document Type Choose required document type from the drop down</a:t>
            </a:r>
          </a:p>
        </p:txBody>
      </p:sp>
      <p:sp>
        <p:nvSpPr>
          <p:cNvPr id="116741" name="AutoShape 10">
            <a:extLst>
              <a:ext uri="{FF2B5EF4-FFF2-40B4-BE49-F238E27FC236}">
                <a16:creationId xmlns:a16="http://schemas.microsoft.com/office/drawing/2014/main" id="{9A74EB06-E1F8-4A9C-ADE1-3801FE3344A0}"/>
              </a:ext>
            </a:extLst>
          </p:cNvPr>
          <p:cNvSpPr>
            <a:spLocks/>
          </p:cNvSpPr>
          <p:nvPr/>
        </p:nvSpPr>
        <p:spPr bwMode="auto">
          <a:xfrm>
            <a:off x="6781800" y="1447800"/>
            <a:ext cx="2209800" cy="558800"/>
          </a:xfrm>
          <a:prstGeom prst="accentBorderCallout2">
            <a:avLst>
              <a:gd name="adj1" fmla="val 20454"/>
              <a:gd name="adj2" fmla="val -3449"/>
              <a:gd name="adj3" fmla="val 20454"/>
              <a:gd name="adj4" fmla="val -100505"/>
              <a:gd name="adj5" fmla="val 148468"/>
              <a:gd name="adj6" fmla="val -213764"/>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Nothing to be mentioned here.  Number to be entered In case of External document numbering</a:t>
            </a:r>
          </a:p>
        </p:txBody>
      </p:sp>
      <p:sp>
        <p:nvSpPr>
          <p:cNvPr id="116742" name="AutoShape 11">
            <a:extLst>
              <a:ext uri="{FF2B5EF4-FFF2-40B4-BE49-F238E27FC236}">
                <a16:creationId xmlns:a16="http://schemas.microsoft.com/office/drawing/2014/main" id="{5717CC1D-4496-4F86-83DA-1285EA181006}"/>
              </a:ext>
            </a:extLst>
          </p:cNvPr>
          <p:cNvSpPr>
            <a:spLocks/>
          </p:cNvSpPr>
          <p:nvPr/>
        </p:nvSpPr>
        <p:spPr bwMode="auto">
          <a:xfrm>
            <a:off x="4495800" y="2971800"/>
            <a:ext cx="2438400" cy="381000"/>
          </a:xfrm>
          <a:prstGeom prst="accentBorderCallout2">
            <a:avLst>
              <a:gd name="adj1" fmla="val 30000"/>
              <a:gd name="adj2" fmla="val -3125"/>
              <a:gd name="adj3" fmla="val 30000"/>
              <a:gd name="adj4" fmla="val -7944"/>
              <a:gd name="adj5" fmla="val -186667"/>
              <a:gd name="adj6" fmla="val -8856"/>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3.Vendor code to be entered here</a:t>
            </a:r>
          </a:p>
        </p:txBody>
      </p:sp>
      <p:sp>
        <p:nvSpPr>
          <p:cNvPr id="116743" name="AutoShape 12">
            <a:extLst>
              <a:ext uri="{FF2B5EF4-FFF2-40B4-BE49-F238E27FC236}">
                <a16:creationId xmlns:a16="http://schemas.microsoft.com/office/drawing/2014/main" id="{2ED611BF-53FB-4E32-B167-A6BDDAE808C2}"/>
              </a:ext>
            </a:extLst>
          </p:cNvPr>
          <p:cNvSpPr>
            <a:spLocks/>
          </p:cNvSpPr>
          <p:nvPr/>
        </p:nvSpPr>
        <p:spPr bwMode="auto">
          <a:xfrm>
            <a:off x="4495800" y="3429000"/>
            <a:ext cx="2438400" cy="304800"/>
          </a:xfrm>
          <a:prstGeom prst="accentBorderCallout2">
            <a:avLst>
              <a:gd name="adj1" fmla="val 37500"/>
              <a:gd name="adj2" fmla="val 103125"/>
              <a:gd name="adj3" fmla="val 37500"/>
              <a:gd name="adj4" fmla="val 111199"/>
              <a:gd name="adj5" fmla="val -356981"/>
              <a:gd name="adj6" fmla="val 72699"/>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System date will be defaulted</a:t>
            </a:r>
          </a:p>
        </p:txBody>
      </p:sp>
      <p:sp>
        <p:nvSpPr>
          <p:cNvPr id="116744" name="AutoShape 13">
            <a:extLst>
              <a:ext uri="{FF2B5EF4-FFF2-40B4-BE49-F238E27FC236}">
                <a16:creationId xmlns:a16="http://schemas.microsoft.com/office/drawing/2014/main" id="{B670E037-F31B-4EAC-8A57-A6D19A591062}"/>
              </a:ext>
            </a:extLst>
          </p:cNvPr>
          <p:cNvSpPr>
            <a:spLocks/>
          </p:cNvSpPr>
          <p:nvPr/>
        </p:nvSpPr>
        <p:spPr bwMode="auto">
          <a:xfrm>
            <a:off x="2819400" y="2819400"/>
            <a:ext cx="76200" cy="762000"/>
          </a:xfrm>
          <a:prstGeom prst="rightBrace">
            <a:avLst>
              <a:gd name="adj1" fmla="val 8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6745" name="AutoShape 14">
            <a:extLst>
              <a:ext uri="{FF2B5EF4-FFF2-40B4-BE49-F238E27FC236}">
                <a16:creationId xmlns:a16="http://schemas.microsoft.com/office/drawing/2014/main" id="{345742D8-1FC9-4139-9919-414F6B78B83E}"/>
              </a:ext>
            </a:extLst>
          </p:cNvPr>
          <p:cNvSpPr>
            <a:spLocks/>
          </p:cNvSpPr>
          <p:nvPr/>
        </p:nvSpPr>
        <p:spPr bwMode="auto">
          <a:xfrm>
            <a:off x="4572000" y="4419600"/>
            <a:ext cx="2362200" cy="558800"/>
          </a:xfrm>
          <a:prstGeom prst="accentBorderCallout2">
            <a:avLst>
              <a:gd name="adj1" fmla="val 20454"/>
              <a:gd name="adj2" fmla="val -3227"/>
              <a:gd name="adj3" fmla="val 20454"/>
              <a:gd name="adj4" fmla="val -37704"/>
              <a:gd name="adj5" fmla="val -220750"/>
              <a:gd name="adj6" fmla="val -72120"/>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Org details like Purchase org, Purchase group and Company code need to mentioned  here</a:t>
            </a:r>
          </a:p>
        </p:txBody>
      </p:sp>
      <p:sp>
        <p:nvSpPr>
          <p:cNvPr id="116746" name="AutoShape 16">
            <a:extLst>
              <a:ext uri="{FF2B5EF4-FFF2-40B4-BE49-F238E27FC236}">
                <a16:creationId xmlns:a16="http://schemas.microsoft.com/office/drawing/2014/main" id="{DFC1D59C-2091-4C05-B4F5-C40C5D307B83}"/>
              </a:ext>
            </a:extLst>
          </p:cNvPr>
          <p:cNvSpPr>
            <a:spLocks/>
          </p:cNvSpPr>
          <p:nvPr/>
        </p:nvSpPr>
        <p:spPr bwMode="auto">
          <a:xfrm>
            <a:off x="4572000" y="3810000"/>
            <a:ext cx="2362200" cy="558800"/>
          </a:xfrm>
          <a:prstGeom prst="accentBorderCallout2">
            <a:avLst>
              <a:gd name="adj1" fmla="val 20454"/>
              <a:gd name="adj2" fmla="val -3227"/>
              <a:gd name="adj3" fmla="val 20454"/>
              <a:gd name="adj4" fmla="val -17204"/>
              <a:gd name="adj5" fmla="val -228657"/>
              <a:gd name="adj6" fmla="val -83111"/>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PO Header related Texts are maintained in this tab</a:t>
            </a:r>
          </a:p>
        </p:txBody>
      </p:sp>
      <p:sp>
        <p:nvSpPr>
          <p:cNvPr id="116747" name="AutoShape 17">
            <a:extLst>
              <a:ext uri="{FF2B5EF4-FFF2-40B4-BE49-F238E27FC236}">
                <a16:creationId xmlns:a16="http://schemas.microsoft.com/office/drawing/2014/main" id="{EB4E654C-6F32-41B4-A718-7015E0A0CBFD}"/>
              </a:ext>
            </a:extLst>
          </p:cNvPr>
          <p:cNvSpPr>
            <a:spLocks/>
          </p:cNvSpPr>
          <p:nvPr/>
        </p:nvSpPr>
        <p:spPr bwMode="auto">
          <a:xfrm>
            <a:off x="4572000" y="5105400"/>
            <a:ext cx="2362200" cy="558800"/>
          </a:xfrm>
          <a:prstGeom prst="accentBorderCallout2">
            <a:avLst>
              <a:gd name="adj1" fmla="val 20454"/>
              <a:gd name="adj2" fmla="val -3227"/>
              <a:gd name="adj3" fmla="val 20454"/>
              <a:gd name="adj4" fmla="val -91801"/>
              <a:gd name="adj5" fmla="val -456819"/>
              <a:gd name="adj6" fmla="val -122042"/>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6. Payment terms, Incoterms, Exchange rates are all maintained in this tab</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9">
            <a:extLst>
              <a:ext uri="{FF2B5EF4-FFF2-40B4-BE49-F238E27FC236}">
                <a16:creationId xmlns:a16="http://schemas.microsoft.com/office/drawing/2014/main" id="{1956B957-79EC-4DE9-8E22-BE75E17A1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3543300" cy="182880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18787" name="Rectangle 2">
            <a:extLst>
              <a:ext uri="{FF2B5EF4-FFF2-40B4-BE49-F238E27FC236}">
                <a16:creationId xmlns:a16="http://schemas.microsoft.com/office/drawing/2014/main" id="{EF001E7D-2125-4D66-B4BF-0E842E5FC845}"/>
              </a:ext>
            </a:extLst>
          </p:cNvPr>
          <p:cNvSpPr>
            <a:spLocks noGrp="1" noChangeArrowheads="1"/>
          </p:cNvSpPr>
          <p:nvPr>
            <p:ph type="title"/>
          </p:nvPr>
        </p:nvSpPr>
        <p:spPr>
          <a:xfrm>
            <a:off x="152400" y="304800"/>
            <a:ext cx="8763000"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PO Document overview</a:t>
            </a:r>
          </a:p>
        </p:txBody>
      </p:sp>
      <p:pic>
        <p:nvPicPr>
          <p:cNvPr id="118788" name="Picture 3">
            <a:extLst>
              <a:ext uri="{FF2B5EF4-FFF2-40B4-BE49-F238E27FC236}">
                <a16:creationId xmlns:a16="http://schemas.microsoft.com/office/drawing/2014/main" id="{94CB41B3-74D2-41D2-A1F0-DC1B7616B4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5943600" cy="28575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18789" name="AutoShape 4">
            <a:extLst>
              <a:ext uri="{FF2B5EF4-FFF2-40B4-BE49-F238E27FC236}">
                <a16:creationId xmlns:a16="http://schemas.microsoft.com/office/drawing/2014/main" id="{D2D62A24-99C5-42FE-8B68-95DE2705654A}"/>
              </a:ext>
            </a:extLst>
          </p:cNvPr>
          <p:cNvSpPr>
            <a:spLocks/>
          </p:cNvSpPr>
          <p:nvPr/>
        </p:nvSpPr>
        <p:spPr bwMode="auto">
          <a:xfrm>
            <a:off x="6705600" y="1295400"/>
            <a:ext cx="2209800" cy="571500"/>
          </a:xfrm>
          <a:prstGeom prst="accentBorderCallout2">
            <a:avLst>
              <a:gd name="adj1" fmla="val 20000"/>
              <a:gd name="adj2" fmla="val -3449"/>
              <a:gd name="adj3" fmla="val 20000"/>
              <a:gd name="adj4" fmla="val -122412"/>
              <a:gd name="adj5" fmla="val -17778"/>
              <a:gd name="adj6" fmla="val -245977"/>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Document overview OFF for closing overview screen On for opening overview screen.</a:t>
            </a:r>
          </a:p>
        </p:txBody>
      </p:sp>
      <p:sp>
        <p:nvSpPr>
          <p:cNvPr id="118790" name="AutoShape 8">
            <a:extLst>
              <a:ext uri="{FF2B5EF4-FFF2-40B4-BE49-F238E27FC236}">
                <a16:creationId xmlns:a16="http://schemas.microsoft.com/office/drawing/2014/main" id="{149CFFEC-F2F3-4C3B-B0E3-92BAFA570E60}"/>
              </a:ext>
            </a:extLst>
          </p:cNvPr>
          <p:cNvSpPr>
            <a:spLocks/>
          </p:cNvSpPr>
          <p:nvPr/>
        </p:nvSpPr>
        <p:spPr bwMode="auto">
          <a:xfrm>
            <a:off x="4267200" y="1676400"/>
            <a:ext cx="2209800" cy="533400"/>
          </a:xfrm>
          <a:prstGeom prst="accentBorderCallout2">
            <a:avLst>
              <a:gd name="adj1" fmla="val 21431"/>
              <a:gd name="adj2" fmla="val -3449"/>
              <a:gd name="adj3" fmla="val 21431"/>
              <a:gd name="adj4" fmla="val -94324"/>
              <a:gd name="adj5" fmla="val 100000"/>
              <a:gd name="adj6" fmla="val -16034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Selection variant button and its list</a:t>
            </a:r>
          </a:p>
        </p:txBody>
      </p:sp>
      <p:pic>
        <p:nvPicPr>
          <p:cNvPr id="118791" name="Picture 10">
            <a:extLst>
              <a:ext uri="{FF2B5EF4-FFF2-40B4-BE49-F238E27FC236}">
                <a16:creationId xmlns:a16="http://schemas.microsoft.com/office/drawing/2014/main" id="{040444BF-B702-4A0E-B8B0-0F2FE01365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905000"/>
            <a:ext cx="1233488" cy="1981200"/>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18792" name="Text Box 11">
            <a:extLst>
              <a:ext uri="{FF2B5EF4-FFF2-40B4-BE49-F238E27FC236}">
                <a16:creationId xmlns:a16="http://schemas.microsoft.com/office/drawing/2014/main" id="{E9ACD92E-E640-4C91-B717-BF25E6A189A0}"/>
              </a:ext>
            </a:extLst>
          </p:cNvPr>
          <p:cNvSpPr txBox="1">
            <a:spLocks noChangeArrowheads="1"/>
          </p:cNvSpPr>
          <p:nvPr/>
        </p:nvSpPr>
        <p:spPr bwMode="auto">
          <a:xfrm>
            <a:off x="4098925" y="5070475"/>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3" name="Line 14">
            <a:extLst>
              <a:ext uri="{FF2B5EF4-FFF2-40B4-BE49-F238E27FC236}">
                <a16:creationId xmlns:a16="http://schemas.microsoft.com/office/drawing/2014/main" id="{05B7036B-A1C6-4A45-BD4F-1CE188F1527A}"/>
              </a:ext>
            </a:extLst>
          </p:cNvPr>
          <p:cNvSpPr>
            <a:spLocks noChangeShapeType="1"/>
          </p:cNvSpPr>
          <p:nvPr/>
        </p:nvSpPr>
        <p:spPr bwMode="auto">
          <a:xfrm>
            <a:off x="5867400" y="2057400"/>
            <a:ext cx="9144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18794" name="Picture 15">
            <a:extLst>
              <a:ext uri="{FF2B5EF4-FFF2-40B4-BE49-F238E27FC236}">
                <a16:creationId xmlns:a16="http://schemas.microsoft.com/office/drawing/2014/main" id="{1CE83578-7D8B-4E27-B94A-D615D1E73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905000"/>
            <a:ext cx="295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5" name="AutoShape 16">
            <a:extLst>
              <a:ext uri="{FF2B5EF4-FFF2-40B4-BE49-F238E27FC236}">
                <a16:creationId xmlns:a16="http://schemas.microsoft.com/office/drawing/2014/main" id="{205EBB9C-A1E1-425F-A05B-F791A937AF9F}"/>
              </a:ext>
            </a:extLst>
          </p:cNvPr>
          <p:cNvSpPr>
            <a:spLocks/>
          </p:cNvSpPr>
          <p:nvPr/>
        </p:nvSpPr>
        <p:spPr bwMode="auto">
          <a:xfrm>
            <a:off x="4191000" y="2438400"/>
            <a:ext cx="2362200" cy="685800"/>
          </a:xfrm>
          <a:prstGeom prst="accentBorderCallout2">
            <a:avLst>
              <a:gd name="adj1" fmla="val 16667"/>
              <a:gd name="adj2" fmla="val -3227"/>
              <a:gd name="adj3" fmla="val 16667"/>
              <a:gd name="adj4" fmla="val -85079"/>
              <a:gd name="adj5" fmla="val -24074"/>
              <a:gd name="adj6" fmla="val -13333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Adopt button. Used for copying contents of Purchasing document to Purchase order screen </a:t>
            </a:r>
          </a:p>
        </p:txBody>
      </p:sp>
      <p:pic>
        <p:nvPicPr>
          <p:cNvPr id="118796" name="Picture 17">
            <a:extLst>
              <a:ext uri="{FF2B5EF4-FFF2-40B4-BE49-F238E27FC236}">
                <a16:creationId xmlns:a16="http://schemas.microsoft.com/office/drawing/2014/main" id="{0B46D6FB-5C64-4167-B8F5-E2113131E3A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819400"/>
            <a:ext cx="26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97" name="Picture 18">
            <a:extLst>
              <a:ext uri="{FF2B5EF4-FFF2-40B4-BE49-F238E27FC236}">
                <a16:creationId xmlns:a16="http://schemas.microsoft.com/office/drawing/2014/main" id="{996F7D81-E871-4CC5-B3B9-B76052D791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572000"/>
            <a:ext cx="5257800" cy="19050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18798" name="AutoShape 19">
            <a:extLst>
              <a:ext uri="{FF2B5EF4-FFF2-40B4-BE49-F238E27FC236}">
                <a16:creationId xmlns:a16="http://schemas.microsoft.com/office/drawing/2014/main" id="{D0EA8941-8378-4793-9387-875542ED569B}"/>
              </a:ext>
            </a:extLst>
          </p:cNvPr>
          <p:cNvSpPr>
            <a:spLocks/>
          </p:cNvSpPr>
          <p:nvPr/>
        </p:nvSpPr>
        <p:spPr bwMode="auto">
          <a:xfrm>
            <a:off x="1600200" y="2514600"/>
            <a:ext cx="152400" cy="609600"/>
          </a:xfrm>
          <a:prstGeom prst="rightBrace">
            <a:avLst>
              <a:gd name="adj1" fmla="val 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18799" name="AutoShape 20">
            <a:extLst>
              <a:ext uri="{FF2B5EF4-FFF2-40B4-BE49-F238E27FC236}">
                <a16:creationId xmlns:a16="http://schemas.microsoft.com/office/drawing/2014/main" id="{2404C771-7A70-4699-8030-5619580EA892}"/>
              </a:ext>
            </a:extLst>
          </p:cNvPr>
          <p:cNvSpPr>
            <a:spLocks/>
          </p:cNvSpPr>
          <p:nvPr/>
        </p:nvSpPr>
        <p:spPr bwMode="auto">
          <a:xfrm>
            <a:off x="4191000" y="3429000"/>
            <a:ext cx="2438400" cy="838200"/>
          </a:xfrm>
          <a:prstGeom prst="accentBorderCallout2">
            <a:avLst>
              <a:gd name="adj1" fmla="val 13634"/>
              <a:gd name="adj2" fmla="val -3125"/>
              <a:gd name="adj3" fmla="val 13634"/>
              <a:gd name="adj4" fmla="val -76495"/>
              <a:gd name="adj5" fmla="val -74241"/>
              <a:gd name="adj6" fmla="val -101042"/>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4.List of documents selected based on the inputs provided in the input screen. User can select the entire document or select lineitems wise and adopt to Purchase order.</a:t>
            </a:r>
          </a:p>
        </p:txBody>
      </p:sp>
      <p:sp>
        <p:nvSpPr>
          <p:cNvPr id="118800" name="AutoShape 21">
            <a:extLst>
              <a:ext uri="{FF2B5EF4-FFF2-40B4-BE49-F238E27FC236}">
                <a16:creationId xmlns:a16="http://schemas.microsoft.com/office/drawing/2014/main" id="{436F49AB-ED72-4AEC-A312-A39320650014}"/>
              </a:ext>
            </a:extLst>
          </p:cNvPr>
          <p:cNvSpPr>
            <a:spLocks/>
          </p:cNvSpPr>
          <p:nvPr/>
        </p:nvSpPr>
        <p:spPr bwMode="auto">
          <a:xfrm>
            <a:off x="6553200" y="4495800"/>
            <a:ext cx="2438400" cy="838200"/>
          </a:xfrm>
          <a:prstGeom prst="accentBorderCallout2">
            <a:avLst>
              <a:gd name="adj1" fmla="val 13634"/>
              <a:gd name="adj2" fmla="val -3125"/>
              <a:gd name="adj3" fmla="val 13634"/>
              <a:gd name="adj4" fmla="val -73046"/>
              <a:gd name="adj5" fmla="val 156060"/>
              <a:gd name="adj6" fmla="val -96356"/>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Various inputs to select required purchasing documents to be adopted to purchase order.</a:t>
            </a:r>
          </a:p>
        </p:txBody>
      </p:sp>
      <p:sp>
        <p:nvSpPr>
          <p:cNvPr id="118801" name="AutoShape 22">
            <a:extLst>
              <a:ext uri="{FF2B5EF4-FFF2-40B4-BE49-F238E27FC236}">
                <a16:creationId xmlns:a16="http://schemas.microsoft.com/office/drawing/2014/main" id="{10182954-22C1-43A8-825D-393F9D2DC1FD}"/>
              </a:ext>
            </a:extLst>
          </p:cNvPr>
          <p:cNvSpPr>
            <a:spLocks/>
          </p:cNvSpPr>
          <p:nvPr/>
        </p:nvSpPr>
        <p:spPr bwMode="auto">
          <a:xfrm>
            <a:off x="4114800" y="5181600"/>
            <a:ext cx="76200" cy="1219200"/>
          </a:xfrm>
          <a:prstGeom prst="rightBrace">
            <a:avLst>
              <a:gd name="adj1" fmla="val 1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9">
            <a:extLst>
              <a:ext uri="{FF2B5EF4-FFF2-40B4-BE49-F238E27FC236}">
                <a16:creationId xmlns:a16="http://schemas.microsoft.com/office/drawing/2014/main" id="{900BA140-9B1E-47EA-9CA7-CD4AFF2646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3543300" cy="182880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0835" name="Rectangle 2">
            <a:extLst>
              <a:ext uri="{FF2B5EF4-FFF2-40B4-BE49-F238E27FC236}">
                <a16:creationId xmlns:a16="http://schemas.microsoft.com/office/drawing/2014/main" id="{73FD36F6-B8CA-4739-85A5-92104DD136CA}"/>
              </a:ext>
            </a:extLst>
          </p:cNvPr>
          <p:cNvSpPr>
            <a:spLocks noGrp="1" noChangeArrowheads="1"/>
          </p:cNvSpPr>
          <p:nvPr>
            <p:ph type="title"/>
          </p:nvPr>
        </p:nvSpPr>
        <p:spPr>
          <a:xfrm>
            <a:off x="152400" y="304800"/>
            <a:ext cx="8763000"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PO Document overview</a:t>
            </a:r>
          </a:p>
        </p:txBody>
      </p:sp>
      <p:pic>
        <p:nvPicPr>
          <p:cNvPr id="120836" name="Picture 3">
            <a:extLst>
              <a:ext uri="{FF2B5EF4-FFF2-40B4-BE49-F238E27FC236}">
                <a16:creationId xmlns:a16="http://schemas.microsoft.com/office/drawing/2014/main" id="{8ED09AF7-7B60-4FFD-B71B-29CE6A8682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066800"/>
            <a:ext cx="5943600" cy="28575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0837" name="AutoShape 4">
            <a:extLst>
              <a:ext uri="{FF2B5EF4-FFF2-40B4-BE49-F238E27FC236}">
                <a16:creationId xmlns:a16="http://schemas.microsoft.com/office/drawing/2014/main" id="{59BB29AD-4184-4E62-80A0-2C7C7073182E}"/>
              </a:ext>
            </a:extLst>
          </p:cNvPr>
          <p:cNvSpPr>
            <a:spLocks/>
          </p:cNvSpPr>
          <p:nvPr/>
        </p:nvSpPr>
        <p:spPr bwMode="auto">
          <a:xfrm>
            <a:off x="6705600" y="1295400"/>
            <a:ext cx="2209800" cy="571500"/>
          </a:xfrm>
          <a:prstGeom prst="accentBorderCallout2">
            <a:avLst>
              <a:gd name="adj1" fmla="val 20000"/>
              <a:gd name="adj2" fmla="val -3449"/>
              <a:gd name="adj3" fmla="val 20000"/>
              <a:gd name="adj4" fmla="val -122412"/>
              <a:gd name="adj5" fmla="val -17778"/>
              <a:gd name="adj6" fmla="val -245977"/>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Document overview OFF for closing overview screen On for opening overview screen.</a:t>
            </a:r>
          </a:p>
        </p:txBody>
      </p:sp>
      <p:sp>
        <p:nvSpPr>
          <p:cNvPr id="120838" name="AutoShape 8">
            <a:extLst>
              <a:ext uri="{FF2B5EF4-FFF2-40B4-BE49-F238E27FC236}">
                <a16:creationId xmlns:a16="http://schemas.microsoft.com/office/drawing/2014/main" id="{DBA7A6F3-7A37-48E4-84F5-FB9C0E711B96}"/>
              </a:ext>
            </a:extLst>
          </p:cNvPr>
          <p:cNvSpPr>
            <a:spLocks/>
          </p:cNvSpPr>
          <p:nvPr/>
        </p:nvSpPr>
        <p:spPr bwMode="auto">
          <a:xfrm>
            <a:off x="4267200" y="1676400"/>
            <a:ext cx="2209800" cy="533400"/>
          </a:xfrm>
          <a:prstGeom prst="accentBorderCallout2">
            <a:avLst>
              <a:gd name="adj1" fmla="val 21431"/>
              <a:gd name="adj2" fmla="val -3449"/>
              <a:gd name="adj3" fmla="val 21431"/>
              <a:gd name="adj4" fmla="val -94324"/>
              <a:gd name="adj5" fmla="val 100000"/>
              <a:gd name="adj6" fmla="val -16034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Selection variant button and its list</a:t>
            </a:r>
          </a:p>
        </p:txBody>
      </p:sp>
      <p:pic>
        <p:nvPicPr>
          <p:cNvPr id="120839" name="Picture 10">
            <a:extLst>
              <a:ext uri="{FF2B5EF4-FFF2-40B4-BE49-F238E27FC236}">
                <a16:creationId xmlns:a16="http://schemas.microsoft.com/office/drawing/2014/main" id="{C0F58315-B605-4B20-8AEB-74BC7866F4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1905000"/>
            <a:ext cx="1233488" cy="1981200"/>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0840" name="Text Box 11">
            <a:extLst>
              <a:ext uri="{FF2B5EF4-FFF2-40B4-BE49-F238E27FC236}">
                <a16:creationId xmlns:a16="http://schemas.microsoft.com/office/drawing/2014/main" id="{440CD933-258D-4F68-93C1-4669B34B2BBB}"/>
              </a:ext>
            </a:extLst>
          </p:cNvPr>
          <p:cNvSpPr txBox="1">
            <a:spLocks noChangeArrowheads="1"/>
          </p:cNvSpPr>
          <p:nvPr/>
        </p:nvSpPr>
        <p:spPr bwMode="auto">
          <a:xfrm>
            <a:off x="4098925" y="5070475"/>
            <a:ext cx="237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0841" name="Line 14">
            <a:extLst>
              <a:ext uri="{FF2B5EF4-FFF2-40B4-BE49-F238E27FC236}">
                <a16:creationId xmlns:a16="http://schemas.microsoft.com/office/drawing/2014/main" id="{07235AAB-6A8A-4FC9-9075-322D07DAAF43}"/>
              </a:ext>
            </a:extLst>
          </p:cNvPr>
          <p:cNvSpPr>
            <a:spLocks noChangeShapeType="1"/>
          </p:cNvSpPr>
          <p:nvPr/>
        </p:nvSpPr>
        <p:spPr bwMode="auto">
          <a:xfrm>
            <a:off x="5867400" y="2057400"/>
            <a:ext cx="914400" cy="304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20842" name="Picture 15">
            <a:extLst>
              <a:ext uri="{FF2B5EF4-FFF2-40B4-BE49-F238E27FC236}">
                <a16:creationId xmlns:a16="http://schemas.microsoft.com/office/drawing/2014/main" id="{0F2F7D24-3C26-4F74-8AED-42D32753A3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8200" y="1905000"/>
            <a:ext cx="295275"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43" name="AutoShape 16">
            <a:extLst>
              <a:ext uri="{FF2B5EF4-FFF2-40B4-BE49-F238E27FC236}">
                <a16:creationId xmlns:a16="http://schemas.microsoft.com/office/drawing/2014/main" id="{84CDD1AE-FB12-40F7-A137-D00190CD3D7D}"/>
              </a:ext>
            </a:extLst>
          </p:cNvPr>
          <p:cNvSpPr>
            <a:spLocks/>
          </p:cNvSpPr>
          <p:nvPr/>
        </p:nvSpPr>
        <p:spPr bwMode="auto">
          <a:xfrm>
            <a:off x="4191000" y="2438400"/>
            <a:ext cx="2362200" cy="685800"/>
          </a:xfrm>
          <a:prstGeom prst="accentBorderCallout2">
            <a:avLst>
              <a:gd name="adj1" fmla="val 16667"/>
              <a:gd name="adj2" fmla="val -3227"/>
              <a:gd name="adj3" fmla="val 16667"/>
              <a:gd name="adj4" fmla="val -85079"/>
              <a:gd name="adj5" fmla="val -24074"/>
              <a:gd name="adj6" fmla="val -133333"/>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Adopt button. Used for copying contents of Purchasing document to Purchase order screen </a:t>
            </a:r>
          </a:p>
        </p:txBody>
      </p:sp>
      <p:pic>
        <p:nvPicPr>
          <p:cNvPr id="120844" name="Picture 17">
            <a:extLst>
              <a:ext uri="{FF2B5EF4-FFF2-40B4-BE49-F238E27FC236}">
                <a16:creationId xmlns:a16="http://schemas.microsoft.com/office/drawing/2014/main" id="{988D66BC-BEC2-4E73-AA1B-60498D161B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2819400"/>
            <a:ext cx="2667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45" name="Picture 18">
            <a:extLst>
              <a:ext uri="{FF2B5EF4-FFF2-40B4-BE49-F238E27FC236}">
                <a16:creationId xmlns:a16="http://schemas.microsoft.com/office/drawing/2014/main" id="{F6654743-6AB4-4FD4-99CA-31820B427B1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572000"/>
            <a:ext cx="5257800" cy="1905000"/>
          </a:xfrm>
          <a:prstGeom prst="rect">
            <a:avLst/>
          </a:prstGeom>
          <a:noFill/>
          <a:ln w="19050">
            <a:solidFill>
              <a:srgbClr val="FF6600"/>
            </a:solidFill>
            <a:miter lim="800000"/>
            <a:headEnd/>
            <a:tailEnd/>
          </a:ln>
          <a:extLst>
            <a:ext uri="{909E8E84-426E-40DD-AFC4-6F175D3DCCD1}">
              <a14:hiddenFill xmlns:a14="http://schemas.microsoft.com/office/drawing/2010/main">
                <a:solidFill>
                  <a:srgbClr val="FFFFFF"/>
                </a:solidFill>
              </a14:hiddenFill>
            </a:ext>
          </a:extLst>
        </p:spPr>
      </p:pic>
      <p:sp>
        <p:nvSpPr>
          <p:cNvPr id="120846" name="AutoShape 19">
            <a:extLst>
              <a:ext uri="{FF2B5EF4-FFF2-40B4-BE49-F238E27FC236}">
                <a16:creationId xmlns:a16="http://schemas.microsoft.com/office/drawing/2014/main" id="{7E237A49-E362-49EE-A006-73B475854699}"/>
              </a:ext>
            </a:extLst>
          </p:cNvPr>
          <p:cNvSpPr>
            <a:spLocks/>
          </p:cNvSpPr>
          <p:nvPr/>
        </p:nvSpPr>
        <p:spPr bwMode="auto">
          <a:xfrm>
            <a:off x="1600200" y="2514600"/>
            <a:ext cx="152400" cy="609600"/>
          </a:xfrm>
          <a:prstGeom prst="rightBrace">
            <a:avLst>
              <a:gd name="adj1" fmla="val 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20847" name="AutoShape 20">
            <a:extLst>
              <a:ext uri="{FF2B5EF4-FFF2-40B4-BE49-F238E27FC236}">
                <a16:creationId xmlns:a16="http://schemas.microsoft.com/office/drawing/2014/main" id="{755ED1CA-760B-444F-8ED8-886651DE8610}"/>
              </a:ext>
            </a:extLst>
          </p:cNvPr>
          <p:cNvSpPr>
            <a:spLocks/>
          </p:cNvSpPr>
          <p:nvPr/>
        </p:nvSpPr>
        <p:spPr bwMode="auto">
          <a:xfrm>
            <a:off x="4191000" y="3429000"/>
            <a:ext cx="2438400" cy="838200"/>
          </a:xfrm>
          <a:prstGeom prst="accentBorderCallout2">
            <a:avLst>
              <a:gd name="adj1" fmla="val 13634"/>
              <a:gd name="adj2" fmla="val -3125"/>
              <a:gd name="adj3" fmla="val 13634"/>
              <a:gd name="adj4" fmla="val -76495"/>
              <a:gd name="adj5" fmla="val -74241"/>
              <a:gd name="adj6" fmla="val -101042"/>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4.List of documents selected based on the inputs provided in the input screen. User can select the entire document or select lineitems wise and adopt to Purchase order.</a:t>
            </a:r>
          </a:p>
        </p:txBody>
      </p:sp>
      <p:sp>
        <p:nvSpPr>
          <p:cNvPr id="120848" name="AutoShape 21">
            <a:extLst>
              <a:ext uri="{FF2B5EF4-FFF2-40B4-BE49-F238E27FC236}">
                <a16:creationId xmlns:a16="http://schemas.microsoft.com/office/drawing/2014/main" id="{C54EF862-8DCC-44C1-9C60-79C2937E7C82}"/>
              </a:ext>
            </a:extLst>
          </p:cNvPr>
          <p:cNvSpPr>
            <a:spLocks/>
          </p:cNvSpPr>
          <p:nvPr/>
        </p:nvSpPr>
        <p:spPr bwMode="auto">
          <a:xfrm>
            <a:off x="6553200" y="4495800"/>
            <a:ext cx="2438400" cy="838200"/>
          </a:xfrm>
          <a:prstGeom prst="accentBorderCallout2">
            <a:avLst>
              <a:gd name="adj1" fmla="val 13634"/>
              <a:gd name="adj2" fmla="val -3125"/>
              <a:gd name="adj3" fmla="val 13634"/>
              <a:gd name="adj4" fmla="val -73046"/>
              <a:gd name="adj5" fmla="val 156060"/>
              <a:gd name="adj6" fmla="val -96356"/>
            </a:avLst>
          </a:prstGeom>
          <a:solidFill>
            <a:srgbClr val="FFFF99"/>
          </a:solidFill>
          <a:ln w="12700">
            <a:solidFill>
              <a:srgbClr val="993300"/>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Various inputs to select required purchasing documents to be adopted to purchase order.</a:t>
            </a:r>
          </a:p>
        </p:txBody>
      </p:sp>
      <p:sp>
        <p:nvSpPr>
          <p:cNvPr id="120849" name="AutoShape 22">
            <a:extLst>
              <a:ext uri="{FF2B5EF4-FFF2-40B4-BE49-F238E27FC236}">
                <a16:creationId xmlns:a16="http://schemas.microsoft.com/office/drawing/2014/main" id="{6B3F1F72-F19C-4271-981A-ADBF5D302037}"/>
              </a:ext>
            </a:extLst>
          </p:cNvPr>
          <p:cNvSpPr>
            <a:spLocks/>
          </p:cNvSpPr>
          <p:nvPr/>
        </p:nvSpPr>
        <p:spPr bwMode="auto">
          <a:xfrm>
            <a:off x="4114800" y="5181600"/>
            <a:ext cx="76200" cy="1219200"/>
          </a:xfrm>
          <a:prstGeom prst="rightBrace">
            <a:avLst>
              <a:gd name="adj1" fmla="val 133333"/>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18">
            <a:extLst>
              <a:ext uri="{FF2B5EF4-FFF2-40B4-BE49-F238E27FC236}">
                <a16:creationId xmlns:a16="http://schemas.microsoft.com/office/drawing/2014/main" id="{33549D31-2827-4D9A-933E-6912294BF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05740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2883" name="Rectangle 2">
            <a:extLst>
              <a:ext uri="{FF2B5EF4-FFF2-40B4-BE49-F238E27FC236}">
                <a16:creationId xmlns:a16="http://schemas.microsoft.com/office/drawing/2014/main" id="{449B92C0-31B0-424B-BA8F-2E2FDA99A1D1}"/>
              </a:ext>
            </a:extLst>
          </p:cNvPr>
          <p:cNvSpPr>
            <a:spLocks noGrp="1" noChangeArrowheads="1"/>
          </p:cNvSpPr>
          <p:nvPr>
            <p:ph type="title"/>
          </p:nvPr>
        </p:nvSpPr>
        <p:spPr>
          <a:xfrm>
            <a:off x="76200" y="228600"/>
            <a:ext cx="76485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PO Item Over view</a:t>
            </a:r>
          </a:p>
        </p:txBody>
      </p:sp>
      <p:sp>
        <p:nvSpPr>
          <p:cNvPr id="122884" name="AutoShape 5">
            <a:extLst>
              <a:ext uri="{FF2B5EF4-FFF2-40B4-BE49-F238E27FC236}">
                <a16:creationId xmlns:a16="http://schemas.microsoft.com/office/drawing/2014/main" id="{8F1B4CE3-827A-4365-BCAA-3E43399EF5F7}"/>
              </a:ext>
            </a:extLst>
          </p:cNvPr>
          <p:cNvSpPr>
            <a:spLocks/>
          </p:cNvSpPr>
          <p:nvPr/>
        </p:nvSpPr>
        <p:spPr bwMode="auto">
          <a:xfrm>
            <a:off x="6705600" y="800100"/>
            <a:ext cx="2209800" cy="571500"/>
          </a:xfrm>
          <a:prstGeom prst="accentBorderCallout2">
            <a:avLst>
              <a:gd name="adj1" fmla="val 20000"/>
              <a:gd name="adj2" fmla="val -3449"/>
              <a:gd name="adj3" fmla="val 20000"/>
              <a:gd name="adj4" fmla="val -220116"/>
              <a:gd name="adj5" fmla="val 240000"/>
              <a:gd name="adj6" fmla="val -276435"/>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Item Overview Button in Expanded mode</a:t>
            </a:r>
          </a:p>
        </p:txBody>
      </p:sp>
      <p:pic>
        <p:nvPicPr>
          <p:cNvPr id="122885" name="Picture 6">
            <a:extLst>
              <a:ext uri="{FF2B5EF4-FFF2-40B4-BE49-F238E27FC236}">
                <a16:creationId xmlns:a16="http://schemas.microsoft.com/office/drawing/2014/main" id="{91E671BE-6BCD-4FC1-87FB-2E480B692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000" y="1066800"/>
            <a:ext cx="19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6" name="AutoShape 7">
            <a:extLst>
              <a:ext uri="{FF2B5EF4-FFF2-40B4-BE49-F238E27FC236}">
                <a16:creationId xmlns:a16="http://schemas.microsoft.com/office/drawing/2014/main" id="{52FDF36E-E831-45AE-8898-387029A4B086}"/>
              </a:ext>
            </a:extLst>
          </p:cNvPr>
          <p:cNvSpPr>
            <a:spLocks/>
          </p:cNvSpPr>
          <p:nvPr/>
        </p:nvSpPr>
        <p:spPr bwMode="auto">
          <a:xfrm>
            <a:off x="6858000" y="1460500"/>
            <a:ext cx="2209800" cy="571500"/>
          </a:xfrm>
          <a:prstGeom prst="accentBorderCallout2">
            <a:avLst>
              <a:gd name="adj1" fmla="val 20000"/>
              <a:gd name="adj2" fmla="val -3449"/>
              <a:gd name="adj3" fmla="val 20000"/>
              <a:gd name="adj4" fmla="val -230819"/>
              <a:gd name="adj5" fmla="val 161333"/>
              <a:gd name="adj6" fmla="val -258963"/>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Line item number generated by the system. </a:t>
            </a:r>
          </a:p>
        </p:txBody>
      </p:sp>
      <p:sp>
        <p:nvSpPr>
          <p:cNvPr id="122887" name="AutoShape 8">
            <a:extLst>
              <a:ext uri="{FF2B5EF4-FFF2-40B4-BE49-F238E27FC236}">
                <a16:creationId xmlns:a16="http://schemas.microsoft.com/office/drawing/2014/main" id="{59696722-FD63-456D-9938-7EFE62CB94D4}"/>
              </a:ext>
            </a:extLst>
          </p:cNvPr>
          <p:cNvSpPr>
            <a:spLocks/>
          </p:cNvSpPr>
          <p:nvPr/>
        </p:nvSpPr>
        <p:spPr bwMode="auto">
          <a:xfrm>
            <a:off x="5486400" y="3962400"/>
            <a:ext cx="2209800" cy="838200"/>
          </a:xfrm>
          <a:prstGeom prst="accentBorderCallout2">
            <a:avLst>
              <a:gd name="adj1" fmla="val 13634"/>
              <a:gd name="adj2" fmla="val -3449"/>
              <a:gd name="adj3" fmla="val 13634"/>
              <a:gd name="adj4" fmla="val -166236"/>
              <a:gd name="adj5" fmla="val -190301"/>
              <a:gd name="adj6" fmla="val -178162"/>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4. Material code, Material text Ordering unit and material group all these information is copied from material master in the event of material master record is referred</a:t>
            </a:r>
          </a:p>
        </p:txBody>
      </p:sp>
      <p:sp>
        <p:nvSpPr>
          <p:cNvPr id="122888" name="Line 10">
            <a:extLst>
              <a:ext uri="{FF2B5EF4-FFF2-40B4-BE49-F238E27FC236}">
                <a16:creationId xmlns:a16="http://schemas.microsoft.com/office/drawing/2014/main" id="{E8EA8A22-D1D7-4C92-A9F6-1A5112E68BAD}"/>
              </a:ext>
            </a:extLst>
          </p:cNvPr>
          <p:cNvSpPr>
            <a:spLocks noChangeShapeType="1"/>
          </p:cNvSpPr>
          <p:nvPr/>
        </p:nvSpPr>
        <p:spPr bwMode="auto">
          <a:xfrm>
            <a:off x="1981200" y="2438400"/>
            <a:ext cx="3505200" cy="160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89" name="Line 11">
            <a:extLst>
              <a:ext uri="{FF2B5EF4-FFF2-40B4-BE49-F238E27FC236}">
                <a16:creationId xmlns:a16="http://schemas.microsoft.com/office/drawing/2014/main" id="{F70B2011-2504-4A26-BDA9-6F73A3A22FF7}"/>
              </a:ext>
            </a:extLst>
          </p:cNvPr>
          <p:cNvSpPr>
            <a:spLocks noChangeShapeType="1"/>
          </p:cNvSpPr>
          <p:nvPr/>
        </p:nvSpPr>
        <p:spPr bwMode="auto">
          <a:xfrm>
            <a:off x="3962400" y="2362200"/>
            <a:ext cx="1600200" cy="160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0" name="Line 12">
            <a:extLst>
              <a:ext uri="{FF2B5EF4-FFF2-40B4-BE49-F238E27FC236}">
                <a16:creationId xmlns:a16="http://schemas.microsoft.com/office/drawing/2014/main" id="{04ADCDF4-283E-41A7-9FF1-3B74E2B6D77B}"/>
              </a:ext>
            </a:extLst>
          </p:cNvPr>
          <p:cNvSpPr>
            <a:spLocks noChangeShapeType="1"/>
          </p:cNvSpPr>
          <p:nvPr/>
        </p:nvSpPr>
        <p:spPr bwMode="auto">
          <a:xfrm flipH="1">
            <a:off x="5638800" y="2362200"/>
            <a:ext cx="1371600" cy="1600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2891" name="AutoShape 13">
            <a:extLst>
              <a:ext uri="{FF2B5EF4-FFF2-40B4-BE49-F238E27FC236}">
                <a16:creationId xmlns:a16="http://schemas.microsoft.com/office/drawing/2014/main" id="{037448A2-3BE1-45D9-891B-B86B98F062D0}"/>
              </a:ext>
            </a:extLst>
          </p:cNvPr>
          <p:cNvSpPr>
            <a:spLocks/>
          </p:cNvSpPr>
          <p:nvPr/>
        </p:nvSpPr>
        <p:spPr bwMode="auto">
          <a:xfrm>
            <a:off x="7924800" y="3733800"/>
            <a:ext cx="990600" cy="1219200"/>
          </a:xfrm>
          <a:prstGeom prst="accentBorderCallout2">
            <a:avLst>
              <a:gd name="adj1" fmla="val 9375"/>
              <a:gd name="adj2" fmla="val -7694"/>
              <a:gd name="adj3" fmla="val 9375"/>
              <a:gd name="adj4" fmla="val -87338"/>
              <a:gd name="adj5" fmla="val -103750"/>
              <a:gd name="adj6" fmla="val -34361"/>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5. Plant code is entered here or this data is copied from the referred document</a:t>
            </a:r>
          </a:p>
        </p:txBody>
      </p:sp>
      <p:pic>
        <p:nvPicPr>
          <p:cNvPr id="122892" name="Picture 14">
            <a:extLst>
              <a:ext uri="{FF2B5EF4-FFF2-40B4-BE49-F238E27FC236}">
                <a16:creationId xmlns:a16="http://schemas.microsoft.com/office/drawing/2014/main" id="{605161CB-7F4B-4245-AAED-138A37C35A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181600"/>
            <a:ext cx="4510088" cy="233363"/>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2893" name="AutoShape 15">
            <a:extLst>
              <a:ext uri="{FF2B5EF4-FFF2-40B4-BE49-F238E27FC236}">
                <a16:creationId xmlns:a16="http://schemas.microsoft.com/office/drawing/2014/main" id="{9065A6D7-814D-48ED-B3B3-A9EC7FC5091E}"/>
              </a:ext>
            </a:extLst>
          </p:cNvPr>
          <p:cNvSpPr>
            <a:spLocks/>
          </p:cNvSpPr>
          <p:nvPr/>
        </p:nvSpPr>
        <p:spPr bwMode="auto">
          <a:xfrm>
            <a:off x="5943600" y="5029200"/>
            <a:ext cx="2933700" cy="685800"/>
          </a:xfrm>
          <a:prstGeom prst="accentBorderCallout2">
            <a:avLst>
              <a:gd name="adj1" fmla="val 16667"/>
              <a:gd name="adj2" fmla="val -2597"/>
              <a:gd name="adj3" fmla="val 16667"/>
              <a:gd name="adj4" fmla="val -23810"/>
              <a:gd name="adj5" fmla="val 46296"/>
              <a:gd name="adj6" fmla="val -45023"/>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6. Purchase info record is referred by the system while creating PO. This acts a catalyst for faster processing of the document. </a:t>
            </a:r>
          </a:p>
        </p:txBody>
      </p:sp>
      <p:sp>
        <p:nvSpPr>
          <p:cNvPr id="122894" name="AutoShape 16">
            <a:extLst>
              <a:ext uri="{FF2B5EF4-FFF2-40B4-BE49-F238E27FC236}">
                <a16:creationId xmlns:a16="http://schemas.microsoft.com/office/drawing/2014/main" id="{8D61B50E-ECEC-4ECA-BA7F-5FE5C236D242}"/>
              </a:ext>
            </a:extLst>
          </p:cNvPr>
          <p:cNvSpPr>
            <a:spLocks/>
          </p:cNvSpPr>
          <p:nvPr/>
        </p:nvSpPr>
        <p:spPr bwMode="auto">
          <a:xfrm>
            <a:off x="1409700" y="4114800"/>
            <a:ext cx="2514600" cy="838200"/>
          </a:xfrm>
          <a:prstGeom prst="accentBorderCallout2">
            <a:avLst>
              <a:gd name="adj1" fmla="val 13634"/>
              <a:gd name="adj2" fmla="val -3032"/>
              <a:gd name="adj3" fmla="val 13634"/>
              <a:gd name="adj4" fmla="val -5301"/>
              <a:gd name="adj5" fmla="val -203333"/>
              <a:gd name="adj6" fmla="val -542"/>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Account Assignment and Item category are maintained here. Values in these fields are automated based on the document type (at header) choosen</a:t>
            </a:r>
          </a:p>
        </p:txBody>
      </p:sp>
      <p:pic>
        <p:nvPicPr>
          <p:cNvPr id="122895" name="Picture 19">
            <a:extLst>
              <a:ext uri="{FF2B5EF4-FFF2-40B4-BE49-F238E27FC236}">
                <a16:creationId xmlns:a16="http://schemas.microsoft.com/office/drawing/2014/main" id="{A9F61E28-2A92-4698-9C06-BAC21FC521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5613400"/>
            <a:ext cx="4514850" cy="21907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2896" name="AutoShape 20">
            <a:extLst>
              <a:ext uri="{FF2B5EF4-FFF2-40B4-BE49-F238E27FC236}">
                <a16:creationId xmlns:a16="http://schemas.microsoft.com/office/drawing/2014/main" id="{68BED663-2F69-40A5-8938-B0F3589F3CD5}"/>
              </a:ext>
            </a:extLst>
          </p:cNvPr>
          <p:cNvSpPr>
            <a:spLocks/>
          </p:cNvSpPr>
          <p:nvPr/>
        </p:nvSpPr>
        <p:spPr bwMode="auto">
          <a:xfrm>
            <a:off x="2590800" y="6007100"/>
            <a:ext cx="4343400" cy="546100"/>
          </a:xfrm>
          <a:prstGeom prst="accentBorderCallout2">
            <a:avLst>
              <a:gd name="adj1" fmla="val 20931"/>
              <a:gd name="adj2" fmla="val -1755"/>
              <a:gd name="adj3" fmla="val 20931"/>
              <a:gd name="adj4" fmla="val -11880"/>
              <a:gd name="adj5" fmla="val -23255"/>
              <a:gd name="adj6" fmla="val -11986"/>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7. Tool bar at the right hand bottom of the item overview screen has various buttons for different activities like select/deselect block/unblock sort copy and delete line items, </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98D4733-953E-4DA7-8B78-52E75E832098}"/>
              </a:ext>
            </a:extLst>
          </p:cNvPr>
          <p:cNvSpPr>
            <a:spLocks noGrp="1" noChangeArrowheads="1"/>
          </p:cNvSpPr>
          <p:nvPr>
            <p:ph type="title"/>
          </p:nvPr>
        </p:nvSpPr>
        <p:spPr>
          <a:xfrm>
            <a:off x="352425" y="436563"/>
            <a:ext cx="8734425" cy="554037"/>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Use</a:t>
            </a:r>
          </a:p>
        </p:txBody>
      </p:sp>
      <p:sp>
        <p:nvSpPr>
          <p:cNvPr id="3" name="Rectangle 3">
            <a:extLst>
              <a:ext uri="{FF2B5EF4-FFF2-40B4-BE49-F238E27FC236}">
                <a16:creationId xmlns:a16="http://schemas.microsoft.com/office/drawing/2014/main" id="{B04DA14A-27E9-47B7-936B-A1147A218485}"/>
              </a:ext>
            </a:extLst>
          </p:cNvPr>
          <p:cNvSpPr txBox="1">
            <a:spLocks noChangeArrowheads="1"/>
          </p:cNvSpPr>
          <p:nvPr/>
        </p:nvSpPr>
        <p:spPr bwMode="auto">
          <a:xfrm>
            <a:off x="223234" y="1295400"/>
            <a:ext cx="8001000" cy="4953000"/>
          </a:xfrm>
          <a:prstGeom prst="rect">
            <a:avLst/>
          </a:prstGeom>
          <a:noFill/>
          <a:ln w="3175">
            <a:solidFill>
              <a:srgbClr val="FF9900"/>
            </a:solidFill>
            <a:miter lim="800000"/>
            <a:headEnd/>
            <a:tailEnd/>
          </a:ln>
          <a:effectLst/>
        </p:spPr>
        <p:txBody>
          <a:bodyPr lIns="0" tIns="0" rIns="0" bIns="0"/>
          <a:lstStyle/>
          <a:p>
            <a:pPr marL="49213" indent="-49213" eaLnBrk="1" hangingPunct="1">
              <a:lnSpc>
                <a:spcPct val="80000"/>
              </a:lnSpc>
              <a:spcBef>
                <a:spcPct val="20000"/>
              </a:spcBef>
              <a:buSzPct val="100000"/>
              <a:defRPr/>
            </a:pPr>
            <a:r>
              <a:rPr lang="en-US" sz="1400" b="1" kern="0" dirty="0">
                <a:latin typeface="Verdana" panose="020B0604030504040204" pitchFamily="34" charset="0"/>
                <a:ea typeface="Verdana" panose="020B0604030504040204" pitchFamily="34" charset="0"/>
                <a:cs typeface="Verdana" panose="020B0604030504040204" pitchFamily="34" charset="0"/>
              </a:rPr>
              <a:t> Potential benefits offered by procurement function</a:t>
            </a:r>
          </a:p>
          <a:p>
            <a:pPr marL="49213" indent="-49213" eaLnBrk="1" hangingPunct="1">
              <a:lnSpc>
                <a:spcPct val="80000"/>
              </a:lnSpc>
              <a:spcBef>
                <a:spcPct val="20000"/>
              </a:spcBef>
              <a:buSzPct val="100000"/>
              <a:defRPr/>
            </a:pPr>
            <a:r>
              <a:rPr lang="en-US" sz="1400" kern="0" dirty="0">
                <a:latin typeface="Verdana" panose="020B0604030504040204" pitchFamily="34" charset="0"/>
                <a:ea typeface="Verdana" panose="020B0604030504040204" pitchFamily="34" charset="0"/>
                <a:cs typeface="Verdana" panose="020B0604030504040204" pitchFamily="34" charset="0"/>
              </a:rPr>
              <a:t> Procurement Functions can bring your enterprise many benefits. It  offers you many  advantages over manual purchasing systems and  stand-alone solutions. </a:t>
            </a:r>
          </a:p>
          <a:p>
            <a:pPr marL="49213" indent="-49213" eaLnBrk="1" hangingPunct="1">
              <a:lnSpc>
                <a:spcPct val="80000"/>
              </a:lnSpc>
              <a:spcBef>
                <a:spcPct val="20000"/>
              </a:spcBef>
              <a:buSzPct val="100000"/>
              <a:defRPr/>
            </a:pPr>
            <a:r>
              <a:rPr lang="en-US" sz="1400" b="1" kern="0" dirty="0">
                <a:latin typeface="Verdana" panose="020B0604030504040204" pitchFamily="34" charset="0"/>
                <a:ea typeface="Verdana" panose="020B0604030504040204" pitchFamily="34" charset="0"/>
                <a:cs typeface="Verdana" panose="020B0604030504040204" pitchFamily="34" charset="0"/>
              </a:rPr>
              <a:t> Reduces clerical effort</a:t>
            </a:r>
          </a:p>
          <a:p>
            <a:pPr marL="49213" indent="-49213" eaLnBrk="1" hangingPunct="1">
              <a:lnSpc>
                <a:spcPct val="80000"/>
              </a:lnSpc>
              <a:spcBef>
                <a:spcPct val="20000"/>
              </a:spcBef>
              <a:buSzPct val="100000"/>
              <a:defRPr/>
            </a:pPr>
            <a:r>
              <a:rPr lang="en-US" sz="1400" kern="0" dirty="0">
                <a:latin typeface="Verdana" panose="020B0604030504040204" pitchFamily="34" charset="0"/>
                <a:ea typeface="Verdana" panose="020B0604030504040204" pitchFamily="34" charset="0"/>
                <a:cs typeface="Verdana" panose="020B0604030504040204" pitchFamily="34" charset="0"/>
              </a:rPr>
              <a:t> Procurement Functions allow you to reduce the time you spend on clerical tasks ,such as looking for copies of orders, or trying to find out which orders have been received. Many of the procurement tasks can be carried out automatically with Procurement Functions. </a:t>
            </a:r>
          </a:p>
          <a:p>
            <a:pPr marL="49213" indent="-49213" eaLnBrk="1" hangingPunct="1">
              <a:lnSpc>
                <a:spcPct val="80000"/>
              </a:lnSpc>
              <a:spcBef>
                <a:spcPct val="20000"/>
              </a:spcBef>
              <a:buSzPct val="100000"/>
              <a:defRPr/>
            </a:pPr>
            <a:r>
              <a:rPr lang="en-US" sz="1400" b="1" kern="0" dirty="0">
                <a:latin typeface="Verdana" panose="020B0604030504040204" pitchFamily="34" charset="0"/>
                <a:ea typeface="Verdana" panose="020B0604030504040204" pitchFamily="34" charset="0"/>
                <a:cs typeface="Verdana" panose="020B0604030504040204" pitchFamily="34" charset="0"/>
              </a:rPr>
              <a:t> Allows more time for negotiation</a:t>
            </a:r>
          </a:p>
          <a:p>
            <a:pPr marL="49213" indent="-49213" eaLnBrk="1" hangingPunct="1">
              <a:lnSpc>
                <a:spcPct val="80000"/>
              </a:lnSpc>
              <a:spcBef>
                <a:spcPct val="20000"/>
              </a:spcBef>
              <a:buSzPct val="100000"/>
              <a:defRPr/>
            </a:pPr>
            <a:r>
              <a:rPr lang="en-US" sz="1400" kern="0" dirty="0">
                <a:latin typeface="Verdana" panose="020B0604030504040204" pitchFamily="34" charset="0"/>
                <a:ea typeface="Verdana" panose="020B0604030504040204" pitchFamily="34" charset="0"/>
                <a:cs typeface="Verdana" panose="020B0604030504040204" pitchFamily="34" charset="0"/>
              </a:rPr>
              <a:t> Procurement Functions gives you more time for planning and analyzing the supply  situation, negotiating prices with your suppliers, and for passing on information about changes in requirements and the servicing of deliveries. You have more time to get the best deal for your enterprise.</a:t>
            </a:r>
            <a:endParaRPr lang="en-US" sz="1600" kern="0" dirty="0">
              <a:latin typeface="Verdana" panose="020B0604030504040204" pitchFamily="34" charset="0"/>
              <a:ea typeface="Verdana" panose="020B0604030504040204" pitchFamily="34" charset="0"/>
              <a:cs typeface="Verdana" panose="020B0604030504040204" pitchFamily="34" charset="0"/>
            </a:endParaRPr>
          </a:p>
          <a:p>
            <a:pPr marL="49213" indent="-49213" eaLnBrk="1" hangingPunct="1">
              <a:lnSpc>
                <a:spcPct val="80000"/>
              </a:lnSpc>
              <a:spcBef>
                <a:spcPct val="20000"/>
              </a:spcBef>
              <a:buSzPct val="100000"/>
              <a:defRPr/>
            </a:pPr>
            <a:r>
              <a:rPr lang="en-US" sz="1400" b="1" kern="0" dirty="0">
                <a:latin typeface="Verdana" panose="020B0604030504040204" pitchFamily="34" charset="0"/>
                <a:ea typeface="Verdana" panose="020B0604030504040204" pitchFamily="34" charset="0"/>
                <a:cs typeface="Verdana" panose="020B0604030504040204" pitchFamily="34" charset="0"/>
              </a:rPr>
              <a:t>Meets your needs</a:t>
            </a:r>
          </a:p>
          <a:p>
            <a:pPr marL="49213" indent="-49213" eaLnBrk="1" hangingPunct="1">
              <a:lnSpc>
                <a:spcPct val="80000"/>
              </a:lnSpc>
              <a:spcBef>
                <a:spcPct val="20000"/>
              </a:spcBef>
              <a:buSzPct val="100000"/>
              <a:defRPr/>
            </a:pPr>
            <a:r>
              <a:rPr lang="en-US" sz="1400" kern="0" dirty="0">
                <a:latin typeface="Verdana" panose="020B0604030504040204" pitchFamily="34" charset="0"/>
                <a:ea typeface="Verdana" panose="020B0604030504040204" pitchFamily="34" charset="0"/>
                <a:cs typeface="Verdana" panose="020B0604030504040204" pitchFamily="34" charset="0"/>
              </a:rPr>
              <a:t> Procurement Functions addresses standard procurement procedures. Every enterprise has its own procurement requirements. Because of the open and flexible structure provided by the use of relational databases, you can add your own routines or those provided by other manufacturers to meet the individual needs of your enterprise. You can ensure the changing requirements of your enterprise are always met.</a:t>
            </a:r>
          </a:p>
          <a:p>
            <a:pPr marL="49213" indent="-49213" eaLnBrk="1" hangingPunct="1">
              <a:lnSpc>
                <a:spcPct val="80000"/>
              </a:lnSpc>
              <a:spcBef>
                <a:spcPct val="20000"/>
              </a:spcBef>
              <a:buSzPct val="100000"/>
              <a:defRPr/>
            </a:pPr>
            <a:r>
              <a:rPr lang="en-US" sz="1400" b="1" kern="0" dirty="0">
                <a:latin typeface="Verdana" panose="020B0604030504040204" pitchFamily="34" charset="0"/>
                <a:ea typeface="Verdana" panose="020B0604030504040204" pitchFamily="34" charset="0"/>
                <a:cs typeface="Verdana" panose="020B0604030504040204" pitchFamily="34" charset="0"/>
              </a:rPr>
              <a:t>Integrates your information</a:t>
            </a:r>
          </a:p>
          <a:p>
            <a:pPr marL="49213" indent="-49213" eaLnBrk="1" hangingPunct="1">
              <a:lnSpc>
                <a:spcPct val="80000"/>
              </a:lnSpc>
              <a:spcBef>
                <a:spcPct val="20000"/>
              </a:spcBef>
              <a:buSzPct val="100000"/>
              <a:defRPr/>
            </a:pPr>
            <a:r>
              <a:rPr lang="en-US" sz="1600" kern="0" dirty="0">
                <a:latin typeface="Verdana" panose="020B0604030504040204" pitchFamily="34" charset="0"/>
                <a:ea typeface="Verdana" panose="020B0604030504040204" pitchFamily="34" charset="0"/>
                <a:cs typeface="Verdana" panose="020B0604030504040204" pitchFamily="34" charset="0"/>
              </a:rPr>
              <a:t> </a:t>
            </a:r>
            <a:r>
              <a:rPr lang="en-US" sz="1400" kern="0" dirty="0">
                <a:latin typeface="Verdana" panose="020B0604030504040204" pitchFamily="34" charset="0"/>
                <a:ea typeface="Verdana" panose="020B0604030504040204" pitchFamily="34" charset="0"/>
                <a:cs typeface="Verdana" panose="020B0604030504040204" pitchFamily="34" charset="0"/>
              </a:rPr>
              <a:t>Because Procurement Functions makes use of relational databases, data is entered once only and stored in common databases. This ensures that the same up-to-date procurement information is available to everyone who needs it. This is invaluable for enterprises that operate a just-in-time ordering policy.</a:t>
            </a:r>
            <a:endParaRPr lang="en-US" sz="1400" kern="0" dirty="0">
              <a:latin typeface="Verdana" panose="020B0604030504040204" pitchFamily="34" charset="0"/>
              <a:ea typeface="Verdana" panose="020B0604030504040204" pitchFamily="34" charset="0"/>
              <a:cs typeface="Verdana" panose="020B0604030504040204" pitchFamily="34" charset="0"/>
              <a:hlinkClick r:id="rId3"/>
            </a:endParaRPr>
          </a:p>
          <a:p>
            <a:pPr marL="49213" indent="-49213" eaLnBrk="1" hangingPunct="1">
              <a:lnSpc>
                <a:spcPct val="80000"/>
              </a:lnSpc>
              <a:spcBef>
                <a:spcPct val="20000"/>
              </a:spcBef>
              <a:buSzPct val="100000"/>
              <a:defRPr/>
            </a:pPr>
            <a:endParaRPr lang="en-US" sz="1600" b="1" kern="0" dirty="0">
              <a:latin typeface="Verdana" panose="020B0604030504040204" pitchFamily="34" charset="0"/>
              <a:ea typeface="Verdana" panose="020B0604030504040204" pitchFamily="34" charset="0"/>
              <a:cs typeface="Verdana" panose="020B0604030504040204" pitchFamily="34" charset="0"/>
              <a:hlinkClick r:id="rId3"/>
            </a:endParaRPr>
          </a:p>
        </p:txBody>
      </p:sp>
      <p:pic>
        <p:nvPicPr>
          <p:cNvPr id="37892" name="Picture 7" descr="Servo Collage">
            <a:hlinkClick r:id="rId4"/>
            <a:extLst>
              <a:ext uri="{FF2B5EF4-FFF2-40B4-BE49-F238E27FC236}">
                <a16:creationId xmlns:a16="http://schemas.microsoft.com/office/drawing/2014/main" id="{6BC828DD-405E-46E2-B49C-09875513FF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152400"/>
            <a:ext cx="22860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5">
            <a:extLst>
              <a:ext uri="{FF2B5EF4-FFF2-40B4-BE49-F238E27FC236}">
                <a16:creationId xmlns:a16="http://schemas.microsoft.com/office/drawing/2014/main" id="{C67EF1D2-DB48-4B51-97EF-52F224CDE9DF}"/>
              </a:ext>
            </a:extLst>
          </p:cNvPr>
          <p:cNvSpPr>
            <a:spLocks/>
          </p:cNvSpPr>
          <p:nvPr/>
        </p:nvSpPr>
        <p:spPr bwMode="auto">
          <a:xfrm>
            <a:off x="6477000" y="1219200"/>
            <a:ext cx="2209800" cy="609600"/>
          </a:xfrm>
          <a:prstGeom prst="accentBorderCallout2">
            <a:avLst>
              <a:gd name="adj1" fmla="val 20000"/>
              <a:gd name="adj2" fmla="val -3449"/>
              <a:gd name="adj3" fmla="val 20000"/>
              <a:gd name="adj4" fmla="val -210991"/>
              <a:gd name="adj5" fmla="val 284444"/>
              <a:gd name="adj6" fmla="val -264944"/>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Item detail Button in Expanded mode</a:t>
            </a:r>
          </a:p>
        </p:txBody>
      </p:sp>
      <p:sp>
        <p:nvSpPr>
          <p:cNvPr id="124931" name="Rectangle 2">
            <a:extLst>
              <a:ext uri="{FF2B5EF4-FFF2-40B4-BE49-F238E27FC236}">
                <a16:creationId xmlns:a16="http://schemas.microsoft.com/office/drawing/2014/main" id="{82268C73-58C5-4850-9E38-401EFAEB523D}"/>
              </a:ext>
            </a:extLst>
          </p:cNvPr>
          <p:cNvSpPr>
            <a:spLocks noGrp="1" noChangeArrowheads="1"/>
          </p:cNvSpPr>
          <p:nvPr>
            <p:ph type="title"/>
          </p:nvPr>
        </p:nvSpPr>
        <p:spPr>
          <a:xfrm>
            <a:off x="152400" y="304800"/>
            <a:ext cx="76485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PO Item Detail</a:t>
            </a:r>
          </a:p>
        </p:txBody>
      </p:sp>
      <p:pic>
        <p:nvPicPr>
          <p:cNvPr id="124932" name="Picture 3">
            <a:extLst>
              <a:ext uri="{FF2B5EF4-FFF2-40B4-BE49-F238E27FC236}">
                <a16:creationId xmlns:a16="http://schemas.microsoft.com/office/drawing/2014/main" id="{BB8D37E7-7415-4FD9-B249-72BF1289A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3048000"/>
            <a:ext cx="7772400" cy="187642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pic>
        <p:nvPicPr>
          <p:cNvPr id="124933" name="Picture 4">
            <a:extLst>
              <a:ext uri="{FF2B5EF4-FFF2-40B4-BE49-F238E27FC236}">
                <a16:creationId xmlns:a16="http://schemas.microsoft.com/office/drawing/2014/main" id="{FB0D74B4-B5BF-4FAE-9644-2C2E1D6981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0400" y="1066800"/>
            <a:ext cx="1905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4" name="AutoShape 6">
            <a:extLst>
              <a:ext uri="{FF2B5EF4-FFF2-40B4-BE49-F238E27FC236}">
                <a16:creationId xmlns:a16="http://schemas.microsoft.com/office/drawing/2014/main" id="{7A43C8A9-9B44-4B85-AD83-FAB105F66919}"/>
              </a:ext>
            </a:extLst>
          </p:cNvPr>
          <p:cNvSpPr>
            <a:spLocks/>
          </p:cNvSpPr>
          <p:nvPr/>
        </p:nvSpPr>
        <p:spPr bwMode="auto">
          <a:xfrm>
            <a:off x="6400800" y="1981200"/>
            <a:ext cx="2209800" cy="863600"/>
          </a:xfrm>
          <a:prstGeom prst="accentBorderCallout2">
            <a:avLst>
              <a:gd name="adj1" fmla="val 13236"/>
              <a:gd name="adj2" fmla="val -3449"/>
              <a:gd name="adj3" fmla="val 13236"/>
              <a:gd name="adj4" fmla="val -173921"/>
              <a:gd name="adj5" fmla="val 113236"/>
              <a:gd name="adj6" fmla="val -197699"/>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Drop down box to navigate among different items or up and down arrow can be used instead </a:t>
            </a:r>
          </a:p>
          <a:p>
            <a:pPr eaLnBrk="1" hangingPunct="1">
              <a:spcBef>
                <a:spcPct val="0"/>
              </a:spcBef>
              <a:buFontTx/>
              <a:buNone/>
            </a:pPr>
            <a:endParaRPr lang="en-US" altLang="en-US" sz="1000">
              <a:latin typeface="Arial" panose="020B0604020202020204" pitchFamily="34" charset="0"/>
            </a:endParaRPr>
          </a:p>
        </p:txBody>
      </p:sp>
      <p:pic>
        <p:nvPicPr>
          <p:cNvPr id="124935" name="Picture 7">
            <a:extLst>
              <a:ext uri="{FF2B5EF4-FFF2-40B4-BE49-F238E27FC236}">
                <a16:creationId xmlns:a16="http://schemas.microsoft.com/office/drawing/2014/main" id="{3355ACCE-0845-4E51-825C-9CB51C85BF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3200" y="2006600"/>
            <a:ext cx="4095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6" name="AutoShape 9">
            <a:extLst>
              <a:ext uri="{FF2B5EF4-FFF2-40B4-BE49-F238E27FC236}">
                <a16:creationId xmlns:a16="http://schemas.microsoft.com/office/drawing/2014/main" id="{C2731CAD-6BCD-457C-854F-7929509BFBF4}"/>
              </a:ext>
            </a:extLst>
          </p:cNvPr>
          <p:cNvSpPr>
            <a:spLocks/>
          </p:cNvSpPr>
          <p:nvPr/>
        </p:nvSpPr>
        <p:spPr bwMode="auto">
          <a:xfrm>
            <a:off x="5638800" y="2971800"/>
            <a:ext cx="2209800" cy="304800"/>
          </a:xfrm>
          <a:prstGeom prst="accentBorderCallout2">
            <a:avLst>
              <a:gd name="adj1" fmla="val 37500"/>
              <a:gd name="adj2" fmla="val 103449"/>
              <a:gd name="adj3" fmla="val 37500"/>
              <a:gd name="adj4" fmla="val 115088"/>
              <a:gd name="adj5" fmla="val -79167"/>
              <a:gd name="adj6" fmla="val 116667"/>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Button to navigate among tabs  </a:t>
            </a:r>
          </a:p>
          <a:p>
            <a:pPr eaLnBrk="1" hangingPunct="1">
              <a:spcBef>
                <a:spcPct val="0"/>
              </a:spcBef>
              <a:buFontTx/>
              <a:buNone/>
            </a:pPr>
            <a:endParaRPr lang="en-US" altLang="en-US" sz="1000">
              <a:latin typeface="Arial" panose="020B060402020202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a:extLst>
              <a:ext uri="{FF2B5EF4-FFF2-40B4-BE49-F238E27FC236}">
                <a16:creationId xmlns:a16="http://schemas.microsoft.com/office/drawing/2014/main" id="{EB6BCE98-E7D6-4E6F-92D0-6F835E5E2B3F}"/>
              </a:ext>
            </a:extLst>
          </p:cNvPr>
          <p:cNvSpPr>
            <a:spLocks noGrp="1" noChangeArrowheads="1"/>
          </p:cNvSpPr>
          <p:nvPr>
            <p:ph type="title"/>
          </p:nvPr>
        </p:nvSpPr>
        <p:spPr>
          <a:xfrm>
            <a:off x="0" y="304800"/>
            <a:ext cx="8105775" cy="3254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Purchasing – Purchase Order</a:t>
            </a:r>
          </a:p>
        </p:txBody>
      </p:sp>
      <p:pic>
        <p:nvPicPr>
          <p:cNvPr id="126979" name="Picture 9">
            <a:extLst>
              <a:ext uri="{FF2B5EF4-FFF2-40B4-BE49-F238E27FC236}">
                <a16:creationId xmlns:a16="http://schemas.microsoft.com/office/drawing/2014/main" id="{D05609C7-A503-4963-B56E-C300EF53E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3581400"/>
            <a:ext cx="4314825" cy="252413"/>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pic>
        <p:nvPicPr>
          <p:cNvPr id="126980" name="Picture 10">
            <a:extLst>
              <a:ext uri="{FF2B5EF4-FFF2-40B4-BE49-F238E27FC236}">
                <a16:creationId xmlns:a16="http://schemas.microsoft.com/office/drawing/2014/main" id="{463D90D9-2820-430F-932A-3CC138C0F3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19200"/>
            <a:ext cx="6418263" cy="285750"/>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pic>
        <p:nvPicPr>
          <p:cNvPr id="126981" name="Picture 11">
            <a:extLst>
              <a:ext uri="{FF2B5EF4-FFF2-40B4-BE49-F238E27FC236}">
                <a16:creationId xmlns:a16="http://schemas.microsoft.com/office/drawing/2014/main" id="{0285A7B7-55CF-493E-854B-F527540B29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2057400"/>
            <a:ext cx="3614738" cy="404813"/>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6982" name="AutoShape 12">
            <a:extLst>
              <a:ext uri="{FF2B5EF4-FFF2-40B4-BE49-F238E27FC236}">
                <a16:creationId xmlns:a16="http://schemas.microsoft.com/office/drawing/2014/main" id="{ED20B202-BAE1-4487-B2CD-E389724614F1}"/>
              </a:ext>
            </a:extLst>
          </p:cNvPr>
          <p:cNvSpPr>
            <a:spLocks/>
          </p:cNvSpPr>
          <p:nvPr/>
        </p:nvSpPr>
        <p:spPr bwMode="auto">
          <a:xfrm>
            <a:off x="6477000" y="1714500"/>
            <a:ext cx="2209800" cy="863600"/>
          </a:xfrm>
          <a:prstGeom prst="accentBorderCallout2">
            <a:avLst>
              <a:gd name="adj1" fmla="val 13236"/>
              <a:gd name="adj2" fmla="val -3449"/>
              <a:gd name="adj3" fmla="val 13236"/>
              <a:gd name="adj4" fmla="val -131537"/>
              <a:gd name="adj5" fmla="val -42648"/>
              <a:gd name="adj6" fmla="val -149426"/>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1. Once the data entry is complete. Click   on check button to find out whether any necessary information is missed out</a:t>
            </a:r>
          </a:p>
          <a:p>
            <a:pPr eaLnBrk="1" hangingPunct="1">
              <a:spcBef>
                <a:spcPct val="0"/>
              </a:spcBef>
              <a:buFontTx/>
              <a:buNone/>
            </a:pPr>
            <a:endParaRPr lang="en-US" altLang="en-US" sz="1000">
              <a:latin typeface="Arial" panose="020B0604020202020204" pitchFamily="34" charset="0"/>
            </a:endParaRPr>
          </a:p>
        </p:txBody>
      </p:sp>
      <p:pic>
        <p:nvPicPr>
          <p:cNvPr id="126983" name="Picture 13">
            <a:extLst>
              <a:ext uri="{FF2B5EF4-FFF2-40B4-BE49-F238E27FC236}">
                <a16:creationId xmlns:a16="http://schemas.microsoft.com/office/drawing/2014/main" id="{20EC8A1A-8127-4D2C-A0C0-B49EB595FF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2209800"/>
            <a:ext cx="228600"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984" name="AutoShape 14">
            <a:extLst>
              <a:ext uri="{FF2B5EF4-FFF2-40B4-BE49-F238E27FC236}">
                <a16:creationId xmlns:a16="http://schemas.microsoft.com/office/drawing/2014/main" id="{FB10C6CA-A2EF-4415-8545-E0AEF7C33112}"/>
              </a:ext>
            </a:extLst>
          </p:cNvPr>
          <p:cNvSpPr>
            <a:spLocks/>
          </p:cNvSpPr>
          <p:nvPr/>
        </p:nvSpPr>
        <p:spPr bwMode="auto">
          <a:xfrm>
            <a:off x="6477000" y="2743200"/>
            <a:ext cx="2209800" cy="609600"/>
          </a:xfrm>
          <a:prstGeom prst="accentBorderCallout2">
            <a:avLst>
              <a:gd name="adj1" fmla="val 18750"/>
              <a:gd name="adj2" fmla="val -3449"/>
              <a:gd name="adj3" fmla="val 18750"/>
              <a:gd name="adj4" fmla="val -131537"/>
              <a:gd name="adj5" fmla="val -60417"/>
              <a:gd name="adj6" fmla="val -149426"/>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2. System will issue a message in the status bar or in a pop up window (based on the  settings)</a:t>
            </a:r>
          </a:p>
        </p:txBody>
      </p:sp>
      <p:sp>
        <p:nvSpPr>
          <p:cNvPr id="126985" name="AutoShape 15">
            <a:extLst>
              <a:ext uri="{FF2B5EF4-FFF2-40B4-BE49-F238E27FC236}">
                <a16:creationId xmlns:a16="http://schemas.microsoft.com/office/drawing/2014/main" id="{5CDF888B-7924-4DA9-B9D6-315A37D34977}"/>
              </a:ext>
            </a:extLst>
          </p:cNvPr>
          <p:cNvSpPr>
            <a:spLocks/>
          </p:cNvSpPr>
          <p:nvPr/>
        </p:nvSpPr>
        <p:spPr bwMode="auto">
          <a:xfrm>
            <a:off x="6477000" y="4114800"/>
            <a:ext cx="2209800" cy="609600"/>
          </a:xfrm>
          <a:prstGeom prst="accentBorderCallout2">
            <a:avLst>
              <a:gd name="adj1" fmla="val 18750"/>
              <a:gd name="adj2" fmla="val -3449"/>
              <a:gd name="adj3" fmla="val 18750"/>
              <a:gd name="adj4" fmla="val -131537"/>
              <a:gd name="adj5" fmla="val -60417"/>
              <a:gd name="adj6" fmla="val -149426"/>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3. Purchase order will be created on saving the document and system will issue a message with document number</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82C9BDF0-A28E-49C6-9F8C-C4D7F440447B}"/>
              </a:ext>
            </a:extLst>
          </p:cNvPr>
          <p:cNvSpPr>
            <a:spLocks noGrp="1" noChangeArrowheads="1"/>
          </p:cNvSpPr>
          <p:nvPr>
            <p:ph type="title"/>
          </p:nvPr>
        </p:nvSpPr>
        <p:spPr>
          <a:xfrm>
            <a:off x="228600" y="304800"/>
            <a:ext cx="6276975" cy="401638"/>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Issuing Messages</a:t>
            </a:r>
          </a:p>
        </p:txBody>
      </p:sp>
      <p:pic>
        <p:nvPicPr>
          <p:cNvPr id="129027" name="Picture 10">
            <a:extLst>
              <a:ext uri="{FF2B5EF4-FFF2-40B4-BE49-F238E27FC236}">
                <a16:creationId xmlns:a16="http://schemas.microsoft.com/office/drawing/2014/main" id="{EA69658B-000F-4B6E-9432-3B436086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57325"/>
            <a:ext cx="6373813" cy="29527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9028" name="AutoShape 11">
            <a:extLst>
              <a:ext uri="{FF2B5EF4-FFF2-40B4-BE49-F238E27FC236}">
                <a16:creationId xmlns:a16="http://schemas.microsoft.com/office/drawing/2014/main" id="{EB994C92-1092-4900-A6E0-9AB6C1403B3D}"/>
              </a:ext>
            </a:extLst>
          </p:cNvPr>
          <p:cNvSpPr>
            <a:spLocks/>
          </p:cNvSpPr>
          <p:nvPr/>
        </p:nvSpPr>
        <p:spPr bwMode="auto">
          <a:xfrm>
            <a:off x="7162800" y="889000"/>
            <a:ext cx="1752600" cy="787400"/>
          </a:xfrm>
          <a:prstGeom prst="accentBorderCallout2">
            <a:avLst>
              <a:gd name="adj1" fmla="val 14514"/>
              <a:gd name="adj2" fmla="val -4347"/>
              <a:gd name="adj3" fmla="val 14514"/>
              <a:gd name="adj4" fmla="val -111773"/>
              <a:gd name="adj5" fmla="val 88708"/>
              <a:gd name="adj6" fmla="val -126810"/>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Click on the messages button to to set o/p type.</a:t>
            </a:r>
          </a:p>
          <a:p>
            <a:pPr eaLnBrk="1" hangingPunct="1">
              <a:spcBef>
                <a:spcPct val="0"/>
              </a:spcBef>
              <a:buFontTx/>
              <a:buNone/>
            </a:pPr>
            <a:endParaRPr lang="en-US" altLang="en-US" sz="1000">
              <a:latin typeface="Arial" panose="020B0604020202020204" pitchFamily="34" charset="0"/>
            </a:endParaRPr>
          </a:p>
        </p:txBody>
      </p:sp>
      <p:pic>
        <p:nvPicPr>
          <p:cNvPr id="129029" name="Picture 12">
            <a:extLst>
              <a:ext uri="{FF2B5EF4-FFF2-40B4-BE49-F238E27FC236}">
                <a16:creationId xmlns:a16="http://schemas.microsoft.com/office/drawing/2014/main" id="{77A734B4-B7C2-4E80-9603-AFF74128A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1371600"/>
            <a:ext cx="67627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30" name="Picture 13">
            <a:extLst>
              <a:ext uri="{FF2B5EF4-FFF2-40B4-BE49-F238E27FC236}">
                <a16:creationId xmlns:a16="http://schemas.microsoft.com/office/drawing/2014/main" id="{D3303E4C-C42C-4F8F-A279-6577269281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81200"/>
            <a:ext cx="6248400" cy="2162175"/>
          </a:xfrm>
          <a:prstGeom prst="rect">
            <a:avLst/>
          </a:prstGeom>
          <a:noFill/>
          <a:ln w="57150" cmpd="thickThin">
            <a:solidFill>
              <a:srgbClr val="FF9900"/>
            </a:solidFill>
            <a:miter lim="800000"/>
            <a:headEnd/>
            <a:tailEnd/>
          </a:ln>
          <a:extLst>
            <a:ext uri="{909E8E84-426E-40DD-AFC4-6F175D3DCCD1}">
              <a14:hiddenFill xmlns:a14="http://schemas.microsoft.com/office/drawing/2010/main">
                <a:solidFill>
                  <a:srgbClr val="FFFFFF"/>
                </a:solidFill>
              </a14:hiddenFill>
            </a:ext>
          </a:extLst>
        </p:spPr>
      </p:pic>
      <p:sp>
        <p:nvSpPr>
          <p:cNvPr id="129031" name="AutoShape 14">
            <a:extLst>
              <a:ext uri="{FF2B5EF4-FFF2-40B4-BE49-F238E27FC236}">
                <a16:creationId xmlns:a16="http://schemas.microsoft.com/office/drawing/2014/main" id="{6961246E-136B-4D71-91D9-8E62E2FF0503}"/>
              </a:ext>
            </a:extLst>
          </p:cNvPr>
          <p:cNvSpPr>
            <a:spLocks/>
          </p:cNvSpPr>
          <p:nvPr/>
        </p:nvSpPr>
        <p:spPr bwMode="auto">
          <a:xfrm>
            <a:off x="1447800" y="4267200"/>
            <a:ext cx="2590800" cy="977900"/>
          </a:xfrm>
          <a:prstGeom prst="accentBorderCallout2">
            <a:avLst>
              <a:gd name="adj1" fmla="val 11690"/>
              <a:gd name="adj2" fmla="val -2940"/>
              <a:gd name="adj3" fmla="val 11690"/>
              <a:gd name="adj4" fmla="val -12806"/>
              <a:gd name="adj5" fmla="val -142856"/>
              <a:gd name="adj6" fmla="val -14218"/>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If the out put has been processed successfully, the traffic light is set to green. If errors occured, it is set to red. Yellow means that the processing program has not been started yet, for example, if the output is also edited manually.</a:t>
            </a:r>
          </a:p>
        </p:txBody>
      </p:sp>
      <p:sp>
        <p:nvSpPr>
          <p:cNvPr id="129032" name="AutoShape 15">
            <a:extLst>
              <a:ext uri="{FF2B5EF4-FFF2-40B4-BE49-F238E27FC236}">
                <a16:creationId xmlns:a16="http://schemas.microsoft.com/office/drawing/2014/main" id="{52FAF249-5E69-4B20-A3F3-D6EA289F0F4B}"/>
              </a:ext>
            </a:extLst>
          </p:cNvPr>
          <p:cNvSpPr>
            <a:spLocks/>
          </p:cNvSpPr>
          <p:nvPr/>
        </p:nvSpPr>
        <p:spPr bwMode="auto">
          <a:xfrm>
            <a:off x="4419600" y="4267200"/>
            <a:ext cx="3276600" cy="990600"/>
          </a:xfrm>
          <a:prstGeom prst="accentBorderCallout2">
            <a:avLst>
              <a:gd name="adj1" fmla="val 11537"/>
              <a:gd name="adj2" fmla="val -2324"/>
              <a:gd name="adj3" fmla="val 11537"/>
              <a:gd name="adj4" fmla="val -2324"/>
              <a:gd name="adj5" fmla="val -143588"/>
              <a:gd name="adj6" fmla="val -58917"/>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The output type is predefined for your area of the R/3 System. If alternative choices are possible, you can list them by pressing F4  Every Output type will assigned to a medium through which the document has to be transmitted. This is set in configuration setting</a:t>
            </a:r>
          </a:p>
        </p:txBody>
      </p:sp>
      <p:sp>
        <p:nvSpPr>
          <p:cNvPr id="129033" name="AutoShape 16">
            <a:extLst>
              <a:ext uri="{FF2B5EF4-FFF2-40B4-BE49-F238E27FC236}">
                <a16:creationId xmlns:a16="http://schemas.microsoft.com/office/drawing/2014/main" id="{2978F5B8-7F15-4F77-A3F7-72210BE46EF2}"/>
              </a:ext>
            </a:extLst>
          </p:cNvPr>
          <p:cNvSpPr>
            <a:spLocks/>
          </p:cNvSpPr>
          <p:nvPr/>
        </p:nvSpPr>
        <p:spPr bwMode="auto">
          <a:xfrm>
            <a:off x="6553200" y="2286000"/>
            <a:ext cx="2590800" cy="698500"/>
          </a:xfrm>
          <a:prstGeom prst="accentBorderCallout2">
            <a:avLst>
              <a:gd name="adj1" fmla="val 16366"/>
              <a:gd name="adj2" fmla="val -2940"/>
              <a:gd name="adj3" fmla="val 16366"/>
              <a:gd name="adj4" fmla="val -2940"/>
              <a:gd name="adj5" fmla="val 105454"/>
              <a:gd name="adj6" fmla="val -82352"/>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Specifies how the output will be produced.</a:t>
            </a:r>
          </a:p>
          <a:p>
            <a:pPr eaLnBrk="1" hangingPunct="1">
              <a:spcBef>
                <a:spcPct val="0"/>
              </a:spcBef>
              <a:buFontTx/>
              <a:buNone/>
            </a:pPr>
            <a:r>
              <a:rPr lang="en-US" altLang="en-US" sz="1000">
                <a:latin typeface="Arial" panose="020B0604020202020204" pitchFamily="34" charset="0"/>
              </a:rPr>
              <a:t>For e.g fax, Print out put, EDI, mail etc </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9" name="Picture 5">
            <a:extLst>
              <a:ext uri="{FF2B5EF4-FFF2-40B4-BE49-F238E27FC236}">
                <a16:creationId xmlns:a16="http://schemas.microsoft.com/office/drawing/2014/main" id="{DAE72F00-E947-4DD2-ADD1-014F4CE1DAE2}"/>
              </a:ext>
            </a:extLst>
          </p:cNvPr>
          <p:cNvPicPr>
            <a:picLocks noChangeAspect="1" noChangeArrowheads="1"/>
          </p:cNvPicPr>
          <p:nvPr/>
        </p:nvPicPr>
        <p:blipFill>
          <a:blip r:embed="rId3"/>
          <a:srcRect/>
          <a:stretch>
            <a:fillRect/>
          </a:stretch>
        </p:blipFill>
        <p:spPr bwMode="auto">
          <a:xfrm>
            <a:off x="676275" y="1271588"/>
            <a:ext cx="5724525" cy="5053012"/>
          </a:xfrm>
          <a:prstGeom prst="rect">
            <a:avLst/>
          </a:prstGeom>
          <a:noFill/>
          <a:ln>
            <a:noFill/>
          </a:ln>
          <a:effectLst>
            <a:prstShdw prst="shdw17" dist="17961" dir="2700000">
              <a:schemeClr val="accent1">
                <a:gamma/>
                <a:shade val="60000"/>
                <a:invGamma/>
              </a:schemeClr>
            </a:prstShdw>
          </a:effectLst>
        </p:spPr>
      </p:pic>
      <p:sp>
        <p:nvSpPr>
          <p:cNvPr id="131075" name="Rectangle 2">
            <a:extLst>
              <a:ext uri="{FF2B5EF4-FFF2-40B4-BE49-F238E27FC236}">
                <a16:creationId xmlns:a16="http://schemas.microsoft.com/office/drawing/2014/main" id="{090B1DA7-7132-4CFC-A228-87C85B8F8BD1}"/>
              </a:ext>
            </a:extLst>
          </p:cNvPr>
          <p:cNvSpPr>
            <a:spLocks noGrp="1" noChangeArrowheads="1"/>
          </p:cNvSpPr>
          <p:nvPr>
            <p:ph type="title"/>
          </p:nvPr>
        </p:nvSpPr>
        <p:spPr>
          <a:xfrm>
            <a:off x="352425" y="436563"/>
            <a:ext cx="5514975" cy="477837"/>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Issuing Messages</a:t>
            </a:r>
          </a:p>
        </p:txBody>
      </p:sp>
      <p:sp>
        <p:nvSpPr>
          <p:cNvPr id="131076" name="AutoShape 4">
            <a:extLst>
              <a:ext uri="{FF2B5EF4-FFF2-40B4-BE49-F238E27FC236}">
                <a16:creationId xmlns:a16="http://schemas.microsoft.com/office/drawing/2014/main" id="{5B243540-6101-4601-A4E0-8E3D420622CF}"/>
              </a:ext>
            </a:extLst>
          </p:cNvPr>
          <p:cNvSpPr>
            <a:spLocks/>
          </p:cNvSpPr>
          <p:nvPr/>
        </p:nvSpPr>
        <p:spPr bwMode="auto">
          <a:xfrm>
            <a:off x="6705600" y="990600"/>
            <a:ext cx="1752600" cy="787400"/>
          </a:xfrm>
          <a:prstGeom prst="accentBorderCallout2">
            <a:avLst>
              <a:gd name="adj1" fmla="val 14514"/>
              <a:gd name="adj2" fmla="val -4347"/>
              <a:gd name="adj3" fmla="val 14514"/>
              <a:gd name="adj4" fmla="val -111773"/>
              <a:gd name="adj5" fmla="val 88708"/>
              <a:gd name="adj6" fmla="val -126810"/>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A Purchase order Print output sample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3" name="Picture 5">
            <a:extLst>
              <a:ext uri="{FF2B5EF4-FFF2-40B4-BE49-F238E27FC236}">
                <a16:creationId xmlns:a16="http://schemas.microsoft.com/office/drawing/2014/main" id="{2E7E2E18-5745-4A63-992B-9818A25E7E4F}"/>
              </a:ext>
            </a:extLst>
          </p:cNvPr>
          <p:cNvPicPr>
            <a:picLocks noChangeAspect="1" noChangeArrowheads="1"/>
          </p:cNvPicPr>
          <p:nvPr/>
        </p:nvPicPr>
        <p:blipFill>
          <a:blip r:embed="rId3"/>
          <a:srcRect/>
          <a:stretch>
            <a:fillRect/>
          </a:stretch>
        </p:blipFill>
        <p:spPr bwMode="auto">
          <a:xfrm>
            <a:off x="676275" y="1271588"/>
            <a:ext cx="6486525" cy="4976812"/>
          </a:xfrm>
          <a:prstGeom prst="rect">
            <a:avLst/>
          </a:prstGeom>
          <a:noFill/>
          <a:ln>
            <a:noFill/>
          </a:ln>
          <a:effectLst>
            <a:prstShdw prst="shdw17" dist="17961" dir="2700000">
              <a:schemeClr val="accent1">
                <a:gamma/>
                <a:shade val="60000"/>
                <a:invGamma/>
              </a:schemeClr>
            </a:prstShdw>
          </a:effectLst>
        </p:spPr>
      </p:pic>
      <p:sp>
        <p:nvSpPr>
          <p:cNvPr id="133123" name="Rectangle 2">
            <a:extLst>
              <a:ext uri="{FF2B5EF4-FFF2-40B4-BE49-F238E27FC236}">
                <a16:creationId xmlns:a16="http://schemas.microsoft.com/office/drawing/2014/main" id="{547549F1-4499-4828-91EB-DE794DD58C19}"/>
              </a:ext>
            </a:extLst>
          </p:cNvPr>
          <p:cNvSpPr>
            <a:spLocks noGrp="1" noChangeArrowheads="1"/>
          </p:cNvSpPr>
          <p:nvPr>
            <p:ph type="title"/>
          </p:nvPr>
        </p:nvSpPr>
        <p:spPr>
          <a:xfrm>
            <a:off x="352425" y="436563"/>
            <a:ext cx="6276975" cy="401637"/>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Purchasing: Issuing Messages</a:t>
            </a:r>
          </a:p>
        </p:txBody>
      </p:sp>
      <p:sp>
        <p:nvSpPr>
          <p:cNvPr id="133124" name="AutoShape 11">
            <a:extLst>
              <a:ext uri="{FF2B5EF4-FFF2-40B4-BE49-F238E27FC236}">
                <a16:creationId xmlns:a16="http://schemas.microsoft.com/office/drawing/2014/main" id="{3780EC02-1318-4CDA-87B5-23BA3EDBF975}"/>
              </a:ext>
            </a:extLst>
          </p:cNvPr>
          <p:cNvSpPr>
            <a:spLocks/>
          </p:cNvSpPr>
          <p:nvPr/>
        </p:nvSpPr>
        <p:spPr bwMode="auto">
          <a:xfrm>
            <a:off x="7162800" y="889000"/>
            <a:ext cx="1752600" cy="787400"/>
          </a:xfrm>
          <a:prstGeom prst="accentBorderCallout2">
            <a:avLst>
              <a:gd name="adj1" fmla="val 14514"/>
              <a:gd name="adj2" fmla="val -4347"/>
              <a:gd name="adj3" fmla="val 14514"/>
              <a:gd name="adj4" fmla="val -111773"/>
              <a:gd name="adj5" fmla="val 88708"/>
              <a:gd name="adj6" fmla="val -126810"/>
            </a:avLst>
          </a:prstGeom>
          <a:solidFill>
            <a:srgbClr val="FFFF99"/>
          </a:solidFill>
          <a:ln w="12700">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00">
                <a:latin typeface="Arial" panose="020B0604020202020204" pitchFamily="34" charset="0"/>
              </a:rPr>
              <a:t>A Purchase order Print output sample </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875C-B033-46B9-92BC-852070BB5DFC}"/>
              </a:ext>
            </a:extLst>
          </p:cNvPr>
          <p:cNvSpPr>
            <a:spLocks noGrp="1"/>
          </p:cNvSpPr>
          <p:nvPr>
            <p:ph type="title"/>
          </p:nvPr>
        </p:nvSpPr>
        <p:spPr>
          <a:xfrm>
            <a:off x="170513" y="210431"/>
            <a:ext cx="8433487" cy="626569"/>
          </a:xfrm>
        </p:spPr>
        <p:txBody>
          <a:bodyPr/>
          <a:lstStyle/>
          <a:p>
            <a:r>
              <a:rPr lang="en-US" sz="2800" b="1" i="1" dirty="0"/>
              <a:t>FIORI TILE - Create Purchase Order</a:t>
            </a:r>
            <a:endParaRPr lang="en-US" sz="2800" b="1" i="1" dirty="0">
              <a:cs typeface="Arial" charset="0"/>
            </a:endParaRPr>
          </a:p>
        </p:txBody>
      </p:sp>
      <p:sp>
        <p:nvSpPr>
          <p:cNvPr id="3" name="Footer Placeholder 2">
            <a:extLst>
              <a:ext uri="{FF2B5EF4-FFF2-40B4-BE49-F238E27FC236}">
                <a16:creationId xmlns:a16="http://schemas.microsoft.com/office/drawing/2014/main" id="{A20C00C1-7532-478E-A47C-EF5197BCE93A}"/>
              </a:ext>
            </a:extLst>
          </p:cNvPr>
          <p:cNvSpPr>
            <a:spLocks noGrp="1"/>
          </p:cNvSpPr>
          <p:nvPr>
            <p:ph type="ftr" sz="quarter" idx="10"/>
          </p:nvPr>
        </p:nvSpPr>
        <p:spPr/>
        <p:txBody>
          <a:bodyPr/>
          <a:lstStyle/>
          <a:p>
            <a:pPr defTabSz="914377">
              <a:spcBef>
                <a:spcPts val="1000"/>
              </a:spcBef>
              <a:buFont typeface="Arial" panose="020B0604020202020204" pitchFamily="34" charset="0"/>
              <a:buNone/>
            </a:pPr>
            <a:r>
              <a:rPr lang="en-US" dirty="0"/>
              <a:t>© Capgemini 2017. All rights reserved |</a:t>
            </a:r>
          </a:p>
        </p:txBody>
      </p:sp>
      <p:sp>
        <p:nvSpPr>
          <p:cNvPr id="4" name="Slide Number Placeholder 3">
            <a:extLst>
              <a:ext uri="{FF2B5EF4-FFF2-40B4-BE49-F238E27FC236}">
                <a16:creationId xmlns:a16="http://schemas.microsoft.com/office/drawing/2014/main" id="{05320DBE-9A6A-4E77-8BA4-224DED89310E}"/>
              </a:ext>
            </a:extLst>
          </p:cNvPr>
          <p:cNvSpPr>
            <a:spLocks noGrp="1"/>
          </p:cNvSpPr>
          <p:nvPr>
            <p:ph type="sldNum" sz="quarter" idx="11"/>
          </p:nvPr>
        </p:nvSpPr>
        <p:spPr/>
        <p:txBody>
          <a:bodyPr/>
          <a:lstStyle/>
          <a:p>
            <a:fld id="{5630DC53-6059-4515-8478-43D1D926795C}" type="slidenum">
              <a:rPr lang="en-US" smtClean="0"/>
              <a:pPr/>
              <a:t>55</a:t>
            </a:fld>
            <a:endParaRPr lang="en-US" dirty="0"/>
          </a:p>
        </p:txBody>
      </p:sp>
      <p:pic>
        <p:nvPicPr>
          <p:cNvPr id="11" name="Picture 10">
            <a:extLst>
              <a:ext uri="{FF2B5EF4-FFF2-40B4-BE49-F238E27FC236}">
                <a16:creationId xmlns:a16="http://schemas.microsoft.com/office/drawing/2014/main" id="{EDC7A8EA-F7F2-4105-B1F8-10989BBB9674}"/>
              </a:ext>
            </a:extLst>
          </p:cNvPr>
          <p:cNvPicPr>
            <a:picLocks noChangeAspect="1"/>
          </p:cNvPicPr>
          <p:nvPr/>
        </p:nvPicPr>
        <p:blipFill>
          <a:blip r:embed="rId2"/>
          <a:stretch>
            <a:fillRect/>
          </a:stretch>
        </p:blipFill>
        <p:spPr>
          <a:xfrm>
            <a:off x="327259" y="905542"/>
            <a:ext cx="8391292" cy="2199409"/>
          </a:xfrm>
          <a:prstGeom prst="rect">
            <a:avLst/>
          </a:prstGeom>
        </p:spPr>
      </p:pic>
      <p:sp>
        <p:nvSpPr>
          <p:cNvPr id="14" name="Oval Callout 13">
            <a:extLst>
              <a:ext uri="{FF2B5EF4-FFF2-40B4-BE49-F238E27FC236}">
                <a16:creationId xmlns:a16="http://schemas.microsoft.com/office/drawing/2014/main" id="{2223836F-25F6-4624-AB14-53F6DACD7419}"/>
              </a:ext>
            </a:extLst>
          </p:cNvPr>
          <p:cNvSpPr/>
          <p:nvPr/>
        </p:nvSpPr>
        <p:spPr>
          <a:xfrm>
            <a:off x="3724977" y="1212782"/>
            <a:ext cx="1376412" cy="462014"/>
          </a:xfrm>
          <a:prstGeom prst="wedgeEllipseCallout">
            <a:avLst>
              <a:gd name="adj1" fmla="val 60644"/>
              <a:gd name="adj2" fmla="val 4855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1. Input BP in Vendor Field</a:t>
            </a:r>
          </a:p>
        </p:txBody>
      </p:sp>
      <p:sp>
        <p:nvSpPr>
          <p:cNvPr id="15" name="Oval Callout 18">
            <a:extLst>
              <a:ext uri="{FF2B5EF4-FFF2-40B4-BE49-F238E27FC236}">
                <a16:creationId xmlns:a16="http://schemas.microsoft.com/office/drawing/2014/main" id="{DDCA641A-E6FC-4240-ACC7-00E026FDBF62}"/>
              </a:ext>
            </a:extLst>
          </p:cNvPr>
          <p:cNvSpPr/>
          <p:nvPr/>
        </p:nvSpPr>
        <p:spPr>
          <a:xfrm>
            <a:off x="828001" y="845060"/>
            <a:ext cx="1366560" cy="531354"/>
          </a:xfrm>
          <a:prstGeom prst="wedgeEllipseCallout">
            <a:avLst>
              <a:gd name="adj1" fmla="val -66529"/>
              <a:gd name="adj2" fmla="val 190071"/>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2. Click on”+”</a:t>
            </a:r>
          </a:p>
        </p:txBody>
      </p:sp>
      <p:pic>
        <p:nvPicPr>
          <p:cNvPr id="16" name="Picture 15">
            <a:extLst>
              <a:ext uri="{FF2B5EF4-FFF2-40B4-BE49-F238E27FC236}">
                <a16:creationId xmlns:a16="http://schemas.microsoft.com/office/drawing/2014/main" id="{44CEC5B6-D3B4-4E44-8136-9811DC7E2B13}"/>
              </a:ext>
            </a:extLst>
          </p:cNvPr>
          <p:cNvPicPr>
            <a:picLocks noChangeAspect="1"/>
          </p:cNvPicPr>
          <p:nvPr/>
        </p:nvPicPr>
        <p:blipFill>
          <a:blip r:embed="rId3"/>
          <a:stretch>
            <a:fillRect/>
          </a:stretch>
        </p:blipFill>
        <p:spPr>
          <a:xfrm>
            <a:off x="308009" y="3210943"/>
            <a:ext cx="8440387" cy="1755691"/>
          </a:xfrm>
          <a:prstGeom prst="rect">
            <a:avLst/>
          </a:prstGeom>
        </p:spPr>
      </p:pic>
      <p:sp>
        <p:nvSpPr>
          <p:cNvPr id="17" name="Rounded Rectangle 11">
            <a:extLst>
              <a:ext uri="{FF2B5EF4-FFF2-40B4-BE49-F238E27FC236}">
                <a16:creationId xmlns:a16="http://schemas.microsoft.com/office/drawing/2014/main" id="{DF08A0D0-5E0D-4EEA-B7FE-D9CB741258CE}"/>
              </a:ext>
            </a:extLst>
          </p:cNvPr>
          <p:cNvSpPr/>
          <p:nvPr/>
        </p:nvSpPr>
        <p:spPr>
          <a:xfrm>
            <a:off x="943276" y="3936732"/>
            <a:ext cx="2541069" cy="1001027"/>
          </a:xfrm>
          <a:prstGeom prst="roundRect">
            <a:avLst>
              <a:gd name="adj" fmla="val 9115"/>
            </a:avLst>
          </a:prstGeom>
          <a:noFill/>
          <a:ln w="28575">
            <a:solidFill>
              <a:srgbClr val="FF99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Callout 18">
            <a:extLst>
              <a:ext uri="{FF2B5EF4-FFF2-40B4-BE49-F238E27FC236}">
                <a16:creationId xmlns:a16="http://schemas.microsoft.com/office/drawing/2014/main" id="{FBF723C5-BB34-448F-9F2A-DAC207141719}"/>
              </a:ext>
            </a:extLst>
          </p:cNvPr>
          <p:cNvSpPr/>
          <p:nvPr/>
        </p:nvSpPr>
        <p:spPr>
          <a:xfrm>
            <a:off x="3647973" y="3670089"/>
            <a:ext cx="1445161" cy="644895"/>
          </a:xfrm>
          <a:prstGeom prst="wedgeEllipseCallout">
            <a:avLst>
              <a:gd name="adj1" fmla="val -58196"/>
              <a:gd name="adj2" fmla="val 71802"/>
            </a:avLst>
          </a:prstGeom>
          <a:solidFill>
            <a:srgbClr val="FFC000"/>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sz="900" b="1" dirty="0">
                <a:solidFill>
                  <a:schemeClr val="tx1"/>
                </a:solidFill>
              </a:rPr>
              <a:t>3. Enter the following Details</a:t>
            </a:r>
          </a:p>
        </p:txBody>
      </p:sp>
    </p:spTree>
    <p:extLst>
      <p:ext uri="{BB962C8B-B14F-4D97-AF65-F5344CB8AC3E}">
        <p14:creationId xmlns:p14="http://schemas.microsoft.com/office/powerpoint/2010/main" val="284320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E5E8718D-1DFB-4428-90C6-D92B94C4114B}"/>
              </a:ext>
            </a:extLst>
          </p:cNvPr>
          <p:cNvSpPr>
            <a:spLocks noGrp="1" noChangeArrowheads="1"/>
          </p:cNvSpPr>
          <p:nvPr>
            <p:ph type="title"/>
          </p:nvPr>
        </p:nvSpPr>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Name of the Functionality</a:t>
            </a:r>
          </a:p>
        </p:txBody>
      </p:sp>
      <p:sp>
        <p:nvSpPr>
          <p:cNvPr id="135171" name="Arc 3">
            <a:extLst>
              <a:ext uri="{FF2B5EF4-FFF2-40B4-BE49-F238E27FC236}">
                <a16:creationId xmlns:a16="http://schemas.microsoft.com/office/drawing/2014/main" id="{8E12881C-F618-4AB0-9F0D-F7921414D167}"/>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5172" name="Oval 4">
            <a:extLst>
              <a:ext uri="{FF2B5EF4-FFF2-40B4-BE49-F238E27FC236}">
                <a16:creationId xmlns:a16="http://schemas.microsoft.com/office/drawing/2014/main" id="{770EA93B-4E46-4B46-A3D2-8B175CA753B7}"/>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1</a:t>
            </a:r>
          </a:p>
        </p:txBody>
      </p:sp>
      <p:sp>
        <p:nvSpPr>
          <p:cNvPr id="135173" name="Text Box 5">
            <a:extLst>
              <a:ext uri="{FF2B5EF4-FFF2-40B4-BE49-F238E27FC236}">
                <a16:creationId xmlns:a16="http://schemas.microsoft.com/office/drawing/2014/main" id="{59C6B103-81DE-4BFD-950D-63C01A22316A}"/>
              </a:ext>
            </a:extLst>
          </p:cNvPr>
          <p:cNvSpPr txBox="1">
            <a:spLocks noChangeArrowheads="1"/>
          </p:cNvSpPr>
          <p:nvPr/>
        </p:nvSpPr>
        <p:spPr bwMode="auto">
          <a:xfrm>
            <a:off x="3048000" y="12954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PrepareMe</a:t>
            </a:r>
          </a:p>
        </p:txBody>
      </p:sp>
      <p:sp>
        <p:nvSpPr>
          <p:cNvPr id="135174" name="Oval 6">
            <a:extLst>
              <a:ext uri="{FF2B5EF4-FFF2-40B4-BE49-F238E27FC236}">
                <a16:creationId xmlns:a16="http://schemas.microsoft.com/office/drawing/2014/main" id="{C60A8FCD-FF02-4802-A84E-6B4837238FED}"/>
              </a:ext>
            </a:extLst>
          </p:cNvPr>
          <p:cNvSpPr>
            <a:spLocks noChangeArrowheads="1"/>
          </p:cNvSpPr>
          <p:nvPr/>
        </p:nvSpPr>
        <p:spPr bwMode="auto">
          <a:xfrm>
            <a:off x="1676400" y="24384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35175" name="Text Box 7">
            <a:extLst>
              <a:ext uri="{FF2B5EF4-FFF2-40B4-BE49-F238E27FC236}">
                <a16:creationId xmlns:a16="http://schemas.microsoft.com/office/drawing/2014/main" id="{1C4055AA-A594-49A5-BD4F-46A2379717F0}"/>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TellMe</a:t>
            </a:r>
          </a:p>
        </p:txBody>
      </p:sp>
      <p:sp>
        <p:nvSpPr>
          <p:cNvPr id="135176" name="Oval 8">
            <a:extLst>
              <a:ext uri="{FF2B5EF4-FFF2-40B4-BE49-F238E27FC236}">
                <a16:creationId xmlns:a16="http://schemas.microsoft.com/office/drawing/2014/main" id="{7A71CA9C-7B11-4266-B535-9C1A489B61DF}"/>
              </a:ext>
            </a:extLst>
          </p:cNvPr>
          <p:cNvSpPr>
            <a:spLocks noChangeArrowheads="1"/>
          </p:cNvSpPr>
          <p:nvPr/>
        </p:nvSpPr>
        <p:spPr bwMode="auto">
          <a:xfrm>
            <a:off x="1905000" y="35052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135177" name="Text Box 9">
            <a:extLst>
              <a:ext uri="{FF2B5EF4-FFF2-40B4-BE49-F238E27FC236}">
                <a16:creationId xmlns:a16="http://schemas.microsoft.com/office/drawing/2014/main" id="{C314D81E-4A4F-4C2F-A77F-9514C174D279}"/>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ShowMe</a:t>
            </a:r>
          </a:p>
        </p:txBody>
      </p:sp>
      <p:sp>
        <p:nvSpPr>
          <p:cNvPr id="135178" name="Oval 10">
            <a:extLst>
              <a:ext uri="{FF2B5EF4-FFF2-40B4-BE49-F238E27FC236}">
                <a16:creationId xmlns:a16="http://schemas.microsoft.com/office/drawing/2014/main" id="{3B74C67D-D8F8-4DC1-932C-2607727DFFA9}"/>
              </a:ext>
            </a:extLst>
          </p:cNvPr>
          <p:cNvSpPr>
            <a:spLocks noChangeArrowheads="1"/>
          </p:cNvSpPr>
          <p:nvPr/>
        </p:nvSpPr>
        <p:spPr bwMode="auto">
          <a:xfrm>
            <a:off x="1828800" y="45720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135179" name="Text Box 11">
            <a:extLst>
              <a:ext uri="{FF2B5EF4-FFF2-40B4-BE49-F238E27FC236}">
                <a16:creationId xmlns:a16="http://schemas.microsoft.com/office/drawing/2014/main" id="{7136E855-A373-4823-9B23-0583AB1173BF}"/>
              </a:ext>
            </a:extLst>
          </p:cNvPr>
          <p:cNvSpPr txBox="1">
            <a:spLocks noChangeArrowheads="1"/>
          </p:cNvSpPr>
          <p:nvPr/>
        </p:nvSpPr>
        <p:spPr bwMode="auto">
          <a:xfrm>
            <a:off x="3124200" y="4449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LetMe</a:t>
            </a:r>
          </a:p>
        </p:txBody>
      </p:sp>
      <p:sp>
        <p:nvSpPr>
          <p:cNvPr id="135180" name="Oval 12">
            <a:extLst>
              <a:ext uri="{FF2B5EF4-FFF2-40B4-BE49-F238E27FC236}">
                <a16:creationId xmlns:a16="http://schemas.microsoft.com/office/drawing/2014/main" id="{49A8BF12-E6C8-4D10-9419-23DF6B90A006}"/>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135181" name="Text Box 13">
            <a:extLst>
              <a:ext uri="{FF2B5EF4-FFF2-40B4-BE49-F238E27FC236}">
                <a16:creationId xmlns:a16="http://schemas.microsoft.com/office/drawing/2014/main" id="{71ACEB8E-2B75-4E9F-BE20-6C9D87AFA7F7}"/>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13">
            <a:extLst>
              <a:ext uri="{FF2B5EF4-FFF2-40B4-BE49-F238E27FC236}">
                <a16:creationId xmlns:a16="http://schemas.microsoft.com/office/drawing/2014/main" id="{27DABB49-B71D-410D-82B7-902F2E11E794}"/>
              </a:ext>
            </a:extLst>
          </p:cNvPr>
          <p:cNvSpPr>
            <a:spLocks noGrp="1" noChangeArrowheads="1"/>
          </p:cNvSpPr>
          <p:nvPr>
            <p:ph type="title"/>
          </p:nvPr>
        </p:nvSpPr>
        <p:spPr>
          <a:xfrm>
            <a:off x="85725" y="195263"/>
            <a:ext cx="8734425" cy="671512"/>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Purchasing: Transactions codes</a:t>
            </a:r>
          </a:p>
        </p:txBody>
      </p:sp>
      <p:graphicFrame>
        <p:nvGraphicFramePr>
          <p:cNvPr id="88388" name="Group 324">
            <a:extLst>
              <a:ext uri="{FF2B5EF4-FFF2-40B4-BE49-F238E27FC236}">
                <a16:creationId xmlns:a16="http://schemas.microsoft.com/office/drawing/2014/main" id="{E0112551-33D0-46AB-8264-58B40BB15F23}"/>
              </a:ext>
            </a:extLst>
          </p:cNvPr>
          <p:cNvGraphicFramePr>
            <a:graphicFrameLocks noGrp="1"/>
          </p:cNvGraphicFramePr>
          <p:nvPr>
            <p:ph sz="half" idx="1"/>
          </p:nvPr>
        </p:nvGraphicFramePr>
        <p:xfrm>
          <a:off x="381000" y="990600"/>
          <a:ext cx="3824288" cy="3962405"/>
        </p:xfrm>
        <a:graphic>
          <a:graphicData uri="http://schemas.openxmlformats.org/drawingml/2006/table">
            <a:tbl>
              <a:tblPr/>
              <a:tblGrid>
                <a:gridCol w="1120775">
                  <a:extLst>
                    <a:ext uri="{9D8B030D-6E8A-4147-A177-3AD203B41FA5}">
                      <a16:colId xmlns:a16="http://schemas.microsoft.com/office/drawing/2014/main" val="20000"/>
                    </a:ext>
                  </a:extLst>
                </a:gridCol>
                <a:gridCol w="2703513">
                  <a:extLst>
                    <a:ext uri="{9D8B030D-6E8A-4147-A177-3AD203B41FA5}">
                      <a16:colId xmlns:a16="http://schemas.microsoft.com/office/drawing/2014/main" val="20001"/>
                    </a:ext>
                  </a:extLst>
                </a:gridCol>
              </a:tblGrid>
              <a:tr h="45719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Transaction code</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Description</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Purchase Requisition</a:t>
                      </a:r>
                      <a:endParaRPr kumimoji="0" lang="en-US" sz="12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ME51N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Create Purchase Requisition </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ME52N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Change Purchase Requisition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ME53N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Display Purchase Requisition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ME5A</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Purchase Requisition: List Display</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ME5J</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Purchase Requisition for Project</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ME5K</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Requisitions by Account Assignment</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MELB</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Purchase Requisition by Tracking No</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ME54</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Release Purchase Requisition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ME55</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Collective Release of Purchase Requisition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ME5F</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Release Reminder: Purchase Requisition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aphicFrame>
        <p:nvGraphicFramePr>
          <p:cNvPr id="88387" name="Group 323">
            <a:extLst>
              <a:ext uri="{FF2B5EF4-FFF2-40B4-BE49-F238E27FC236}">
                <a16:creationId xmlns:a16="http://schemas.microsoft.com/office/drawing/2014/main" id="{EB2F3C69-A840-4AC3-93D2-870E92C388DC}"/>
              </a:ext>
            </a:extLst>
          </p:cNvPr>
          <p:cNvGraphicFramePr>
            <a:graphicFrameLocks noGrp="1"/>
          </p:cNvGraphicFramePr>
          <p:nvPr>
            <p:ph sz="half" idx="2"/>
          </p:nvPr>
        </p:nvGraphicFramePr>
        <p:xfrm>
          <a:off x="4648200" y="971550"/>
          <a:ext cx="3824288" cy="4141792"/>
        </p:xfrm>
        <a:graphic>
          <a:graphicData uri="http://schemas.openxmlformats.org/drawingml/2006/table">
            <a:tbl>
              <a:tblPr/>
              <a:tblGrid>
                <a:gridCol w="1120775">
                  <a:extLst>
                    <a:ext uri="{9D8B030D-6E8A-4147-A177-3AD203B41FA5}">
                      <a16:colId xmlns:a16="http://schemas.microsoft.com/office/drawing/2014/main" val="20000"/>
                    </a:ext>
                  </a:extLst>
                </a:gridCol>
                <a:gridCol w="2703513">
                  <a:extLst>
                    <a:ext uri="{9D8B030D-6E8A-4147-A177-3AD203B41FA5}">
                      <a16:colId xmlns:a16="http://schemas.microsoft.com/office/drawing/2014/main" val="20001"/>
                    </a:ext>
                  </a:extLst>
                </a:gridCol>
              </a:tblGrid>
              <a:tr h="476249">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Transaction code</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charset="0"/>
                          <a:cs typeface="Arial" charset="0"/>
                        </a:rPr>
                        <a:t>Description</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6238">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RFQ/Quotation</a:t>
                      </a:r>
                      <a:endParaRPr kumimoji="0" lang="en-US" sz="12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ME41</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CreateRFQ</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ME42</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Change RFQ</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ME43</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Display RFQ</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ME44</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Maintain supplement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ME45</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Release RFQ</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ME4L</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List Display RFQ by Vendor</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ME4M</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List Display RFQ by material</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ME4C</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List Display RFQ by Material group</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ME47</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Quotation Maintain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365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ME48</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Quotation Display</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365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ME49</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Price Comparison</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E949E98C-09BB-4FC1-84D0-1BA4B59D500C}"/>
              </a:ext>
            </a:extLst>
          </p:cNvPr>
          <p:cNvSpPr>
            <a:spLocks noGrp="1" noChangeArrowheads="1"/>
          </p:cNvSpPr>
          <p:nvPr>
            <p:ph type="title"/>
          </p:nvPr>
        </p:nvSpPr>
        <p:spPr>
          <a:xfrm>
            <a:off x="-13952" y="381000"/>
            <a:ext cx="8734425" cy="671513"/>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Purchasing: Transactions codes</a:t>
            </a:r>
          </a:p>
        </p:txBody>
      </p:sp>
      <p:graphicFrame>
        <p:nvGraphicFramePr>
          <p:cNvPr id="271507" name="Group 147">
            <a:extLst>
              <a:ext uri="{FF2B5EF4-FFF2-40B4-BE49-F238E27FC236}">
                <a16:creationId xmlns:a16="http://schemas.microsoft.com/office/drawing/2014/main" id="{7996ACF3-82BC-462F-BE08-76CBB81B80BB}"/>
              </a:ext>
            </a:extLst>
          </p:cNvPr>
          <p:cNvGraphicFramePr>
            <a:graphicFrameLocks noGrp="1"/>
          </p:cNvGraphicFramePr>
          <p:nvPr>
            <p:ph sz="half" idx="1"/>
          </p:nvPr>
        </p:nvGraphicFramePr>
        <p:xfrm>
          <a:off x="533400" y="1981200"/>
          <a:ext cx="3824288" cy="4348167"/>
        </p:xfrm>
        <a:graphic>
          <a:graphicData uri="http://schemas.openxmlformats.org/drawingml/2006/table">
            <a:tbl>
              <a:tblPr/>
              <a:tblGrid>
                <a:gridCol w="1120775">
                  <a:extLst>
                    <a:ext uri="{9D8B030D-6E8A-4147-A177-3AD203B41FA5}">
                      <a16:colId xmlns:a16="http://schemas.microsoft.com/office/drawing/2014/main" val="20000"/>
                    </a:ext>
                  </a:extLst>
                </a:gridCol>
                <a:gridCol w="2703513">
                  <a:extLst>
                    <a:ext uri="{9D8B030D-6E8A-4147-A177-3AD203B41FA5}">
                      <a16:colId xmlns:a16="http://schemas.microsoft.com/office/drawing/2014/main" val="20001"/>
                    </a:ext>
                  </a:extLst>
                </a:gridCol>
              </a:tblGrid>
              <a:tr h="4810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Transaction code</a:t>
                      </a:r>
                      <a:endParaRPr kumimoji="0" lang="en-US" sz="12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Description</a:t>
                      </a:r>
                      <a:endParaRPr kumimoji="0" lang="en-US" sz="12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Purchase Order</a:t>
                      </a:r>
                      <a:endParaRPr kumimoji="0" lang="en-US" sz="12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ME21N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Create Purchase Order</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59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ME22N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Change Purchase Order</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1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ME23N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Display Purchase Order</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ME2M</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Display purchase order by Material</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ME2L</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Display purchase order by vendor</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11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ME2K</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Purchase order by Account Assignment</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ME2B</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Purchase Order by Tracking No</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List Display by PO Number</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11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ME29n</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Purchase Order Release - Individual</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ME28</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Purchase order Release - collective</a:t>
                      </a:r>
                      <a:endParaRPr kumimoji="0" lang="en-US" sz="1800" b="1"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ME9F</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charset="0"/>
                        </a:rPr>
                        <a:t>Purchase order Print/Transmit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graphicFrame>
        <p:nvGraphicFramePr>
          <p:cNvPr id="271506" name="Group 146">
            <a:extLst>
              <a:ext uri="{FF2B5EF4-FFF2-40B4-BE49-F238E27FC236}">
                <a16:creationId xmlns:a16="http://schemas.microsoft.com/office/drawing/2014/main" id="{A7A8F6D9-14C9-4175-B786-D935C70748BB}"/>
              </a:ext>
            </a:extLst>
          </p:cNvPr>
          <p:cNvGraphicFramePr>
            <a:graphicFrameLocks noGrp="1"/>
          </p:cNvGraphicFramePr>
          <p:nvPr>
            <p:ph sz="half" idx="2"/>
          </p:nvPr>
        </p:nvGraphicFramePr>
        <p:xfrm>
          <a:off x="4648200" y="2362200"/>
          <a:ext cx="3824288" cy="3668716"/>
        </p:xfrm>
        <a:graphic>
          <a:graphicData uri="http://schemas.openxmlformats.org/drawingml/2006/table">
            <a:tbl>
              <a:tblPr/>
              <a:tblGrid>
                <a:gridCol w="1120775">
                  <a:extLst>
                    <a:ext uri="{9D8B030D-6E8A-4147-A177-3AD203B41FA5}">
                      <a16:colId xmlns:a16="http://schemas.microsoft.com/office/drawing/2014/main" val="20000"/>
                    </a:ext>
                  </a:extLst>
                </a:gridCol>
                <a:gridCol w="2703513">
                  <a:extLst>
                    <a:ext uri="{9D8B030D-6E8A-4147-A177-3AD203B41FA5}">
                      <a16:colId xmlns:a16="http://schemas.microsoft.com/office/drawing/2014/main" val="20001"/>
                    </a:ext>
                  </a:extLst>
                </a:gridCol>
              </a:tblGrid>
              <a:tr h="481013">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Transaction code</a:t>
                      </a:r>
                      <a:endParaRPr kumimoji="0" lang="en-US" sz="1200" b="0" i="0" u="none" strike="noStrike" cap="none" normalizeH="0" baseline="0" dirty="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Description</a:t>
                      </a:r>
                      <a:endParaRPr kumimoji="0" lang="en-US" sz="1200" b="0" i="0" u="none" strike="noStrike" cap="none" normalizeH="0" baseline="0">
                        <a:ln>
                          <a:noFill/>
                        </a:ln>
                        <a:solidFill>
                          <a:schemeClr val="tx1"/>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3063">
                <a:tc grid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Contract</a:t>
                      </a:r>
                      <a:endParaRPr kumimoji="0" lang="en-US" sz="1200" b="1"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315913">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ME31K</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Create Contract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ME32K</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Change Contract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ME33K</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Display Contract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ME35K</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charset="0"/>
                          <a:cs typeface="Arial" charset="0"/>
                        </a:rPr>
                        <a:t>Release Contract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gridSpan="2">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rPr>
                        <a:t>Scheduling Agreement</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6"/>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ME31L</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Create SA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432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ME32L</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Change SA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11150">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ME33L</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Display SA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1273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rPr>
                        <a:t>ME35L</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900" b="1" i="0" u="none" strike="noStrike" cap="none" normalizeH="0" baseline="0" dirty="0">
                          <a:ln>
                            <a:noFill/>
                          </a:ln>
                          <a:solidFill>
                            <a:schemeClr val="tx1"/>
                          </a:solidFill>
                          <a:effectLst/>
                          <a:latin typeface="Arial" charset="0"/>
                        </a:rPr>
                        <a:t>Release SA</a:t>
                      </a: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AA1F5E1B-D782-4FAB-96B7-E181FC0CDBDC}"/>
              </a:ext>
            </a:extLst>
          </p:cNvPr>
          <p:cNvSpPr>
            <a:spLocks noGrp="1" noChangeArrowheads="1"/>
          </p:cNvSpPr>
          <p:nvPr>
            <p:ph type="title"/>
          </p:nvPr>
        </p:nvSpPr>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Name of the Functionality</a:t>
            </a:r>
          </a:p>
        </p:txBody>
      </p:sp>
      <p:sp>
        <p:nvSpPr>
          <p:cNvPr id="141315" name="Arc 3">
            <a:extLst>
              <a:ext uri="{FF2B5EF4-FFF2-40B4-BE49-F238E27FC236}">
                <a16:creationId xmlns:a16="http://schemas.microsoft.com/office/drawing/2014/main" id="{02562C80-D471-421F-8D04-0C9BD79D961F}"/>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1316" name="Oval 4">
            <a:extLst>
              <a:ext uri="{FF2B5EF4-FFF2-40B4-BE49-F238E27FC236}">
                <a16:creationId xmlns:a16="http://schemas.microsoft.com/office/drawing/2014/main" id="{862AACA7-1C45-42FA-827E-7B3542DD2A4E}"/>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1</a:t>
            </a:r>
          </a:p>
        </p:txBody>
      </p:sp>
      <p:sp>
        <p:nvSpPr>
          <p:cNvPr id="141317" name="Text Box 5">
            <a:extLst>
              <a:ext uri="{FF2B5EF4-FFF2-40B4-BE49-F238E27FC236}">
                <a16:creationId xmlns:a16="http://schemas.microsoft.com/office/drawing/2014/main" id="{1CDD56E0-E46B-47FA-B7B7-CFF15F5F7A4E}"/>
              </a:ext>
            </a:extLst>
          </p:cNvPr>
          <p:cNvSpPr txBox="1">
            <a:spLocks noChangeArrowheads="1"/>
          </p:cNvSpPr>
          <p:nvPr/>
        </p:nvSpPr>
        <p:spPr bwMode="auto">
          <a:xfrm>
            <a:off x="3048000" y="12954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PrepareMe</a:t>
            </a:r>
          </a:p>
        </p:txBody>
      </p:sp>
      <p:sp>
        <p:nvSpPr>
          <p:cNvPr id="141318" name="Oval 6">
            <a:extLst>
              <a:ext uri="{FF2B5EF4-FFF2-40B4-BE49-F238E27FC236}">
                <a16:creationId xmlns:a16="http://schemas.microsoft.com/office/drawing/2014/main" id="{181C6757-E301-4196-A20E-4349254119A0}"/>
              </a:ext>
            </a:extLst>
          </p:cNvPr>
          <p:cNvSpPr>
            <a:spLocks noChangeArrowheads="1"/>
          </p:cNvSpPr>
          <p:nvPr/>
        </p:nvSpPr>
        <p:spPr bwMode="auto">
          <a:xfrm>
            <a:off x="1676400" y="24384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141319" name="Text Box 7">
            <a:extLst>
              <a:ext uri="{FF2B5EF4-FFF2-40B4-BE49-F238E27FC236}">
                <a16:creationId xmlns:a16="http://schemas.microsoft.com/office/drawing/2014/main" id="{C0D5F831-CFE2-4684-98DF-563799F01B24}"/>
              </a:ext>
            </a:extLst>
          </p:cNvPr>
          <p:cNvSpPr txBox="1">
            <a:spLocks noChangeArrowheads="1"/>
          </p:cNvSpPr>
          <p:nvPr/>
        </p:nvSpPr>
        <p:spPr bwMode="auto">
          <a:xfrm>
            <a:off x="3124200" y="23622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TellMe</a:t>
            </a:r>
          </a:p>
        </p:txBody>
      </p:sp>
      <p:sp>
        <p:nvSpPr>
          <p:cNvPr id="141320" name="Oval 8">
            <a:extLst>
              <a:ext uri="{FF2B5EF4-FFF2-40B4-BE49-F238E27FC236}">
                <a16:creationId xmlns:a16="http://schemas.microsoft.com/office/drawing/2014/main" id="{B8181B7D-55C4-4726-B8E8-A15D47E677AC}"/>
              </a:ext>
            </a:extLst>
          </p:cNvPr>
          <p:cNvSpPr>
            <a:spLocks noChangeArrowheads="1"/>
          </p:cNvSpPr>
          <p:nvPr/>
        </p:nvSpPr>
        <p:spPr bwMode="auto">
          <a:xfrm>
            <a:off x="1905000" y="35052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141321" name="Text Box 9">
            <a:extLst>
              <a:ext uri="{FF2B5EF4-FFF2-40B4-BE49-F238E27FC236}">
                <a16:creationId xmlns:a16="http://schemas.microsoft.com/office/drawing/2014/main" id="{CF18D7B9-0DFF-45F4-8F50-C560640B770F}"/>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ShowMe</a:t>
            </a:r>
          </a:p>
        </p:txBody>
      </p:sp>
      <p:sp>
        <p:nvSpPr>
          <p:cNvPr id="141322" name="Oval 10">
            <a:extLst>
              <a:ext uri="{FF2B5EF4-FFF2-40B4-BE49-F238E27FC236}">
                <a16:creationId xmlns:a16="http://schemas.microsoft.com/office/drawing/2014/main" id="{A2EB4C6E-6609-4172-A5AE-3FABB9444069}"/>
              </a:ext>
            </a:extLst>
          </p:cNvPr>
          <p:cNvSpPr>
            <a:spLocks noChangeArrowheads="1"/>
          </p:cNvSpPr>
          <p:nvPr/>
        </p:nvSpPr>
        <p:spPr bwMode="auto">
          <a:xfrm>
            <a:off x="1828800" y="45720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141323" name="Text Box 11">
            <a:extLst>
              <a:ext uri="{FF2B5EF4-FFF2-40B4-BE49-F238E27FC236}">
                <a16:creationId xmlns:a16="http://schemas.microsoft.com/office/drawing/2014/main" id="{D76F5A9B-50CA-4670-943F-71B88FAE0FDA}"/>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LetMe</a:t>
            </a:r>
          </a:p>
        </p:txBody>
      </p:sp>
      <p:sp>
        <p:nvSpPr>
          <p:cNvPr id="141324" name="Oval 12">
            <a:extLst>
              <a:ext uri="{FF2B5EF4-FFF2-40B4-BE49-F238E27FC236}">
                <a16:creationId xmlns:a16="http://schemas.microsoft.com/office/drawing/2014/main" id="{2E9C68B9-BF76-4CED-8DC3-901324D29B42}"/>
              </a:ext>
            </a:extLst>
          </p:cNvPr>
          <p:cNvSpPr>
            <a:spLocks noChangeArrowheads="1"/>
          </p:cNvSpPr>
          <p:nvPr/>
        </p:nvSpPr>
        <p:spPr bwMode="auto">
          <a:xfrm>
            <a:off x="1522413" y="5638800"/>
            <a:ext cx="611187"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141325" name="Text Box 13">
            <a:extLst>
              <a:ext uri="{FF2B5EF4-FFF2-40B4-BE49-F238E27FC236}">
                <a16:creationId xmlns:a16="http://schemas.microsoft.com/office/drawing/2014/main" id="{691F057E-109B-47ED-B2F6-EF1343300AB7}"/>
              </a:ext>
            </a:extLst>
          </p:cNvPr>
          <p:cNvSpPr txBox="1">
            <a:spLocks noChangeArrowheads="1"/>
          </p:cNvSpPr>
          <p:nvPr/>
        </p:nvSpPr>
        <p:spPr bwMode="auto">
          <a:xfrm>
            <a:off x="3124200" y="5592763"/>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59">
            <a:extLst>
              <a:ext uri="{FF2B5EF4-FFF2-40B4-BE49-F238E27FC236}">
                <a16:creationId xmlns:a16="http://schemas.microsoft.com/office/drawing/2014/main" id="{2CC140EA-B817-4133-932C-BAA5C476B705}"/>
              </a:ext>
            </a:extLst>
          </p:cNvPr>
          <p:cNvSpPr>
            <a:spLocks noChangeArrowheads="1"/>
          </p:cNvSpPr>
          <p:nvPr/>
        </p:nvSpPr>
        <p:spPr bwMode="auto">
          <a:xfrm>
            <a:off x="0" y="304800"/>
            <a:ext cx="6477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dirty="0">
                <a:solidFill>
                  <a:schemeClr val="accent1"/>
                </a:solidFill>
                <a:latin typeface="Verdana" panose="020B0604030504040204" pitchFamily="34" charset="0"/>
                <a:ea typeface="Verdana" panose="020B0604030504040204" pitchFamily="34" charset="0"/>
                <a:cs typeface="Verdana" panose="020B0604030504040204" pitchFamily="34" charset="0"/>
              </a:rPr>
              <a:t>Challenges</a:t>
            </a:r>
          </a:p>
        </p:txBody>
      </p:sp>
      <p:sp>
        <p:nvSpPr>
          <p:cNvPr id="39939" name="Text Box 161">
            <a:extLst>
              <a:ext uri="{FF2B5EF4-FFF2-40B4-BE49-F238E27FC236}">
                <a16:creationId xmlns:a16="http://schemas.microsoft.com/office/drawing/2014/main" id="{4ECA05DD-36DD-4AE4-9646-483BB42D2057}"/>
              </a:ext>
            </a:extLst>
          </p:cNvPr>
          <p:cNvSpPr txBox="1">
            <a:spLocks noChangeArrowheads="1"/>
          </p:cNvSpPr>
          <p:nvPr/>
        </p:nvSpPr>
        <p:spPr bwMode="auto">
          <a:xfrm>
            <a:off x="212725" y="1066800"/>
            <a:ext cx="4206875" cy="1785104"/>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What information Is included </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What is to be purchased?</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How much is to be purchased?</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How much does it cost?</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Who’s paying for it?</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When is it needed?</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Where does it go when it arrives?</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What additional information is needed, relative to this purchase?</a:t>
            </a:r>
            <a:endParaRPr lang="en-US" altLang="en-US" sz="1600">
              <a:latin typeface="Verdana" panose="020B0604030504040204" pitchFamily="34" charset="0"/>
              <a:ea typeface="Verdana" panose="020B0604030504040204" pitchFamily="34" charset="0"/>
              <a:cs typeface="Verdana" panose="020B0604030504040204" pitchFamily="34" charset="0"/>
            </a:endParaRPr>
          </a:p>
        </p:txBody>
      </p:sp>
      <p:sp>
        <p:nvSpPr>
          <p:cNvPr id="39940" name="Text Box 162">
            <a:extLst>
              <a:ext uri="{FF2B5EF4-FFF2-40B4-BE49-F238E27FC236}">
                <a16:creationId xmlns:a16="http://schemas.microsoft.com/office/drawing/2014/main" id="{6D9709AF-2EA2-4005-8EE6-E93BFE19771C}"/>
              </a:ext>
            </a:extLst>
          </p:cNvPr>
          <p:cNvSpPr txBox="1">
            <a:spLocks noChangeArrowheads="1"/>
          </p:cNvSpPr>
          <p:nvPr/>
        </p:nvSpPr>
        <p:spPr bwMode="auto">
          <a:xfrm>
            <a:off x="4784725" y="1066800"/>
            <a:ext cx="4206875" cy="861774"/>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What is to be purchased</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Determine if it is a service or material</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If It is service what activities are to be included in the service</a:t>
            </a:r>
          </a:p>
        </p:txBody>
      </p:sp>
      <p:sp>
        <p:nvSpPr>
          <p:cNvPr id="39941" name="Text Box 165">
            <a:extLst>
              <a:ext uri="{FF2B5EF4-FFF2-40B4-BE49-F238E27FC236}">
                <a16:creationId xmlns:a16="http://schemas.microsoft.com/office/drawing/2014/main" id="{FF84CBCA-E8F2-4761-AEF6-65260D1A6634}"/>
              </a:ext>
            </a:extLst>
          </p:cNvPr>
          <p:cNvSpPr txBox="1">
            <a:spLocks noChangeArrowheads="1"/>
          </p:cNvSpPr>
          <p:nvPr/>
        </p:nvSpPr>
        <p:spPr bwMode="auto">
          <a:xfrm>
            <a:off x="4800600" y="2130425"/>
            <a:ext cx="4206875" cy="769441"/>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dirty="0">
                <a:latin typeface="Verdana" panose="020B0604030504040204" pitchFamily="34" charset="0"/>
                <a:ea typeface="Verdana" panose="020B0604030504040204" pitchFamily="34" charset="0"/>
                <a:cs typeface="Verdana" panose="020B0604030504040204" pitchFamily="34" charset="0"/>
              </a:rPr>
              <a:t>How much is to be purchased</a:t>
            </a:r>
          </a:p>
          <a:p>
            <a:pPr eaLnBrk="1" hangingPunct="1">
              <a:spcBef>
                <a:spcPct val="0"/>
              </a:spcBef>
              <a:buFontTx/>
              <a:buChar char="•"/>
            </a:pPr>
            <a:r>
              <a:rPr lang="en-US" altLang="en-US" sz="1400" dirty="0">
                <a:latin typeface="Verdana" panose="020B0604030504040204" pitchFamily="34" charset="0"/>
                <a:ea typeface="Verdana" panose="020B0604030504040204" pitchFamily="34" charset="0"/>
                <a:cs typeface="Verdana" panose="020B0604030504040204" pitchFamily="34" charset="0"/>
              </a:rPr>
              <a:t>Quantity to be purchased with appropriate Unit of measure</a:t>
            </a:r>
          </a:p>
        </p:txBody>
      </p:sp>
      <p:sp>
        <p:nvSpPr>
          <p:cNvPr id="39942" name="Text Box 166">
            <a:extLst>
              <a:ext uri="{FF2B5EF4-FFF2-40B4-BE49-F238E27FC236}">
                <a16:creationId xmlns:a16="http://schemas.microsoft.com/office/drawing/2014/main" id="{B0AB7F4F-3B9A-4CD0-9787-22A36853788B}"/>
              </a:ext>
            </a:extLst>
          </p:cNvPr>
          <p:cNvSpPr txBox="1">
            <a:spLocks noChangeArrowheads="1"/>
          </p:cNvSpPr>
          <p:nvPr/>
        </p:nvSpPr>
        <p:spPr bwMode="auto">
          <a:xfrm>
            <a:off x="187325" y="3352800"/>
            <a:ext cx="4206875" cy="1384995"/>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200" b="1">
                <a:latin typeface="Verdana" panose="020B0604030504040204" pitchFamily="34" charset="0"/>
                <a:ea typeface="Verdana" panose="020B0604030504040204" pitchFamily="34" charset="0"/>
                <a:cs typeface="Verdana" panose="020B0604030504040204" pitchFamily="34" charset="0"/>
              </a:rPr>
              <a:t>How much Does it cost</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What is the unit price of the item?</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This, together with the quantity requested, will be      extended to a total cost of the requisition line item.</a:t>
            </a:r>
          </a:p>
          <a:p>
            <a:pPr eaLnBrk="1" hangingPunct="1">
              <a:spcBef>
                <a:spcPct val="0"/>
              </a:spcBef>
              <a:buFontTx/>
              <a:buChar char="•"/>
            </a:pPr>
            <a:r>
              <a:rPr lang="en-US" altLang="en-US" sz="1200">
                <a:latin typeface="Verdana" panose="020B0604030504040204" pitchFamily="34" charset="0"/>
                <a:ea typeface="Verdana" panose="020B0604030504040204" pitchFamily="34" charset="0"/>
                <a:cs typeface="Verdana" panose="020B0604030504040204" pitchFamily="34" charset="0"/>
              </a:rPr>
              <a:t>The total cost of the line item will be a factor in   determining who needs to approve the purchase request</a:t>
            </a:r>
          </a:p>
        </p:txBody>
      </p:sp>
      <p:sp>
        <p:nvSpPr>
          <p:cNvPr id="39943" name="Text Box 168">
            <a:extLst>
              <a:ext uri="{FF2B5EF4-FFF2-40B4-BE49-F238E27FC236}">
                <a16:creationId xmlns:a16="http://schemas.microsoft.com/office/drawing/2014/main" id="{514D8BEE-98B9-4E08-BFC8-A645B0310C25}"/>
              </a:ext>
            </a:extLst>
          </p:cNvPr>
          <p:cNvSpPr txBox="1">
            <a:spLocks noChangeArrowheads="1"/>
          </p:cNvSpPr>
          <p:nvPr/>
        </p:nvSpPr>
        <p:spPr bwMode="auto">
          <a:xfrm>
            <a:off x="4800600" y="2971800"/>
            <a:ext cx="4206875" cy="1600438"/>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Who is paying for it?</a:t>
            </a:r>
          </a:p>
          <a:p>
            <a:pPr eaLnBrk="1" hangingPunct="1">
              <a:spcBef>
                <a:spcPct val="0"/>
              </a:spcBef>
              <a:buFontTx/>
              <a:buChar char="•"/>
            </a:pPr>
            <a:r>
              <a:rPr lang="en-US" altLang="en-US" sz="1400">
                <a:latin typeface="Verdana" panose="020B0604030504040204" pitchFamily="34" charset="0"/>
                <a:ea typeface="Verdana" panose="020B0604030504040204" pitchFamily="34" charset="0"/>
                <a:cs typeface="Verdana" panose="020B0604030504040204" pitchFamily="34" charset="0"/>
              </a:rPr>
              <a:t>What type of purchase is it?</a:t>
            </a:r>
          </a:p>
          <a:p>
            <a:pPr eaLnBrk="1" hangingPunct="1">
              <a:spcBef>
                <a:spcPct val="0"/>
              </a:spcBef>
              <a:buFontTx/>
              <a:buChar char="•"/>
            </a:pPr>
            <a:r>
              <a:rPr lang="en-US" altLang="en-US" sz="1400">
                <a:latin typeface="Verdana" panose="020B0604030504040204" pitchFamily="34" charset="0"/>
                <a:ea typeface="Verdana" panose="020B0604030504040204" pitchFamily="34" charset="0"/>
                <a:cs typeface="Verdana" panose="020B0604030504040204" pitchFamily="34" charset="0"/>
              </a:rPr>
              <a:t>What department is paying for it?</a:t>
            </a:r>
          </a:p>
          <a:p>
            <a:pPr eaLnBrk="1" hangingPunct="1">
              <a:spcBef>
                <a:spcPct val="0"/>
              </a:spcBef>
              <a:buFontTx/>
              <a:buChar char="•"/>
            </a:pPr>
            <a:r>
              <a:rPr lang="en-US" altLang="en-US" sz="1400">
                <a:latin typeface="Verdana" panose="020B0604030504040204" pitchFamily="34" charset="0"/>
                <a:ea typeface="Verdana" panose="020B0604030504040204" pitchFamily="34" charset="0"/>
                <a:cs typeface="Verdana" panose="020B0604030504040204" pitchFamily="34" charset="0"/>
              </a:rPr>
              <a:t>What fund is providing the money?</a:t>
            </a:r>
          </a:p>
          <a:p>
            <a:pPr eaLnBrk="1" hangingPunct="1">
              <a:spcBef>
                <a:spcPct val="0"/>
              </a:spcBef>
              <a:buFontTx/>
              <a:buChar char="•"/>
            </a:pPr>
            <a:r>
              <a:rPr lang="en-US" altLang="en-US" sz="1400">
                <a:latin typeface="Verdana" panose="020B0604030504040204" pitchFamily="34" charset="0"/>
                <a:ea typeface="Verdana" panose="020B0604030504040204" pitchFamily="34" charset="0"/>
                <a:cs typeface="Verdana" panose="020B0604030504040204" pitchFamily="34" charset="0"/>
              </a:rPr>
              <a:t>This information also becomes a factor in determining who needs to approve the purchase request.</a:t>
            </a:r>
          </a:p>
        </p:txBody>
      </p:sp>
      <p:sp>
        <p:nvSpPr>
          <p:cNvPr id="39944" name="Text Box 169">
            <a:extLst>
              <a:ext uri="{FF2B5EF4-FFF2-40B4-BE49-F238E27FC236}">
                <a16:creationId xmlns:a16="http://schemas.microsoft.com/office/drawing/2014/main" id="{EC82E867-E84D-4921-8F53-075FB97D00C3}"/>
              </a:ext>
            </a:extLst>
          </p:cNvPr>
          <p:cNvSpPr txBox="1">
            <a:spLocks noChangeArrowheads="1"/>
          </p:cNvSpPr>
          <p:nvPr/>
        </p:nvSpPr>
        <p:spPr bwMode="auto">
          <a:xfrm>
            <a:off x="4800600" y="4648200"/>
            <a:ext cx="4130675" cy="1600438"/>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When it is needed?</a:t>
            </a:r>
          </a:p>
          <a:p>
            <a:pPr eaLnBrk="1" hangingPunct="1">
              <a:spcBef>
                <a:spcPct val="0"/>
              </a:spcBef>
              <a:buFontTx/>
              <a:buNone/>
            </a:pPr>
            <a:r>
              <a:rPr lang="en-US" altLang="en-US" sz="1400">
                <a:latin typeface="Verdana" panose="020B0604030504040204" pitchFamily="34" charset="0"/>
                <a:ea typeface="Verdana" panose="020B0604030504040204" pitchFamily="34" charset="0"/>
                <a:cs typeface="Verdana" panose="020B0604030504040204" pitchFamily="34" charset="0"/>
              </a:rPr>
              <a:t>An expected delivery date must be Determined.</a:t>
            </a:r>
          </a:p>
          <a:p>
            <a:pPr eaLnBrk="1" hangingPunct="1">
              <a:spcBef>
                <a:spcPct val="0"/>
              </a:spcBef>
              <a:buFontTx/>
              <a:buNone/>
            </a:pPr>
            <a:r>
              <a:rPr lang="en-US" altLang="en-US" sz="1400">
                <a:latin typeface="Verdana" panose="020B0604030504040204" pitchFamily="34" charset="0"/>
                <a:ea typeface="Verdana" panose="020B0604030504040204" pitchFamily="34" charset="0"/>
                <a:cs typeface="Verdana" panose="020B0604030504040204" pitchFamily="34" charset="0"/>
              </a:rPr>
              <a:t>This may be the date agreed to by the supplier at the time contact was made by the requisitioner or a requested delivery date with no contact with the supplier.</a:t>
            </a:r>
          </a:p>
        </p:txBody>
      </p:sp>
      <p:sp>
        <p:nvSpPr>
          <p:cNvPr id="39945" name="Text Box 170">
            <a:extLst>
              <a:ext uri="{FF2B5EF4-FFF2-40B4-BE49-F238E27FC236}">
                <a16:creationId xmlns:a16="http://schemas.microsoft.com/office/drawing/2014/main" id="{7A21F79D-CD32-4FF5-9CF0-DAB15C61FA2B}"/>
              </a:ext>
            </a:extLst>
          </p:cNvPr>
          <p:cNvSpPr txBox="1">
            <a:spLocks noChangeArrowheads="1"/>
          </p:cNvSpPr>
          <p:nvPr/>
        </p:nvSpPr>
        <p:spPr bwMode="auto">
          <a:xfrm>
            <a:off x="228600" y="5105400"/>
            <a:ext cx="4206875" cy="997196"/>
          </a:xfrm>
          <a:prstGeom prst="rect">
            <a:avLst/>
          </a:prstGeom>
          <a:noFill/>
          <a:ln w="3175">
            <a:solidFill>
              <a:srgbClr val="FF99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400" b="1">
                <a:latin typeface="Verdana" panose="020B0604030504040204" pitchFamily="34" charset="0"/>
                <a:ea typeface="Verdana" panose="020B0604030504040204" pitchFamily="34" charset="0"/>
                <a:cs typeface="Verdana" panose="020B0604030504040204" pitchFamily="34" charset="0"/>
              </a:rPr>
              <a:t>Where does it go when it arrives?</a:t>
            </a:r>
          </a:p>
          <a:p>
            <a:pPr eaLnBrk="1" hangingPunct="1">
              <a:buFontTx/>
              <a:buChar char="•"/>
            </a:pPr>
            <a:r>
              <a:rPr lang="en-US" altLang="en-US" sz="1400">
                <a:latin typeface="Verdana" panose="020B0604030504040204" pitchFamily="34" charset="0"/>
                <a:ea typeface="Verdana" panose="020B0604030504040204" pitchFamily="34" charset="0"/>
                <a:cs typeface="Verdana" panose="020B0604030504040204" pitchFamily="34" charset="0"/>
              </a:rPr>
              <a:t>If the material is non-inventory, to what building/room number should it be delivered?.</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8">
            <a:extLst>
              <a:ext uri="{FF2B5EF4-FFF2-40B4-BE49-F238E27FC236}">
                <a16:creationId xmlns:a16="http://schemas.microsoft.com/office/drawing/2014/main" id="{A28F3AB9-938D-4944-83A3-C4385F4904CE}"/>
              </a:ext>
            </a:extLst>
          </p:cNvPr>
          <p:cNvSpPr>
            <a:spLocks noGrp="1" noChangeArrowheads="1"/>
          </p:cNvSpPr>
          <p:nvPr>
            <p:ph type="title"/>
          </p:nvPr>
        </p:nvSpPr>
        <p:spPr>
          <a:xfrm>
            <a:off x="47625" y="220663"/>
            <a:ext cx="8734425" cy="671512"/>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SAP Document settings </a:t>
            </a:r>
          </a:p>
        </p:txBody>
      </p:sp>
      <p:graphicFrame>
        <p:nvGraphicFramePr>
          <p:cNvPr id="86760" name="Group 744">
            <a:extLst>
              <a:ext uri="{FF2B5EF4-FFF2-40B4-BE49-F238E27FC236}">
                <a16:creationId xmlns:a16="http://schemas.microsoft.com/office/drawing/2014/main" id="{998346D7-8E41-464A-8942-D5CC3BD02830}"/>
              </a:ext>
            </a:extLst>
          </p:cNvPr>
          <p:cNvGraphicFramePr>
            <a:graphicFrameLocks noGrp="1"/>
          </p:cNvGraphicFramePr>
          <p:nvPr>
            <p:ph type="tbl" idx="1"/>
          </p:nvPr>
        </p:nvGraphicFramePr>
        <p:xfrm>
          <a:off x="609600" y="952500"/>
          <a:ext cx="7800975" cy="5241960"/>
        </p:xfrm>
        <a:graphic>
          <a:graphicData uri="http://schemas.openxmlformats.org/drawingml/2006/table">
            <a:tbl>
              <a:tblPr/>
              <a:tblGrid>
                <a:gridCol w="1563688">
                  <a:extLst>
                    <a:ext uri="{9D8B030D-6E8A-4147-A177-3AD203B41FA5}">
                      <a16:colId xmlns:a16="http://schemas.microsoft.com/office/drawing/2014/main" val="20000"/>
                    </a:ext>
                  </a:extLst>
                </a:gridCol>
                <a:gridCol w="1377950">
                  <a:extLst>
                    <a:ext uri="{9D8B030D-6E8A-4147-A177-3AD203B41FA5}">
                      <a16:colId xmlns:a16="http://schemas.microsoft.com/office/drawing/2014/main" val="20001"/>
                    </a:ext>
                  </a:extLst>
                </a:gridCol>
                <a:gridCol w="1093787">
                  <a:extLst>
                    <a:ext uri="{9D8B030D-6E8A-4147-A177-3AD203B41FA5}">
                      <a16:colId xmlns:a16="http://schemas.microsoft.com/office/drawing/2014/main" val="20002"/>
                    </a:ext>
                  </a:extLst>
                </a:gridCol>
                <a:gridCol w="1344613">
                  <a:extLst>
                    <a:ext uri="{9D8B030D-6E8A-4147-A177-3AD203B41FA5}">
                      <a16:colId xmlns:a16="http://schemas.microsoft.com/office/drawing/2014/main" val="20003"/>
                    </a:ext>
                  </a:extLst>
                </a:gridCol>
                <a:gridCol w="1060450">
                  <a:extLst>
                    <a:ext uri="{9D8B030D-6E8A-4147-A177-3AD203B41FA5}">
                      <a16:colId xmlns:a16="http://schemas.microsoft.com/office/drawing/2014/main" val="20004"/>
                    </a:ext>
                  </a:extLst>
                </a:gridCol>
                <a:gridCol w="1360487">
                  <a:extLst>
                    <a:ext uri="{9D8B030D-6E8A-4147-A177-3AD203B41FA5}">
                      <a16:colId xmlns:a16="http://schemas.microsoft.com/office/drawing/2014/main" val="20005"/>
                    </a:ext>
                  </a:extLst>
                </a:gridCol>
              </a:tblGrid>
              <a:tr h="213329">
                <a:tc rowSpan="2">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charset="0"/>
                          <a:cs typeface="Arial" charset="0"/>
                        </a:rPr>
                        <a:t>Document Property</a:t>
                      </a:r>
                      <a:endParaRPr kumimoji="0" lang="en-US" sz="800" b="0" i="0" u="none" strike="noStrike" cap="none" normalizeH="0" baseline="0" dirty="0">
                        <a:ln>
                          <a:noFill/>
                        </a:ln>
                        <a:solidFill>
                          <a:schemeClr val="tx1"/>
                        </a:solidFill>
                        <a:effectLst/>
                        <a:latin typeface="Arial"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Purchasing Documents</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13329">
                <a:tc vMerge="1">
                  <a:txBody>
                    <a:bodyPr/>
                    <a:lstStyle/>
                    <a:p>
                      <a:endParaRPr lang="en-US"/>
                    </a:p>
                  </a:txBody>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Pur.Req</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RFQ</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Order</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Contract</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SLAs</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2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Doc. Type</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B</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A</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F</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K</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L</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29">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Applicable Item Category</a:t>
                      </a:r>
                      <a:endParaRPr kumimoji="0" lang="en-US" sz="800" b="0" i="0" u="none" strike="noStrike" cap="none" normalizeH="0" baseline="0">
                        <a:ln>
                          <a:noFill/>
                        </a:ln>
                        <a:solidFill>
                          <a:schemeClr val="tx1"/>
                        </a:solidFill>
                        <a:effectLst/>
                        <a:latin typeface="Arial"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_- Standard, L- Sub-Contracting, K-Consignment, D-Service, S-Third Party Order, U-Stock Transfer, T-Text</a:t>
                      </a:r>
                      <a:endParaRPr kumimoji="0" lang="en-US" sz="800" b="0" i="0" u="none" strike="noStrike" cap="none" normalizeH="0" baseline="0">
                        <a:ln>
                          <a:noFill/>
                        </a:ln>
                        <a:solidFill>
                          <a:schemeClr val="tx1"/>
                        </a:solidFill>
                        <a:effectLst/>
                        <a:latin typeface="Arial"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13329">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A/c Assignment</a:t>
                      </a:r>
                      <a:endParaRPr kumimoji="0" lang="en-US" sz="800" b="0" i="0" u="none" strike="noStrike" cap="none" normalizeH="0" baseline="0">
                        <a:ln>
                          <a:noFill/>
                        </a:ln>
                        <a:solidFill>
                          <a:schemeClr val="tx1"/>
                        </a:solidFill>
                        <a:effectLst/>
                        <a:latin typeface="Arial"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A-Asset, K-Cost Center, P-Project, C-Sales Order, 1- Third Party Item, U-Unknown, X-Auxiliary A/c. Assignment</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21332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CONTROL DATA</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dirty="0">
                          <a:ln>
                            <a:noFill/>
                          </a:ln>
                          <a:solidFill>
                            <a:schemeClr val="tx1"/>
                          </a:solidFill>
                          <a:effectLst/>
                          <a:latin typeface="Arial" charset="0"/>
                          <a:cs typeface="Arial" charset="0"/>
                        </a:rPr>
                        <a:t> </a:t>
                      </a:r>
                      <a:endParaRPr kumimoji="0" lang="en-US" sz="800" b="0" i="0" u="none" strike="noStrike" cap="none" normalizeH="0" baseline="0" dirty="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332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1. Document Category</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NB - Std. PR / NBB</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5">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AN - Std RFQ / ANA            AB - Global RFQ/ANA</a:t>
                      </a:r>
                      <a:endParaRPr kumimoji="0" lang="en-US" sz="800" b="0" i="0" u="none" strike="noStrike" cap="none" normalizeH="0" baseline="0">
                        <a:ln>
                          <a:noFill/>
                        </a:ln>
                        <a:solidFill>
                          <a:schemeClr val="tx1"/>
                        </a:solidFill>
                        <a:effectLst/>
                        <a:latin typeface="Arial"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NB - Std. PO/NBF</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MK-Qty/MKK</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LP-Std. SA/LPL</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4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/Field Selection Group</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FO - Framework PR/FOB</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FO - Framework PO/FOF</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WK-Volume/WKK</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LPA-SA with Rel. Doc/LPL</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71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RV - OA PR/RVB</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UB - Stock Transfer PO/UBF</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DC-Distributed/WKK</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LU-Stock Transfer SA/LUL</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3524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MV - Model Spec. PR/RVB</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DB - Dummy PO/NBF</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3524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IN - E Commerce PR/NBB</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IN - E Commerce PO/NBF</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3329">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2. Number Ranges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OMH7</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OMH6</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OMH6</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OMH6</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OMH6</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335248">
                <a:tc>
                  <a:txBody>
                    <a:bodyPr/>
                    <a:lstStyle/>
                    <a:p>
                      <a:pPr marL="342900" marR="0" lvl="0" indent="-342900" algn="l"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a) Internal/External</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01/02</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Yes.60/61</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45/41</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46/44 &amp; DC-70</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 55/56</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332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b) Same/Different</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3329">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3. Screen Layout</a:t>
                      </a:r>
                      <a:endParaRPr kumimoji="0" lang="en-US" sz="800" b="0" i="0" u="none" strike="noStrike" cap="none" normalizeH="0" baseline="0">
                        <a:ln>
                          <a:noFill/>
                        </a:ln>
                        <a:solidFill>
                          <a:schemeClr val="tx1"/>
                        </a:solidFill>
                        <a:effectLst/>
                        <a:latin typeface="Arial" charset="0"/>
                      </a:endParaRPr>
                    </a:p>
                  </a:txBody>
                  <a:tcPr marT="45705" marB="4570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332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4. Document Types</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332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5. Texts</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3329">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6. Release Procedure</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33524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7. Tolerance Limit for Archiving</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33524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8.Set Up Authorization Check for G/L Accounts</a:t>
                      </a:r>
                      <a:endParaRPr kumimoji="0" lang="en-US" sz="800" b="0" i="0" u="none" strike="noStrike" cap="none" normalizeH="0" baseline="0">
                        <a:ln>
                          <a:noFill/>
                        </a:ln>
                        <a:solidFill>
                          <a:schemeClr val="tx1"/>
                        </a:solidFill>
                        <a:effectLst/>
                        <a:latin typeface="Arial" charset="0"/>
                      </a:endParaRPr>
                    </a:p>
                  </a:txBody>
                  <a:tcPr marT="45705" marB="45705"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No</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t"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Yes.</a:t>
                      </a:r>
                      <a:endParaRPr kumimoji="0" lang="en-US" sz="800" b="0" i="0" u="none" strike="noStrike" cap="none" normalizeH="0" baseline="0">
                        <a:ln>
                          <a:noFill/>
                        </a:ln>
                        <a:solidFill>
                          <a:schemeClr val="tx1"/>
                        </a:solidFill>
                        <a:effectLst/>
                        <a:latin typeface="Arial" charset="0"/>
                      </a:endParaRPr>
                    </a:p>
                  </a:txBody>
                  <a:tcPr marT="45705" marB="4570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3977" name="Group 1353">
            <a:extLst>
              <a:ext uri="{FF2B5EF4-FFF2-40B4-BE49-F238E27FC236}">
                <a16:creationId xmlns:a16="http://schemas.microsoft.com/office/drawing/2014/main" id="{D7CBFFEF-3729-4730-956B-B16C8AF7B210}"/>
              </a:ext>
            </a:extLst>
          </p:cNvPr>
          <p:cNvGraphicFramePr>
            <a:graphicFrameLocks noGrp="1"/>
          </p:cNvGraphicFramePr>
          <p:nvPr>
            <p:ph/>
          </p:nvPr>
        </p:nvGraphicFramePr>
        <p:xfrm>
          <a:off x="352425" y="1854200"/>
          <a:ext cx="8105775" cy="4187822"/>
        </p:xfrm>
        <a:graphic>
          <a:graphicData uri="http://schemas.openxmlformats.org/drawingml/2006/table">
            <a:tbl>
              <a:tblPr/>
              <a:tblGrid>
                <a:gridCol w="814388">
                  <a:extLst>
                    <a:ext uri="{9D8B030D-6E8A-4147-A177-3AD203B41FA5}">
                      <a16:colId xmlns:a16="http://schemas.microsoft.com/office/drawing/2014/main" val="20000"/>
                    </a:ext>
                  </a:extLst>
                </a:gridCol>
                <a:gridCol w="2535237">
                  <a:extLst>
                    <a:ext uri="{9D8B030D-6E8A-4147-A177-3AD203B41FA5}">
                      <a16:colId xmlns:a16="http://schemas.microsoft.com/office/drawing/2014/main" val="20001"/>
                    </a:ext>
                  </a:extLst>
                </a:gridCol>
                <a:gridCol w="1720850">
                  <a:extLst>
                    <a:ext uri="{9D8B030D-6E8A-4147-A177-3AD203B41FA5}">
                      <a16:colId xmlns:a16="http://schemas.microsoft.com/office/drawing/2014/main" val="20002"/>
                    </a:ext>
                  </a:extLst>
                </a:gridCol>
                <a:gridCol w="3035300">
                  <a:extLst>
                    <a:ext uri="{9D8B030D-6E8A-4147-A177-3AD203B41FA5}">
                      <a16:colId xmlns:a16="http://schemas.microsoft.com/office/drawing/2014/main" val="20003"/>
                    </a:ext>
                  </a:extLst>
                </a:gridCol>
              </a:tblGrid>
              <a:tr h="274292">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Table </a:t>
                      </a:r>
                      <a:endParaRPr kumimoji="0" lang="en-US" sz="1200" b="1" i="0" u="none" strike="noStrike" cap="none" normalizeH="0" baseline="0" dirty="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Table Description</a:t>
                      </a:r>
                      <a:endParaRPr kumimoji="0" lang="en-US" sz="12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cs typeface="Arial" charset="0"/>
                        </a:rPr>
                        <a:t>Table </a:t>
                      </a:r>
                      <a:endParaRPr kumimoji="0" lang="en-US" sz="1200" b="1" i="0" u="none" strike="noStrike" cap="none" normalizeH="0" baseline="0" dirty="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Table Description</a:t>
                      </a:r>
                      <a:endParaRPr kumimoji="0" lang="en-US" sz="12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24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EINA</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Purchasing Info Record- General Data</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MARA</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master</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785">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EINE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Purchasing Info Record- Purchasing Organization Data</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MAKT</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text</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24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MAKT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Descriptions</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MARC</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per plant / stock</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514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MARA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General Material Data</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MVKE</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master, sales data</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24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MARC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Plant Data for Material</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MARD</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Storage location / stock</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38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MARD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Storage Location Data for Material</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MSKA</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Sales order stock</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38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MAST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to BOM Link</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MSPR</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Project stock</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38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MBEW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Valuation</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MARM</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Units of measure</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24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MKPF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Header- Material Document</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MEAN</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international article number</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514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MSEG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Document Segment- Material</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PGMI</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Planning material</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24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MVER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Consumption</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PROP</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Forecast parameters</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38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MVKE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Sales Data for materials</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MAPR</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Link MARC &lt;=&gt; PROP</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38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RKPF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Document Header- Reservation</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MBEW</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valuation</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3808">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T023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 groups</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MVER</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consumption</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24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T024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Purchasing Groups</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MLGN</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 Warehouse number</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3332">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T156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Movement Type</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MLGT</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 Storage type</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2467">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T157H </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Help Texts for Movement Types</a:t>
                      </a:r>
                      <a:endParaRPr kumimoji="0" lang="en-US" sz="1800" b="1" i="0" u="none" strike="noStrike" cap="none" normalizeH="0" baseline="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MPRP</a:t>
                      </a:r>
                      <a:endParaRPr kumimoji="0" lang="en-US" sz="1800" b="1" i="0" u="none" strike="noStrike" cap="none" normalizeH="0" baseline="0">
                        <a:ln>
                          <a:noFill/>
                        </a:ln>
                        <a:solidFill>
                          <a:schemeClr val="tx1"/>
                        </a:solidFill>
                        <a:effectLst/>
                        <a:latin typeface="Arial" charset="0"/>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charset="0"/>
                          <a:cs typeface="Arial" charset="0"/>
                        </a:rPr>
                        <a:t>Forecast profiles</a:t>
                      </a:r>
                      <a:endParaRPr kumimoji="0" lang="en-US" sz="1800" b="1" i="0" u="none" strike="noStrike" cap="none" normalizeH="0" baseline="0" dirty="0">
                        <a:ln>
                          <a:noFill/>
                        </a:ln>
                        <a:solidFill>
                          <a:schemeClr val="tx1"/>
                        </a:solidFill>
                        <a:effectLst/>
                        <a:latin typeface="Arial"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145507" name="Rectangle 1354">
            <a:extLst>
              <a:ext uri="{FF2B5EF4-FFF2-40B4-BE49-F238E27FC236}">
                <a16:creationId xmlns:a16="http://schemas.microsoft.com/office/drawing/2014/main" id="{6AA36159-E292-4F01-B395-7B5E1EC7E6B2}"/>
              </a:ext>
            </a:extLst>
          </p:cNvPr>
          <p:cNvSpPr>
            <a:spLocks noChangeArrowheads="1"/>
          </p:cNvSpPr>
          <p:nvPr/>
        </p:nvSpPr>
        <p:spPr bwMode="auto">
          <a:xfrm>
            <a:off x="152400" y="990600"/>
            <a:ext cx="87344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dirty="0">
                <a:solidFill>
                  <a:srgbClr val="FF0000"/>
                </a:solidFill>
                <a:latin typeface="Verdana" panose="020B0604030504040204" pitchFamily="34" charset="0"/>
                <a:ea typeface="Verdana" panose="020B0604030504040204" pitchFamily="34" charset="0"/>
                <a:cs typeface="Verdana" panose="020B0604030504040204" pitchFamily="34" charset="0"/>
              </a:rPr>
              <a:t>Additional Information: List of Tables (need to replace with Hana tables, required help on this)</a:t>
            </a:r>
            <a:br>
              <a:rPr lang="en-US" altLang="en-US" sz="2400" dirty="0">
                <a:solidFill>
                  <a:schemeClr val="tx2"/>
                </a:solidFill>
                <a:latin typeface="Verdana" panose="020B0604030504040204" pitchFamily="34" charset="0"/>
                <a:ea typeface="Verdana" panose="020B0604030504040204" pitchFamily="34" charset="0"/>
                <a:cs typeface="Verdana" panose="020B0604030504040204" pitchFamily="34" charset="0"/>
              </a:rPr>
            </a:br>
            <a:endParaRPr lang="en-US" altLang="en-US" sz="2400" dirty="0">
              <a:solidFill>
                <a:schemeClr val="tx2"/>
              </a:solidFill>
              <a:latin typeface="Verdana" panose="020B0604030504040204" pitchFamily="34" charset="0"/>
              <a:ea typeface="Verdana" panose="020B0604030504040204" pitchFamily="34" charset="0"/>
              <a:cs typeface="Verdana" panose="020B0604030504040204" pitchFamily="34" charset="0"/>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9">
            <a:extLst>
              <a:ext uri="{FF2B5EF4-FFF2-40B4-BE49-F238E27FC236}">
                <a16:creationId xmlns:a16="http://schemas.microsoft.com/office/drawing/2014/main" id="{FD15137C-A310-43CA-B8BF-12CAE3711BCB}"/>
              </a:ext>
            </a:extLst>
          </p:cNvPr>
          <p:cNvSpPr>
            <a:spLocks noChangeArrowheads="1"/>
          </p:cNvSpPr>
          <p:nvPr/>
        </p:nvSpPr>
        <p:spPr bwMode="auto">
          <a:xfrm>
            <a:off x="0" y="914400"/>
            <a:ext cx="873442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a:solidFill>
                  <a:srgbClr val="FF0000"/>
                </a:solidFill>
                <a:latin typeface="Verdana" panose="020B0604030504040204" pitchFamily="34" charset="0"/>
                <a:ea typeface="Verdana" panose="020B0604030504040204" pitchFamily="34" charset="0"/>
                <a:cs typeface="Verdana" panose="020B0604030504040204" pitchFamily="34" charset="0"/>
              </a:rPr>
              <a:t>Additional Information: List of Tables, need help on this</a:t>
            </a:r>
          </a:p>
          <a:p>
            <a:pPr eaLnBrk="1" hangingPunct="1">
              <a:spcBef>
                <a:spcPct val="0"/>
              </a:spcBef>
              <a:buFontTx/>
              <a:buNone/>
            </a:pPr>
            <a:endParaRPr lang="en-US" altLang="en-US" sz="28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86294" name="Group 598">
            <a:extLst>
              <a:ext uri="{FF2B5EF4-FFF2-40B4-BE49-F238E27FC236}">
                <a16:creationId xmlns:a16="http://schemas.microsoft.com/office/drawing/2014/main" id="{282222B2-BFF7-4998-B66A-B0C26F564FD0}"/>
              </a:ext>
            </a:extLst>
          </p:cNvPr>
          <p:cNvGraphicFramePr>
            <a:graphicFrameLocks noGrp="1"/>
          </p:cNvGraphicFramePr>
          <p:nvPr>
            <p:ph/>
          </p:nvPr>
        </p:nvGraphicFramePr>
        <p:xfrm>
          <a:off x="352425" y="1751013"/>
          <a:ext cx="8334375" cy="4197373"/>
        </p:xfrm>
        <a:graphic>
          <a:graphicData uri="http://schemas.openxmlformats.org/drawingml/2006/table">
            <a:tbl>
              <a:tblPr/>
              <a:tblGrid>
                <a:gridCol w="836613">
                  <a:extLst>
                    <a:ext uri="{9D8B030D-6E8A-4147-A177-3AD203B41FA5}">
                      <a16:colId xmlns:a16="http://schemas.microsoft.com/office/drawing/2014/main" val="20000"/>
                    </a:ext>
                  </a:extLst>
                </a:gridCol>
                <a:gridCol w="2773362">
                  <a:extLst>
                    <a:ext uri="{9D8B030D-6E8A-4147-A177-3AD203B41FA5}">
                      <a16:colId xmlns:a16="http://schemas.microsoft.com/office/drawing/2014/main" val="20001"/>
                    </a:ext>
                  </a:extLst>
                </a:gridCol>
                <a:gridCol w="1603375">
                  <a:extLst>
                    <a:ext uri="{9D8B030D-6E8A-4147-A177-3AD203B41FA5}">
                      <a16:colId xmlns:a16="http://schemas.microsoft.com/office/drawing/2014/main" val="20002"/>
                    </a:ext>
                  </a:extLst>
                </a:gridCol>
                <a:gridCol w="3121025">
                  <a:extLst>
                    <a:ext uri="{9D8B030D-6E8A-4147-A177-3AD203B41FA5}">
                      <a16:colId xmlns:a16="http://schemas.microsoft.com/office/drawing/2014/main" val="20003"/>
                    </a:ext>
                  </a:extLst>
                </a:gridCol>
              </a:tblGrid>
              <a:tr h="27428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Table </a:t>
                      </a:r>
                      <a:endParaRPr kumimoji="0" lang="en-US" sz="12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Table Description</a:t>
                      </a:r>
                      <a:endParaRPr kumimoji="0" lang="en-US" sz="12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Table </a:t>
                      </a:r>
                      <a:endParaRPr kumimoji="0" lang="en-US" sz="12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1200" b="1" i="0" u="none" strike="noStrike" cap="none" normalizeH="0" baseline="0">
                          <a:ln>
                            <a:noFill/>
                          </a:ln>
                          <a:solidFill>
                            <a:schemeClr val="tx1"/>
                          </a:solidFill>
                          <a:effectLst/>
                          <a:latin typeface="Arial" charset="0"/>
                          <a:cs typeface="Arial" charset="0"/>
                        </a:rPr>
                        <a:t>Table Description</a:t>
                      </a:r>
                      <a:endParaRPr kumimoji="0" lang="en-US" sz="12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MOFF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Lists what views have not been created</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MDTB</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MRP table</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A501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Plant/Material</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MDKP</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Header data for MRP document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EBAN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Requisition</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MLAN</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Tax data material master</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EBKN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Requisition Account Assignment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MTQSS</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Material master view: QM</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EKAB</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 Release Documentation</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EKKO</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document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EKBE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History per Purchasing Document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EKPO</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document (item level)</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654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EKET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Scheduling Agreement Schedule Lines</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EKPV:</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Shipping-Specific Data on Stock Tfr. for Purch. Doc. Item</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EKKN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Account Assignment in Purchasing Document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EKET</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Delivery schedule</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EKKO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Purchasing Document Header</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VETVG</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Delivery Due Index for Stock Transfer</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EKPO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Purchasing Document Item</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EKES</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Order Acceptance/Fulfillment Confirmations</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IKPF</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 Header- Physical Inventory Document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EKKN</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Account assignment in purchasing</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ISEG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Physical Inventory Document Items</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EKAN:</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Vendor address purchasing</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LFA1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Vendor Master (General section)</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EKPA</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Partner functions</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LFB1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Vendor Master (Company Code)</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EIPO</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Item export / import data</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NRIV</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 Number range intervals</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EINA</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info record (main data)</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RESB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Reservation/dependent requirements</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EINE</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info record (organizational data)</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T161T </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Texts for Purchasing Document Types</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EORD</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Source list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r h="213325">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EBKN</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Arial" charset="0"/>
                          <a:cs typeface="Arial" charset="0"/>
                        </a:rPr>
                        <a:t>Purchase Requisition Account Assignment</a:t>
                      </a:r>
                      <a:endParaRPr kumimoji="0" lang="en-US" sz="1800" b="1" i="0" u="none" strike="noStrike" cap="none" normalizeH="0" baseline="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800" b="1" i="0" u="none" strike="noStrike" cap="none" normalizeH="0" baseline="0">
                          <a:ln>
                            <a:noFill/>
                          </a:ln>
                          <a:solidFill>
                            <a:schemeClr val="tx1"/>
                          </a:solidFill>
                          <a:effectLst/>
                          <a:latin typeface="Verdana" pitchFamily="34" charset="0"/>
                          <a:cs typeface="Arial" charset="0"/>
                        </a:rPr>
                        <a:t>EBAN</a:t>
                      </a:r>
                      <a:endParaRPr kumimoji="0" lang="en-US" sz="1800" b="1" i="0" u="none" strike="noStrike" cap="none" normalizeH="0" baseline="0">
                        <a:ln>
                          <a:noFill/>
                        </a:ln>
                        <a:solidFill>
                          <a:schemeClr val="tx1"/>
                        </a:solidFill>
                        <a:effectLst/>
                        <a:latin typeface="Arial" charset="0"/>
                      </a:endParaRPr>
                    </a:p>
                  </a:txBody>
                  <a:tcPr marT="45703" marB="45703"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sz="800" b="1" i="0" u="none" strike="noStrike" cap="none" normalizeH="0" baseline="0" dirty="0">
                          <a:ln>
                            <a:noFill/>
                          </a:ln>
                          <a:solidFill>
                            <a:schemeClr val="tx1"/>
                          </a:solidFill>
                          <a:effectLst/>
                          <a:latin typeface="Arial" charset="0"/>
                          <a:cs typeface="Arial" charset="0"/>
                        </a:rPr>
                        <a:t>Purchase requisition</a:t>
                      </a:r>
                      <a:endParaRPr kumimoji="0" lang="en-US" sz="1800" b="1" i="0" u="none" strike="noStrike" cap="none" normalizeH="0" baseline="0" dirty="0">
                        <a:ln>
                          <a:noFill/>
                        </a:ln>
                        <a:solidFill>
                          <a:schemeClr val="tx1"/>
                        </a:solidFill>
                        <a:effectLst/>
                        <a:latin typeface="Arial" charset="0"/>
                      </a:endParaRPr>
                    </a:p>
                  </a:txBody>
                  <a:tcPr marT="45703" marB="4570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bl>
          </a:graphicData>
        </a:graphic>
      </p:graphicFrame>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F1DEA482-0585-4452-8E9C-930F86195F92}"/>
              </a:ext>
            </a:extLst>
          </p:cNvPr>
          <p:cNvSpPr>
            <a:spLocks noGrp="1" noChangeArrowheads="1"/>
          </p:cNvSpPr>
          <p:nvPr>
            <p:ph type="title"/>
          </p:nvPr>
        </p:nvSpPr>
        <p:spPr>
          <a:xfrm>
            <a:off x="228600" y="609600"/>
            <a:ext cx="8734425" cy="671513"/>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Case Study- Create purchase order.</a:t>
            </a:r>
            <a:b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br>
            <a:endPar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149507" name="Rectangle 3">
            <a:extLst>
              <a:ext uri="{FF2B5EF4-FFF2-40B4-BE49-F238E27FC236}">
                <a16:creationId xmlns:a16="http://schemas.microsoft.com/office/drawing/2014/main" id="{D8F3F540-4678-40B2-BB25-82128F3544C6}"/>
              </a:ext>
            </a:extLst>
          </p:cNvPr>
          <p:cNvSpPr>
            <a:spLocks noGrp="1" noChangeArrowheads="1"/>
          </p:cNvSpPr>
          <p:nvPr>
            <p:ph idx="1"/>
          </p:nvPr>
        </p:nvSpPr>
        <p:spPr>
          <a:xfrm>
            <a:off x="228600" y="1295400"/>
            <a:ext cx="8382000" cy="4953000"/>
          </a:xfrm>
        </p:spPr>
        <p:txBody>
          <a:bodyPr/>
          <a:lstStyle/>
          <a:p>
            <a:pPr eaLnBrk="1" hangingPunct="1">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1. Create a purchase order with the following header data:</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Vendor T-K520A##</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Purchasing organization 1000 (IDES Deutschland)</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Purchasing group Z## (SCM520-##)</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Company code 1000 (IDES AG)</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Item 1:</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20 boxes of material T-M520C## are needed in plant 1000. Choose account</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assignment category K for cost center and assign the purchase to G/L account 400000 and cost center 1000.</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Must you enter an order price?</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_________________________________________________</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_________________________________________________</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Where does the default value for the delivery date come from?</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_________________________________________________</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_________________________________________________</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9948A600-2F2D-4042-BAEE-798F7E4BD73E}"/>
              </a:ext>
            </a:extLst>
          </p:cNvPr>
          <p:cNvSpPr>
            <a:spLocks noGrp="1" noChangeArrowheads="1"/>
          </p:cNvSpPr>
          <p:nvPr>
            <p:ph type="title"/>
          </p:nvPr>
        </p:nvSpPr>
        <p:spPr>
          <a:xfrm>
            <a:off x="381000" y="228600"/>
            <a:ext cx="7620000" cy="671513"/>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Test Your Knowledge</a:t>
            </a:r>
          </a:p>
        </p:txBody>
      </p:sp>
      <p:sp>
        <p:nvSpPr>
          <p:cNvPr id="150531" name="Rectangle 3">
            <a:extLst>
              <a:ext uri="{FF2B5EF4-FFF2-40B4-BE49-F238E27FC236}">
                <a16:creationId xmlns:a16="http://schemas.microsoft.com/office/drawing/2014/main" id="{3C27B712-6CD0-4A01-8366-362CC79E531D}"/>
              </a:ext>
            </a:extLst>
          </p:cNvPr>
          <p:cNvSpPr>
            <a:spLocks noGrp="1" noChangeArrowheads="1"/>
          </p:cNvSpPr>
          <p:nvPr>
            <p:ph idx="1"/>
          </p:nvPr>
        </p:nvSpPr>
        <p:spPr>
          <a:xfrm>
            <a:off x="228600" y="838200"/>
            <a:ext cx="8610600" cy="5715000"/>
          </a:xfrm>
        </p:spPr>
        <p:txBody>
          <a:bodyPr/>
          <a:lstStyle/>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1. How do scheduling agreements differ from contracts?</a:t>
            </a:r>
          </a:p>
          <a:p>
            <a:pPr eaLnBrk="1" hangingPunct="1">
              <a:buFontTx/>
              <a:buNone/>
            </a:pPr>
            <a:r>
              <a:rPr lang="en-US" altLang="en-US" sz="1400" i="1" dirty="0">
                <a:latin typeface="Verdana" panose="020B0604030504040204" pitchFamily="34" charset="0"/>
                <a:ea typeface="Verdana" panose="020B0604030504040204" pitchFamily="34" charset="0"/>
                <a:cs typeface="Verdana" panose="020B0604030504040204" pitchFamily="34" charset="0"/>
              </a:rPr>
              <a:t>Choose the correct answer(s).</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A You can create contracts with reference to a scheduling agreement</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but you cannot create scheduling agreements with reference to a contract.</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B Account assignment category U (unknown) is allowed in the contract but not in the scheduling agreement.</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C Contracts can contain a plant but scheduling agreements have to.</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D You can use item category W (material group) in both the contract and the scheduling agreement but you can only use item category M (material unknown) in the contract.</a:t>
            </a:r>
          </a:p>
          <a:p>
            <a:pPr eaLnBrk="1" hangingPunct="1">
              <a:buFontTx/>
              <a:buNone/>
            </a:pPr>
            <a:endParaRPr lang="en-US" alt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2. You want to create a purchase order but do not know the vendor. Which statement is applicable? </a:t>
            </a:r>
            <a:r>
              <a:rPr lang="en-US" altLang="en-US" sz="1400" i="1" dirty="0">
                <a:latin typeface="Verdana" panose="020B0604030504040204" pitchFamily="34" charset="0"/>
                <a:ea typeface="Verdana" panose="020B0604030504040204" pitchFamily="34" charset="0"/>
                <a:cs typeface="Verdana" panose="020B0604030504040204" pitchFamily="34" charset="0"/>
              </a:rPr>
              <a:t>Choose the correct answer(s).</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A You have to first create a requisition.</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B You create a purchase order without a vendor, hold this and then assign a  source to the purchase order using a collective transaction.</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C Using the "Create PO, vendor unknown" function.</a:t>
            </a:r>
          </a:p>
          <a:p>
            <a:pPr eaLnBrk="1" hangingPunct="1">
              <a:buFontTx/>
              <a:buNone/>
            </a:pPr>
            <a:r>
              <a:rPr lang="en-US" altLang="en-US" sz="1400" dirty="0">
                <a:latin typeface="Verdana" panose="020B0604030504040204" pitchFamily="34" charset="0"/>
                <a:ea typeface="Verdana" panose="020B0604030504040204" pitchFamily="34" charset="0"/>
                <a:cs typeface="Verdana" panose="020B0604030504040204" pitchFamily="34" charset="0"/>
              </a:rPr>
              <a:t>□ D You always have to use a one-time vendor.</a:t>
            </a:r>
          </a:p>
          <a:p>
            <a:pPr eaLnBrk="1" hangingPunct="1">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a:extLst>
              <a:ext uri="{FF2B5EF4-FFF2-40B4-BE49-F238E27FC236}">
                <a16:creationId xmlns:a16="http://schemas.microsoft.com/office/drawing/2014/main" id="{61605FF0-1A64-41B1-963F-DDE27C9A4466}"/>
              </a:ext>
            </a:extLst>
          </p:cNvPr>
          <p:cNvSpPr>
            <a:spLocks noGrp="1" noChangeArrowheads="1"/>
          </p:cNvSpPr>
          <p:nvPr>
            <p:ph type="title"/>
          </p:nvPr>
        </p:nvSpPr>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Test Your Knowledge</a:t>
            </a:r>
          </a:p>
        </p:txBody>
      </p:sp>
      <p:sp>
        <p:nvSpPr>
          <p:cNvPr id="151555" name="Rectangle 3">
            <a:extLst>
              <a:ext uri="{FF2B5EF4-FFF2-40B4-BE49-F238E27FC236}">
                <a16:creationId xmlns:a16="http://schemas.microsoft.com/office/drawing/2014/main" id="{80FF59AD-04E9-4E15-803D-1F36D45CDC41}"/>
              </a:ext>
            </a:extLst>
          </p:cNvPr>
          <p:cNvSpPr>
            <a:spLocks noGrp="1" noChangeArrowheads="1"/>
          </p:cNvSpPr>
          <p:nvPr>
            <p:ph idx="1"/>
          </p:nvPr>
        </p:nvSpPr>
        <p:spPr>
          <a:xfrm>
            <a:off x="228600" y="1219200"/>
            <a:ext cx="8610600" cy="5334000"/>
          </a:xfrm>
        </p:spPr>
        <p:txBody>
          <a:bodyPr/>
          <a:lstStyle/>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3. No source was found in the assignment list during automatic assignment of sources. What can you do?</a:t>
            </a:r>
          </a:p>
          <a:p>
            <a:pPr eaLnBrk="1" hangingPunct="1">
              <a:buFontTx/>
              <a:buNone/>
            </a:pPr>
            <a:r>
              <a:rPr lang="en-US" altLang="en-US" sz="1600" i="1" dirty="0">
                <a:latin typeface="Verdana" panose="020B0604030504040204" pitchFamily="34" charset="0"/>
                <a:ea typeface="Verdana" panose="020B0604030504040204" pitchFamily="34" charset="0"/>
                <a:cs typeface="Verdana" panose="020B0604030504040204" pitchFamily="34" charset="0"/>
              </a:rPr>
              <a:t>Choose the correct answer(s).</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A Assign a source manually.</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B Flag the purchase requisition for RFQ.</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C Convert the purchase requisition directly to an RFQ to a 1-time vendor.</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D Block the purchase requisition automatically.</a:t>
            </a:r>
          </a:p>
          <a:p>
            <a:pPr eaLnBrk="1" hangingPunct="1">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4. What identifies a subcontracting item in a purchase order?</a:t>
            </a:r>
          </a:p>
          <a:p>
            <a:pPr eaLnBrk="1" hangingPunct="1">
              <a:buFontTx/>
              <a:buNone/>
            </a:pPr>
            <a:r>
              <a:rPr lang="en-US" altLang="en-US" sz="1600" i="1" dirty="0">
                <a:latin typeface="Verdana" panose="020B0604030504040204" pitchFamily="34" charset="0"/>
                <a:ea typeface="Verdana" panose="020B0604030504040204" pitchFamily="34" charset="0"/>
                <a:cs typeface="Verdana" panose="020B0604030504040204" pitchFamily="34" charset="0"/>
              </a:rPr>
              <a:t>Choose the correct answer(s).</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A Item category for subcontracting</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B An account assignment category must also be used in conjunction</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with the subcontracting item category.</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C One component at minimum must be provided.</a:t>
            </a:r>
          </a:p>
          <a:p>
            <a:pPr eaLnBrk="1" hangingPunct="1">
              <a:buFontTx/>
              <a:buNone/>
            </a:pPr>
            <a:r>
              <a:rPr lang="en-US" altLang="en-US" sz="1600" dirty="0">
                <a:latin typeface="Verdana" panose="020B0604030504040204" pitchFamily="34" charset="0"/>
                <a:ea typeface="Verdana" panose="020B0604030504040204" pitchFamily="34" charset="0"/>
                <a:cs typeface="Verdana" panose="020B0604030504040204" pitchFamily="34" charset="0"/>
              </a:rPr>
              <a:t>□ D The material ordered and material provided can be identical.</a:t>
            </a:r>
          </a:p>
          <a:p>
            <a:pPr eaLnBrk="1" hangingPunct="1">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a:p>
            <a:pPr eaLnBrk="1" hangingPunct="1">
              <a:buFontTx/>
              <a:buNone/>
            </a:pPr>
            <a:endParaRPr lang="en-US" altLang="en-US" sz="1600" dirty="0">
              <a:latin typeface="Verdana" panose="020B0604030504040204" pitchFamily="34" charset="0"/>
              <a:ea typeface="Verdana" panose="020B0604030504040204" pitchFamily="34" charset="0"/>
              <a:cs typeface="Verdana" panose="020B0604030504040204" pitchFamily="34" charset="0"/>
            </a:endParaRP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itle 1">
            <a:extLst>
              <a:ext uri="{FF2B5EF4-FFF2-40B4-BE49-F238E27FC236}">
                <a16:creationId xmlns:a16="http://schemas.microsoft.com/office/drawing/2014/main" id="{C5A2C120-83BC-4704-A7E6-560EB6F9BF15}"/>
              </a:ext>
            </a:extLst>
          </p:cNvPr>
          <p:cNvSpPr>
            <a:spLocks noGrp="1" noChangeArrowheads="1"/>
          </p:cNvSpPr>
          <p:nvPr>
            <p:ph type="title"/>
          </p:nvPr>
        </p:nvSpPr>
        <p:spPr>
          <a:xfrm>
            <a:off x="409575" y="228600"/>
            <a:ext cx="8734425" cy="671513"/>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Answers</a:t>
            </a:r>
          </a:p>
        </p:txBody>
      </p:sp>
      <p:sp>
        <p:nvSpPr>
          <p:cNvPr id="60419" name="Rectangle 3">
            <a:extLst>
              <a:ext uri="{FF2B5EF4-FFF2-40B4-BE49-F238E27FC236}">
                <a16:creationId xmlns:a16="http://schemas.microsoft.com/office/drawing/2014/main" id="{F1580244-2835-4B68-9BEA-79DD66AC95A8}"/>
              </a:ext>
            </a:extLst>
          </p:cNvPr>
          <p:cNvSpPr>
            <a:spLocks noChangeArrowheads="1"/>
          </p:cNvSpPr>
          <p:nvPr/>
        </p:nvSpPr>
        <p:spPr bwMode="auto">
          <a:xfrm>
            <a:off x="304800" y="914400"/>
            <a:ext cx="8534400" cy="4401205"/>
          </a:xfrm>
          <a:prstGeom prst="rect">
            <a:avLst/>
          </a:prstGeom>
          <a:noFill/>
          <a:ln w="9525">
            <a:noFill/>
            <a:miter lim="800000"/>
            <a:headEnd/>
            <a:tailEnd/>
          </a:ln>
        </p:spPr>
        <p:txBody>
          <a:bodyPr>
            <a:spAutoFit/>
          </a:bodyPr>
          <a:lstStyle/>
          <a:p>
            <a:pPr marL="342900" indent="-342900" eaLnBrk="1" hangingPunct="1">
              <a:buFontTx/>
              <a:buAutoNum type="arabicPeriod"/>
              <a:defRPr/>
            </a:pPr>
            <a:r>
              <a:rPr lang="en-US" sz="1400" dirty="0">
                <a:latin typeface="Verdana" panose="020B0604030504040204" pitchFamily="34" charset="0"/>
                <a:ea typeface="Verdana" panose="020B0604030504040204" pitchFamily="34" charset="0"/>
                <a:cs typeface="Verdana" panose="020B0604030504040204" pitchFamily="34" charset="0"/>
              </a:rPr>
              <a:t>How do scheduling agreements differ from contracts?</a:t>
            </a:r>
          </a:p>
          <a:p>
            <a:pPr marL="342900" indent="-342900" eaLnBrk="1" hangingPunct="1">
              <a:defRPr/>
            </a:pPr>
            <a:r>
              <a:rPr lang="en-US" sz="1400" b="1" dirty="0">
                <a:latin typeface="Verdana" panose="020B0604030504040204" pitchFamily="34" charset="0"/>
                <a:ea typeface="Verdana" panose="020B0604030504040204" pitchFamily="34" charset="0"/>
                <a:cs typeface="Verdana" panose="020B0604030504040204" pitchFamily="34" charset="0"/>
              </a:rPr>
              <a:t>	Answer: B, C.</a:t>
            </a:r>
            <a:endParaRPr 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defRPr/>
            </a:pPr>
            <a:endParaRPr 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2.   You want to create a purchase order but do not know the vendor. Which</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statement is applicable?</a:t>
            </a:r>
          </a:p>
          <a:p>
            <a:pPr eaLnBrk="1" hangingPunct="1">
              <a:defRPr/>
            </a:pPr>
            <a:r>
              <a:rPr lang="en-US" sz="1400" b="1" dirty="0">
                <a:latin typeface="Verdana" panose="020B0604030504040204" pitchFamily="34" charset="0"/>
                <a:ea typeface="Verdana" panose="020B0604030504040204" pitchFamily="34" charset="0"/>
                <a:cs typeface="Verdana" panose="020B0604030504040204" pitchFamily="34" charset="0"/>
              </a:rPr>
              <a:t>Answer: C</a:t>
            </a:r>
          </a:p>
          <a:p>
            <a:pPr eaLnBrk="1" hangingPunct="1">
              <a:defRPr/>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3.   No source was found in the assignment list during automatic assignment of</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sources. What can you do?</a:t>
            </a:r>
          </a:p>
          <a:p>
            <a:pPr eaLnBrk="1" hangingPunct="1">
              <a:defRPr/>
            </a:pPr>
            <a:r>
              <a:rPr lang="en-US" sz="1400" b="1" dirty="0">
                <a:latin typeface="Verdana" panose="020B0604030504040204" pitchFamily="34" charset="0"/>
                <a:ea typeface="Verdana" panose="020B0604030504040204" pitchFamily="34" charset="0"/>
                <a:cs typeface="Verdana" panose="020B0604030504040204" pitchFamily="34" charset="0"/>
              </a:rPr>
              <a:t>Answer: A, B</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During manual assignment, the system checks whether there is a</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corresponding info record. A warning message is output in the standard system if an info record does not exist (Message 06341). Is this is set up as an error message, a purchasing info record must be available for the fixed vendor being entered. Flagging the RFQ (answer B) is only possible in the "Assign and Process" transaction (ME57).</a:t>
            </a:r>
            <a:endParaRPr lang="en-US" sz="1400" b="1" dirty="0">
              <a:latin typeface="Verdana" panose="020B0604030504040204" pitchFamily="34" charset="0"/>
              <a:ea typeface="Verdana" panose="020B0604030504040204" pitchFamily="34" charset="0"/>
              <a:cs typeface="Verdana" panose="020B0604030504040204" pitchFamily="34" charset="0"/>
            </a:endParaRPr>
          </a:p>
          <a:p>
            <a:pPr eaLnBrk="1" hangingPunct="1">
              <a:defRPr/>
            </a:pPr>
            <a:endParaRPr lang="en-US" sz="1400" dirty="0">
              <a:latin typeface="Verdana" panose="020B0604030504040204" pitchFamily="34" charset="0"/>
              <a:ea typeface="Verdana" panose="020B0604030504040204" pitchFamily="34" charset="0"/>
              <a:cs typeface="Verdana" panose="020B0604030504040204" pitchFamily="34" charset="0"/>
            </a:endParaRP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3. What identifies a subcontracting item in a purchase order?</a:t>
            </a:r>
          </a:p>
          <a:p>
            <a:pPr eaLnBrk="1" hangingPunct="1">
              <a:defRPr/>
            </a:pPr>
            <a:r>
              <a:rPr lang="en-US" sz="1400" b="1" dirty="0">
                <a:latin typeface="Verdana" panose="020B0604030504040204" pitchFamily="34" charset="0"/>
                <a:ea typeface="Verdana" panose="020B0604030504040204" pitchFamily="34" charset="0"/>
                <a:cs typeface="Verdana" panose="020B0604030504040204" pitchFamily="34" charset="0"/>
              </a:rPr>
              <a:t>Answer: A, C, D</a:t>
            </a:r>
          </a:p>
          <a:p>
            <a:pPr eaLnBrk="1" hangingPunct="1">
              <a:defRPr/>
            </a:pPr>
            <a:r>
              <a:rPr lang="en-US" sz="1400" dirty="0">
                <a:latin typeface="Verdana" panose="020B0604030504040204" pitchFamily="34" charset="0"/>
                <a:ea typeface="Verdana" panose="020B0604030504040204" pitchFamily="34" charset="0"/>
                <a:cs typeface="Verdana" panose="020B0604030504040204" pitchFamily="34" charset="0"/>
              </a:rPr>
              <a:t>The material ordered can be identical with the material provided (answer D). This is known as recursion.</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96F5205-BAB3-46C5-8FB4-B55BCE5DCD3E}"/>
              </a:ext>
            </a:extLst>
          </p:cNvPr>
          <p:cNvSpPr>
            <a:spLocks noGrp="1" noChangeArrowheads="1"/>
          </p:cNvSpPr>
          <p:nvPr>
            <p:ph type="title"/>
          </p:nvPr>
        </p:nvSpPr>
        <p:spPr>
          <a:xfrm>
            <a:off x="457200" y="274638"/>
            <a:ext cx="8229600" cy="944562"/>
          </a:xfrm>
        </p:spPr>
        <p:txBody>
          <a:bodyPr/>
          <a:lstStyle/>
          <a:p>
            <a:pPr eaLnBrk="1" hangingPunct="1">
              <a:defRPr/>
            </a:pPr>
            <a:r>
              <a:rPr lang="en-GB"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MM0004 – Purchasing</a:t>
            </a:r>
            <a:endPar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endParaRPr>
          </a:p>
        </p:txBody>
      </p:sp>
      <p:sp>
        <p:nvSpPr>
          <p:cNvPr id="40963" name="Arc 3">
            <a:extLst>
              <a:ext uri="{FF2B5EF4-FFF2-40B4-BE49-F238E27FC236}">
                <a16:creationId xmlns:a16="http://schemas.microsoft.com/office/drawing/2014/main" id="{024F89F6-5A02-4682-990A-9465C775DE10}"/>
              </a:ext>
            </a:extLst>
          </p:cNvPr>
          <p:cNvSpPr>
            <a:spLocks/>
          </p:cNvSpPr>
          <p:nvPr/>
        </p:nvSpPr>
        <p:spPr bwMode="auto">
          <a:xfrm rot="3392077">
            <a:off x="-1159669" y="2235994"/>
            <a:ext cx="4594225" cy="3125788"/>
          </a:xfrm>
          <a:custGeom>
            <a:avLst/>
            <a:gdLst>
              <a:gd name="T0" fmla="*/ 2147483646 w 21600"/>
              <a:gd name="T1" fmla="*/ 0 h 21698"/>
              <a:gd name="T2" fmla="*/ 2147483646 w 21600"/>
              <a:gd name="T3" fmla="*/ 2147483646 h 21698"/>
              <a:gd name="T4" fmla="*/ 0 w 21600"/>
              <a:gd name="T5" fmla="*/ 2147483646 h 21698"/>
              <a:gd name="T6" fmla="*/ 0 60000 65536"/>
              <a:gd name="T7" fmla="*/ 0 60000 65536"/>
              <a:gd name="T8" fmla="*/ 0 60000 65536"/>
              <a:gd name="T9" fmla="*/ 0 w 21600"/>
              <a:gd name="T10" fmla="*/ 0 h 21698"/>
              <a:gd name="T11" fmla="*/ 21600 w 21600"/>
              <a:gd name="T12" fmla="*/ 21698 h 21698"/>
            </a:gdLst>
            <a:ahLst/>
            <a:cxnLst>
              <a:cxn ang="T6">
                <a:pos x="T0" y="T1"/>
              </a:cxn>
              <a:cxn ang="T7">
                <a:pos x="T2" y="T3"/>
              </a:cxn>
              <a:cxn ang="T8">
                <a:pos x="T4" y="T5"/>
              </a:cxn>
            </a:cxnLst>
            <a:rect l="T9" t="T10" r="T11" b="T12"/>
            <a:pathLst>
              <a:path w="21600" h="21698" fill="none" extrusionOk="0">
                <a:moveTo>
                  <a:pt x="678" y="-1"/>
                </a:moveTo>
                <a:cubicBezTo>
                  <a:pt x="12337" y="365"/>
                  <a:pt x="21600" y="9923"/>
                  <a:pt x="21600" y="21589"/>
                </a:cubicBezTo>
                <a:cubicBezTo>
                  <a:pt x="21600" y="21625"/>
                  <a:pt x="21599" y="21661"/>
                  <a:pt x="21599" y="21697"/>
                </a:cubicBezTo>
              </a:path>
              <a:path w="21600" h="21698" stroke="0" extrusionOk="0">
                <a:moveTo>
                  <a:pt x="678" y="-1"/>
                </a:moveTo>
                <a:cubicBezTo>
                  <a:pt x="12337" y="365"/>
                  <a:pt x="21600" y="9923"/>
                  <a:pt x="21600" y="21589"/>
                </a:cubicBezTo>
                <a:cubicBezTo>
                  <a:pt x="21600" y="21625"/>
                  <a:pt x="21599" y="21661"/>
                  <a:pt x="21599" y="21697"/>
                </a:cubicBezTo>
                <a:lnTo>
                  <a:pt x="0" y="21589"/>
                </a:lnTo>
                <a:lnTo>
                  <a:pt x="678" y="-1"/>
                </a:lnTo>
                <a:close/>
              </a:path>
            </a:pathLst>
          </a:custGeom>
          <a:noFill/>
          <a:ln w="38100">
            <a:solidFill>
              <a:srgbClr val="CC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0964" name="Oval 4">
            <a:extLst>
              <a:ext uri="{FF2B5EF4-FFF2-40B4-BE49-F238E27FC236}">
                <a16:creationId xmlns:a16="http://schemas.microsoft.com/office/drawing/2014/main" id="{52CE4BF7-3374-45B3-9B90-21DDF16C1139}"/>
              </a:ext>
            </a:extLst>
          </p:cNvPr>
          <p:cNvSpPr>
            <a:spLocks noChangeArrowheads="1"/>
          </p:cNvSpPr>
          <p:nvPr/>
        </p:nvSpPr>
        <p:spPr bwMode="auto">
          <a:xfrm>
            <a:off x="1219200" y="1447800"/>
            <a:ext cx="611188" cy="381000"/>
          </a:xfrm>
          <a:prstGeom prst="ellipse">
            <a:avLst/>
          </a:prstGeom>
          <a:solidFill>
            <a:srgbClr val="F2FFEB"/>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1</a:t>
            </a:r>
          </a:p>
        </p:txBody>
      </p:sp>
      <p:sp>
        <p:nvSpPr>
          <p:cNvPr id="40965" name="Text Box 5">
            <a:extLst>
              <a:ext uri="{FF2B5EF4-FFF2-40B4-BE49-F238E27FC236}">
                <a16:creationId xmlns:a16="http://schemas.microsoft.com/office/drawing/2014/main" id="{C9E4A539-2087-4BCB-992D-19CAEE97A1D6}"/>
              </a:ext>
            </a:extLst>
          </p:cNvPr>
          <p:cNvSpPr txBox="1">
            <a:spLocks noChangeArrowheads="1"/>
          </p:cNvSpPr>
          <p:nvPr/>
        </p:nvSpPr>
        <p:spPr bwMode="auto">
          <a:xfrm>
            <a:off x="3048000" y="1295400"/>
            <a:ext cx="3733800" cy="523220"/>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dirty="0" err="1">
                <a:solidFill>
                  <a:srgbClr val="A9A9A9"/>
                </a:solidFill>
                <a:latin typeface="Times New Roman" panose="02020603050405020304" pitchFamily="18" charset="0"/>
              </a:rPr>
              <a:t>PrepareMev</a:t>
            </a:r>
            <a:endParaRPr lang="en-US" altLang="en-US" sz="2800" dirty="0">
              <a:solidFill>
                <a:srgbClr val="A9A9A9"/>
              </a:solidFill>
              <a:latin typeface="Times New Roman" panose="02020603050405020304" pitchFamily="18" charset="0"/>
            </a:endParaRPr>
          </a:p>
        </p:txBody>
      </p:sp>
      <p:sp>
        <p:nvSpPr>
          <p:cNvPr id="40966" name="Oval 6">
            <a:extLst>
              <a:ext uri="{FF2B5EF4-FFF2-40B4-BE49-F238E27FC236}">
                <a16:creationId xmlns:a16="http://schemas.microsoft.com/office/drawing/2014/main" id="{F2AA8702-DBA3-4172-B5FD-2B83EB78BA5E}"/>
              </a:ext>
            </a:extLst>
          </p:cNvPr>
          <p:cNvSpPr>
            <a:spLocks noChangeArrowheads="1"/>
          </p:cNvSpPr>
          <p:nvPr/>
        </p:nvSpPr>
        <p:spPr bwMode="auto">
          <a:xfrm>
            <a:off x="1676400" y="2438400"/>
            <a:ext cx="611188" cy="381000"/>
          </a:xfrm>
          <a:prstGeom prst="ellipse">
            <a:avLst/>
          </a:prstGeom>
          <a:solidFill>
            <a:schemeClr val="accent1"/>
          </a:solidFill>
          <a:ln w="12700" algn="ctr">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2</a:t>
            </a:r>
          </a:p>
        </p:txBody>
      </p:sp>
      <p:sp>
        <p:nvSpPr>
          <p:cNvPr id="40967" name="Text Box 7">
            <a:extLst>
              <a:ext uri="{FF2B5EF4-FFF2-40B4-BE49-F238E27FC236}">
                <a16:creationId xmlns:a16="http://schemas.microsoft.com/office/drawing/2014/main" id="{41E55C7D-A970-4678-98BE-41258C075B43}"/>
              </a:ext>
            </a:extLst>
          </p:cNvPr>
          <p:cNvSpPr txBox="1">
            <a:spLocks noChangeArrowheads="1"/>
          </p:cNvSpPr>
          <p:nvPr/>
        </p:nvSpPr>
        <p:spPr bwMode="auto">
          <a:xfrm>
            <a:off x="3124200" y="2362200"/>
            <a:ext cx="3733800" cy="461665"/>
          </a:xfrm>
          <a:prstGeom prst="rect">
            <a:avLst/>
          </a:prstGeom>
          <a:solidFill>
            <a:schemeClr val="hlink"/>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Verdana" panose="020B0604030504040204" pitchFamily="34" charset="0"/>
                <a:ea typeface="Verdana" panose="020B0604030504040204" pitchFamily="34" charset="0"/>
                <a:cs typeface="Verdana" panose="020B0604030504040204" pitchFamily="34" charset="0"/>
              </a:rPr>
              <a:t>TellMe</a:t>
            </a:r>
          </a:p>
        </p:txBody>
      </p:sp>
      <p:sp>
        <p:nvSpPr>
          <p:cNvPr id="40968" name="Oval 8">
            <a:extLst>
              <a:ext uri="{FF2B5EF4-FFF2-40B4-BE49-F238E27FC236}">
                <a16:creationId xmlns:a16="http://schemas.microsoft.com/office/drawing/2014/main" id="{0099AB1E-D9D8-4CB5-B4DA-0E296FB367E7}"/>
              </a:ext>
            </a:extLst>
          </p:cNvPr>
          <p:cNvSpPr>
            <a:spLocks noChangeArrowheads="1"/>
          </p:cNvSpPr>
          <p:nvPr/>
        </p:nvSpPr>
        <p:spPr bwMode="auto">
          <a:xfrm>
            <a:off x="1905000" y="35052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3</a:t>
            </a:r>
          </a:p>
        </p:txBody>
      </p:sp>
      <p:sp>
        <p:nvSpPr>
          <p:cNvPr id="40969" name="Text Box 9">
            <a:extLst>
              <a:ext uri="{FF2B5EF4-FFF2-40B4-BE49-F238E27FC236}">
                <a16:creationId xmlns:a16="http://schemas.microsoft.com/office/drawing/2014/main" id="{DA004C0E-42FE-44FD-934B-00D9A64FFBEE}"/>
              </a:ext>
            </a:extLst>
          </p:cNvPr>
          <p:cNvSpPr txBox="1">
            <a:spLocks noChangeArrowheads="1"/>
          </p:cNvSpPr>
          <p:nvPr/>
        </p:nvSpPr>
        <p:spPr bwMode="auto">
          <a:xfrm>
            <a:off x="3124200" y="3429000"/>
            <a:ext cx="3733800" cy="461665"/>
          </a:xfrm>
          <a:prstGeom prst="rect">
            <a:avLst/>
          </a:prstGeom>
          <a:solidFill>
            <a:srgbClr val="F3F3FF"/>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ShowMe</a:t>
            </a:r>
          </a:p>
        </p:txBody>
      </p:sp>
      <p:sp>
        <p:nvSpPr>
          <p:cNvPr id="40970" name="Oval 10">
            <a:extLst>
              <a:ext uri="{FF2B5EF4-FFF2-40B4-BE49-F238E27FC236}">
                <a16:creationId xmlns:a16="http://schemas.microsoft.com/office/drawing/2014/main" id="{BDE3FA0C-A5DE-43AD-97B3-A00C62A1DB21}"/>
              </a:ext>
            </a:extLst>
          </p:cNvPr>
          <p:cNvSpPr>
            <a:spLocks noChangeArrowheads="1"/>
          </p:cNvSpPr>
          <p:nvPr/>
        </p:nvSpPr>
        <p:spPr bwMode="auto">
          <a:xfrm>
            <a:off x="1828800" y="4572000"/>
            <a:ext cx="611188"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4</a:t>
            </a:r>
          </a:p>
        </p:txBody>
      </p:sp>
      <p:sp>
        <p:nvSpPr>
          <p:cNvPr id="40971" name="Text Box 11">
            <a:extLst>
              <a:ext uri="{FF2B5EF4-FFF2-40B4-BE49-F238E27FC236}">
                <a16:creationId xmlns:a16="http://schemas.microsoft.com/office/drawing/2014/main" id="{66725993-B889-46CC-856B-97DA42FC7AAF}"/>
              </a:ext>
            </a:extLst>
          </p:cNvPr>
          <p:cNvSpPr txBox="1">
            <a:spLocks noChangeArrowheads="1"/>
          </p:cNvSpPr>
          <p:nvPr/>
        </p:nvSpPr>
        <p:spPr bwMode="auto">
          <a:xfrm>
            <a:off x="3124200" y="4449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LetMe</a:t>
            </a:r>
          </a:p>
        </p:txBody>
      </p:sp>
      <p:sp>
        <p:nvSpPr>
          <p:cNvPr id="40972" name="Oval 12">
            <a:extLst>
              <a:ext uri="{FF2B5EF4-FFF2-40B4-BE49-F238E27FC236}">
                <a16:creationId xmlns:a16="http://schemas.microsoft.com/office/drawing/2014/main" id="{5117B8F2-FCF7-4C4F-9CA0-397053686E4D}"/>
              </a:ext>
            </a:extLst>
          </p:cNvPr>
          <p:cNvSpPr>
            <a:spLocks noChangeArrowheads="1"/>
          </p:cNvSpPr>
          <p:nvPr/>
        </p:nvSpPr>
        <p:spPr bwMode="auto">
          <a:xfrm>
            <a:off x="1522413" y="5638800"/>
            <a:ext cx="611187" cy="381000"/>
          </a:xfrm>
          <a:prstGeom prst="ellipse">
            <a:avLst/>
          </a:prstGeom>
          <a:solidFill>
            <a:srgbClr val="F2FFEB"/>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a:latin typeface="Times New Roman" panose="02020603050405020304" pitchFamily="18" charset="0"/>
              </a:rPr>
              <a:t>5</a:t>
            </a:r>
          </a:p>
        </p:txBody>
      </p:sp>
      <p:sp>
        <p:nvSpPr>
          <p:cNvPr id="40973" name="Text Box 13">
            <a:extLst>
              <a:ext uri="{FF2B5EF4-FFF2-40B4-BE49-F238E27FC236}">
                <a16:creationId xmlns:a16="http://schemas.microsoft.com/office/drawing/2014/main" id="{996E497F-142F-4127-AD90-0ACFE8B9F693}"/>
              </a:ext>
            </a:extLst>
          </p:cNvPr>
          <p:cNvSpPr txBox="1">
            <a:spLocks noChangeArrowheads="1"/>
          </p:cNvSpPr>
          <p:nvPr/>
        </p:nvSpPr>
        <p:spPr bwMode="auto">
          <a:xfrm>
            <a:off x="3124200" y="5592763"/>
            <a:ext cx="3733800" cy="461665"/>
          </a:xfrm>
          <a:prstGeom prst="rect">
            <a:avLst/>
          </a:prstGeom>
          <a:solidFill>
            <a:srgbClr val="F3F3FF"/>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solidFill>
                  <a:srgbClr val="A9A9A9"/>
                </a:solidFill>
                <a:latin typeface="Verdana" panose="020B0604030504040204" pitchFamily="34" charset="0"/>
                <a:ea typeface="Verdana" panose="020B0604030504040204" pitchFamily="34" charset="0"/>
                <a:cs typeface="Verdana" panose="020B0604030504040204" pitchFamily="34" charset="0"/>
              </a:rPr>
              <a:t>HelpMe</a:t>
            </a:r>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29">
            <a:extLst>
              <a:ext uri="{FF2B5EF4-FFF2-40B4-BE49-F238E27FC236}">
                <a16:creationId xmlns:a16="http://schemas.microsoft.com/office/drawing/2014/main" id="{D268C62F-ABF6-4E3E-AE7E-1831445D1783}"/>
              </a:ext>
            </a:extLst>
          </p:cNvPr>
          <p:cNvSpPr>
            <a:spLocks noGrp="1" noChangeArrowheads="1"/>
          </p:cNvSpPr>
          <p:nvPr>
            <p:ph type="title"/>
          </p:nvPr>
        </p:nvSpPr>
        <p:spPr>
          <a:xfrm>
            <a:off x="76200" y="319088"/>
            <a:ext cx="6553200" cy="366712"/>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Overview of Purchasing</a:t>
            </a:r>
          </a:p>
        </p:txBody>
      </p:sp>
      <p:grpSp>
        <p:nvGrpSpPr>
          <p:cNvPr id="43011" name="Group 397">
            <a:extLst>
              <a:ext uri="{FF2B5EF4-FFF2-40B4-BE49-F238E27FC236}">
                <a16:creationId xmlns:a16="http://schemas.microsoft.com/office/drawing/2014/main" id="{E78DFAA3-4489-44AE-A4AA-9528120EBEC5}"/>
              </a:ext>
            </a:extLst>
          </p:cNvPr>
          <p:cNvGrpSpPr>
            <a:grpSpLocks/>
          </p:cNvGrpSpPr>
          <p:nvPr/>
        </p:nvGrpSpPr>
        <p:grpSpPr bwMode="auto">
          <a:xfrm>
            <a:off x="125413" y="831850"/>
            <a:ext cx="8999537" cy="5645150"/>
            <a:chOff x="79" y="428"/>
            <a:chExt cx="5669" cy="3556"/>
          </a:xfrm>
        </p:grpSpPr>
        <p:sp>
          <p:nvSpPr>
            <p:cNvPr id="43012" name="Rectangle 336">
              <a:extLst>
                <a:ext uri="{FF2B5EF4-FFF2-40B4-BE49-F238E27FC236}">
                  <a16:creationId xmlns:a16="http://schemas.microsoft.com/office/drawing/2014/main" id="{FF9EEBA7-D89C-4749-BC01-167F62333B4C}"/>
                </a:ext>
              </a:extLst>
            </p:cNvPr>
            <p:cNvSpPr>
              <a:spLocks noChangeArrowheads="1"/>
            </p:cNvSpPr>
            <p:nvPr/>
          </p:nvSpPr>
          <p:spPr bwMode="auto">
            <a:xfrm>
              <a:off x="1848" y="432"/>
              <a:ext cx="1888" cy="3496"/>
            </a:xfrm>
            <a:prstGeom prst="rect">
              <a:avLst/>
            </a:prstGeom>
            <a:solidFill>
              <a:schemeClr val="bg1"/>
            </a:solidFill>
            <a:ln w="254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13" name="Rectangle 328">
              <a:extLst>
                <a:ext uri="{FF2B5EF4-FFF2-40B4-BE49-F238E27FC236}">
                  <a16:creationId xmlns:a16="http://schemas.microsoft.com/office/drawing/2014/main" id="{899D7DCA-13EE-42A8-A878-AC6C61B31F5F}"/>
                </a:ext>
              </a:extLst>
            </p:cNvPr>
            <p:cNvSpPr>
              <a:spLocks noChangeArrowheads="1"/>
            </p:cNvSpPr>
            <p:nvPr/>
          </p:nvSpPr>
          <p:spPr bwMode="auto">
            <a:xfrm>
              <a:off x="3752" y="464"/>
              <a:ext cx="1816" cy="352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14" name="Rectangle 327">
              <a:extLst>
                <a:ext uri="{FF2B5EF4-FFF2-40B4-BE49-F238E27FC236}">
                  <a16:creationId xmlns:a16="http://schemas.microsoft.com/office/drawing/2014/main" id="{4DD03E3A-1170-4422-8473-A775D4F258B6}"/>
                </a:ext>
              </a:extLst>
            </p:cNvPr>
            <p:cNvSpPr>
              <a:spLocks noChangeArrowheads="1"/>
            </p:cNvSpPr>
            <p:nvPr/>
          </p:nvSpPr>
          <p:spPr bwMode="auto">
            <a:xfrm>
              <a:off x="1377" y="572"/>
              <a:ext cx="519" cy="3112"/>
            </a:xfrm>
            <a:prstGeom prst="rect">
              <a:avLst/>
            </a:prstGeom>
            <a:solidFill>
              <a:schemeClr val="bg1"/>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15" name="Rectangle 330">
              <a:extLst>
                <a:ext uri="{FF2B5EF4-FFF2-40B4-BE49-F238E27FC236}">
                  <a16:creationId xmlns:a16="http://schemas.microsoft.com/office/drawing/2014/main" id="{D3E2A258-0331-4DCF-A066-42791C553244}"/>
                </a:ext>
              </a:extLst>
            </p:cNvPr>
            <p:cNvSpPr>
              <a:spLocks noChangeArrowheads="1"/>
            </p:cNvSpPr>
            <p:nvPr/>
          </p:nvSpPr>
          <p:spPr bwMode="auto">
            <a:xfrm>
              <a:off x="104" y="432"/>
              <a:ext cx="1232" cy="3494"/>
            </a:xfrm>
            <a:prstGeom prst="rect">
              <a:avLst/>
            </a:prstGeom>
            <a:solidFill>
              <a:schemeClr val="bg1"/>
            </a:solidFill>
            <a:ln w="25400">
              <a:solidFill>
                <a:srgbClr val="FF9900"/>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16" name="Rectangle 331">
              <a:extLst>
                <a:ext uri="{FF2B5EF4-FFF2-40B4-BE49-F238E27FC236}">
                  <a16:creationId xmlns:a16="http://schemas.microsoft.com/office/drawing/2014/main" id="{EB96327F-01C5-41D7-A797-113963A69461}"/>
                </a:ext>
              </a:extLst>
            </p:cNvPr>
            <p:cNvSpPr>
              <a:spLocks noChangeArrowheads="1"/>
            </p:cNvSpPr>
            <p:nvPr/>
          </p:nvSpPr>
          <p:spPr bwMode="auto">
            <a:xfrm>
              <a:off x="79" y="714"/>
              <a:ext cx="1244" cy="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190500" indent="-190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Material </a:t>
              </a:r>
              <a:br>
                <a:rPr lang="en-US" altLang="en-US" sz="1600" b="1">
                  <a:latin typeface="Arial" panose="020B0604020202020204" pitchFamily="34" charset="0"/>
                </a:rPr>
              </a:br>
              <a:r>
                <a:rPr lang="en-US" altLang="en-US" sz="1600" b="1">
                  <a:latin typeface="Arial" panose="020B0604020202020204" pitchFamily="34" charset="0"/>
                </a:rPr>
                <a:t>Special stock</a:t>
              </a:r>
              <a:br>
                <a:rPr lang="en-US" altLang="en-US" sz="1600" b="1">
                  <a:latin typeface="Arial" panose="020B0604020202020204" pitchFamily="34" charset="0"/>
                </a:rPr>
              </a:br>
              <a:r>
                <a:rPr lang="en-US" altLang="en-US" sz="1600" b="1">
                  <a:latin typeface="Arial" panose="020B0604020202020204" pitchFamily="34" charset="0"/>
                </a:rPr>
                <a:t>Batch</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Vendor/one-time</a:t>
              </a:r>
              <a:br>
                <a:rPr lang="en-US" altLang="en-US" sz="1600" b="1">
                  <a:latin typeface="Arial" panose="020B0604020202020204" pitchFamily="34" charset="0"/>
                </a:rPr>
              </a:br>
              <a:r>
                <a:rPr lang="en-US" altLang="en-US" sz="1600" b="1">
                  <a:latin typeface="Arial" panose="020B0604020202020204" pitchFamily="34" charset="0"/>
                </a:rPr>
                <a:t>customer</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Purchasing</a:t>
              </a:r>
              <a:br>
                <a:rPr lang="en-US" altLang="en-US" sz="1600" b="1">
                  <a:latin typeface="Arial" panose="020B0604020202020204" pitchFamily="34" charset="0"/>
                </a:rPr>
              </a:br>
              <a:r>
                <a:rPr lang="en-US" altLang="en-US" sz="1600" b="1">
                  <a:latin typeface="Arial" panose="020B0604020202020204" pitchFamily="34" charset="0"/>
                </a:rPr>
                <a:t>info record</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Service</a:t>
              </a:r>
              <a:br>
                <a:rPr lang="en-US" altLang="en-US" sz="1600" b="1">
                  <a:latin typeface="Arial" panose="020B0604020202020204" pitchFamily="34" charset="0"/>
                </a:rPr>
              </a:br>
              <a:r>
                <a:rPr lang="en-US" altLang="en-US" sz="1600" b="1">
                  <a:latin typeface="Arial" panose="020B0604020202020204" pitchFamily="34" charset="0"/>
                </a:rPr>
                <a:t>specifications</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Workflow</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Optical archive</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Texts</a:t>
              </a:r>
              <a:br>
                <a:rPr lang="en-US" altLang="en-US" sz="1600" b="1">
                  <a:latin typeface="Arial" panose="020B0604020202020204" pitchFamily="34" charset="0"/>
                </a:rPr>
              </a:br>
              <a:r>
                <a:rPr lang="en-US" altLang="en-US" sz="1600" b="1">
                  <a:latin typeface="Arial" panose="020B0604020202020204" pitchFamily="34" charset="0"/>
                </a:rPr>
                <a:t>Mail</a:t>
              </a:r>
              <a:br>
                <a:rPr lang="en-US" altLang="en-US" sz="1600" b="1">
                  <a:latin typeface="Arial" panose="020B0604020202020204" pitchFamily="34" charset="0"/>
                </a:rPr>
              </a:br>
              <a:r>
                <a:rPr lang="en-US" altLang="en-US" sz="1600" b="1">
                  <a:latin typeface="Arial" panose="020B0604020202020204" pitchFamily="34" charset="0"/>
                </a:rPr>
                <a:t>Communication</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Classification</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Documents</a:t>
              </a:r>
            </a:p>
            <a:p>
              <a:pPr eaLnBrk="1" hangingPunct="1">
                <a:lnSpc>
                  <a:spcPct val="85000"/>
                </a:lnSpc>
                <a:spcBef>
                  <a:spcPct val="0"/>
                </a:spcBef>
                <a:spcAft>
                  <a:spcPct val="65000"/>
                </a:spcAft>
                <a:buClr>
                  <a:schemeClr val="accent2"/>
                </a:buClr>
                <a:buFont typeface="Wingdings" panose="05000000000000000000" pitchFamily="2" charset="2"/>
                <a:buChar char="l"/>
              </a:pPr>
              <a:r>
                <a:rPr lang="en-US" altLang="en-US" sz="1600" b="1">
                  <a:latin typeface="Arial" panose="020B0604020202020204" pitchFamily="34" charset="0"/>
                </a:rPr>
                <a:t>Conditions</a:t>
              </a:r>
            </a:p>
          </p:txBody>
        </p:sp>
        <p:sp>
          <p:nvSpPr>
            <p:cNvPr id="43017" name="Rectangle 332">
              <a:extLst>
                <a:ext uri="{FF2B5EF4-FFF2-40B4-BE49-F238E27FC236}">
                  <a16:creationId xmlns:a16="http://schemas.microsoft.com/office/drawing/2014/main" id="{2B47F1A4-41B8-45FB-81DD-737FEAA00420}"/>
                </a:ext>
              </a:extLst>
            </p:cNvPr>
            <p:cNvSpPr>
              <a:spLocks noChangeArrowheads="1"/>
            </p:cNvSpPr>
            <p:nvPr/>
          </p:nvSpPr>
          <p:spPr bwMode="auto">
            <a:xfrm>
              <a:off x="87" y="506"/>
              <a:ext cx="970" cy="229"/>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BASIC DATA</a:t>
              </a:r>
            </a:p>
          </p:txBody>
        </p:sp>
        <p:sp>
          <p:nvSpPr>
            <p:cNvPr id="43018" name="Rectangle 333">
              <a:extLst>
                <a:ext uri="{FF2B5EF4-FFF2-40B4-BE49-F238E27FC236}">
                  <a16:creationId xmlns:a16="http://schemas.microsoft.com/office/drawing/2014/main" id="{B4396C7D-1DC8-4EA8-8817-0F7C64AE8BE3}"/>
                </a:ext>
              </a:extLst>
            </p:cNvPr>
            <p:cNvSpPr>
              <a:spLocks noChangeArrowheads="1"/>
            </p:cNvSpPr>
            <p:nvPr/>
          </p:nvSpPr>
          <p:spPr bwMode="auto">
            <a:xfrm rot="-5400000">
              <a:off x="478" y="1959"/>
              <a:ext cx="2266"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25000"/>
                </a:lnSpc>
                <a:spcBef>
                  <a:spcPct val="0"/>
                </a:spcBef>
                <a:buFontTx/>
                <a:buNone/>
              </a:pPr>
              <a:r>
                <a:rPr lang="en-US" altLang="en-US" sz="1800" b="1">
                  <a:latin typeface="Arial" panose="020B0604020202020204" pitchFamily="34" charset="0"/>
                </a:rPr>
                <a:t>Purchasing information system</a:t>
              </a:r>
            </a:p>
            <a:p>
              <a:pPr algn="ctr" eaLnBrk="1" hangingPunct="1">
                <a:lnSpc>
                  <a:spcPct val="125000"/>
                </a:lnSpc>
                <a:spcBef>
                  <a:spcPct val="0"/>
                </a:spcBef>
                <a:buFontTx/>
                <a:buNone/>
              </a:pPr>
              <a:r>
                <a:rPr lang="en-US" altLang="en-US" sz="1800" b="1">
                  <a:latin typeface="Arial" panose="020B0604020202020204" pitchFamily="34" charset="0"/>
                </a:rPr>
                <a:t>Vendor evaluation</a:t>
              </a:r>
            </a:p>
          </p:txBody>
        </p:sp>
        <p:sp>
          <p:nvSpPr>
            <p:cNvPr id="11" name="Line 334">
              <a:extLst>
                <a:ext uri="{FF2B5EF4-FFF2-40B4-BE49-F238E27FC236}">
                  <a16:creationId xmlns:a16="http://schemas.microsoft.com/office/drawing/2014/main" id="{89901190-4108-4FA7-B3AF-4031967ED400}"/>
                </a:ext>
              </a:extLst>
            </p:cNvPr>
            <p:cNvSpPr>
              <a:spLocks noChangeShapeType="1"/>
            </p:cNvSpPr>
            <p:nvPr/>
          </p:nvSpPr>
          <p:spPr bwMode="auto">
            <a:xfrm flipV="1">
              <a:off x="1617" y="849"/>
              <a:ext cx="0" cy="2655"/>
            </a:xfrm>
            <a:prstGeom prst="line">
              <a:avLst/>
            </a:prstGeom>
            <a:noFill/>
            <a:ln w="12700">
              <a:solidFill>
                <a:schemeClr val="tx1"/>
              </a:solidFill>
              <a:round/>
              <a:headEnd/>
              <a:tailEnd/>
            </a:ln>
            <a:effectLst>
              <a:prstShdw prst="shdw17" dist="17961" dir="2700000">
                <a:schemeClr val="tx1">
                  <a:gamma/>
                  <a:shade val="60000"/>
                  <a:invGamma/>
                </a:schemeClr>
              </a:prstShdw>
            </a:effectLst>
          </p:spPr>
          <p:txBody>
            <a:bodyPr wrap="none" anchor="ctr"/>
            <a:lstStyle/>
            <a:p>
              <a:pPr eaLnBrk="1" hangingPunct="1">
                <a:defRPr/>
              </a:pPr>
              <a:endParaRPr lang="en-US">
                <a:latin typeface="Arial" charset="0"/>
                <a:cs typeface="Arial" charset="0"/>
              </a:endParaRPr>
            </a:p>
          </p:txBody>
        </p:sp>
        <p:sp>
          <p:nvSpPr>
            <p:cNvPr id="43020" name="Freeform 335">
              <a:extLst>
                <a:ext uri="{FF2B5EF4-FFF2-40B4-BE49-F238E27FC236}">
                  <a16:creationId xmlns:a16="http://schemas.microsoft.com/office/drawing/2014/main" id="{BFC64360-2F46-42F9-9B0D-21478D9A8EAD}"/>
                </a:ext>
              </a:extLst>
            </p:cNvPr>
            <p:cNvSpPr>
              <a:spLocks/>
            </p:cNvSpPr>
            <p:nvPr/>
          </p:nvSpPr>
          <p:spPr bwMode="auto">
            <a:xfrm>
              <a:off x="3696" y="472"/>
              <a:ext cx="1777" cy="3361"/>
            </a:xfrm>
            <a:custGeom>
              <a:avLst/>
              <a:gdLst>
                <a:gd name="T0" fmla="*/ 0 w 1777"/>
                <a:gd name="T1" fmla="*/ 0 h 3361"/>
                <a:gd name="T2" fmla="*/ 720 w 1777"/>
                <a:gd name="T3" fmla="*/ 0 h 3361"/>
                <a:gd name="T4" fmla="*/ 1776 w 1777"/>
                <a:gd name="T5" fmla="*/ 1680 h 3361"/>
                <a:gd name="T6" fmla="*/ 720 w 1777"/>
                <a:gd name="T7" fmla="*/ 3360 h 3361"/>
                <a:gd name="T8" fmla="*/ 0 w 1777"/>
                <a:gd name="T9" fmla="*/ 3360 h 3361"/>
                <a:gd name="T10" fmla="*/ 0 w 1777"/>
                <a:gd name="T11" fmla="*/ 0 h 3361"/>
                <a:gd name="T12" fmla="*/ 0 60000 65536"/>
                <a:gd name="T13" fmla="*/ 0 60000 65536"/>
                <a:gd name="T14" fmla="*/ 0 60000 65536"/>
                <a:gd name="T15" fmla="*/ 0 60000 65536"/>
                <a:gd name="T16" fmla="*/ 0 60000 65536"/>
                <a:gd name="T17" fmla="*/ 0 60000 65536"/>
                <a:gd name="T18" fmla="*/ 0 w 1777"/>
                <a:gd name="T19" fmla="*/ 0 h 3361"/>
                <a:gd name="T20" fmla="*/ 1777 w 1777"/>
                <a:gd name="T21" fmla="*/ 3361 h 3361"/>
              </a:gdLst>
              <a:ahLst/>
              <a:cxnLst>
                <a:cxn ang="T12">
                  <a:pos x="T0" y="T1"/>
                </a:cxn>
                <a:cxn ang="T13">
                  <a:pos x="T2" y="T3"/>
                </a:cxn>
                <a:cxn ang="T14">
                  <a:pos x="T4" y="T5"/>
                </a:cxn>
                <a:cxn ang="T15">
                  <a:pos x="T6" y="T7"/>
                </a:cxn>
                <a:cxn ang="T16">
                  <a:pos x="T8" y="T9"/>
                </a:cxn>
                <a:cxn ang="T17">
                  <a:pos x="T10" y="T11"/>
                </a:cxn>
              </a:cxnLst>
              <a:rect l="T18" t="T19" r="T20" b="T21"/>
              <a:pathLst>
                <a:path w="1777" h="3361">
                  <a:moveTo>
                    <a:pt x="0" y="0"/>
                  </a:moveTo>
                  <a:lnTo>
                    <a:pt x="720" y="0"/>
                  </a:lnTo>
                  <a:lnTo>
                    <a:pt x="1776" y="1680"/>
                  </a:lnTo>
                  <a:lnTo>
                    <a:pt x="720" y="3360"/>
                  </a:lnTo>
                  <a:lnTo>
                    <a:pt x="0" y="3360"/>
                  </a:lnTo>
                  <a:lnTo>
                    <a:pt x="0" y="0"/>
                  </a:lnTo>
                </a:path>
              </a:pathLst>
            </a:custGeom>
            <a:solidFill>
              <a:schemeClr val="bg1"/>
            </a:solidFill>
            <a:ln w="12700" cap="rnd" cmpd="sng">
              <a:solidFill>
                <a:srgbClr val="FF9900"/>
              </a:solidFill>
              <a:prstDash val="solid"/>
              <a:round/>
              <a:headEnd type="none" w="med" len="med"/>
              <a:tailEnd type="none" w="med" len="med"/>
            </a:ln>
            <a:effectLst>
              <a:prstShdw prst="shdw17" dist="17961" dir="2700000">
                <a:srgbClr val="995C00"/>
              </a:prstShdw>
            </a:effectLst>
          </p:spPr>
          <p:txBody>
            <a:bodyPr/>
            <a:lstStyle/>
            <a:p>
              <a:endParaRPr lang="en-US"/>
            </a:p>
          </p:txBody>
        </p:sp>
        <p:sp>
          <p:nvSpPr>
            <p:cNvPr id="43021" name="Rectangle 337">
              <a:extLst>
                <a:ext uri="{FF2B5EF4-FFF2-40B4-BE49-F238E27FC236}">
                  <a16:creationId xmlns:a16="http://schemas.microsoft.com/office/drawing/2014/main" id="{63152E62-999B-4CF8-9102-50D6B24CB11E}"/>
                </a:ext>
              </a:extLst>
            </p:cNvPr>
            <p:cNvSpPr>
              <a:spLocks noChangeArrowheads="1"/>
            </p:cNvSpPr>
            <p:nvPr/>
          </p:nvSpPr>
          <p:spPr bwMode="auto">
            <a:xfrm>
              <a:off x="1927" y="1000"/>
              <a:ext cx="153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190500" indent="-190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75000"/>
                </a:spcAft>
                <a:buClr>
                  <a:schemeClr val="accent2"/>
                </a:buClr>
                <a:buFont typeface="Wingdings" panose="05000000000000000000" pitchFamily="2" charset="2"/>
                <a:buChar char="l"/>
              </a:pPr>
              <a:r>
                <a:rPr lang="en-US" altLang="en-US" sz="1600" b="1">
                  <a:latin typeface="Arial" panose="020B0604020202020204" pitchFamily="34" charset="0"/>
                </a:rPr>
                <a:t> Purchase requisition</a:t>
              </a:r>
            </a:p>
          </p:txBody>
        </p:sp>
        <p:sp>
          <p:nvSpPr>
            <p:cNvPr id="43022" name="Rectangle 338">
              <a:extLst>
                <a:ext uri="{FF2B5EF4-FFF2-40B4-BE49-F238E27FC236}">
                  <a16:creationId xmlns:a16="http://schemas.microsoft.com/office/drawing/2014/main" id="{E86AB642-CE70-404D-A400-38B456DC9B1A}"/>
                </a:ext>
              </a:extLst>
            </p:cNvPr>
            <p:cNvSpPr>
              <a:spLocks noChangeArrowheads="1"/>
            </p:cNvSpPr>
            <p:nvPr/>
          </p:nvSpPr>
          <p:spPr bwMode="auto">
            <a:xfrm>
              <a:off x="2238" y="723"/>
              <a:ext cx="1074" cy="229"/>
            </a:xfrm>
            <a:prstGeom prst="rect">
              <a:avLst/>
            </a:prstGeom>
            <a:noFill/>
            <a:ln>
              <a:noFill/>
            </a:ln>
            <a:effectLst>
              <a:outerShdw dist="17961" dir="2700000" algn="ctr" rotWithShape="0">
                <a:schemeClr val="tx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PURCHASING</a:t>
              </a:r>
            </a:p>
          </p:txBody>
        </p:sp>
        <p:sp>
          <p:nvSpPr>
            <p:cNvPr id="43023" name="Rectangle 339">
              <a:extLst>
                <a:ext uri="{FF2B5EF4-FFF2-40B4-BE49-F238E27FC236}">
                  <a16:creationId xmlns:a16="http://schemas.microsoft.com/office/drawing/2014/main" id="{B443B79D-F548-4A2A-ADF3-C4D16CAD3938}"/>
                </a:ext>
              </a:extLst>
            </p:cNvPr>
            <p:cNvSpPr>
              <a:spLocks noChangeArrowheads="1"/>
            </p:cNvSpPr>
            <p:nvPr/>
          </p:nvSpPr>
          <p:spPr bwMode="auto">
            <a:xfrm>
              <a:off x="2095" y="1146"/>
              <a:ext cx="1326"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190500" indent="-190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MRP</a:t>
              </a:r>
            </a:p>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Direct requisition</a:t>
              </a:r>
            </a:p>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Release procedures</a:t>
              </a:r>
            </a:p>
          </p:txBody>
        </p:sp>
        <p:sp>
          <p:nvSpPr>
            <p:cNvPr id="43024" name="Rectangle 340">
              <a:extLst>
                <a:ext uri="{FF2B5EF4-FFF2-40B4-BE49-F238E27FC236}">
                  <a16:creationId xmlns:a16="http://schemas.microsoft.com/office/drawing/2014/main" id="{CAB801A0-A049-4714-A254-4C3B20C1212C}"/>
                </a:ext>
              </a:extLst>
            </p:cNvPr>
            <p:cNvSpPr>
              <a:spLocks noChangeArrowheads="1"/>
            </p:cNvSpPr>
            <p:nvPr/>
          </p:nvSpPr>
          <p:spPr bwMode="auto">
            <a:xfrm>
              <a:off x="1927" y="1960"/>
              <a:ext cx="1181"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190500" indent="-190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75000"/>
                </a:spcAft>
                <a:buClr>
                  <a:schemeClr val="accent2"/>
                </a:buClr>
                <a:buFont typeface="Wingdings" panose="05000000000000000000" pitchFamily="2" charset="2"/>
                <a:buChar char="l"/>
              </a:pPr>
              <a:r>
                <a:rPr lang="en-US" altLang="en-US" sz="1600" b="1">
                  <a:latin typeface="Arial" panose="020B0604020202020204" pitchFamily="34" charset="0"/>
                </a:rPr>
                <a:t> RFQ/Quotation</a:t>
              </a:r>
            </a:p>
          </p:txBody>
        </p:sp>
        <p:sp>
          <p:nvSpPr>
            <p:cNvPr id="43025" name="Rectangle 341">
              <a:extLst>
                <a:ext uri="{FF2B5EF4-FFF2-40B4-BE49-F238E27FC236}">
                  <a16:creationId xmlns:a16="http://schemas.microsoft.com/office/drawing/2014/main" id="{411CAED4-039F-47F7-A5F8-7F08286F05D5}"/>
                </a:ext>
              </a:extLst>
            </p:cNvPr>
            <p:cNvSpPr>
              <a:spLocks noChangeArrowheads="1"/>
            </p:cNvSpPr>
            <p:nvPr/>
          </p:nvSpPr>
          <p:spPr bwMode="auto">
            <a:xfrm>
              <a:off x="2095" y="2106"/>
              <a:ext cx="1395"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190500" indent="-190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Material/service</a:t>
              </a:r>
            </a:p>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Price comparisons</a:t>
              </a:r>
            </a:p>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Price comparison list</a:t>
              </a:r>
            </a:p>
          </p:txBody>
        </p:sp>
        <p:sp>
          <p:nvSpPr>
            <p:cNvPr id="43026" name="Rectangle 342">
              <a:extLst>
                <a:ext uri="{FF2B5EF4-FFF2-40B4-BE49-F238E27FC236}">
                  <a16:creationId xmlns:a16="http://schemas.microsoft.com/office/drawing/2014/main" id="{2EF931DC-B4CC-4D53-9EA8-E016543AC2A3}"/>
                </a:ext>
              </a:extLst>
            </p:cNvPr>
            <p:cNvSpPr>
              <a:spLocks noChangeArrowheads="1"/>
            </p:cNvSpPr>
            <p:nvPr/>
          </p:nvSpPr>
          <p:spPr bwMode="auto">
            <a:xfrm>
              <a:off x="1927" y="2968"/>
              <a:ext cx="96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190500" indent="-190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5000"/>
                </a:lnSpc>
                <a:spcBef>
                  <a:spcPct val="0"/>
                </a:spcBef>
                <a:spcAft>
                  <a:spcPct val="75000"/>
                </a:spcAft>
                <a:buClr>
                  <a:schemeClr val="accent2"/>
                </a:buClr>
                <a:buFont typeface="Wingdings" panose="05000000000000000000" pitchFamily="2" charset="2"/>
                <a:buChar char="l"/>
              </a:pPr>
              <a:r>
                <a:rPr lang="en-US" altLang="en-US" sz="1600" b="1">
                  <a:latin typeface="Arial" panose="020B0604020202020204" pitchFamily="34" charset="0"/>
                </a:rPr>
                <a:t> Purchasing</a:t>
              </a:r>
            </a:p>
          </p:txBody>
        </p:sp>
        <p:sp>
          <p:nvSpPr>
            <p:cNvPr id="43027" name="Rectangle 343">
              <a:extLst>
                <a:ext uri="{FF2B5EF4-FFF2-40B4-BE49-F238E27FC236}">
                  <a16:creationId xmlns:a16="http://schemas.microsoft.com/office/drawing/2014/main" id="{B241E101-94CD-4DC9-B9DD-B2359EB62086}"/>
                </a:ext>
              </a:extLst>
            </p:cNvPr>
            <p:cNvSpPr>
              <a:spLocks noChangeArrowheads="1"/>
            </p:cNvSpPr>
            <p:nvPr/>
          </p:nvSpPr>
          <p:spPr bwMode="auto">
            <a:xfrm>
              <a:off x="2095" y="3114"/>
              <a:ext cx="1524"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marL="190500" indent="-190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Purchase orders</a:t>
              </a:r>
            </a:p>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Outline agreements</a:t>
              </a:r>
            </a:p>
            <a:p>
              <a:pPr eaLnBrk="1" hangingPunct="1">
                <a:lnSpc>
                  <a:spcPct val="80000"/>
                </a:lnSpc>
                <a:spcBef>
                  <a:spcPct val="0"/>
                </a:spcBef>
                <a:spcAft>
                  <a:spcPct val="15000"/>
                </a:spcAft>
                <a:buClr>
                  <a:schemeClr val="accent2"/>
                </a:buClr>
                <a:buSzPct val="70000"/>
                <a:buFont typeface="Wingdings" panose="05000000000000000000" pitchFamily="2" charset="2"/>
                <a:buChar char="u"/>
              </a:pPr>
              <a:r>
                <a:rPr lang="en-US" altLang="en-US" sz="1400" b="1">
                  <a:latin typeface="Arial" panose="020B0604020202020204" pitchFamily="34" charset="0"/>
                </a:rPr>
                <a:t> Scheduling agreements</a:t>
              </a:r>
            </a:p>
          </p:txBody>
        </p:sp>
        <p:sp>
          <p:nvSpPr>
            <p:cNvPr id="20" name="Line 350">
              <a:extLst>
                <a:ext uri="{FF2B5EF4-FFF2-40B4-BE49-F238E27FC236}">
                  <a16:creationId xmlns:a16="http://schemas.microsoft.com/office/drawing/2014/main" id="{D49893BD-D1FF-436E-8103-4714EBD68DAA}"/>
                </a:ext>
              </a:extLst>
            </p:cNvPr>
            <p:cNvSpPr>
              <a:spLocks noChangeShapeType="1"/>
            </p:cNvSpPr>
            <p:nvPr/>
          </p:nvSpPr>
          <p:spPr bwMode="auto">
            <a:xfrm>
              <a:off x="2073" y="1768"/>
              <a:ext cx="1279" cy="0"/>
            </a:xfrm>
            <a:prstGeom prst="line">
              <a:avLst/>
            </a:prstGeom>
            <a:noFill/>
            <a:ln w="12700">
              <a:solidFill>
                <a:schemeClr val="tx1"/>
              </a:solidFill>
              <a:round/>
              <a:headEnd/>
              <a:tailEnd/>
            </a:ln>
            <a:effectLst>
              <a:prstShdw prst="shdw17" dist="17961" dir="2700000">
                <a:schemeClr val="tx1">
                  <a:gamma/>
                  <a:shade val="60000"/>
                  <a:invGamma/>
                </a:schemeClr>
              </a:prstShdw>
            </a:effectLst>
          </p:spPr>
          <p:txBody>
            <a:bodyPr wrap="none" anchor="ctr"/>
            <a:lstStyle/>
            <a:p>
              <a:pPr eaLnBrk="1" hangingPunct="1">
                <a:defRPr/>
              </a:pPr>
              <a:endParaRPr lang="en-US">
                <a:latin typeface="Arial" charset="0"/>
                <a:cs typeface="Arial" charset="0"/>
              </a:endParaRPr>
            </a:p>
          </p:txBody>
        </p:sp>
        <p:sp>
          <p:nvSpPr>
            <p:cNvPr id="21" name="Line 351">
              <a:extLst>
                <a:ext uri="{FF2B5EF4-FFF2-40B4-BE49-F238E27FC236}">
                  <a16:creationId xmlns:a16="http://schemas.microsoft.com/office/drawing/2014/main" id="{F606D79A-3FA7-4148-A174-BE8FEF2C1493}"/>
                </a:ext>
              </a:extLst>
            </p:cNvPr>
            <p:cNvSpPr>
              <a:spLocks noChangeShapeType="1"/>
            </p:cNvSpPr>
            <p:nvPr/>
          </p:nvSpPr>
          <p:spPr bwMode="auto">
            <a:xfrm>
              <a:off x="2073" y="2776"/>
              <a:ext cx="1279" cy="0"/>
            </a:xfrm>
            <a:prstGeom prst="line">
              <a:avLst/>
            </a:prstGeom>
            <a:noFill/>
            <a:ln w="12700">
              <a:solidFill>
                <a:schemeClr val="tx1"/>
              </a:solidFill>
              <a:round/>
              <a:headEnd/>
              <a:tailEnd/>
            </a:ln>
            <a:effectLst>
              <a:prstShdw prst="shdw17" dist="17961" dir="2700000">
                <a:schemeClr val="tx1">
                  <a:gamma/>
                  <a:shade val="60000"/>
                  <a:invGamma/>
                </a:schemeClr>
              </a:prstShdw>
            </a:effectLst>
          </p:spPr>
          <p:txBody>
            <a:bodyPr wrap="none" anchor="ctr"/>
            <a:lstStyle/>
            <a:p>
              <a:pPr eaLnBrk="1" hangingPunct="1">
                <a:defRPr/>
              </a:pPr>
              <a:endParaRPr lang="en-US">
                <a:latin typeface="Arial" charset="0"/>
                <a:cs typeface="Arial" charset="0"/>
              </a:endParaRPr>
            </a:p>
          </p:txBody>
        </p:sp>
        <p:grpSp>
          <p:nvGrpSpPr>
            <p:cNvPr id="43030" name="Group 352">
              <a:extLst>
                <a:ext uri="{FF2B5EF4-FFF2-40B4-BE49-F238E27FC236}">
                  <a16:creationId xmlns:a16="http://schemas.microsoft.com/office/drawing/2014/main" id="{D4383F63-626D-446E-94DE-67BA942CB55D}"/>
                </a:ext>
              </a:extLst>
            </p:cNvPr>
            <p:cNvGrpSpPr>
              <a:grpSpLocks/>
            </p:cNvGrpSpPr>
            <p:nvPr/>
          </p:nvGrpSpPr>
          <p:grpSpPr bwMode="auto">
            <a:xfrm>
              <a:off x="3892" y="428"/>
              <a:ext cx="446" cy="501"/>
              <a:chOff x="3892" y="676"/>
              <a:chExt cx="446" cy="501"/>
            </a:xfrm>
          </p:grpSpPr>
          <p:sp>
            <p:nvSpPr>
              <p:cNvPr id="43071" name="AutoShape 353">
                <a:extLst>
                  <a:ext uri="{FF2B5EF4-FFF2-40B4-BE49-F238E27FC236}">
                    <a16:creationId xmlns:a16="http://schemas.microsoft.com/office/drawing/2014/main" id="{D993FFA3-AF7C-4FD9-BBD5-6F270BBE5523}"/>
                  </a:ext>
                </a:extLst>
              </p:cNvPr>
              <p:cNvSpPr>
                <a:spLocks noChangeArrowheads="1"/>
              </p:cNvSpPr>
              <p:nvPr/>
            </p:nvSpPr>
            <p:spPr bwMode="auto">
              <a:xfrm>
                <a:off x="3892" y="676"/>
                <a:ext cx="443" cy="420"/>
              </a:xfrm>
              <a:prstGeom prst="diamond">
                <a:avLst/>
              </a:prstGeom>
              <a:solidFill>
                <a:srgbClr val="037C03"/>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72" name="Freeform 354">
                <a:extLst>
                  <a:ext uri="{FF2B5EF4-FFF2-40B4-BE49-F238E27FC236}">
                    <a16:creationId xmlns:a16="http://schemas.microsoft.com/office/drawing/2014/main" id="{F4E9FDE3-15A3-4563-B126-9493583A3B1E}"/>
                  </a:ext>
                </a:extLst>
              </p:cNvPr>
              <p:cNvSpPr>
                <a:spLocks/>
              </p:cNvSpPr>
              <p:nvPr/>
            </p:nvSpPr>
            <p:spPr bwMode="auto">
              <a:xfrm>
                <a:off x="4116" y="887"/>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00AE00"/>
              </a:solidFill>
              <a:ln w="12700" cap="rnd" cmpd="sng">
                <a:solidFill>
                  <a:schemeClr val="bg2"/>
                </a:solidFill>
                <a:prstDash val="solid"/>
                <a:round/>
                <a:headEnd type="none" w="med" len="med"/>
                <a:tailEnd type="none" w="med" len="med"/>
              </a:ln>
            </p:spPr>
            <p:txBody>
              <a:bodyPr/>
              <a:lstStyle/>
              <a:p>
                <a:endParaRPr lang="en-US"/>
              </a:p>
            </p:txBody>
          </p:sp>
          <p:sp>
            <p:nvSpPr>
              <p:cNvPr id="43073" name="Freeform 355">
                <a:extLst>
                  <a:ext uri="{FF2B5EF4-FFF2-40B4-BE49-F238E27FC236}">
                    <a16:creationId xmlns:a16="http://schemas.microsoft.com/office/drawing/2014/main" id="{FFE79513-8493-40F9-BC9C-186AE2D65A8C}"/>
                  </a:ext>
                </a:extLst>
              </p:cNvPr>
              <p:cNvSpPr>
                <a:spLocks/>
              </p:cNvSpPr>
              <p:nvPr/>
            </p:nvSpPr>
            <p:spPr bwMode="auto">
              <a:xfrm>
                <a:off x="3893" y="887"/>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005400"/>
              </a:solidFill>
              <a:ln w="12700" cap="rnd" cmpd="sng">
                <a:solidFill>
                  <a:schemeClr val="bg2"/>
                </a:solidFill>
                <a:prstDash val="solid"/>
                <a:round/>
                <a:headEnd type="none" w="med" len="med"/>
                <a:tailEnd type="none" w="med" len="med"/>
              </a:ln>
            </p:spPr>
            <p:txBody>
              <a:bodyPr/>
              <a:lstStyle/>
              <a:p>
                <a:endParaRPr lang="en-US"/>
              </a:p>
            </p:txBody>
          </p:sp>
        </p:grpSp>
        <p:sp>
          <p:nvSpPr>
            <p:cNvPr id="23" name="Rectangle 356">
              <a:extLst>
                <a:ext uri="{FF2B5EF4-FFF2-40B4-BE49-F238E27FC236}">
                  <a16:creationId xmlns:a16="http://schemas.microsoft.com/office/drawing/2014/main" id="{49A680A2-48B2-42DE-885D-20B6380B5686}"/>
                </a:ext>
              </a:extLst>
            </p:cNvPr>
            <p:cNvSpPr>
              <a:spLocks noChangeArrowheads="1"/>
            </p:cNvSpPr>
            <p:nvPr/>
          </p:nvSpPr>
          <p:spPr bwMode="auto">
            <a:xfrm>
              <a:off x="3951" y="530"/>
              <a:ext cx="314"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SD</a:t>
              </a:r>
            </a:p>
          </p:txBody>
        </p:sp>
        <p:grpSp>
          <p:nvGrpSpPr>
            <p:cNvPr id="43032" name="Group 357">
              <a:extLst>
                <a:ext uri="{FF2B5EF4-FFF2-40B4-BE49-F238E27FC236}">
                  <a16:creationId xmlns:a16="http://schemas.microsoft.com/office/drawing/2014/main" id="{4FADB3D1-5619-43BF-91F5-BE07F39B1325}"/>
                </a:ext>
              </a:extLst>
            </p:cNvPr>
            <p:cNvGrpSpPr>
              <a:grpSpLocks/>
            </p:cNvGrpSpPr>
            <p:nvPr/>
          </p:nvGrpSpPr>
          <p:grpSpPr bwMode="auto">
            <a:xfrm>
              <a:off x="4036" y="860"/>
              <a:ext cx="446" cy="501"/>
              <a:chOff x="4036" y="1108"/>
              <a:chExt cx="446" cy="501"/>
            </a:xfrm>
          </p:grpSpPr>
          <p:sp>
            <p:nvSpPr>
              <p:cNvPr id="43068" name="AutoShape 358">
                <a:extLst>
                  <a:ext uri="{FF2B5EF4-FFF2-40B4-BE49-F238E27FC236}">
                    <a16:creationId xmlns:a16="http://schemas.microsoft.com/office/drawing/2014/main" id="{55028E73-E4EC-44FE-9FEC-DC0EB5692123}"/>
                  </a:ext>
                </a:extLst>
              </p:cNvPr>
              <p:cNvSpPr>
                <a:spLocks noChangeArrowheads="1"/>
              </p:cNvSpPr>
              <p:nvPr/>
            </p:nvSpPr>
            <p:spPr bwMode="auto">
              <a:xfrm>
                <a:off x="4036" y="1108"/>
                <a:ext cx="443" cy="420"/>
              </a:xfrm>
              <a:prstGeom prst="diamond">
                <a:avLst/>
              </a:prstGeom>
              <a:solidFill>
                <a:srgbClr val="037C03"/>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69" name="Freeform 359">
                <a:extLst>
                  <a:ext uri="{FF2B5EF4-FFF2-40B4-BE49-F238E27FC236}">
                    <a16:creationId xmlns:a16="http://schemas.microsoft.com/office/drawing/2014/main" id="{5ACFD69A-7D0D-45F6-9331-0D2ED35C7620}"/>
                  </a:ext>
                </a:extLst>
              </p:cNvPr>
              <p:cNvSpPr>
                <a:spLocks/>
              </p:cNvSpPr>
              <p:nvPr/>
            </p:nvSpPr>
            <p:spPr bwMode="auto">
              <a:xfrm>
                <a:off x="4260" y="1319"/>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00AE00"/>
              </a:solidFill>
              <a:ln w="12700" cap="rnd" cmpd="sng">
                <a:solidFill>
                  <a:schemeClr val="bg2"/>
                </a:solidFill>
                <a:prstDash val="solid"/>
                <a:round/>
                <a:headEnd type="none" w="med" len="med"/>
                <a:tailEnd type="none" w="med" len="med"/>
              </a:ln>
            </p:spPr>
            <p:txBody>
              <a:bodyPr/>
              <a:lstStyle/>
              <a:p>
                <a:endParaRPr lang="en-US"/>
              </a:p>
            </p:txBody>
          </p:sp>
          <p:sp>
            <p:nvSpPr>
              <p:cNvPr id="43070" name="Freeform 360">
                <a:extLst>
                  <a:ext uri="{FF2B5EF4-FFF2-40B4-BE49-F238E27FC236}">
                    <a16:creationId xmlns:a16="http://schemas.microsoft.com/office/drawing/2014/main" id="{BBE67442-1E99-4DFD-92FE-7B538BDA1B05}"/>
                  </a:ext>
                </a:extLst>
              </p:cNvPr>
              <p:cNvSpPr>
                <a:spLocks/>
              </p:cNvSpPr>
              <p:nvPr/>
            </p:nvSpPr>
            <p:spPr bwMode="auto">
              <a:xfrm>
                <a:off x="4037" y="1319"/>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005400"/>
              </a:solidFill>
              <a:ln w="12700" cap="rnd" cmpd="sng">
                <a:solidFill>
                  <a:schemeClr val="bg2"/>
                </a:solidFill>
                <a:prstDash val="solid"/>
                <a:round/>
                <a:headEnd type="none" w="med" len="med"/>
                <a:tailEnd type="none" w="med" len="med"/>
              </a:ln>
            </p:spPr>
            <p:txBody>
              <a:bodyPr/>
              <a:lstStyle/>
              <a:p>
                <a:endParaRPr lang="en-US"/>
              </a:p>
            </p:txBody>
          </p:sp>
        </p:grpSp>
        <p:sp>
          <p:nvSpPr>
            <p:cNvPr id="25" name="Rectangle 361">
              <a:extLst>
                <a:ext uri="{FF2B5EF4-FFF2-40B4-BE49-F238E27FC236}">
                  <a16:creationId xmlns:a16="http://schemas.microsoft.com/office/drawing/2014/main" id="{4D0D8B83-ABE2-4C8C-A9E9-581ADA70771F}"/>
                </a:ext>
              </a:extLst>
            </p:cNvPr>
            <p:cNvSpPr>
              <a:spLocks noChangeArrowheads="1"/>
            </p:cNvSpPr>
            <p:nvPr/>
          </p:nvSpPr>
          <p:spPr bwMode="auto">
            <a:xfrm>
              <a:off x="4095" y="962"/>
              <a:ext cx="306"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PP</a:t>
              </a:r>
            </a:p>
          </p:txBody>
        </p:sp>
        <p:grpSp>
          <p:nvGrpSpPr>
            <p:cNvPr id="43034" name="Group 362">
              <a:extLst>
                <a:ext uri="{FF2B5EF4-FFF2-40B4-BE49-F238E27FC236}">
                  <a16:creationId xmlns:a16="http://schemas.microsoft.com/office/drawing/2014/main" id="{1082707A-8A67-4F1A-B6AE-3CD4A43C22DF}"/>
                </a:ext>
              </a:extLst>
            </p:cNvPr>
            <p:cNvGrpSpPr>
              <a:grpSpLocks/>
            </p:cNvGrpSpPr>
            <p:nvPr/>
          </p:nvGrpSpPr>
          <p:grpSpPr bwMode="auto">
            <a:xfrm>
              <a:off x="3892" y="1292"/>
              <a:ext cx="446" cy="501"/>
              <a:chOff x="3892" y="1540"/>
              <a:chExt cx="446" cy="501"/>
            </a:xfrm>
          </p:grpSpPr>
          <p:sp>
            <p:nvSpPr>
              <p:cNvPr id="43065" name="AutoShape 363">
                <a:extLst>
                  <a:ext uri="{FF2B5EF4-FFF2-40B4-BE49-F238E27FC236}">
                    <a16:creationId xmlns:a16="http://schemas.microsoft.com/office/drawing/2014/main" id="{1F77A749-6CDE-4F89-8474-A6E8DA8B821D}"/>
                  </a:ext>
                </a:extLst>
              </p:cNvPr>
              <p:cNvSpPr>
                <a:spLocks noChangeArrowheads="1"/>
              </p:cNvSpPr>
              <p:nvPr/>
            </p:nvSpPr>
            <p:spPr bwMode="auto">
              <a:xfrm>
                <a:off x="3892" y="1540"/>
                <a:ext cx="443" cy="420"/>
              </a:xfrm>
              <a:prstGeom prst="diamond">
                <a:avLst/>
              </a:prstGeom>
              <a:solidFill>
                <a:srgbClr val="037C03"/>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66" name="Freeform 364">
                <a:extLst>
                  <a:ext uri="{FF2B5EF4-FFF2-40B4-BE49-F238E27FC236}">
                    <a16:creationId xmlns:a16="http://schemas.microsoft.com/office/drawing/2014/main" id="{C68410A4-8EDA-47D5-8A04-D93BAF803FED}"/>
                  </a:ext>
                </a:extLst>
              </p:cNvPr>
              <p:cNvSpPr>
                <a:spLocks/>
              </p:cNvSpPr>
              <p:nvPr/>
            </p:nvSpPr>
            <p:spPr bwMode="auto">
              <a:xfrm>
                <a:off x="4116" y="1751"/>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00AE00"/>
              </a:solidFill>
              <a:ln w="12700" cap="rnd" cmpd="sng">
                <a:solidFill>
                  <a:schemeClr val="bg2"/>
                </a:solidFill>
                <a:prstDash val="solid"/>
                <a:round/>
                <a:headEnd type="none" w="med" len="med"/>
                <a:tailEnd type="none" w="med" len="med"/>
              </a:ln>
            </p:spPr>
            <p:txBody>
              <a:bodyPr/>
              <a:lstStyle/>
              <a:p>
                <a:endParaRPr lang="en-US"/>
              </a:p>
            </p:txBody>
          </p:sp>
          <p:sp>
            <p:nvSpPr>
              <p:cNvPr id="43067" name="Freeform 365">
                <a:extLst>
                  <a:ext uri="{FF2B5EF4-FFF2-40B4-BE49-F238E27FC236}">
                    <a16:creationId xmlns:a16="http://schemas.microsoft.com/office/drawing/2014/main" id="{8C2203B7-28B1-4602-BC1F-BAA03BE3CE14}"/>
                  </a:ext>
                </a:extLst>
              </p:cNvPr>
              <p:cNvSpPr>
                <a:spLocks/>
              </p:cNvSpPr>
              <p:nvPr/>
            </p:nvSpPr>
            <p:spPr bwMode="auto">
              <a:xfrm>
                <a:off x="3893" y="1751"/>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005400"/>
              </a:solidFill>
              <a:ln w="12700" cap="rnd" cmpd="sng">
                <a:solidFill>
                  <a:schemeClr val="bg2"/>
                </a:solidFill>
                <a:prstDash val="solid"/>
                <a:round/>
                <a:headEnd type="none" w="med" len="med"/>
                <a:tailEnd type="none" w="med" len="med"/>
              </a:ln>
            </p:spPr>
            <p:txBody>
              <a:bodyPr/>
              <a:lstStyle/>
              <a:p>
                <a:endParaRPr lang="en-US"/>
              </a:p>
            </p:txBody>
          </p:sp>
        </p:grpSp>
        <p:sp>
          <p:nvSpPr>
            <p:cNvPr id="27" name="Rectangle 366">
              <a:extLst>
                <a:ext uri="{FF2B5EF4-FFF2-40B4-BE49-F238E27FC236}">
                  <a16:creationId xmlns:a16="http://schemas.microsoft.com/office/drawing/2014/main" id="{D1772463-4656-4666-808F-F5D000778A45}"/>
                </a:ext>
              </a:extLst>
            </p:cNvPr>
            <p:cNvSpPr>
              <a:spLocks noChangeArrowheads="1"/>
            </p:cNvSpPr>
            <p:nvPr/>
          </p:nvSpPr>
          <p:spPr bwMode="auto">
            <a:xfrm>
              <a:off x="3951" y="1394"/>
              <a:ext cx="330"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PM</a:t>
              </a:r>
            </a:p>
          </p:txBody>
        </p:sp>
        <p:grpSp>
          <p:nvGrpSpPr>
            <p:cNvPr id="43036" name="Group 367">
              <a:extLst>
                <a:ext uri="{FF2B5EF4-FFF2-40B4-BE49-F238E27FC236}">
                  <a16:creationId xmlns:a16="http://schemas.microsoft.com/office/drawing/2014/main" id="{0F0D13D0-B29E-4956-ABC4-FD1E66999A16}"/>
                </a:ext>
              </a:extLst>
            </p:cNvPr>
            <p:cNvGrpSpPr>
              <a:grpSpLocks/>
            </p:cNvGrpSpPr>
            <p:nvPr/>
          </p:nvGrpSpPr>
          <p:grpSpPr bwMode="auto">
            <a:xfrm>
              <a:off x="4036" y="1724"/>
              <a:ext cx="446" cy="501"/>
              <a:chOff x="4036" y="1972"/>
              <a:chExt cx="446" cy="501"/>
            </a:xfrm>
          </p:grpSpPr>
          <p:sp>
            <p:nvSpPr>
              <p:cNvPr id="43062" name="AutoShape 368">
                <a:extLst>
                  <a:ext uri="{FF2B5EF4-FFF2-40B4-BE49-F238E27FC236}">
                    <a16:creationId xmlns:a16="http://schemas.microsoft.com/office/drawing/2014/main" id="{3F54276C-2A20-4D09-B5FD-0F4F02EFC403}"/>
                  </a:ext>
                </a:extLst>
              </p:cNvPr>
              <p:cNvSpPr>
                <a:spLocks noChangeArrowheads="1"/>
              </p:cNvSpPr>
              <p:nvPr/>
            </p:nvSpPr>
            <p:spPr bwMode="auto">
              <a:xfrm>
                <a:off x="4036" y="1972"/>
                <a:ext cx="443" cy="420"/>
              </a:xfrm>
              <a:prstGeom prst="diamond">
                <a:avLst/>
              </a:prstGeom>
              <a:solidFill>
                <a:srgbClr val="037C03"/>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63" name="Freeform 369">
                <a:extLst>
                  <a:ext uri="{FF2B5EF4-FFF2-40B4-BE49-F238E27FC236}">
                    <a16:creationId xmlns:a16="http://schemas.microsoft.com/office/drawing/2014/main" id="{70C55354-5EE2-4FBE-9229-03A70371A5D8}"/>
                  </a:ext>
                </a:extLst>
              </p:cNvPr>
              <p:cNvSpPr>
                <a:spLocks/>
              </p:cNvSpPr>
              <p:nvPr/>
            </p:nvSpPr>
            <p:spPr bwMode="auto">
              <a:xfrm>
                <a:off x="4260" y="2183"/>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00AE00"/>
              </a:solidFill>
              <a:ln w="12700" cap="rnd" cmpd="sng">
                <a:solidFill>
                  <a:schemeClr val="bg2"/>
                </a:solidFill>
                <a:prstDash val="solid"/>
                <a:round/>
                <a:headEnd type="none" w="med" len="med"/>
                <a:tailEnd type="none" w="med" len="med"/>
              </a:ln>
            </p:spPr>
            <p:txBody>
              <a:bodyPr/>
              <a:lstStyle/>
              <a:p>
                <a:endParaRPr lang="en-US"/>
              </a:p>
            </p:txBody>
          </p:sp>
          <p:sp>
            <p:nvSpPr>
              <p:cNvPr id="43064" name="Freeform 370">
                <a:extLst>
                  <a:ext uri="{FF2B5EF4-FFF2-40B4-BE49-F238E27FC236}">
                    <a16:creationId xmlns:a16="http://schemas.microsoft.com/office/drawing/2014/main" id="{B5457F45-B384-4DEE-B95B-B66441205276}"/>
                  </a:ext>
                </a:extLst>
              </p:cNvPr>
              <p:cNvSpPr>
                <a:spLocks/>
              </p:cNvSpPr>
              <p:nvPr/>
            </p:nvSpPr>
            <p:spPr bwMode="auto">
              <a:xfrm>
                <a:off x="4037" y="2183"/>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005400"/>
              </a:solidFill>
              <a:ln w="12700" cap="rnd" cmpd="sng">
                <a:solidFill>
                  <a:schemeClr val="bg2"/>
                </a:solidFill>
                <a:prstDash val="solid"/>
                <a:round/>
                <a:headEnd type="none" w="med" len="med"/>
                <a:tailEnd type="none" w="med" len="med"/>
              </a:ln>
            </p:spPr>
            <p:txBody>
              <a:bodyPr/>
              <a:lstStyle/>
              <a:p>
                <a:endParaRPr lang="en-US"/>
              </a:p>
            </p:txBody>
          </p:sp>
        </p:grpSp>
        <p:sp>
          <p:nvSpPr>
            <p:cNvPr id="29" name="Rectangle 371">
              <a:extLst>
                <a:ext uri="{FF2B5EF4-FFF2-40B4-BE49-F238E27FC236}">
                  <a16:creationId xmlns:a16="http://schemas.microsoft.com/office/drawing/2014/main" id="{F270941A-5D6A-41F1-9840-322C6F75E467}"/>
                </a:ext>
              </a:extLst>
            </p:cNvPr>
            <p:cNvSpPr>
              <a:spLocks noChangeArrowheads="1"/>
            </p:cNvSpPr>
            <p:nvPr/>
          </p:nvSpPr>
          <p:spPr bwMode="auto">
            <a:xfrm>
              <a:off x="4095" y="1826"/>
              <a:ext cx="346"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QM</a:t>
              </a:r>
            </a:p>
          </p:txBody>
        </p:sp>
        <p:sp>
          <p:nvSpPr>
            <p:cNvPr id="43038" name="AutoShape 372">
              <a:extLst>
                <a:ext uri="{FF2B5EF4-FFF2-40B4-BE49-F238E27FC236}">
                  <a16:creationId xmlns:a16="http://schemas.microsoft.com/office/drawing/2014/main" id="{67E44265-520A-44C3-BE77-13E991D147FD}"/>
                </a:ext>
              </a:extLst>
            </p:cNvPr>
            <p:cNvSpPr>
              <a:spLocks noChangeArrowheads="1"/>
            </p:cNvSpPr>
            <p:nvPr/>
          </p:nvSpPr>
          <p:spPr bwMode="auto">
            <a:xfrm>
              <a:off x="3892" y="2156"/>
              <a:ext cx="443" cy="420"/>
            </a:xfrm>
            <a:prstGeom prst="diamond">
              <a:avLst/>
            </a:prstGeom>
            <a:solidFill>
              <a:srgbClr val="CF0E30"/>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39" name="Freeform 373">
              <a:extLst>
                <a:ext uri="{FF2B5EF4-FFF2-40B4-BE49-F238E27FC236}">
                  <a16:creationId xmlns:a16="http://schemas.microsoft.com/office/drawing/2014/main" id="{5869814F-2946-4FD0-90B5-76406D58D8A4}"/>
                </a:ext>
              </a:extLst>
            </p:cNvPr>
            <p:cNvSpPr>
              <a:spLocks/>
            </p:cNvSpPr>
            <p:nvPr/>
          </p:nvSpPr>
          <p:spPr bwMode="auto">
            <a:xfrm>
              <a:off x="4116" y="2367"/>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E5405D"/>
            </a:solidFill>
            <a:ln w="12700" cap="rnd" cmpd="sng">
              <a:solidFill>
                <a:schemeClr val="bg2"/>
              </a:solidFill>
              <a:prstDash val="solid"/>
              <a:round/>
              <a:headEnd type="none" w="med" len="med"/>
              <a:tailEnd type="none" w="med" len="med"/>
            </a:ln>
          </p:spPr>
          <p:txBody>
            <a:bodyPr/>
            <a:lstStyle/>
            <a:p>
              <a:endParaRPr lang="en-US"/>
            </a:p>
          </p:txBody>
        </p:sp>
        <p:sp>
          <p:nvSpPr>
            <p:cNvPr id="43040" name="Freeform 374">
              <a:extLst>
                <a:ext uri="{FF2B5EF4-FFF2-40B4-BE49-F238E27FC236}">
                  <a16:creationId xmlns:a16="http://schemas.microsoft.com/office/drawing/2014/main" id="{AAD0E81A-502F-484E-985A-9DF2D611E80F}"/>
                </a:ext>
              </a:extLst>
            </p:cNvPr>
            <p:cNvSpPr>
              <a:spLocks/>
            </p:cNvSpPr>
            <p:nvPr/>
          </p:nvSpPr>
          <p:spPr bwMode="auto">
            <a:xfrm>
              <a:off x="3893" y="2367"/>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790015"/>
            </a:solidFill>
            <a:ln w="12700" cap="rnd" cmpd="sng">
              <a:solidFill>
                <a:schemeClr val="bg2"/>
              </a:solidFill>
              <a:prstDash val="solid"/>
              <a:round/>
              <a:headEnd type="none" w="med" len="med"/>
              <a:tailEnd type="none" w="med" len="med"/>
            </a:ln>
          </p:spPr>
          <p:txBody>
            <a:bodyPr/>
            <a:lstStyle/>
            <a:p>
              <a:endParaRPr lang="en-US"/>
            </a:p>
          </p:txBody>
        </p:sp>
        <p:sp>
          <p:nvSpPr>
            <p:cNvPr id="33" name="Rectangle 375">
              <a:extLst>
                <a:ext uri="{FF2B5EF4-FFF2-40B4-BE49-F238E27FC236}">
                  <a16:creationId xmlns:a16="http://schemas.microsoft.com/office/drawing/2014/main" id="{01C7097A-1506-414A-90AE-E426A89C0D20}"/>
                </a:ext>
              </a:extLst>
            </p:cNvPr>
            <p:cNvSpPr>
              <a:spLocks noChangeArrowheads="1"/>
            </p:cNvSpPr>
            <p:nvPr/>
          </p:nvSpPr>
          <p:spPr bwMode="auto">
            <a:xfrm>
              <a:off x="3991" y="2258"/>
              <a:ext cx="242"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FI</a:t>
              </a:r>
            </a:p>
          </p:txBody>
        </p:sp>
        <p:sp>
          <p:nvSpPr>
            <p:cNvPr id="43042" name="AutoShape 376">
              <a:extLst>
                <a:ext uri="{FF2B5EF4-FFF2-40B4-BE49-F238E27FC236}">
                  <a16:creationId xmlns:a16="http://schemas.microsoft.com/office/drawing/2014/main" id="{7EC1E979-D30C-4D15-A039-FDF0678965AC}"/>
                </a:ext>
              </a:extLst>
            </p:cNvPr>
            <p:cNvSpPr>
              <a:spLocks noChangeArrowheads="1"/>
            </p:cNvSpPr>
            <p:nvPr/>
          </p:nvSpPr>
          <p:spPr bwMode="auto">
            <a:xfrm>
              <a:off x="4036" y="2588"/>
              <a:ext cx="443" cy="420"/>
            </a:xfrm>
            <a:prstGeom prst="diamond">
              <a:avLst/>
            </a:prstGeom>
            <a:solidFill>
              <a:srgbClr val="CF0E30"/>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43" name="Freeform 377">
              <a:extLst>
                <a:ext uri="{FF2B5EF4-FFF2-40B4-BE49-F238E27FC236}">
                  <a16:creationId xmlns:a16="http://schemas.microsoft.com/office/drawing/2014/main" id="{B2AECC34-4A83-4814-BA83-E9194E5F51CF}"/>
                </a:ext>
              </a:extLst>
            </p:cNvPr>
            <p:cNvSpPr>
              <a:spLocks/>
            </p:cNvSpPr>
            <p:nvPr/>
          </p:nvSpPr>
          <p:spPr bwMode="auto">
            <a:xfrm>
              <a:off x="4260" y="2799"/>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E5405D"/>
            </a:solidFill>
            <a:ln w="12700" cap="rnd" cmpd="sng">
              <a:solidFill>
                <a:schemeClr val="bg2"/>
              </a:solidFill>
              <a:prstDash val="solid"/>
              <a:round/>
              <a:headEnd type="none" w="med" len="med"/>
              <a:tailEnd type="none" w="med" len="med"/>
            </a:ln>
          </p:spPr>
          <p:txBody>
            <a:bodyPr/>
            <a:lstStyle/>
            <a:p>
              <a:endParaRPr lang="en-US"/>
            </a:p>
          </p:txBody>
        </p:sp>
        <p:sp>
          <p:nvSpPr>
            <p:cNvPr id="43044" name="Freeform 378">
              <a:extLst>
                <a:ext uri="{FF2B5EF4-FFF2-40B4-BE49-F238E27FC236}">
                  <a16:creationId xmlns:a16="http://schemas.microsoft.com/office/drawing/2014/main" id="{2ADF3AD6-9CBF-4B3B-910D-8CE765DD45A1}"/>
                </a:ext>
              </a:extLst>
            </p:cNvPr>
            <p:cNvSpPr>
              <a:spLocks/>
            </p:cNvSpPr>
            <p:nvPr/>
          </p:nvSpPr>
          <p:spPr bwMode="auto">
            <a:xfrm>
              <a:off x="4037" y="2799"/>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790015"/>
            </a:solidFill>
            <a:ln w="12700" cap="rnd" cmpd="sng">
              <a:solidFill>
                <a:schemeClr val="bg2"/>
              </a:solidFill>
              <a:prstDash val="solid"/>
              <a:round/>
              <a:headEnd type="none" w="med" len="med"/>
              <a:tailEnd type="none" w="med" len="med"/>
            </a:ln>
          </p:spPr>
          <p:txBody>
            <a:bodyPr/>
            <a:lstStyle/>
            <a:p>
              <a:endParaRPr lang="en-US"/>
            </a:p>
          </p:txBody>
        </p:sp>
        <p:sp>
          <p:nvSpPr>
            <p:cNvPr id="37" name="Rectangle 379">
              <a:extLst>
                <a:ext uri="{FF2B5EF4-FFF2-40B4-BE49-F238E27FC236}">
                  <a16:creationId xmlns:a16="http://schemas.microsoft.com/office/drawing/2014/main" id="{B12A8DAA-FB71-4E9D-8118-B5B6AFF1ED41}"/>
                </a:ext>
              </a:extLst>
            </p:cNvPr>
            <p:cNvSpPr>
              <a:spLocks noChangeArrowheads="1"/>
            </p:cNvSpPr>
            <p:nvPr/>
          </p:nvSpPr>
          <p:spPr bwMode="auto">
            <a:xfrm>
              <a:off x="4095" y="2690"/>
              <a:ext cx="338"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AM</a:t>
              </a:r>
            </a:p>
          </p:txBody>
        </p:sp>
        <p:sp>
          <p:nvSpPr>
            <p:cNvPr id="43046" name="AutoShape 380">
              <a:extLst>
                <a:ext uri="{FF2B5EF4-FFF2-40B4-BE49-F238E27FC236}">
                  <a16:creationId xmlns:a16="http://schemas.microsoft.com/office/drawing/2014/main" id="{28DB2724-6E1E-460B-944A-170D7D2E085E}"/>
                </a:ext>
              </a:extLst>
            </p:cNvPr>
            <p:cNvSpPr>
              <a:spLocks noChangeArrowheads="1"/>
            </p:cNvSpPr>
            <p:nvPr/>
          </p:nvSpPr>
          <p:spPr bwMode="auto">
            <a:xfrm>
              <a:off x="3892" y="3020"/>
              <a:ext cx="443" cy="420"/>
            </a:xfrm>
            <a:prstGeom prst="diamond">
              <a:avLst/>
            </a:prstGeom>
            <a:solidFill>
              <a:srgbClr val="CF0E30"/>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47" name="Freeform 381">
              <a:extLst>
                <a:ext uri="{FF2B5EF4-FFF2-40B4-BE49-F238E27FC236}">
                  <a16:creationId xmlns:a16="http://schemas.microsoft.com/office/drawing/2014/main" id="{D90D8E99-AC66-43C0-A83F-0E14148C3424}"/>
                </a:ext>
              </a:extLst>
            </p:cNvPr>
            <p:cNvSpPr>
              <a:spLocks/>
            </p:cNvSpPr>
            <p:nvPr/>
          </p:nvSpPr>
          <p:spPr bwMode="auto">
            <a:xfrm>
              <a:off x="4116" y="3231"/>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E5405D"/>
            </a:solidFill>
            <a:ln w="12700" cap="rnd" cmpd="sng">
              <a:solidFill>
                <a:schemeClr val="bg2"/>
              </a:solidFill>
              <a:prstDash val="solid"/>
              <a:round/>
              <a:headEnd type="none" w="med" len="med"/>
              <a:tailEnd type="none" w="med" len="med"/>
            </a:ln>
          </p:spPr>
          <p:txBody>
            <a:bodyPr/>
            <a:lstStyle/>
            <a:p>
              <a:endParaRPr lang="en-US"/>
            </a:p>
          </p:txBody>
        </p:sp>
        <p:sp>
          <p:nvSpPr>
            <p:cNvPr id="43048" name="Freeform 382">
              <a:extLst>
                <a:ext uri="{FF2B5EF4-FFF2-40B4-BE49-F238E27FC236}">
                  <a16:creationId xmlns:a16="http://schemas.microsoft.com/office/drawing/2014/main" id="{0DC3FCD9-4D4C-43FB-B2A5-384E5011FF04}"/>
                </a:ext>
              </a:extLst>
            </p:cNvPr>
            <p:cNvSpPr>
              <a:spLocks/>
            </p:cNvSpPr>
            <p:nvPr/>
          </p:nvSpPr>
          <p:spPr bwMode="auto">
            <a:xfrm>
              <a:off x="3893" y="3231"/>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790015"/>
            </a:solidFill>
            <a:ln w="12700" cap="rnd" cmpd="sng">
              <a:solidFill>
                <a:schemeClr val="bg2"/>
              </a:solidFill>
              <a:prstDash val="solid"/>
              <a:round/>
              <a:headEnd type="none" w="med" len="med"/>
              <a:tailEnd type="none" w="med" len="med"/>
            </a:ln>
          </p:spPr>
          <p:txBody>
            <a:bodyPr/>
            <a:lstStyle/>
            <a:p>
              <a:endParaRPr lang="en-US"/>
            </a:p>
          </p:txBody>
        </p:sp>
        <p:sp>
          <p:nvSpPr>
            <p:cNvPr id="41" name="Rectangle 383">
              <a:extLst>
                <a:ext uri="{FF2B5EF4-FFF2-40B4-BE49-F238E27FC236}">
                  <a16:creationId xmlns:a16="http://schemas.microsoft.com/office/drawing/2014/main" id="{6131FD43-FF8A-4BDE-9834-4E7619F3C2F1}"/>
                </a:ext>
              </a:extLst>
            </p:cNvPr>
            <p:cNvSpPr>
              <a:spLocks noChangeArrowheads="1"/>
            </p:cNvSpPr>
            <p:nvPr/>
          </p:nvSpPr>
          <p:spPr bwMode="auto">
            <a:xfrm>
              <a:off x="3951" y="3122"/>
              <a:ext cx="330"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CO</a:t>
              </a:r>
            </a:p>
          </p:txBody>
        </p:sp>
        <p:sp>
          <p:nvSpPr>
            <p:cNvPr id="43050" name="AutoShape 384">
              <a:extLst>
                <a:ext uri="{FF2B5EF4-FFF2-40B4-BE49-F238E27FC236}">
                  <a16:creationId xmlns:a16="http://schemas.microsoft.com/office/drawing/2014/main" id="{0088118C-E339-4644-B209-80376220DBD5}"/>
                </a:ext>
              </a:extLst>
            </p:cNvPr>
            <p:cNvSpPr>
              <a:spLocks noChangeArrowheads="1"/>
            </p:cNvSpPr>
            <p:nvPr/>
          </p:nvSpPr>
          <p:spPr bwMode="auto">
            <a:xfrm>
              <a:off x="4036" y="3452"/>
              <a:ext cx="443" cy="420"/>
            </a:xfrm>
            <a:prstGeom prst="diamond">
              <a:avLst/>
            </a:prstGeom>
            <a:solidFill>
              <a:srgbClr val="CF0E30"/>
            </a:solidFill>
            <a:ln w="12700">
              <a:solidFill>
                <a:schemeClr val="bg2"/>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3051" name="Freeform 385">
              <a:extLst>
                <a:ext uri="{FF2B5EF4-FFF2-40B4-BE49-F238E27FC236}">
                  <a16:creationId xmlns:a16="http://schemas.microsoft.com/office/drawing/2014/main" id="{1F77ACA9-5D51-4110-B5B9-C50402525E62}"/>
                </a:ext>
              </a:extLst>
            </p:cNvPr>
            <p:cNvSpPr>
              <a:spLocks/>
            </p:cNvSpPr>
            <p:nvPr/>
          </p:nvSpPr>
          <p:spPr bwMode="auto">
            <a:xfrm>
              <a:off x="4260" y="3663"/>
              <a:ext cx="222" cy="290"/>
            </a:xfrm>
            <a:custGeom>
              <a:avLst/>
              <a:gdLst>
                <a:gd name="T0" fmla="*/ 221 w 222"/>
                <a:gd name="T1" fmla="*/ 0 h 290"/>
                <a:gd name="T2" fmla="*/ 221 w 222"/>
                <a:gd name="T3" fmla="*/ 80 h 290"/>
                <a:gd name="T4" fmla="*/ 0 w 222"/>
                <a:gd name="T5" fmla="*/ 289 h 290"/>
                <a:gd name="T6" fmla="*/ 0 w 222"/>
                <a:gd name="T7" fmla="*/ 209 h 290"/>
                <a:gd name="T8" fmla="*/ 221 w 222"/>
                <a:gd name="T9" fmla="*/ 0 h 290"/>
                <a:gd name="T10" fmla="*/ 0 60000 65536"/>
                <a:gd name="T11" fmla="*/ 0 60000 65536"/>
                <a:gd name="T12" fmla="*/ 0 60000 65536"/>
                <a:gd name="T13" fmla="*/ 0 60000 65536"/>
                <a:gd name="T14" fmla="*/ 0 60000 65536"/>
                <a:gd name="T15" fmla="*/ 0 w 222"/>
                <a:gd name="T16" fmla="*/ 0 h 290"/>
                <a:gd name="T17" fmla="*/ 222 w 222"/>
                <a:gd name="T18" fmla="*/ 290 h 290"/>
              </a:gdLst>
              <a:ahLst/>
              <a:cxnLst>
                <a:cxn ang="T10">
                  <a:pos x="T0" y="T1"/>
                </a:cxn>
                <a:cxn ang="T11">
                  <a:pos x="T2" y="T3"/>
                </a:cxn>
                <a:cxn ang="T12">
                  <a:pos x="T4" y="T5"/>
                </a:cxn>
                <a:cxn ang="T13">
                  <a:pos x="T6" y="T7"/>
                </a:cxn>
                <a:cxn ang="T14">
                  <a:pos x="T8" y="T9"/>
                </a:cxn>
              </a:cxnLst>
              <a:rect l="T15" t="T16" r="T17" b="T18"/>
              <a:pathLst>
                <a:path w="222" h="290">
                  <a:moveTo>
                    <a:pt x="221" y="0"/>
                  </a:moveTo>
                  <a:lnTo>
                    <a:pt x="221" y="80"/>
                  </a:lnTo>
                  <a:lnTo>
                    <a:pt x="0" y="289"/>
                  </a:lnTo>
                  <a:lnTo>
                    <a:pt x="0" y="209"/>
                  </a:lnTo>
                  <a:lnTo>
                    <a:pt x="221" y="0"/>
                  </a:lnTo>
                </a:path>
              </a:pathLst>
            </a:custGeom>
            <a:solidFill>
              <a:srgbClr val="E5405D"/>
            </a:solidFill>
            <a:ln w="12700" cap="rnd" cmpd="sng">
              <a:solidFill>
                <a:schemeClr val="bg2"/>
              </a:solidFill>
              <a:prstDash val="solid"/>
              <a:round/>
              <a:headEnd type="none" w="med" len="med"/>
              <a:tailEnd type="none" w="med" len="med"/>
            </a:ln>
          </p:spPr>
          <p:txBody>
            <a:bodyPr/>
            <a:lstStyle/>
            <a:p>
              <a:endParaRPr lang="en-US"/>
            </a:p>
          </p:txBody>
        </p:sp>
        <p:sp>
          <p:nvSpPr>
            <p:cNvPr id="43052" name="Freeform 386">
              <a:extLst>
                <a:ext uri="{FF2B5EF4-FFF2-40B4-BE49-F238E27FC236}">
                  <a16:creationId xmlns:a16="http://schemas.microsoft.com/office/drawing/2014/main" id="{FF991D30-F52D-489D-A3F7-F91B7FE5BC69}"/>
                </a:ext>
              </a:extLst>
            </p:cNvPr>
            <p:cNvSpPr>
              <a:spLocks/>
            </p:cNvSpPr>
            <p:nvPr/>
          </p:nvSpPr>
          <p:spPr bwMode="auto">
            <a:xfrm>
              <a:off x="4037" y="3663"/>
              <a:ext cx="223" cy="290"/>
            </a:xfrm>
            <a:custGeom>
              <a:avLst/>
              <a:gdLst>
                <a:gd name="T0" fmla="*/ 0 w 223"/>
                <a:gd name="T1" fmla="*/ 0 h 290"/>
                <a:gd name="T2" fmla="*/ 0 w 223"/>
                <a:gd name="T3" fmla="*/ 80 h 290"/>
                <a:gd name="T4" fmla="*/ 222 w 223"/>
                <a:gd name="T5" fmla="*/ 289 h 290"/>
                <a:gd name="T6" fmla="*/ 222 w 223"/>
                <a:gd name="T7" fmla="*/ 209 h 290"/>
                <a:gd name="T8" fmla="*/ 0 w 223"/>
                <a:gd name="T9" fmla="*/ 0 h 290"/>
                <a:gd name="T10" fmla="*/ 0 60000 65536"/>
                <a:gd name="T11" fmla="*/ 0 60000 65536"/>
                <a:gd name="T12" fmla="*/ 0 60000 65536"/>
                <a:gd name="T13" fmla="*/ 0 60000 65536"/>
                <a:gd name="T14" fmla="*/ 0 60000 65536"/>
                <a:gd name="T15" fmla="*/ 0 w 223"/>
                <a:gd name="T16" fmla="*/ 0 h 290"/>
                <a:gd name="T17" fmla="*/ 223 w 223"/>
                <a:gd name="T18" fmla="*/ 290 h 290"/>
              </a:gdLst>
              <a:ahLst/>
              <a:cxnLst>
                <a:cxn ang="T10">
                  <a:pos x="T0" y="T1"/>
                </a:cxn>
                <a:cxn ang="T11">
                  <a:pos x="T2" y="T3"/>
                </a:cxn>
                <a:cxn ang="T12">
                  <a:pos x="T4" y="T5"/>
                </a:cxn>
                <a:cxn ang="T13">
                  <a:pos x="T6" y="T7"/>
                </a:cxn>
                <a:cxn ang="T14">
                  <a:pos x="T8" y="T9"/>
                </a:cxn>
              </a:cxnLst>
              <a:rect l="T15" t="T16" r="T17" b="T18"/>
              <a:pathLst>
                <a:path w="223" h="290">
                  <a:moveTo>
                    <a:pt x="0" y="0"/>
                  </a:moveTo>
                  <a:lnTo>
                    <a:pt x="0" y="80"/>
                  </a:lnTo>
                  <a:lnTo>
                    <a:pt x="222" y="289"/>
                  </a:lnTo>
                  <a:lnTo>
                    <a:pt x="222" y="209"/>
                  </a:lnTo>
                  <a:lnTo>
                    <a:pt x="0" y="0"/>
                  </a:lnTo>
                </a:path>
              </a:pathLst>
            </a:custGeom>
            <a:solidFill>
              <a:srgbClr val="790015"/>
            </a:solidFill>
            <a:ln w="12700" cap="rnd" cmpd="sng">
              <a:solidFill>
                <a:schemeClr val="bg2"/>
              </a:solidFill>
              <a:prstDash val="solid"/>
              <a:round/>
              <a:headEnd type="none" w="med" len="med"/>
              <a:tailEnd type="none" w="med" len="med"/>
            </a:ln>
          </p:spPr>
          <p:txBody>
            <a:bodyPr/>
            <a:lstStyle/>
            <a:p>
              <a:endParaRPr lang="en-US"/>
            </a:p>
          </p:txBody>
        </p:sp>
        <p:sp>
          <p:nvSpPr>
            <p:cNvPr id="45" name="Rectangle 387">
              <a:extLst>
                <a:ext uri="{FF2B5EF4-FFF2-40B4-BE49-F238E27FC236}">
                  <a16:creationId xmlns:a16="http://schemas.microsoft.com/office/drawing/2014/main" id="{EF71FDBE-25E7-42D5-9A85-5DEC600FE0D0}"/>
                </a:ext>
              </a:extLst>
            </p:cNvPr>
            <p:cNvSpPr>
              <a:spLocks noChangeArrowheads="1"/>
            </p:cNvSpPr>
            <p:nvPr/>
          </p:nvSpPr>
          <p:spPr bwMode="auto">
            <a:xfrm>
              <a:off x="4103" y="3554"/>
              <a:ext cx="306" cy="229"/>
            </a:xfrm>
            <a:prstGeom prst="rect">
              <a:avLst/>
            </a:prstGeom>
            <a:noFill/>
            <a:ln w="12700">
              <a:noFill/>
              <a:miter lim="800000"/>
              <a:headEnd/>
              <a:tailEnd/>
            </a:ln>
            <a:effectLst/>
          </p:spPr>
          <p:txBody>
            <a:bodyPr wrap="none" lIns="90488" tIns="44450" rIns="90488" bIns="44450">
              <a:spAutoFit/>
            </a:bodyPr>
            <a:lstStyle/>
            <a:p>
              <a:pPr eaLnBrk="1" hangingPunct="1">
                <a:defRPr/>
              </a:pPr>
              <a:r>
                <a:rPr lang="en-US" b="1">
                  <a:solidFill>
                    <a:schemeClr val="bg1"/>
                  </a:solidFill>
                  <a:effectLst>
                    <a:outerShdw blurRad="38100" dist="38100" dir="2700000" algn="tl">
                      <a:srgbClr val="C0C0C0"/>
                    </a:outerShdw>
                  </a:effectLst>
                  <a:latin typeface="Arial" charset="0"/>
                  <a:cs typeface="Arial" charset="0"/>
                </a:rPr>
                <a:t>PS</a:t>
              </a:r>
            </a:p>
          </p:txBody>
        </p:sp>
        <p:sp>
          <p:nvSpPr>
            <p:cNvPr id="43054" name="Rectangle 388">
              <a:extLst>
                <a:ext uri="{FF2B5EF4-FFF2-40B4-BE49-F238E27FC236}">
                  <a16:creationId xmlns:a16="http://schemas.microsoft.com/office/drawing/2014/main" id="{521B44F0-DE2B-4206-A507-E88FD5BF8AD4}"/>
                </a:ext>
              </a:extLst>
            </p:cNvPr>
            <p:cNvSpPr>
              <a:spLocks noChangeArrowheads="1"/>
            </p:cNvSpPr>
            <p:nvPr/>
          </p:nvSpPr>
          <p:spPr bwMode="auto">
            <a:xfrm>
              <a:off x="4503" y="526"/>
              <a:ext cx="790"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5000"/>
                </a:lnSpc>
                <a:spcBef>
                  <a:spcPct val="0"/>
                </a:spcBef>
                <a:buFontTx/>
                <a:buNone/>
              </a:pPr>
              <a:r>
                <a:rPr lang="en-US" altLang="en-US" sz="1600" b="1">
                  <a:latin typeface="Arial" panose="020B0604020202020204" pitchFamily="34" charset="0"/>
                </a:rPr>
                <a:t>Third-party</a:t>
              </a:r>
            </a:p>
            <a:p>
              <a:pPr eaLnBrk="1" hangingPunct="1">
                <a:lnSpc>
                  <a:spcPct val="95000"/>
                </a:lnSpc>
                <a:spcBef>
                  <a:spcPct val="0"/>
                </a:spcBef>
                <a:buFontTx/>
                <a:buNone/>
              </a:pPr>
              <a:r>
                <a:rPr lang="en-US" altLang="en-US" sz="1600" b="1">
                  <a:latin typeface="Arial" panose="020B0604020202020204" pitchFamily="34" charset="0"/>
                </a:rPr>
                <a:t>order</a:t>
              </a:r>
            </a:p>
          </p:txBody>
        </p:sp>
        <p:sp>
          <p:nvSpPr>
            <p:cNvPr id="43055" name="Rectangle 389">
              <a:extLst>
                <a:ext uri="{FF2B5EF4-FFF2-40B4-BE49-F238E27FC236}">
                  <a16:creationId xmlns:a16="http://schemas.microsoft.com/office/drawing/2014/main" id="{1BAF8DF1-BAD5-4EF4-93BB-AB1526AFB74B}"/>
                </a:ext>
              </a:extLst>
            </p:cNvPr>
            <p:cNvSpPr>
              <a:spLocks noChangeArrowheads="1"/>
            </p:cNvSpPr>
            <p:nvPr/>
          </p:nvSpPr>
          <p:spPr bwMode="auto">
            <a:xfrm>
              <a:off x="4503" y="1048"/>
              <a:ext cx="96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Requirements</a:t>
              </a:r>
            </a:p>
          </p:txBody>
        </p:sp>
        <p:sp>
          <p:nvSpPr>
            <p:cNvPr id="43056" name="Rectangle 390">
              <a:extLst>
                <a:ext uri="{FF2B5EF4-FFF2-40B4-BE49-F238E27FC236}">
                  <a16:creationId xmlns:a16="http://schemas.microsoft.com/office/drawing/2014/main" id="{8E30B109-70CB-4EBD-9B0A-BF18028548D6}"/>
                </a:ext>
              </a:extLst>
            </p:cNvPr>
            <p:cNvSpPr>
              <a:spLocks noChangeArrowheads="1"/>
            </p:cNvSpPr>
            <p:nvPr/>
          </p:nvSpPr>
          <p:spPr bwMode="auto">
            <a:xfrm>
              <a:off x="4503" y="1390"/>
              <a:ext cx="80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95000"/>
                </a:lnSpc>
                <a:spcBef>
                  <a:spcPct val="0"/>
                </a:spcBef>
                <a:buFontTx/>
                <a:buNone/>
              </a:pPr>
              <a:r>
                <a:rPr lang="en-US" altLang="en-US" sz="1600" b="1">
                  <a:latin typeface="Arial" panose="020B0604020202020204" pitchFamily="34" charset="0"/>
                </a:rPr>
                <a:t>Service /</a:t>
              </a:r>
            </a:p>
            <a:p>
              <a:pPr eaLnBrk="1" hangingPunct="1">
                <a:lnSpc>
                  <a:spcPct val="95000"/>
                </a:lnSpc>
                <a:spcBef>
                  <a:spcPct val="0"/>
                </a:spcBef>
                <a:buFontTx/>
                <a:buNone/>
              </a:pPr>
              <a:r>
                <a:rPr lang="en-US" altLang="en-US" sz="1600" b="1">
                  <a:latin typeface="Arial" panose="020B0604020202020204" pitchFamily="34" charset="0"/>
                </a:rPr>
                <a:t>spare parts</a:t>
              </a:r>
            </a:p>
          </p:txBody>
        </p:sp>
        <p:sp>
          <p:nvSpPr>
            <p:cNvPr id="43057" name="Rectangle 391">
              <a:extLst>
                <a:ext uri="{FF2B5EF4-FFF2-40B4-BE49-F238E27FC236}">
                  <a16:creationId xmlns:a16="http://schemas.microsoft.com/office/drawing/2014/main" id="{91706AC8-3427-456E-AAE0-D08C2AD4F040}"/>
                </a:ext>
              </a:extLst>
            </p:cNvPr>
            <p:cNvSpPr>
              <a:spLocks noChangeArrowheads="1"/>
            </p:cNvSpPr>
            <p:nvPr/>
          </p:nvSpPr>
          <p:spPr bwMode="auto">
            <a:xfrm>
              <a:off x="4503" y="1872"/>
              <a:ext cx="94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Inspection lot</a:t>
              </a:r>
            </a:p>
          </p:txBody>
        </p:sp>
        <p:sp>
          <p:nvSpPr>
            <p:cNvPr id="43058" name="Rectangle 392">
              <a:extLst>
                <a:ext uri="{FF2B5EF4-FFF2-40B4-BE49-F238E27FC236}">
                  <a16:creationId xmlns:a16="http://schemas.microsoft.com/office/drawing/2014/main" id="{840DBD6B-E2EB-40D0-A660-B3A6A072A362}"/>
                </a:ext>
              </a:extLst>
            </p:cNvPr>
            <p:cNvSpPr>
              <a:spLocks noChangeArrowheads="1"/>
            </p:cNvSpPr>
            <p:nvPr/>
          </p:nvSpPr>
          <p:spPr bwMode="auto">
            <a:xfrm>
              <a:off x="4497" y="2196"/>
              <a:ext cx="12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G/L accounts</a:t>
              </a:r>
            </a:p>
            <a:p>
              <a:pPr eaLnBrk="1" hangingPunct="1">
                <a:spcBef>
                  <a:spcPct val="0"/>
                </a:spcBef>
                <a:buFontTx/>
                <a:buNone/>
              </a:pPr>
              <a:r>
                <a:rPr lang="en-US" altLang="en-US" sz="1600" b="1">
                  <a:latin typeface="Arial" panose="020B0604020202020204" pitchFamily="34" charset="0"/>
                </a:rPr>
                <a:t>Cash management</a:t>
              </a:r>
            </a:p>
            <a:p>
              <a:pPr eaLnBrk="1" hangingPunct="1">
                <a:spcBef>
                  <a:spcPct val="0"/>
                </a:spcBef>
                <a:buFontTx/>
                <a:buNone/>
              </a:pPr>
              <a:r>
                <a:rPr lang="en-US" altLang="en-US" sz="1600" b="1">
                  <a:latin typeface="Arial" panose="020B0604020202020204" pitchFamily="34" charset="0"/>
                </a:rPr>
                <a:t>and forecast</a:t>
              </a:r>
            </a:p>
          </p:txBody>
        </p:sp>
        <p:sp>
          <p:nvSpPr>
            <p:cNvPr id="43059" name="Rectangle 393">
              <a:extLst>
                <a:ext uri="{FF2B5EF4-FFF2-40B4-BE49-F238E27FC236}">
                  <a16:creationId xmlns:a16="http://schemas.microsoft.com/office/drawing/2014/main" id="{4101C41D-AEA1-4606-97CA-71EBECC135D5}"/>
                </a:ext>
              </a:extLst>
            </p:cNvPr>
            <p:cNvSpPr>
              <a:spLocks noChangeArrowheads="1"/>
            </p:cNvSpPr>
            <p:nvPr/>
          </p:nvSpPr>
          <p:spPr bwMode="auto">
            <a:xfrm>
              <a:off x="4503" y="2744"/>
              <a:ext cx="882"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Fixed assets</a:t>
              </a:r>
            </a:p>
          </p:txBody>
        </p:sp>
        <p:sp>
          <p:nvSpPr>
            <p:cNvPr id="43060" name="Rectangle 394">
              <a:extLst>
                <a:ext uri="{FF2B5EF4-FFF2-40B4-BE49-F238E27FC236}">
                  <a16:creationId xmlns:a16="http://schemas.microsoft.com/office/drawing/2014/main" id="{5B5D4A0C-FA3D-48CF-8552-5CE1EA28E2C0}"/>
                </a:ext>
              </a:extLst>
            </p:cNvPr>
            <p:cNvSpPr>
              <a:spLocks noChangeArrowheads="1"/>
            </p:cNvSpPr>
            <p:nvPr/>
          </p:nvSpPr>
          <p:spPr bwMode="auto">
            <a:xfrm>
              <a:off x="4503" y="3072"/>
              <a:ext cx="89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Cost center /</a:t>
              </a:r>
              <a:br>
                <a:rPr lang="en-US" altLang="en-US" sz="1600" b="1">
                  <a:latin typeface="Arial" panose="020B0604020202020204" pitchFamily="34" charset="0"/>
                </a:rPr>
              </a:br>
              <a:r>
                <a:rPr lang="en-US" altLang="en-US" sz="1600" b="1">
                  <a:latin typeface="Arial" panose="020B0604020202020204" pitchFamily="34" charset="0"/>
                </a:rPr>
                <a:t>Budget</a:t>
              </a:r>
            </a:p>
          </p:txBody>
        </p:sp>
        <p:sp>
          <p:nvSpPr>
            <p:cNvPr id="43061" name="Rectangle 395">
              <a:extLst>
                <a:ext uri="{FF2B5EF4-FFF2-40B4-BE49-F238E27FC236}">
                  <a16:creationId xmlns:a16="http://schemas.microsoft.com/office/drawing/2014/main" id="{96D56104-EB0A-40B2-A7F7-8A79A058EDC9}"/>
                </a:ext>
              </a:extLst>
            </p:cNvPr>
            <p:cNvSpPr>
              <a:spLocks noChangeArrowheads="1"/>
            </p:cNvSpPr>
            <p:nvPr/>
          </p:nvSpPr>
          <p:spPr bwMode="auto">
            <a:xfrm>
              <a:off x="4503" y="3616"/>
              <a:ext cx="548"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latin typeface="Arial" panose="020B0604020202020204" pitchFamily="34" charset="0"/>
                </a:rPr>
                <a:t>Project</a:t>
              </a:r>
            </a:p>
          </p:txBody>
        </p:sp>
      </p:gr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75">
            <a:extLst>
              <a:ext uri="{FF2B5EF4-FFF2-40B4-BE49-F238E27FC236}">
                <a16:creationId xmlns:a16="http://schemas.microsoft.com/office/drawing/2014/main" id="{C371D4F5-C669-44EC-864C-021462D7FE56}"/>
              </a:ext>
            </a:extLst>
          </p:cNvPr>
          <p:cNvSpPr>
            <a:spLocks noGrp="1" noChangeArrowheads="1"/>
          </p:cNvSpPr>
          <p:nvPr>
            <p:ph type="title"/>
          </p:nvPr>
        </p:nvSpPr>
        <p:spPr bwMode="gray">
          <a:xfrm>
            <a:off x="17463" y="0"/>
            <a:ext cx="6611937" cy="939800"/>
          </a:xfrm>
        </p:spPr>
        <p:txBody>
          <a:bodyPr/>
          <a:lstStyle/>
          <a:p>
            <a:pPr eaLnBrk="1" hangingPunct="1"/>
            <a:r>
              <a:rPr lang="en-US" altLang="en-US" sz="2800" dirty="0">
                <a:solidFill>
                  <a:schemeClr val="accent1"/>
                </a:solidFill>
                <a:latin typeface="Verdana" panose="020B0604030504040204" pitchFamily="34" charset="0"/>
                <a:ea typeface="Verdana" panose="020B0604030504040204" pitchFamily="34" charset="0"/>
                <a:cs typeface="Verdana" panose="020B0604030504040204" pitchFamily="34" charset="0"/>
              </a:rPr>
              <a:t>Procurement Cycle</a:t>
            </a:r>
          </a:p>
        </p:txBody>
      </p:sp>
      <p:sp>
        <p:nvSpPr>
          <p:cNvPr id="45059" name="Rectangle 680">
            <a:extLst>
              <a:ext uri="{FF2B5EF4-FFF2-40B4-BE49-F238E27FC236}">
                <a16:creationId xmlns:a16="http://schemas.microsoft.com/office/drawing/2014/main" id="{9402959F-C0B6-465F-B262-4072F56427EE}"/>
              </a:ext>
            </a:extLst>
          </p:cNvPr>
          <p:cNvSpPr>
            <a:spLocks noChangeArrowheads="1"/>
          </p:cNvSpPr>
          <p:nvPr/>
        </p:nvSpPr>
        <p:spPr bwMode="auto">
          <a:xfrm>
            <a:off x="2514600" y="914400"/>
            <a:ext cx="3733800" cy="5486400"/>
          </a:xfrm>
          <a:prstGeom prst="rect">
            <a:avLst/>
          </a:prstGeom>
          <a:solidFill>
            <a:srgbClr val="EAEAEA"/>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5060" name="Line 681">
            <a:extLst>
              <a:ext uri="{FF2B5EF4-FFF2-40B4-BE49-F238E27FC236}">
                <a16:creationId xmlns:a16="http://schemas.microsoft.com/office/drawing/2014/main" id="{EAC0AB39-31A9-4F20-AD3A-64BE8A86D850}"/>
              </a:ext>
            </a:extLst>
          </p:cNvPr>
          <p:cNvSpPr>
            <a:spLocks noChangeShapeType="1"/>
          </p:cNvSpPr>
          <p:nvPr/>
        </p:nvSpPr>
        <p:spPr bwMode="auto">
          <a:xfrm>
            <a:off x="3824288" y="1847850"/>
            <a:ext cx="0" cy="51435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1" name="Line 682">
            <a:extLst>
              <a:ext uri="{FF2B5EF4-FFF2-40B4-BE49-F238E27FC236}">
                <a16:creationId xmlns:a16="http://schemas.microsoft.com/office/drawing/2014/main" id="{5233F963-31C5-48EE-B42F-7D6AE151D4F3}"/>
              </a:ext>
            </a:extLst>
          </p:cNvPr>
          <p:cNvSpPr>
            <a:spLocks noChangeShapeType="1"/>
          </p:cNvSpPr>
          <p:nvPr/>
        </p:nvSpPr>
        <p:spPr bwMode="auto">
          <a:xfrm>
            <a:off x="3810000" y="2667000"/>
            <a:ext cx="0" cy="38100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2" name="Line 683">
            <a:extLst>
              <a:ext uri="{FF2B5EF4-FFF2-40B4-BE49-F238E27FC236}">
                <a16:creationId xmlns:a16="http://schemas.microsoft.com/office/drawing/2014/main" id="{900B1F07-C6FB-4BF9-8EFE-0088AA272362}"/>
              </a:ext>
            </a:extLst>
          </p:cNvPr>
          <p:cNvSpPr>
            <a:spLocks noChangeShapeType="1"/>
          </p:cNvSpPr>
          <p:nvPr/>
        </p:nvSpPr>
        <p:spPr bwMode="auto">
          <a:xfrm flipH="1">
            <a:off x="3810000" y="3352800"/>
            <a:ext cx="14288" cy="38100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3" name="Rectangle 688">
            <a:extLst>
              <a:ext uri="{FF2B5EF4-FFF2-40B4-BE49-F238E27FC236}">
                <a16:creationId xmlns:a16="http://schemas.microsoft.com/office/drawing/2014/main" id="{99DA3A20-3740-413C-815C-D7DB3B42E4D8}"/>
              </a:ext>
            </a:extLst>
          </p:cNvPr>
          <p:cNvSpPr>
            <a:spLocks noChangeArrowheads="1"/>
          </p:cNvSpPr>
          <p:nvPr/>
        </p:nvSpPr>
        <p:spPr bwMode="auto">
          <a:xfrm>
            <a:off x="5284788" y="942975"/>
            <a:ext cx="80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200" b="1">
                <a:latin typeface="Arial" panose="020B0604020202020204" pitchFamily="34" charset="0"/>
              </a:rPr>
              <a:t>Manual</a:t>
            </a:r>
          </a:p>
          <a:p>
            <a:pPr algn="ctr" eaLnBrk="1" hangingPunct="1">
              <a:spcBef>
                <a:spcPct val="0"/>
              </a:spcBef>
              <a:buFontTx/>
              <a:buNone/>
            </a:pPr>
            <a:r>
              <a:rPr lang="en-US" altLang="en-US" sz="1200" b="1">
                <a:latin typeface="Arial" panose="020B0604020202020204" pitchFamily="34" charset="0"/>
              </a:rPr>
              <a:t>Creation</a:t>
            </a:r>
          </a:p>
        </p:txBody>
      </p:sp>
      <p:sp>
        <p:nvSpPr>
          <p:cNvPr id="45064" name="Line 689">
            <a:extLst>
              <a:ext uri="{FF2B5EF4-FFF2-40B4-BE49-F238E27FC236}">
                <a16:creationId xmlns:a16="http://schemas.microsoft.com/office/drawing/2014/main" id="{63AC9EE4-D5B3-4165-BEF9-1835C89AEC91}"/>
              </a:ext>
            </a:extLst>
          </p:cNvPr>
          <p:cNvSpPr>
            <a:spLocks noChangeShapeType="1"/>
          </p:cNvSpPr>
          <p:nvPr/>
        </p:nvSpPr>
        <p:spPr bwMode="auto">
          <a:xfrm flipH="1">
            <a:off x="4575175" y="1219200"/>
            <a:ext cx="835025" cy="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5" name="Line 690">
            <a:extLst>
              <a:ext uri="{FF2B5EF4-FFF2-40B4-BE49-F238E27FC236}">
                <a16:creationId xmlns:a16="http://schemas.microsoft.com/office/drawing/2014/main" id="{287E7EA8-E830-4861-A702-CF6AF5758928}"/>
              </a:ext>
            </a:extLst>
          </p:cNvPr>
          <p:cNvSpPr>
            <a:spLocks noChangeShapeType="1"/>
          </p:cNvSpPr>
          <p:nvPr/>
        </p:nvSpPr>
        <p:spPr bwMode="auto">
          <a:xfrm flipH="1">
            <a:off x="3810000" y="3962400"/>
            <a:ext cx="0" cy="38100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66" name="Freeform 693">
            <a:extLst>
              <a:ext uri="{FF2B5EF4-FFF2-40B4-BE49-F238E27FC236}">
                <a16:creationId xmlns:a16="http://schemas.microsoft.com/office/drawing/2014/main" id="{97EFBD3D-C3FF-4CAA-BADE-24B2510960DF}"/>
              </a:ext>
            </a:extLst>
          </p:cNvPr>
          <p:cNvSpPr>
            <a:spLocks/>
          </p:cNvSpPr>
          <p:nvPr/>
        </p:nvSpPr>
        <p:spPr bwMode="auto">
          <a:xfrm>
            <a:off x="1885950" y="1247775"/>
            <a:ext cx="1196975" cy="365125"/>
          </a:xfrm>
          <a:custGeom>
            <a:avLst/>
            <a:gdLst>
              <a:gd name="T0" fmla="*/ 0 w 696"/>
              <a:gd name="T1" fmla="*/ 0 h 230"/>
              <a:gd name="T2" fmla="*/ 2147483646 w 696"/>
              <a:gd name="T3" fmla="*/ 0 h 230"/>
              <a:gd name="T4" fmla="*/ 2147483646 w 696"/>
              <a:gd name="T5" fmla="*/ 2147483646 h 230"/>
              <a:gd name="T6" fmla="*/ 2147483646 w 696"/>
              <a:gd name="T7" fmla="*/ 2147483646 h 230"/>
              <a:gd name="T8" fmla="*/ 0 60000 65536"/>
              <a:gd name="T9" fmla="*/ 0 60000 65536"/>
              <a:gd name="T10" fmla="*/ 0 60000 65536"/>
              <a:gd name="T11" fmla="*/ 0 60000 65536"/>
              <a:gd name="T12" fmla="*/ 0 w 696"/>
              <a:gd name="T13" fmla="*/ 0 h 230"/>
              <a:gd name="T14" fmla="*/ 696 w 696"/>
              <a:gd name="T15" fmla="*/ 230 h 230"/>
            </a:gdLst>
            <a:ahLst/>
            <a:cxnLst>
              <a:cxn ang="T8">
                <a:pos x="T0" y="T1"/>
              </a:cxn>
              <a:cxn ang="T9">
                <a:pos x="T2" y="T3"/>
              </a:cxn>
              <a:cxn ang="T10">
                <a:pos x="T4" y="T5"/>
              </a:cxn>
              <a:cxn ang="T11">
                <a:pos x="T6" y="T7"/>
              </a:cxn>
            </a:cxnLst>
            <a:rect l="T12" t="T13" r="T14" b="T15"/>
            <a:pathLst>
              <a:path w="696" h="230">
                <a:moveTo>
                  <a:pt x="0" y="0"/>
                </a:moveTo>
                <a:lnTo>
                  <a:pt x="285" y="0"/>
                </a:lnTo>
                <a:lnTo>
                  <a:pt x="285" y="229"/>
                </a:lnTo>
                <a:lnTo>
                  <a:pt x="695" y="229"/>
                </a:lnTo>
              </a:path>
            </a:pathLst>
          </a:custGeom>
          <a:noFill/>
          <a:ln w="25400" cap="rnd" cmpd="sng">
            <a:solidFill>
              <a:schemeClr val="tx1"/>
            </a:solidFill>
            <a:prstDash val="solid"/>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7" name="Freeform 694">
            <a:extLst>
              <a:ext uri="{FF2B5EF4-FFF2-40B4-BE49-F238E27FC236}">
                <a16:creationId xmlns:a16="http://schemas.microsoft.com/office/drawing/2014/main" id="{E0EB8A6C-AEC5-4B23-A441-73C3E730FF17}"/>
              </a:ext>
            </a:extLst>
          </p:cNvPr>
          <p:cNvSpPr>
            <a:spLocks/>
          </p:cNvSpPr>
          <p:nvPr/>
        </p:nvSpPr>
        <p:spPr bwMode="auto">
          <a:xfrm>
            <a:off x="1885950" y="1758950"/>
            <a:ext cx="1196975" cy="365125"/>
          </a:xfrm>
          <a:custGeom>
            <a:avLst/>
            <a:gdLst>
              <a:gd name="T0" fmla="*/ 0 w 696"/>
              <a:gd name="T1" fmla="*/ 2147483646 h 230"/>
              <a:gd name="T2" fmla="*/ 2147483646 w 696"/>
              <a:gd name="T3" fmla="*/ 2147483646 h 230"/>
              <a:gd name="T4" fmla="*/ 2147483646 w 696"/>
              <a:gd name="T5" fmla="*/ 0 h 230"/>
              <a:gd name="T6" fmla="*/ 2147483646 w 696"/>
              <a:gd name="T7" fmla="*/ 0 h 230"/>
              <a:gd name="T8" fmla="*/ 0 60000 65536"/>
              <a:gd name="T9" fmla="*/ 0 60000 65536"/>
              <a:gd name="T10" fmla="*/ 0 60000 65536"/>
              <a:gd name="T11" fmla="*/ 0 60000 65536"/>
              <a:gd name="T12" fmla="*/ 0 w 696"/>
              <a:gd name="T13" fmla="*/ 0 h 230"/>
              <a:gd name="T14" fmla="*/ 696 w 696"/>
              <a:gd name="T15" fmla="*/ 230 h 230"/>
            </a:gdLst>
            <a:ahLst/>
            <a:cxnLst>
              <a:cxn ang="T8">
                <a:pos x="T0" y="T1"/>
              </a:cxn>
              <a:cxn ang="T9">
                <a:pos x="T2" y="T3"/>
              </a:cxn>
              <a:cxn ang="T10">
                <a:pos x="T4" y="T5"/>
              </a:cxn>
              <a:cxn ang="T11">
                <a:pos x="T6" y="T7"/>
              </a:cxn>
            </a:cxnLst>
            <a:rect l="T12" t="T13" r="T14" b="T15"/>
            <a:pathLst>
              <a:path w="696" h="230">
                <a:moveTo>
                  <a:pt x="0" y="229"/>
                </a:moveTo>
                <a:lnTo>
                  <a:pt x="285" y="229"/>
                </a:lnTo>
                <a:lnTo>
                  <a:pt x="285" y="0"/>
                </a:lnTo>
                <a:lnTo>
                  <a:pt x="695" y="0"/>
                </a:lnTo>
              </a:path>
            </a:pathLst>
          </a:custGeom>
          <a:noFill/>
          <a:ln w="25400" cap="rnd" cmpd="sng">
            <a:solidFill>
              <a:schemeClr val="tx1"/>
            </a:solidFill>
            <a:prstDash val="solid"/>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5068" name="Rectangle 695">
            <a:extLst>
              <a:ext uri="{FF2B5EF4-FFF2-40B4-BE49-F238E27FC236}">
                <a16:creationId xmlns:a16="http://schemas.microsoft.com/office/drawing/2014/main" id="{DDA71E11-6DCD-4DAD-BF7F-6C2B2B8AAC9D}"/>
              </a:ext>
            </a:extLst>
          </p:cNvPr>
          <p:cNvSpPr>
            <a:spLocks noChangeArrowheads="1"/>
          </p:cNvSpPr>
          <p:nvPr/>
        </p:nvSpPr>
        <p:spPr bwMode="auto">
          <a:xfrm>
            <a:off x="920750" y="1874838"/>
            <a:ext cx="1193800" cy="498475"/>
          </a:xfrm>
          <a:prstGeom prst="rect">
            <a:avLst/>
          </a:prstGeom>
          <a:solidFill>
            <a:srgbClr val="FFCCFF"/>
          </a:solidFill>
          <a:ln w="25400">
            <a:solidFill>
              <a:schemeClr val="tx1"/>
            </a:solidFill>
            <a:miter lim="800000"/>
            <a:headEnd/>
            <a:tailEnd/>
          </a:ln>
        </p:spPr>
        <p:txBody>
          <a:bodyPr wrap="none" lIns="87312" tIns="44450" rIns="87312" bIns="44450" anchor="ctr"/>
          <a:lstStyle>
            <a:lvl1pPr defTabSz="825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25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25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Planned</a:t>
            </a:r>
          </a:p>
          <a:p>
            <a:pPr algn="ctr" eaLnBrk="1" hangingPunct="1">
              <a:spcBef>
                <a:spcPct val="0"/>
              </a:spcBef>
              <a:buFontTx/>
              <a:buNone/>
            </a:pPr>
            <a:r>
              <a:rPr lang="en-US" altLang="en-US" sz="1600" b="1">
                <a:latin typeface="Arial" panose="020B0604020202020204" pitchFamily="34" charset="0"/>
              </a:rPr>
              <a:t>Order</a:t>
            </a:r>
          </a:p>
        </p:txBody>
      </p:sp>
      <p:sp>
        <p:nvSpPr>
          <p:cNvPr id="13" name="Rectangle 696">
            <a:extLst>
              <a:ext uri="{FF2B5EF4-FFF2-40B4-BE49-F238E27FC236}">
                <a16:creationId xmlns:a16="http://schemas.microsoft.com/office/drawing/2014/main" id="{1C7304D0-830C-47DE-85E6-4AAE61EC94BF}"/>
              </a:ext>
            </a:extLst>
          </p:cNvPr>
          <p:cNvSpPr>
            <a:spLocks noChangeArrowheads="1"/>
          </p:cNvSpPr>
          <p:nvPr/>
        </p:nvSpPr>
        <p:spPr bwMode="auto">
          <a:xfrm flipH="1">
            <a:off x="838200" y="1143000"/>
            <a:ext cx="1198563" cy="500063"/>
          </a:xfrm>
          <a:prstGeom prst="rect">
            <a:avLst/>
          </a:prstGeom>
          <a:solidFill>
            <a:srgbClr val="003399"/>
          </a:solidFill>
          <a:ln w="25400">
            <a:solidFill>
              <a:schemeClr val="tx1"/>
            </a:solidFill>
            <a:miter lim="800000"/>
            <a:headEnd/>
            <a:tailEnd/>
          </a:ln>
          <a:effectLst/>
        </p:spPr>
        <p:txBody>
          <a:bodyPr wrap="none" lIns="92075" tIns="46038" rIns="92075" bIns="46038" anchor="ctr"/>
          <a:lstStyle/>
          <a:p>
            <a:pPr algn="ctr" eaLnBrk="1" hangingPunct="1">
              <a:defRPr/>
            </a:pPr>
            <a:r>
              <a:rPr lang="en-US" sz="1600" b="1">
                <a:solidFill>
                  <a:schemeClr val="bg1"/>
                </a:solidFill>
                <a:effectLst>
                  <a:outerShdw blurRad="38100" dist="38100" dir="2700000" algn="tl">
                    <a:srgbClr val="000000"/>
                  </a:outerShdw>
                </a:effectLst>
                <a:latin typeface="Arial" charset="0"/>
                <a:cs typeface="Arial" charset="0"/>
              </a:rPr>
              <a:t>MRP</a:t>
            </a:r>
          </a:p>
        </p:txBody>
      </p:sp>
      <p:sp>
        <p:nvSpPr>
          <p:cNvPr id="45070" name="Rectangle 697">
            <a:extLst>
              <a:ext uri="{FF2B5EF4-FFF2-40B4-BE49-F238E27FC236}">
                <a16:creationId xmlns:a16="http://schemas.microsoft.com/office/drawing/2014/main" id="{6C12684F-F926-488B-881D-54F8ADA15DB2}"/>
              </a:ext>
            </a:extLst>
          </p:cNvPr>
          <p:cNvSpPr>
            <a:spLocks noChangeArrowheads="1"/>
          </p:cNvSpPr>
          <p:nvPr/>
        </p:nvSpPr>
        <p:spPr bwMode="auto">
          <a:xfrm>
            <a:off x="152400" y="4724400"/>
            <a:ext cx="1828800" cy="1524000"/>
          </a:xfrm>
          <a:prstGeom prst="rect">
            <a:avLst/>
          </a:prstGeom>
          <a:solidFill>
            <a:srgbClr val="FFFFFF"/>
          </a:solidFill>
          <a:ln w="25400">
            <a:solidFill>
              <a:schemeClr val="tx1"/>
            </a:solidFill>
            <a:miter lim="800000"/>
            <a:headEnd/>
            <a:tailEnd/>
          </a:ln>
        </p:spPr>
        <p:txBody>
          <a:bodyPr wrap="none" lIns="87312" tIns="44450" rIns="87312" bIns="44450" anchor="ctr"/>
          <a:lstStyle>
            <a:lvl1pPr defTabSz="8255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8255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8255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8255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8255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Update Financial</a:t>
            </a:r>
            <a:br>
              <a:rPr lang="en-US" altLang="en-US" sz="1600" b="1">
                <a:latin typeface="Arial" panose="020B0604020202020204" pitchFamily="34" charset="0"/>
              </a:rPr>
            </a:br>
            <a:endParaRPr lang="en-US" altLang="en-US" sz="1600" b="1">
              <a:latin typeface="Arial" panose="020B0604020202020204" pitchFamily="34" charset="0"/>
            </a:endParaRPr>
          </a:p>
        </p:txBody>
      </p:sp>
      <p:sp>
        <p:nvSpPr>
          <p:cNvPr id="45071" name="Line 698">
            <a:extLst>
              <a:ext uri="{FF2B5EF4-FFF2-40B4-BE49-F238E27FC236}">
                <a16:creationId xmlns:a16="http://schemas.microsoft.com/office/drawing/2014/main" id="{850F73E9-2B19-46BF-9B94-FD4C781E986A}"/>
              </a:ext>
            </a:extLst>
          </p:cNvPr>
          <p:cNvSpPr>
            <a:spLocks noChangeShapeType="1"/>
          </p:cNvSpPr>
          <p:nvPr/>
        </p:nvSpPr>
        <p:spPr bwMode="auto">
          <a:xfrm flipH="1">
            <a:off x="1981200" y="49530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2" name="Line 699">
            <a:extLst>
              <a:ext uri="{FF2B5EF4-FFF2-40B4-BE49-F238E27FC236}">
                <a16:creationId xmlns:a16="http://schemas.microsoft.com/office/drawing/2014/main" id="{B4AFC1F2-3735-49F6-A425-5FAA46B1B8F9}"/>
              </a:ext>
            </a:extLst>
          </p:cNvPr>
          <p:cNvSpPr>
            <a:spLocks noChangeShapeType="1"/>
          </p:cNvSpPr>
          <p:nvPr/>
        </p:nvSpPr>
        <p:spPr bwMode="auto">
          <a:xfrm flipH="1">
            <a:off x="1981200" y="60198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073" name="AutoShape 703">
            <a:extLst>
              <a:ext uri="{FF2B5EF4-FFF2-40B4-BE49-F238E27FC236}">
                <a16:creationId xmlns:a16="http://schemas.microsoft.com/office/drawing/2014/main" id="{439D3A27-152B-476A-9834-C2973857A437}"/>
              </a:ext>
            </a:extLst>
          </p:cNvPr>
          <p:cNvSpPr>
            <a:spLocks noChangeArrowheads="1"/>
          </p:cNvSpPr>
          <p:nvPr/>
        </p:nvSpPr>
        <p:spPr bwMode="auto">
          <a:xfrm flipV="1">
            <a:off x="3352800" y="990600"/>
            <a:ext cx="1143000" cy="1114425"/>
          </a:xfrm>
          <a:prstGeom prst="foldedCorner">
            <a:avLst>
              <a:gd name="adj" fmla="val 19444"/>
            </a:avLst>
          </a:prstGeom>
          <a:solidFill>
            <a:srgbClr val="FFFFFF"/>
          </a:solidFill>
          <a:ln w="12700">
            <a:solidFill>
              <a:schemeClr val="tx1"/>
            </a:solidFill>
            <a:round/>
            <a:headEnd/>
            <a:tailEnd/>
          </a:ln>
          <a:effectLst>
            <a:outerShdw dist="89803" dir="2700000" algn="ctr" rotWithShape="0">
              <a:srgbClr val="777777"/>
            </a:outerShdw>
          </a:effectLst>
        </p:spPr>
        <p:txBody>
          <a:bodyPr rot="10800000"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endParaRPr lang="en-US" altLang="en-US" sz="1600" b="1">
              <a:latin typeface="Arial" panose="020B0604020202020204" pitchFamily="34" charset="0"/>
            </a:endParaRPr>
          </a:p>
        </p:txBody>
      </p:sp>
      <p:sp>
        <p:nvSpPr>
          <p:cNvPr id="45074" name="Rectangle 704">
            <a:extLst>
              <a:ext uri="{FF2B5EF4-FFF2-40B4-BE49-F238E27FC236}">
                <a16:creationId xmlns:a16="http://schemas.microsoft.com/office/drawing/2014/main" id="{97F1D925-5C67-4C95-9C3D-95E414ABA0FD}"/>
              </a:ext>
            </a:extLst>
          </p:cNvPr>
          <p:cNvSpPr>
            <a:spLocks noChangeArrowheads="1"/>
          </p:cNvSpPr>
          <p:nvPr/>
        </p:nvSpPr>
        <p:spPr bwMode="auto">
          <a:xfrm>
            <a:off x="3429000" y="941388"/>
            <a:ext cx="1073150"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6873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defTabSz="6873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defTabSz="687388">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defTabSz="687388">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687388"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spcAft>
                <a:spcPct val="60000"/>
              </a:spcAft>
              <a:buFontTx/>
              <a:buNone/>
            </a:pPr>
            <a:r>
              <a:rPr lang="en-US" altLang="en-US" sz="1200" b="1">
                <a:solidFill>
                  <a:srgbClr val="000000"/>
                </a:solidFill>
                <a:latin typeface="Arial" panose="020B0604020202020204" pitchFamily="34" charset="0"/>
              </a:rPr>
              <a:t>Purch. req.</a:t>
            </a:r>
            <a:endParaRPr lang="en-US" altLang="en-US" sz="1200" b="1">
              <a:solidFill>
                <a:schemeClr val="tx2"/>
              </a:solidFill>
              <a:latin typeface="Arial" panose="020B0604020202020204" pitchFamily="34" charset="0"/>
            </a:endParaRPr>
          </a:p>
        </p:txBody>
      </p:sp>
      <p:sp>
        <p:nvSpPr>
          <p:cNvPr id="45075" name="Line 705">
            <a:extLst>
              <a:ext uri="{FF2B5EF4-FFF2-40B4-BE49-F238E27FC236}">
                <a16:creationId xmlns:a16="http://schemas.microsoft.com/office/drawing/2014/main" id="{6DABFAE4-C2A6-45F4-96DC-917C79099A45}"/>
              </a:ext>
            </a:extLst>
          </p:cNvPr>
          <p:cNvSpPr>
            <a:spLocks noChangeShapeType="1"/>
          </p:cNvSpPr>
          <p:nvPr/>
        </p:nvSpPr>
        <p:spPr bwMode="auto">
          <a:xfrm>
            <a:off x="3511550" y="1190625"/>
            <a:ext cx="9382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6" name="Rectangle 706">
            <a:extLst>
              <a:ext uri="{FF2B5EF4-FFF2-40B4-BE49-F238E27FC236}">
                <a16:creationId xmlns:a16="http://schemas.microsoft.com/office/drawing/2014/main" id="{32A69B47-79BA-4F7F-9931-95876106E286}"/>
              </a:ext>
            </a:extLst>
          </p:cNvPr>
          <p:cNvSpPr>
            <a:spLocks noChangeArrowheads="1"/>
          </p:cNvSpPr>
          <p:nvPr/>
        </p:nvSpPr>
        <p:spPr bwMode="auto">
          <a:xfrm>
            <a:off x="3276600" y="1508125"/>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 </a:t>
            </a:r>
          </a:p>
        </p:txBody>
      </p:sp>
      <p:sp>
        <p:nvSpPr>
          <p:cNvPr id="21" name="Rectangle 707">
            <a:extLst>
              <a:ext uri="{FF2B5EF4-FFF2-40B4-BE49-F238E27FC236}">
                <a16:creationId xmlns:a16="http://schemas.microsoft.com/office/drawing/2014/main" id="{99519D6F-E61E-4DF1-9540-BAEC0BBE4DE6}"/>
              </a:ext>
            </a:extLst>
          </p:cNvPr>
          <p:cNvSpPr>
            <a:spLocks noChangeArrowheads="1"/>
          </p:cNvSpPr>
          <p:nvPr/>
        </p:nvSpPr>
        <p:spPr bwMode="auto">
          <a:xfrm>
            <a:off x="2895600" y="1508125"/>
            <a:ext cx="304800" cy="396875"/>
          </a:xfrm>
          <a:prstGeom prst="rect">
            <a:avLst/>
          </a:prstGeom>
          <a:solidFill>
            <a:srgbClr val="0000FF"/>
          </a:solidFill>
          <a:ln w="12700">
            <a:solidFill>
              <a:srgbClr val="FF9900"/>
            </a:solidFill>
            <a:miter lim="800000"/>
            <a:headEnd/>
            <a:tailEnd/>
          </a:ln>
          <a:effectLst>
            <a:prstShdw prst="shdw17" dist="17961" dir="2700000">
              <a:srgbClr val="FF9900">
                <a:gamma/>
                <a:shade val="60000"/>
                <a:invGamma/>
              </a:srgbClr>
            </a:prstShdw>
          </a:effectLst>
        </p:spPr>
        <p:txBody>
          <a:bodyPr wrap="none" anchor="ctr"/>
          <a:lstStyle/>
          <a:p>
            <a:pPr algn="ctr" eaLnBrk="1" hangingPunct="1">
              <a:defRPr/>
            </a:pPr>
            <a:r>
              <a:rPr lang="de-DE" b="1">
                <a:solidFill>
                  <a:schemeClr val="bg1"/>
                </a:solidFill>
                <a:effectLst>
                  <a:outerShdw blurRad="38100" dist="38100" dir="2700000" algn="tl">
                    <a:srgbClr val="000000"/>
                  </a:outerShdw>
                </a:effectLst>
                <a:latin typeface="Arial" charset="0"/>
                <a:cs typeface="Arial" charset="0"/>
              </a:rPr>
              <a:t>1</a:t>
            </a:r>
            <a:endParaRPr lang="de-DE" b="1">
              <a:latin typeface="Arial" charset="0"/>
              <a:cs typeface="Arial" charset="0"/>
            </a:endParaRPr>
          </a:p>
        </p:txBody>
      </p:sp>
      <p:sp>
        <p:nvSpPr>
          <p:cNvPr id="45078" name="Rectangle 708">
            <a:extLst>
              <a:ext uri="{FF2B5EF4-FFF2-40B4-BE49-F238E27FC236}">
                <a16:creationId xmlns:a16="http://schemas.microsoft.com/office/drawing/2014/main" id="{D16884C9-8C4A-46D9-8BF1-B7714B263A60}"/>
              </a:ext>
            </a:extLst>
          </p:cNvPr>
          <p:cNvSpPr>
            <a:spLocks noChangeArrowheads="1"/>
          </p:cNvSpPr>
          <p:nvPr/>
        </p:nvSpPr>
        <p:spPr bwMode="auto">
          <a:xfrm>
            <a:off x="3030538" y="1524000"/>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    Determination of Requirements</a:t>
            </a:r>
            <a:endParaRPr lang="de-DE" altLang="en-US" sz="1400" b="1">
              <a:solidFill>
                <a:srgbClr val="000000"/>
              </a:solidFill>
              <a:latin typeface="Arial" panose="020B0604020202020204" pitchFamily="34" charset="0"/>
            </a:endParaRPr>
          </a:p>
        </p:txBody>
      </p:sp>
      <p:sp>
        <p:nvSpPr>
          <p:cNvPr id="45079" name="Rectangle 711">
            <a:extLst>
              <a:ext uri="{FF2B5EF4-FFF2-40B4-BE49-F238E27FC236}">
                <a16:creationId xmlns:a16="http://schemas.microsoft.com/office/drawing/2014/main" id="{17482B46-08D6-42A4-8796-355C256D61D2}"/>
              </a:ext>
            </a:extLst>
          </p:cNvPr>
          <p:cNvSpPr>
            <a:spLocks noChangeArrowheads="1"/>
          </p:cNvSpPr>
          <p:nvPr/>
        </p:nvSpPr>
        <p:spPr bwMode="auto">
          <a:xfrm>
            <a:off x="3276600" y="2346325"/>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latin typeface="Arial" panose="020B0604020202020204" pitchFamily="34" charset="0"/>
              </a:rPr>
              <a:t>Source Determination</a:t>
            </a:r>
          </a:p>
        </p:txBody>
      </p:sp>
      <p:sp>
        <p:nvSpPr>
          <p:cNvPr id="45080" name="Rectangle 712">
            <a:extLst>
              <a:ext uri="{FF2B5EF4-FFF2-40B4-BE49-F238E27FC236}">
                <a16:creationId xmlns:a16="http://schemas.microsoft.com/office/drawing/2014/main" id="{BC6E3626-A884-40BD-8E92-FE3B81794712}"/>
              </a:ext>
            </a:extLst>
          </p:cNvPr>
          <p:cNvSpPr>
            <a:spLocks noChangeArrowheads="1"/>
          </p:cNvSpPr>
          <p:nvPr/>
        </p:nvSpPr>
        <p:spPr bwMode="auto">
          <a:xfrm>
            <a:off x="3030538" y="2362200"/>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    </a:t>
            </a:r>
            <a:endParaRPr lang="de-DE" altLang="en-US" sz="1400" b="1">
              <a:solidFill>
                <a:srgbClr val="000000"/>
              </a:solidFill>
              <a:latin typeface="Arial" panose="020B0604020202020204" pitchFamily="34" charset="0"/>
            </a:endParaRPr>
          </a:p>
        </p:txBody>
      </p:sp>
      <p:sp>
        <p:nvSpPr>
          <p:cNvPr id="25" name="Rectangle 713">
            <a:extLst>
              <a:ext uri="{FF2B5EF4-FFF2-40B4-BE49-F238E27FC236}">
                <a16:creationId xmlns:a16="http://schemas.microsoft.com/office/drawing/2014/main" id="{2C4DCC53-C3E8-4E8A-B456-A6FE5430C0D9}"/>
              </a:ext>
            </a:extLst>
          </p:cNvPr>
          <p:cNvSpPr>
            <a:spLocks noChangeArrowheads="1"/>
          </p:cNvSpPr>
          <p:nvPr/>
        </p:nvSpPr>
        <p:spPr bwMode="auto">
          <a:xfrm>
            <a:off x="2895600" y="2346325"/>
            <a:ext cx="304800" cy="396875"/>
          </a:xfrm>
          <a:prstGeom prst="rect">
            <a:avLst/>
          </a:prstGeom>
          <a:solidFill>
            <a:srgbClr val="0000FF"/>
          </a:solidFill>
          <a:ln w="12700">
            <a:solidFill>
              <a:srgbClr val="FF9900"/>
            </a:solidFill>
            <a:miter lim="800000"/>
            <a:headEnd/>
            <a:tailEnd/>
          </a:ln>
          <a:effectLst>
            <a:prstShdw prst="shdw17" dist="17961" dir="2700000">
              <a:srgbClr val="FF9900">
                <a:gamma/>
                <a:shade val="60000"/>
                <a:invGamma/>
              </a:srgbClr>
            </a:prstShdw>
          </a:effectLst>
        </p:spPr>
        <p:txBody>
          <a:bodyPr wrap="none" anchor="ctr"/>
          <a:lstStyle/>
          <a:p>
            <a:pPr algn="ctr" eaLnBrk="1" hangingPunct="1">
              <a:defRPr/>
            </a:pPr>
            <a:r>
              <a:rPr lang="de-DE" b="1">
                <a:solidFill>
                  <a:schemeClr val="bg1"/>
                </a:solidFill>
                <a:effectLst>
                  <a:outerShdw blurRad="38100" dist="38100" dir="2700000" algn="tl">
                    <a:srgbClr val="000000"/>
                  </a:outerShdw>
                </a:effectLst>
                <a:latin typeface="Arial" charset="0"/>
                <a:cs typeface="Arial" charset="0"/>
              </a:rPr>
              <a:t>2</a:t>
            </a:r>
            <a:endParaRPr lang="de-DE" b="1">
              <a:latin typeface="Arial" charset="0"/>
              <a:cs typeface="Arial" charset="0"/>
            </a:endParaRPr>
          </a:p>
        </p:txBody>
      </p:sp>
      <p:sp>
        <p:nvSpPr>
          <p:cNvPr id="26" name="Rectangle 714">
            <a:extLst>
              <a:ext uri="{FF2B5EF4-FFF2-40B4-BE49-F238E27FC236}">
                <a16:creationId xmlns:a16="http://schemas.microsoft.com/office/drawing/2014/main" id="{D314777F-99B4-4F9A-9E6C-9A0CE83AFA90}"/>
              </a:ext>
            </a:extLst>
          </p:cNvPr>
          <p:cNvSpPr>
            <a:spLocks noChangeArrowheads="1"/>
          </p:cNvSpPr>
          <p:nvPr/>
        </p:nvSpPr>
        <p:spPr bwMode="auto">
          <a:xfrm>
            <a:off x="2895600" y="3048000"/>
            <a:ext cx="304800" cy="320675"/>
          </a:xfrm>
          <a:prstGeom prst="rect">
            <a:avLst/>
          </a:prstGeom>
          <a:solidFill>
            <a:srgbClr val="0000FF"/>
          </a:solidFill>
          <a:ln w="12700">
            <a:solidFill>
              <a:srgbClr val="FF9900"/>
            </a:solidFill>
            <a:miter lim="800000"/>
            <a:headEnd/>
            <a:tailEnd/>
          </a:ln>
          <a:effectLst>
            <a:prstShdw prst="shdw17" dist="17961" dir="2700000">
              <a:srgbClr val="FF9900">
                <a:gamma/>
                <a:shade val="60000"/>
                <a:invGamma/>
              </a:srgbClr>
            </a:prstShdw>
          </a:effectLst>
        </p:spPr>
        <p:txBody>
          <a:bodyPr wrap="none" anchor="ctr"/>
          <a:lstStyle/>
          <a:p>
            <a:pPr algn="ctr" eaLnBrk="1" hangingPunct="1">
              <a:defRPr/>
            </a:pPr>
            <a:r>
              <a:rPr lang="de-DE" b="1">
                <a:solidFill>
                  <a:schemeClr val="bg1"/>
                </a:solidFill>
                <a:effectLst>
                  <a:outerShdw blurRad="38100" dist="38100" dir="2700000" algn="tl">
                    <a:srgbClr val="000000"/>
                  </a:outerShdw>
                </a:effectLst>
                <a:latin typeface="Arial" charset="0"/>
                <a:cs typeface="Arial" charset="0"/>
              </a:rPr>
              <a:t>3</a:t>
            </a:r>
            <a:endParaRPr lang="de-DE" b="1">
              <a:latin typeface="Arial" charset="0"/>
              <a:cs typeface="Arial" charset="0"/>
            </a:endParaRPr>
          </a:p>
        </p:txBody>
      </p:sp>
      <p:sp>
        <p:nvSpPr>
          <p:cNvPr id="45083" name="Rectangle 715">
            <a:extLst>
              <a:ext uri="{FF2B5EF4-FFF2-40B4-BE49-F238E27FC236}">
                <a16:creationId xmlns:a16="http://schemas.microsoft.com/office/drawing/2014/main" id="{45A2F047-6184-446A-B3A9-74BE2011A892}"/>
              </a:ext>
            </a:extLst>
          </p:cNvPr>
          <p:cNvSpPr>
            <a:spLocks noChangeArrowheads="1"/>
          </p:cNvSpPr>
          <p:nvPr/>
        </p:nvSpPr>
        <p:spPr bwMode="auto">
          <a:xfrm>
            <a:off x="3276600" y="3048000"/>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 </a:t>
            </a:r>
          </a:p>
        </p:txBody>
      </p:sp>
      <p:sp>
        <p:nvSpPr>
          <p:cNvPr id="45084" name="Rectangle 716">
            <a:extLst>
              <a:ext uri="{FF2B5EF4-FFF2-40B4-BE49-F238E27FC236}">
                <a16:creationId xmlns:a16="http://schemas.microsoft.com/office/drawing/2014/main" id="{5640AEBE-DCC9-4F6F-9CDA-D1F4ECEE168D}"/>
              </a:ext>
            </a:extLst>
          </p:cNvPr>
          <p:cNvSpPr>
            <a:spLocks noChangeArrowheads="1"/>
          </p:cNvSpPr>
          <p:nvPr/>
        </p:nvSpPr>
        <p:spPr bwMode="auto">
          <a:xfrm>
            <a:off x="3030538" y="3063875"/>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    Vendor Selection</a:t>
            </a:r>
            <a:endParaRPr lang="de-DE" altLang="en-US" sz="1400" b="1">
              <a:solidFill>
                <a:srgbClr val="000000"/>
              </a:solidFill>
              <a:latin typeface="Arial" panose="020B0604020202020204" pitchFamily="34" charset="0"/>
            </a:endParaRPr>
          </a:p>
        </p:txBody>
      </p:sp>
      <p:sp>
        <p:nvSpPr>
          <p:cNvPr id="45085" name="Rectangle 717">
            <a:extLst>
              <a:ext uri="{FF2B5EF4-FFF2-40B4-BE49-F238E27FC236}">
                <a16:creationId xmlns:a16="http://schemas.microsoft.com/office/drawing/2014/main" id="{F3B2AE72-3062-4E71-B851-A74757BBF893}"/>
              </a:ext>
            </a:extLst>
          </p:cNvPr>
          <p:cNvSpPr>
            <a:spLocks noChangeArrowheads="1"/>
          </p:cNvSpPr>
          <p:nvPr/>
        </p:nvSpPr>
        <p:spPr bwMode="auto">
          <a:xfrm>
            <a:off x="3276600" y="3733800"/>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 </a:t>
            </a:r>
          </a:p>
        </p:txBody>
      </p:sp>
      <p:sp>
        <p:nvSpPr>
          <p:cNvPr id="45086" name="Rectangle 718">
            <a:extLst>
              <a:ext uri="{FF2B5EF4-FFF2-40B4-BE49-F238E27FC236}">
                <a16:creationId xmlns:a16="http://schemas.microsoft.com/office/drawing/2014/main" id="{B010317A-BD43-47B2-8D81-98A88DD541E2}"/>
              </a:ext>
            </a:extLst>
          </p:cNvPr>
          <p:cNvSpPr>
            <a:spLocks noChangeArrowheads="1"/>
          </p:cNvSpPr>
          <p:nvPr/>
        </p:nvSpPr>
        <p:spPr bwMode="auto">
          <a:xfrm>
            <a:off x="3030538" y="3733800"/>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    Purchase order processing</a:t>
            </a:r>
            <a:endParaRPr lang="de-DE" altLang="en-US" sz="1400" b="1">
              <a:solidFill>
                <a:srgbClr val="000000"/>
              </a:solidFill>
              <a:latin typeface="Arial" panose="020B0604020202020204" pitchFamily="34" charset="0"/>
            </a:endParaRPr>
          </a:p>
        </p:txBody>
      </p:sp>
      <p:sp>
        <p:nvSpPr>
          <p:cNvPr id="45087" name="Rectangle 719">
            <a:extLst>
              <a:ext uri="{FF2B5EF4-FFF2-40B4-BE49-F238E27FC236}">
                <a16:creationId xmlns:a16="http://schemas.microsoft.com/office/drawing/2014/main" id="{3397FAF8-149E-4811-A8FF-96F893998F85}"/>
              </a:ext>
            </a:extLst>
          </p:cNvPr>
          <p:cNvSpPr>
            <a:spLocks noChangeArrowheads="1"/>
          </p:cNvSpPr>
          <p:nvPr/>
        </p:nvSpPr>
        <p:spPr bwMode="auto">
          <a:xfrm>
            <a:off x="3276600" y="4343400"/>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 </a:t>
            </a:r>
          </a:p>
        </p:txBody>
      </p:sp>
      <p:sp>
        <p:nvSpPr>
          <p:cNvPr id="45088" name="Rectangle 720">
            <a:extLst>
              <a:ext uri="{FF2B5EF4-FFF2-40B4-BE49-F238E27FC236}">
                <a16:creationId xmlns:a16="http://schemas.microsoft.com/office/drawing/2014/main" id="{02CEB270-40D6-4623-9FEB-C45E236F3AFA}"/>
              </a:ext>
            </a:extLst>
          </p:cNvPr>
          <p:cNvSpPr>
            <a:spLocks noChangeArrowheads="1"/>
          </p:cNvSpPr>
          <p:nvPr/>
        </p:nvSpPr>
        <p:spPr bwMode="auto">
          <a:xfrm>
            <a:off x="3030538" y="4359275"/>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    Purchase order monitoring</a:t>
            </a:r>
            <a:endParaRPr lang="de-DE" altLang="en-US" sz="1400" b="1">
              <a:solidFill>
                <a:srgbClr val="000000"/>
              </a:solidFill>
              <a:latin typeface="Arial" panose="020B0604020202020204" pitchFamily="34" charset="0"/>
            </a:endParaRPr>
          </a:p>
        </p:txBody>
      </p:sp>
      <p:sp>
        <p:nvSpPr>
          <p:cNvPr id="33" name="Rectangle 721">
            <a:extLst>
              <a:ext uri="{FF2B5EF4-FFF2-40B4-BE49-F238E27FC236}">
                <a16:creationId xmlns:a16="http://schemas.microsoft.com/office/drawing/2014/main" id="{B5CAACB2-93E4-45C8-A02E-3270B8A76CA8}"/>
              </a:ext>
            </a:extLst>
          </p:cNvPr>
          <p:cNvSpPr>
            <a:spLocks noChangeArrowheads="1"/>
          </p:cNvSpPr>
          <p:nvPr/>
        </p:nvSpPr>
        <p:spPr bwMode="auto">
          <a:xfrm>
            <a:off x="2895600" y="3733800"/>
            <a:ext cx="304800" cy="320675"/>
          </a:xfrm>
          <a:prstGeom prst="rect">
            <a:avLst/>
          </a:prstGeom>
          <a:solidFill>
            <a:srgbClr val="0000FF"/>
          </a:solidFill>
          <a:ln w="12700">
            <a:solidFill>
              <a:srgbClr val="FF9900"/>
            </a:solidFill>
            <a:miter lim="800000"/>
            <a:headEnd/>
            <a:tailEnd/>
          </a:ln>
          <a:effectLst>
            <a:prstShdw prst="shdw17" dist="17961" dir="2700000">
              <a:srgbClr val="FF9900">
                <a:gamma/>
                <a:shade val="60000"/>
                <a:invGamma/>
              </a:srgbClr>
            </a:prstShdw>
          </a:effectLst>
        </p:spPr>
        <p:txBody>
          <a:bodyPr wrap="none" anchor="ctr"/>
          <a:lstStyle/>
          <a:p>
            <a:pPr algn="ctr" eaLnBrk="1" hangingPunct="1">
              <a:defRPr/>
            </a:pPr>
            <a:r>
              <a:rPr lang="de-DE" sz="2000" b="1">
                <a:solidFill>
                  <a:schemeClr val="bg1"/>
                </a:solidFill>
                <a:effectLst>
                  <a:outerShdw blurRad="38100" dist="38100" dir="2700000" algn="tl">
                    <a:srgbClr val="000000"/>
                  </a:outerShdw>
                </a:effectLst>
                <a:latin typeface="Arial" charset="0"/>
                <a:cs typeface="Arial" charset="0"/>
              </a:rPr>
              <a:t>4</a:t>
            </a:r>
          </a:p>
        </p:txBody>
      </p:sp>
      <p:sp>
        <p:nvSpPr>
          <p:cNvPr id="45090" name="Rectangle 726">
            <a:extLst>
              <a:ext uri="{FF2B5EF4-FFF2-40B4-BE49-F238E27FC236}">
                <a16:creationId xmlns:a16="http://schemas.microsoft.com/office/drawing/2014/main" id="{018E55BD-B239-4668-85BA-82D1B96B2830}"/>
              </a:ext>
            </a:extLst>
          </p:cNvPr>
          <p:cNvSpPr>
            <a:spLocks noChangeArrowheads="1"/>
          </p:cNvSpPr>
          <p:nvPr/>
        </p:nvSpPr>
        <p:spPr bwMode="auto">
          <a:xfrm>
            <a:off x="2895600" y="4343400"/>
            <a:ext cx="304800" cy="320675"/>
          </a:xfrm>
          <a:prstGeom prst="rect">
            <a:avLst/>
          </a:prstGeom>
          <a:solidFill>
            <a:srgbClr val="0000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de-DE" altLang="en-US" sz="2000" b="1">
                <a:solidFill>
                  <a:schemeClr val="bg1"/>
                </a:solidFill>
                <a:latin typeface="Arial" panose="020B0604020202020204" pitchFamily="34" charset="0"/>
              </a:rPr>
              <a:t>5</a:t>
            </a:r>
          </a:p>
        </p:txBody>
      </p:sp>
      <p:sp>
        <p:nvSpPr>
          <p:cNvPr id="45091" name="Rectangle 727">
            <a:extLst>
              <a:ext uri="{FF2B5EF4-FFF2-40B4-BE49-F238E27FC236}">
                <a16:creationId xmlns:a16="http://schemas.microsoft.com/office/drawing/2014/main" id="{4F9075C2-C6F0-410B-A906-F9A9E2185D42}"/>
              </a:ext>
            </a:extLst>
          </p:cNvPr>
          <p:cNvSpPr>
            <a:spLocks noChangeArrowheads="1"/>
          </p:cNvSpPr>
          <p:nvPr/>
        </p:nvSpPr>
        <p:spPr bwMode="auto">
          <a:xfrm>
            <a:off x="3276600" y="4876800"/>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 </a:t>
            </a:r>
          </a:p>
        </p:txBody>
      </p:sp>
      <p:sp>
        <p:nvSpPr>
          <p:cNvPr id="45092" name="Rectangle 728">
            <a:extLst>
              <a:ext uri="{FF2B5EF4-FFF2-40B4-BE49-F238E27FC236}">
                <a16:creationId xmlns:a16="http://schemas.microsoft.com/office/drawing/2014/main" id="{1647B4FF-F4E6-4E06-8DC1-2872D52E7697}"/>
              </a:ext>
            </a:extLst>
          </p:cNvPr>
          <p:cNvSpPr>
            <a:spLocks noChangeArrowheads="1"/>
          </p:cNvSpPr>
          <p:nvPr/>
        </p:nvSpPr>
        <p:spPr bwMode="auto">
          <a:xfrm>
            <a:off x="3030538" y="4892675"/>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Good Receipt</a:t>
            </a:r>
            <a:endParaRPr lang="de-DE" altLang="en-US" sz="1400" b="1">
              <a:solidFill>
                <a:srgbClr val="000000"/>
              </a:solidFill>
              <a:latin typeface="Arial" panose="020B0604020202020204" pitchFamily="34" charset="0"/>
            </a:endParaRPr>
          </a:p>
        </p:txBody>
      </p:sp>
      <p:sp>
        <p:nvSpPr>
          <p:cNvPr id="45093" name="Rectangle 729">
            <a:extLst>
              <a:ext uri="{FF2B5EF4-FFF2-40B4-BE49-F238E27FC236}">
                <a16:creationId xmlns:a16="http://schemas.microsoft.com/office/drawing/2014/main" id="{13A008DF-004C-4BC1-BFF8-2AB9B51DC49D}"/>
              </a:ext>
            </a:extLst>
          </p:cNvPr>
          <p:cNvSpPr>
            <a:spLocks noChangeArrowheads="1"/>
          </p:cNvSpPr>
          <p:nvPr/>
        </p:nvSpPr>
        <p:spPr bwMode="auto">
          <a:xfrm>
            <a:off x="2895600" y="4876800"/>
            <a:ext cx="304800" cy="320675"/>
          </a:xfrm>
          <a:prstGeom prst="rect">
            <a:avLst/>
          </a:prstGeom>
          <a:solidFill>
            <a:srgbClr val="0000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de-DE" altLang="en-US" sz="2000" b="1">
                <a:solidFill>
                  <a:schemeClr val="bg1"/>
                </a:solidFill>
                <a:latin typeface="Arial" panose="020B0604020202020204" pitchFamily="34" charset="0"/>
              </a:rPr>
              <a:t>6</a:t>
            </a:r>
          </a:p>
        </p:txBody>
      </p:sp>
      <p:sp>
        <p:nvSpPr>
          <p:cNvPr id="45094" name="Line 730">
            <a:extLst>
              <a:ext uri="{FF2B5EF4-FFF2-40B4-BE49-F238E27FC236}">
                <a16:creationId xmlns:a16="http://schemas.microsoft.com/office/drawing/2014/main" id="{06D4522E-9203-4DDE-A05D-68FC9C59D2E8}"/>
              </a:ext>
            </a:extLst>
          </p:cNvPr>
          <p:cNvSpPr>
            <a:spLocks noChangeShapeType="1"/>
          </p:cNvSpPr>
          <p:nvPr/>
        </p:nvSpPr>
        <p:spPr bwMode="auto">
          <a:xfrm flipH="1">
            <a:off x="3802063" y="4648200"/>
            <a:ext cx="7937" cy="22860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5" name="Rectangle 731">
            <a:extLst>
              <a:ext uri="{FF2B5EF4-FFF2-40B4-BE49-F238E27FC236}">
                <a16:creationId xmlns:a16="http://schemas.microsoft.com/office/drawing/2014/main" id="{C03B2AE6-5EB8-4668-B572-092723BE1D4C}"/>
              </a:ext>
            </a:extLst>
          </p:cNvPr>
          <p:cNvSpPr>
            <a:spLocks noChangeArrowheads="1"/>
          </p:cNvSpPr>
          <p:nvPr/>
        </p:nvSpPr>
        <p:spPr bwMode="auto">
          <a:xfrm>
            <a:off x="3276600" y="5394325"/>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 </a:t>
            </a:r>
          </a:p>
        </p:txBody>
      </p:sp>
      <p:sp>
        <p:nvSpPr>
          <p:cNvPr id="45096" name="Rectangle 732">
            <a:extLst>
              <a:ext uri="{FF2B5EF4-FFF2-40B4-BE49-F238E27FC236}">
                <a16:creationId xmlns:a16="http://schemas.microsoft.com/office/drawing/2014/main" id="{853CAFF1-64C0-48CF-AAC9-39F0D8830ED6}"/>
              </a:ext>
            </a:extLst>
          </p:cNvPr>
          <p:cNvSpPr>
            <a:spLocks noChangeArrowheads="1"/>
          </p:cNvSpPr>
          <p:nvPr/>
        </p:nvSpPr>
        <p:spPr bwMode="auto">
          <a:xfrm>
            <a:off x="3030538" y="5394325"/>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Invoice Verification</a:t>
            </a:r>
            <a:endParaRPr lang="de-DE" altLang="en-US" sz="1400" b="1">
              <a:solidFill>
                <a:srgbClr val="000000"/>
              </a:solidFill>
              <a:latin typeface="Arial" panose="020B0604020202020204" pitchFamily="34" charset="0"/>
            </a:endParaRPr>
          </a:p>
        </p:txBody>
      </p:sp>
      <p:sp>
        <p:nvSpPr>
          <p:cNvPr id="41" name="Rectangle 733">
            <a:extLst>
              <a:ext uri="{FF2B5EF4-FFF2-40B4-BE49-F238E27FC236}">
                <a16:creationId xmlns:a16="http://schemas.microsoft.com/office/drawing/2014/main" id="{9882E6F6-56A9-45F3-9BB1-66357DA5AB88}"/>
              </a:ext>
            </a:extLst>
          </p:cNvPr>
          <p:cNvSpPr>
            <a:spLocks noChangeArrowheads="1"/>
          </p:cNvSpPr>
          <p:nvPr/>
        </p:nvSpPr>
        <p:spPr bwMode="auto">
          <a:xfrm>
            <a:off x="2895600" y="5394325"/>
            <a:ext cx="304800" cy="320675"/>
          </a:xfrm>
          <a:prstGeom prst="rect">
            <a:avLst/>
          </a:prstGeom>
          <a:solidFill>
            <a:srgbClr val="0000FF"/>
          </a:solidFill>
          <a:ln w="12700">
            <a:solidFill>
              <a:srgbClr val="FF9900"/>
            </a:solidFill>
            <a:miter lim="800000"/>
            <a:headEnd/>
            <a:tailEnd/>
          </a:ln>
          <a:effectLst>
            <a:prstShdw prst="shdw17" dist="17961" dir="2700000">
              <a:srgbClr val="FF9900">
                <a:gamma/>
                <a:shade val="60000"/>
                <a:invGamma/>
              </a:srgbClr>
            </a:prstShdw>
          </a:effectLst>
        </p:spPr>
        <p:txBody>
          <a:bodyPr wrap="none" anchor="ctr"/>
          <a:lstStyle/>
          <a:p>
            <a:pPr algn="ctr" eaLnBrk="1" hangingPunct="1">
              <a:defRPr/>
            </a:pPr>
            <a:r>
              <a:rPr lang="de-DE" sz="2000" b="1">
                <a:solidFill>
                  <a:schemeClr val="bg1"/>
                </a:solidFill>
                <a:effectLst>
                  <a:outerShdw blurRad="38100" dist="38100" dir="2700000" algn="tl">
                    <a:srgbClr val="000000"/>
                  </a:outerShdw>
                </a:effectLst>
                <a:latin typeface="Arial" charset="0"/>
                <a:cs typeface="Arial" charset="0"/>
              </a:rPr>
              <a:t>7</a:t>
            </a:r>
          </a:p>
        </p:txBody>
      </p:sp>
      <p:sp>
        <p:nvSpPr>
          <p:cNvPr id="45098" name="Rectangle 734">
            <a:extLst>
              <a:ext uri="{FF2B5EF4-FFF2-40B4-BE49-F238E27FC236}">
                <a16:creationId xmlns:a16="http://schemas.microsoft.com/office/drawing/2014/main" id="{1E4FD31E-0A9E-408A-9E9F-C6657CF141BE}"/>
              </a:ext>
            </a:extLst>
          </p:cNvPr>
          <p:cNvSpPr>
            <a:spLocks noChangeArrowheads="1"/>
          </p:cNvSpPr>
          <p:nvPr/>
        </p:nvSpPr>
        <p:spPr bwMode="auto">
          <a:xfrm>
            <a:off x="3276600" y="5851525"/>
            <a:ext cx="2971800" cy="320675"/>
          </a:xfrm>
          <a:prstGeom prst="rect">
            <a:avLst/>
          </a:prstGeom>
          <a:solidFill>
            <a:srgbClr val="6699FF"/>
          </a:solidFill>
          <a:ln w="12700">
            <a:solidFill>
              <a:srgbClr val="FF9900"/>
            </a:solidFill>
            <a:miter lim="800000"/>
            <a:headEnd/>
            <a:tailEnd/>
          </a:ln>
          <a:effectLst>
            <a:prstShdw prst="shdw17" dist="17961" dir="2700000">
              <a:srgbClr val="995C00"/>
            </a:prstShdw>
          </a:effec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600" b="1">
                <a:latin typeface="Arial" panose="020B0604020202020204" pitchFamily="34" charset="0"/>
              </a:rPr>
              <a:t> </a:t>
            </a:r>
          </a:p>
        </p:txBody>
      </p:sp>
      <p:sp>
        <p:nvSpPr>
          <p:cNvPr id="43" name="Rectangle 735">
            <a:extLst>
              <a:ext uri="{FF2B5EF4-FFF2-40B4-BE49-F238E27FC236}">
                <a16:creationId xmlns:a16="http://schemas.microsoft.com/office/drawing/2014/main" id="{9F62B0A1-850B-4335-A134-1FCE683C6882}"/>
              </a:ext>
            </a:extLst>
          </p:cNvPr>
          <p:cNvSpPr>
            <a:spLocks noChangeArrowheads="1"/>
          </p:cNvSpPr>
          <p:nvPr/>
        </p:nvSpPr>
        <p:spPr bwMode="auto">
          <a:xfrm>
            <a:off x="2895600" y="5851525"/>
            <a:ext cx="304800" cy="320675"/>
          </a:xfrm>
          <a:prstGeom prst="rect">
            <a:avLst/>
          </a:prstGeom>
          <a:solidFill>
            <a:srgbClr val="0000FF"/>
          </a:solidFill>
          <a:ln w="12700">
            <a:solidFill>
              <a:srgbClr val="FF9900"/>
            </a:solidFill>
            <a:miter lim="800000"/>
            <a:headEnd/>
            <a:tailEnd/>
          </a:ln>
          <a:effectLst>
            <a:prstShdw prst="shdw17" dist="17961" dir="2700000">
              <a:srgbClr val="FF9900">
                <a:gamma/>
                <a:shade val="60000"/>
                <a:invGamma/>
              </a:srgbClr>
            </a:prstShdw>
          </a:effectLst>
        </p:spPr>
        <p:txBody>
          <a:bodyPr wrap="none" anchor="ctr"/>
          <a:lstStyle/>
          <a:p>
            <a:pPr algn="ctr" eaLnBrk="1" hangingPunct="1">
              <a:defRPr/>
            </a:pPr>
            <a:r>
              <a:rPr lang="de-DE" sz="2000" b="1">
                <a:solidFill>
                  <a:schemeClr val="bg1"/>
                </a:solidFill>
                <a:effectLst>
                  <a:outerShdw blurRad="38100" dist="38100" dir="2700000" algn="tl">
                    <a:srgbClr val="000000"/>
                  </a:outerShdw>
                </a:effectLst>
                <a:latin typeface="Arial" charset="0"/>
                <a:cs typeface="Arial" charset="0"/>
              </a:rPr>
              <a:t>8</a:t>
            </a:r>
          </a:p>
        </p:txBody>
      </p:sp>
      <p:sp>
        <p:nvSpPr>
          <p:cNvPr id="45100" name="Rectangle 736">
            <a:extLst>
              <a:ext uri="{FF2B5EF4-FFF2-40B4-BE49-F238E27FC236}">
                <a16:creationId xmlns:a16="http://schemas.microsoft.com/office/drawing/2014/main" id="{2BE90C48-1056-4690-8A59-6A17946D0C8B}"/>
              </a:ext>
            </a:extLst>
          </p:cNvPr>
          <p:cNvSpPr>
            <a:spLocks noChangeArrowheads="1"/>
          </p:cNvSpPr>
          <p:nvPr/>
        </p:nvSpPr>
        <p:spPr bwMode="auto">
          <a:xfrm>
            <a:off x="3182938" y="5867400"/>
            <a:ext cx="306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1400" b="1">
                <a:solidFill>
                  <a:srgbClr val="000000"/>
                </a:solidFill>
                <a:latin typeface="Arial" panose="020B0604020202020204" pitchFamily="34" charset="0"/>
              </a:rPr>
              <a:t>Payment Processing</a:t>
            </a:r>
            <a:endParaRPr lang="de-DE" altLang="en-US" sz="1400" b="1">
              <a:solidFill>
                <a:srgbClr val="000000"/>
              </a:solidFill>
              <a:latin typeface="Arial" panose="020B0604020202020204" pitchFamily="34" charset="0"/>
            </a:endParaRPr>
          </a:p>
        </p:txBody>
      </p:sp>
      <p:sp>
        <p:nvSpPr>
          <p:cNvPr id="45101" name="Line 737">
            <a:extLst>
              <a:ext uri="{FF2B5EF4-FFF2-40B4-BE49-F238E27FC236}">
                <a16:creationId xmlns:a16="http://schemas.microsoft.com/office/drawing/2014/main" id="{7285CFC7-6B08-45C1-8EFF-00950483C0D6}"/>
              </a:ext>
            </a:extLst>
          </p:cNvPr>
          <p:cNvSpPr>
            <a:spLocks noChangeShapeType="1"/>
          </p:cNvSpPr>
          <p:nvPr/>
        </p:nvSpPr>
        <p:spPr bwMode="auto">
          <a:xfrm flipH="1">
            <a:off x="3802063" y="5181600"/>
            <a:ext cx="7937" cy="22860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02" name="Line 738">
            <a:extLst>
              <a:ext uri="{FF2B5EF4-FFF2-40B4-BE49-F238E27FC236}">
                <a16:creationId xmlns:a16="http://schemas.microsoft.com/office/drawing/2014/main" id="{0715B78F-F4D5-457C-AD33-62EDFF29592F}"/>
              </a:ext>
            </a:extLst>
          </p:cNvPr>
          <p:cNvSpPr>
            <a:spLocks noChangeShapeType="1"/>
          </p:cNvSpPr>
          <p:nvPr/>
        </p:nvSpPr>
        <p:spPr bwMode="auto">
          <a:xfrm flipH="1">
            <a:off x="3810000" y="5715000"/>
            <a:ext cx="7938" cy="152400"/>
          </a:xfrm>
          <a:prstGeom prst="line">
            <a:avLst/>
          </a:prstGeom>
          <a:noFill/>
          <a:ln w="254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103" name="Line 739">
            <a:extLst>
              <a:ext uri="{FF2B5EF4-FFF2-40B4-BE49-F238E27FC236}">
                <a16:creationId xmlns:a16="http://schemas.microsoft.com/office/drawing/2014/main" id="{7EC50AC5-54A1-476B-AAED-702621738AB9}"/>
              </a:ext>
            </a:extLst>
          </p:cNvPr>
          <p:cNvSpPr>
            <a:spLocks noChangeShapeType="1"/>
          </p:cNvSpPr>
          <p:nvPr/>
        </p:nvSpPr>
        <p:spPr bwMode="auto">
          <a:xfrm flipH="1">
            <a:off x="1981200" y="5562600"/>
            <a:ext cx="914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 name="Footer Placeholder 1"/>
          <p:cNvSpPr>
            <a:spLocks noGrp="1"/>
          </p:cNvSpPr>
          <p:nvPr>
            <p:ph type="ftr" sz="quarter" idx="11"/>
          </p:nvPr>
        </p:nvSpPr>
        <p:spPr/>
        <p:txBody>
          <a:bodyPr/>
          <a:lstStyle/>
          <a:p>
            <a:pPr>
              <a:defRPr/>
            </a:pPr>
            <a:endParaRPr lang="en-US"/>
          </a:p>
        </p:txBody>
      </p:sp>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Day 12 Period End Proces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Day 12 Period End Process" id="{97936EF0-2DEE-402C-ADF4-AE6E9F2FEDE5}" vid="{F4B0FABF-02AA-4A9D-8977-0A0825F5D942}"/>
    </a:ext>
  </a:extLst>
</a:theme>
</file>

<file path=ppt/theme/theme2.xml><?xml version="1.0" encoding="utf-8"?>
<a:theme xmlns:a="http://schemas.openxmlformats.org/drawingml/2006/main" name="1_Capgemini_pptwhite">
  <a:themeElements>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fontScheme name="1_Capgemini_pptwhite">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rgbClr val="003366"/>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85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Arial" charset="0"/>
          </a:defRPr>
        </a:defPPr>
      </a:lstStyle>
    </a:lnDef>
  </a:objectDefaults>
  <a:extraClrSchemeLst>
    <a:extraClrScheme>
      <a:clrScheme name="1_Capgemini_pptwhite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1_Capgemini_pptwhite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3">
        <a:dk1>
          <a:srgbClr val="003366"/>
        </a:dk1>
        <a:lt1>
          <a:srgbClr val="FFFFFF"/>
        </a:lt1>
        <a:dk2>
          <a:srgbClr val="00659C"/>
        </a:dk2>
        <a:lt2>
          <a:srgbClr val="003366"/>
        </a:lt2>
        <a:accent1>
          <a:srgbClr val="D6D3D6"/>
        </a:accent1>
        <a:accent2>
          <a:srgbClr val="FFD56B"/>
        </a:accent2>
        <a:accent3>
          <a:srgbClr val="FFFFFF"/>
        </a:accent3>
        <a:accent4>
          <a:srgbClr val="002A56"/>
        </a:accent4>
        <a:accent5>
          <a:srgbClr val="E8E6E8"/>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4">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A6CE12"/>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5">
        <a:dk1>
          <a:srgbClr val="003366"/>
        </a:dk1>
        <a:lt1>
          <a:srgbClr val="FFFFFF"/>
        </a:lt1>
        <a:dk2>
          <a:srgbClr val="00659C"/>
        </a:dk2>
        <a:lt2>
          <a:srgbClr val="003366"/>
        </a:lt2>
        <a:accent1>
          <a:srgbClr val="D6D3D6"/>
        </a:accent1>
        <a:accent2>
          <a:srgbClr val="07AFD7"/>
        </a:accent2>
        <a:accent3>
          <a:srgbClr val="FFFFFF"/>
        </a:accent3>
        <a:accent4>
          <a:srgbClr val="002A56"/>
        </a:accent4>
        <a:accent5>
          <a:srgbClr val="E8E6E8"/>
        </a:accent5>
        <a:accent6>
          <a:srgbClr val="069EC3"/>
        </a:accent6>
        <a:hlink>
          <a:srgbClr val="B5D3CE"/>
        </a:hlink>
        <a:folHlink>
          <a:srgbClr val="DEAAB4"/>
        </a:folHlink>
      </a:clrScheme>
      <a:clrMap bg1="lt1" tx1="dk1" bg2="lt2" tx2="dk2" accent1="accent1" accent2="accent2" accent3="accent3" accent4="accent4" accent5="accent5" accent6="accent6" hlink="hlink" folHlink="folHlink"/>
    </a:extraClrScheme>
    <a:extraClrScheme>
      <a:clrScheme name="1_Capgemini_pptwhite 6">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77900"/>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7">
        <a:dk1>
          <a:srgbClr val="00306B"/>
        </a:dk1>
        <a:lt1>
          <a:srgbClr val="FFFFFF"/>
        </a:lt1>
        <a:dk2>
          <a:srgbClr val="00659C"/>
        </a:dk2>
        <a:lt2>
          <a:srgbClr val="003366"/>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8">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FFA54B"/>
        </a:hlink>
        <a:folHlink>
          <a:srgbClr val="CED300"/>
        </a:folHlink>
      </a:clrScheme>
      <a:clrMap bg1="lt1" tx1="dk1" bg2="lt2" tx2="dk2" accent1="accent1" accent2="accent2" accent3="accent3" accent4="accent4" accent5="accent5" accent6="accent6" hlink="hlink" folHlink="folHlink"/>
    </a:extraClrScheme>
    <a:extraClrScheme>
      <a:clrScheme name="1_Capgemini_pptwhite 9">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77900"/>
        </a:folHlink>
      </a:clrScheme>
      <a:clrMap bg1="lt1" tx1="dk1" bg2="lt2" tx2="dk2" accent1="accent1" accent2="accent2" accent3="accent3" accent4="accent4" accent5="accent5" accent6="accent6" hlink="hlink" folHlink="folHlink"/>
    </a:extraClrScheme>
    <a:extraClrScheme>
      <a:clrScheme name="1_Capgemini_pptwhite 10">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9DC3A3"/>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1">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B6D2BB"/>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2">
        <a:dk1>
          <a:srgbClr val="00306B"/>
        </a:dk1>
        <a:lt1>
          <a:srgbClr val="FFFFFF"/>
        </a:lt1>
        <a:dk2>
          <a:srgbClr val="00659C"/>
        </a:dk2>
        <a:lt2>
          <a:srgbClr val="777777"/>
        </a:lt2>
        <a:accent1>
          <a:srgbClr val="D6D3D6"/>
        </a:accent1>
        <a:accent2>
          <a:srgbClr val="07AFD7"/>
        </a:accent2>
        <a:accent3>
          <a:srgbClr val="FFFFFF"/>
        </a:accent3>
        <a:accent4>
          <a:srgbClr val="00275A"/>
        </a:accent4>
        <a:accent5>
          <a:srgbClr val="E8E6E8"/>
        </a:accent5>
        <a:accent6>
          <a:srgbClr val="069EC3"/>
        </a:accent6>
        <a:hlink>
          <a:srgbClr val="00008E"/>
        </a:hlink>
        <a:folHlink>
          <a:srgbClr val="FFBA00"/>
        </a:folHlink>
      </a:clrScheme>
      <a:clrMap bg1="lt1" tx1="dk1" bg2="lt2" tx2="dk2" accent1="accent1" accent2="accent2" accent3="accent3" accent4="accent4" accent5="accent5" accent6="accent6" hlink="hlink" folHlink="folHlink"/>
    </a:extraClrScheme>
    <a:extraClrScheme>
      <a:clrScheme name="1_Capgemini_pptwhite 13">
        <a:dk1>
          <a:srgbClr val="292929"/>
        </a:dk1>
        <a:lt1>
          <a:srgbClr val="FFFFFF"/>
        </a:lt1>
        <a:dk2>
          <a:srgbClr val="00659C"/>
        </a:dk2>
        <a:lt2>
          <a:srgbClr val="777777"/>
        </a:lt2>
        <a:accent1>
          <a:srgbClr val="F7DFB5"/>
        </a:accent1>
        <a:accent2>
          <a:srgbClr val="4D4D4D"/>
        </a:accent2>
        <a:accent3>
          <a:srgbClr val="FFFFFF"/>
        </a:accent3>
        <a:accent4>
          <a:srgbClr val="212121"/>
        </a:accent4>
        <a:accent5>
          <a:srgbClr val="FAECD7"/>
        </a:accent5>
        <a:accent6>
          <a:srgbClr val="454545"/>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4">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C0C0C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5">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7900"/>
        </a:hlink>
        <a:folHlink>
          <a:srgbClr val="00594A"/>
        </a:folHlink>
      </a:clrScheme>
      <a:clrMap bg1="lt1" tx1="dk1" bg2="lt2" tx2="dk2" accent1="accent1" accent2="accent2" accent3="accent3" accent4="accent4" accent5="accent5" accent6="accent6" hlink="hlink" folHlink="folHlink"/>
    </a:extraClrScheme>
    <a:extraClrScheme>
      <a:clrScheme name="1_Capgemini_pptwhite 16">
        <a:dk1>
          <a:srgbClr val="292929"/>
        </a:dk1>
        <a:lt1>
          <a:srgbClr val="FFFFFF"/>
        </a:lt1>
        <a:dk2>
          <a:srgbClr val="00659C"/>
        </a:dk2>
        <a:lt2>
          <a:srgbClr val="777777"/>
        </a:lt2>
        <a:accent1>
          <a:srgbClr val="B5AA84"/>
        </a:accent1>
        <a:accent2>
          <a:srgbClr val="DDDDDD"/>
        </a:accent2>
        <a:accent3>
          <a:srgbClr val="FFFFFF"/>
        </a:accent3>
        <a:accent4>
          <a:srgbClr val="212121"/>
        </a:accent4>
        <a:accent5>
          <a:srgbClr val="D7D2C2"/>
        </a:accent5>
        <a:accent6>
          <a:srgbClr val="C8C8C8"/>
        </a:accent6>
        <a:hlink>
          <a:srgbClr val="F7DFB5"/>
        </a:hlink>
        <a:folHlink>
          <a:srgbClr val="00594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ay 12 Period End Process" id="{97936EF0-2DEE-402C-ADF4-AE6E9F2FEDE5}" vid="{915D1F05-0015-4AAA-976B-0027E0C79338}"/>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BCD381722064479A5EA9D7EC92045A" ma:contentTypeVersion="8" ma:contentTypeDescription="Create a new document." ma:contentTypeScope="" ma:versionID="ed4b255e0c09d62a212b4a4d57777ab6">
  <xsd:schema xmlns:xsd="http://www.w3.org/2001/XMLSchema" xmlns:xs="http://www.w3.org/2001/XMLSchema" xmlns:p="http://schemas.microsoft.com/office/2006/metadata/properties" xmlns:ns2="043e609e-8ea6-489d-9bda-f76e8937d4d5" xmlns:ns3="aeec9bad-f8f0-45e8-a380-c3a46b6a9bef" targetNamespace="http://schemas.microsoft.com/office/2006/metadata/properties" ma:root="true" ma:fieldsID="9a7eb835c67b3e51df09bfa94b041c00" ns2:_="" ns3:_="">
    <xsd:import namespace="043e609e-8ea6-489d-9bda-f76e8937d4d5"/>
    <xsd:import namespace="aeec9bad-f8f0-45e8-a380-c3a46b6a9bef"/>
    <xsd:element name="properties">
      <xsd:complexType>
        <xsd:sequence>
          <xsd:element name="documentManagement">
            <xsd:complexType>
              <xsd:all>
                <xsd:element ref="ns2:Description0"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3e609e-8ea6-489d-9bda-f76e8937d4d5"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Text">
          <xsd:maxLength value="255"/>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eec9bad-f8f0-45e8-a380-c3a46b6a9be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0 xmlns="043e609e-8ea6-489d-9bda-f76e8937d4d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BC68EA-F844-4995-B923-6EF9E4344B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3e609e-8ea6-489d-9bda-f76e8937d4d5"/>
    <ds:schemaRef ds:uri="aeec9bad-f8f0-45e8-a380-c3a46b6a9b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EA905B-5876-48A2-9F44-3EF6ABA576EA}">
  <ds:schemaRefs>
    <ds:schemaRef ds:uri="http://purl.org/dc/dcmitype/"/>
    <ds:schemaRef ds:uri="http://schemas.microsoft.com/office/2006/documentManagement/types"/>
    <ds:schemaRef ds:uri="http://schemas.microsoft.com/office/infopath/2007/PartnerControls"/>
    <ds:schemaRef ds:uri="http://purl.org/dc/elements/1.1/"/>
    <ds:schemaRef ds:uri="http://schemas.microsoft.com/office/2006/metadata/properties"/>
    <ds:schemaRef ds:uri="043e609e-8ea6-489d-9bda-f76e8937d4d5"/>
    <ds:schemaRef ds:uri="http://purl.org/dc/terms/"/>
    <ds:schemaRef ds:uri="http://schemas.openxmlformats.org/package/2006/metadata/core-properties"/>
    <ds:schemaRef ds:uri="aeec9bad-f8f0-45e8-a380-c3a46b6a9bef"/>
    <ds:schemaRef ds:uri="http://www.w3.org/XML/1998/namespace"/>
  </ds:schemaRefs>
</ds:datastoreItem>
</file>

<file path=customXml/itemProps3.xml><?xml version="1.0" encoding="utf-8"?>
<ds:datastoreItem xmlns:ds="http://schemas.openxmlformats.org/officeDocument/2006/customXml" ds:itemID="{4526701A-145F-4C9E-ABD1-BCA4DD7983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Day 12 Period End Process</Template>
  <TotalTime>4784</TotalTime>
  <Words>7785</Words>
  <Application>Microsoft Office PowerPoint</Application>
  <PresentationFormat>On-screen Show (4:3)</PresentationFormat>
  <Paragraphs>1148</Paragraphs>
  <Slides>66</Slides>
  <Notes>58</Notes>
  <HiddenSlides>0</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1</vt:i4>
      </vt:variant>
      <vt:variant>
        <vt:lpstr>Slide Titles</vt:lpstr>
      </vt:variant>
      <vt:variant>
        <vt:i4>66</vt:i4>
      </vt:variant>
    </vt:vector>
  </HeadingPairs>
  <TitlesOfParts>
    <vt:vector size="78" baseType="lpstr">
      <vt:lpstr>Arial</vt:lpstr>
      <vt:lpstr>Calibri</vt:lpstr>
      <vt:lpstr>Symbol</vt:lpstr>
      <vt:lpstr>Tahoma</vt:lpstr>
      <vt:lpstr>Times New Roman</vt:lpstr>
      <vt:lpstr>Verdana</vt:lpstr>
      <vt:lpstr>Webdings</vt:lpstr>
      <vt:lpstr>Wingdings</vt:lpstr>
      <vt:lpstr>Wingdings 3</vt:lpstr>
      <vt:lpstr>Day 12 Period End Process</vt:lpstr>
      <vt:lpstr>1_Capgemini_pptwhite</vt:lpstr>
      <vt:lpstr>CorelDRAW! Grafik</vt:lpstr>
      <vt:lpstr>MM0004 – Purchasing</vt:lpstr>
      <vt:lpstr>MM0004 – Purchasing</vt:lpstr>
      <vt:lpstr>MM0004 – Purchasing</vt:lpstr>
      <vt:lpstr>PrepareMe</vt:lpstr>
      <vt:lpstr>Use</vt:lpstr>
      <vt:lpstr>PowerPoint Presentation</vt:lpstr>
      <vt:lpstr>MM0004 – Purchasing</vt:lpstr>
      <vt:lpstr>Overview of Purchasing</vt:lpstr>
      <vt:lpstr>Procurement Cycle</vt:lpstr>
      <vt:lpstr>PowerPoint Presentation</vt:lpstr>
      <vt:lpstr>PowerPoint Presentation</vt:lpstr>
      <vt:lpstr>PowerPoint Presentation</vt:lpstr>
      <vt:lpstr>Purchase Requisition Processing</vt:lpstr>
      <vt:lpstr>Purchase Requisition - Release</vt:lpstr>
      <vt:lpstr>RFQ/Quotation Processing</vt:lpstr>
      <vt:lpstr>Quotation Processing</vt:lpstr>
      <vt:lpstr>Purchase Order Processing</vt:lpstr>
      <vt:lpstr>Purchase order processing</vt:lpstr>
      <vt:lpstr>Master Records for Purchasing</vt:lpstr>
      <vt:lpstr>Purchasing Info Records for Purchasing</vt:lpstr>
      <vt:lpstr>Vendor Master Records for Purchasing</vt:lpstr>
      <vt:lpstr>Outline Agreement</vt:lpstr>
      <vt:lpstr>Issuing Messages</vt:lpstr>
      <vt:lpstr>Name of the Functionality</vt:lpstr>
      <vt:lpstr>ShowMe</vt:lpstr>
      <vt:lpstr>Purchase Requisition</vt:lpstr>
      <vt:lpstr>Purchase requisition</vt:lpstr>
      <vt:lpstr>PowerPoint Presentation</vt:lpstr>
      <vt:lpstr>Purchase requisition</vt:lpstr>
      <vt:lpstr>PowerPoint Presentation</vt:lpstr>
      <vt:lpstr>PowerPoint Presentation</vt:lpstr>
      <vt:lpstr>PowerPoint Presentation</vt:lpstr>
      <vt:lpstr>FIORI TILE-Manage Purchase Requisitions-Professional</vt:lpstr>
      <vt:lpstr>Request for Quotation</vt:lpstr>
      <vt:lpstr>Request for Quotation</vt:lpstr>
      <vt:lpstr>Request for Quotation</vt:lpstr>
      <vt:lpstr>Request for Quotation</vt:lpstr>
      <vt:lpstr>Quotation</vt:lpstr>
      <vt:lpstr>Maintain Quotation</vt:lpstr>
      <vt:lpstr>Maintain Quotation</vt:lpstr>
      <vt:lpstr>Quotation Price Comparison</vt:lpstr>
      <vt:lpstr>Quotation Price Comparison</vt:lpstr>
      <vt:lpstr>Quotation Price Comparison</vt:lpstr>
      <vt:lpstr>FIORI TILE-Manage Request For Quotation</vt:lpstr>
      <vt:lpstr>Purchase Order</vt:lpstr>
      <vt:lpstr>Purchase Order Header</vt:lpstr>
      <vt:lpstr>PO Document overview</vt:lpstr>
      <vt:lpstr>PO Document overview</vt:lpstr>
      <vt:lpstr>PO Item Over view</vt:lpstr>
      <vt:lpstr>PO Item Detail</vt:lpstr>
      <vt:lpstr>Purchasing – Purchase Order</vt:lpstr>
      <vt:lpstr>Issuing Messages</vt:lpstr>
      <vt:lpstr>Issuing Messages</vt:lpstr>
      <vt:lpstr>Purchasing: Issuing Messages</vt:lpstr>
      <vt:lpstr>FIORI TILE - Create Purchase Order</vt:lpstr>
      <vt:lpstr>Name of the Functionality</vt:lpstr>
      <vt:lpstr>Purchasing: Transactions codes</vt:lpstr>
      <vt:lpstr>Purchasing: Transactions codes</vt:lpstr>
      <vt:lpstr>Name of the Functionality</vt:lpstr>
      <vt:lpstr>SAP Document settings </vt:lpstr>
      <vt:lpstr>PowerPoint Presentation</vt:lpstr>
      <vt:lpstr>PowerPoint Presentation</vt:lpstr>
      <vt:lpstr>Case Study- Create purchase order. </vt:lpstr>
      <vt:lpstr>Test Your Knowledge</vt:lpstr>
      <vt:lpstr>Test Your Knowledge</vt:lpstr>
      <vt:lpstr>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 SAP CoE</dc:title>
  <dc:subject>Training User Manual</dc:subject>
  <dc:creator>Anand Rajagopalan</dc:creator>
  <cp:lastModifiedBy>Manandhar, Chetan</cp:lastModifiedBy>
  <cp:revision>322</cp:revision>
  <cp:lastPrinted>1998-05-07T19:57:38Z</cp:lastPrinted>
  <dcterms:created xsi:type="dcterms:W3CDTF">1998-04-30T19:10:22Z</dcterms:created>
  <dcterms:modified xsi:type="dcterms:W3CDTF">2020-01-30T04:28:15Z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0x010100EFBCD381722064479A5EA9D7EC92045A</vt:lpwstr>
  </property>
</Properties>
</file>